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62" r:id="rId8"/>
    <p:sldId id="283" r:id="rId9"/>
    <p:sldId id="284" r:id="rId10"/>
    <p:sldId id="285" r:id="rId11"/>
    <p:sldId id="272" r:id="rId12"/>
    <p:sldId id="273" r:id="rId13"/>
    <p:sldId id="274" r:id="rId14"/>
    <p:sldId id="275" r:id="rId15"/>
    <p:sldId id="277" r:id="rId16"/>
    <p:sldId id="276" r:id="rId17"/>
    <p:sldId id="278" r:id="rId18"/>
    <p:sldId id="279" r:id="rId19"/>
    <p:sldId id="281" r:id="rId20"/>
    <p:sldId id="280" r:id="rId21"/>
    <p:sldId id="282" r:id="rId22"/>
    <p:sldId id="26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08" d="100"/>
          <a:sy n="108" d="100"/>
        </p:scale>
        <p:origin x="7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err="1"/>
              <a:t>Splitsmart</a:t>
            </a:r>
            <a:r>
              <a:rPr lang="en-US" dirty="0"/>
              <a:t> Planning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Group 2</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F9EC2D-6FBF-6A79-DB0F-1593A74E124B}"/>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FC721EF-AAA8-1B24-6C91-E0251AE38BF5}"/>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B847E952-90C5-A423-B77C-68F403B5394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itle 1">
            <a:extLst>
              <a:ext uri="{FF2B5EF4-FFF2-40B4-BE49-F238E27FC236}">
                <a16:creationId xmlns:a16="http://schemas.microsoft.com/office/drawing/2014/main" id="{1CC691D6-89C8-5B95-9639-44422AEDDDF4}"/>
              </a:ext>
            </a:extLst>
          </p:cNvPr>
          <p:cNvSpPr>
            <a:spLocks noGrp="1"/>
          </p:cNvSpPr>
          <p:nvPr>
            <p:ph type="title"/>
          </p:nvPr>
        </p:nvSpPr>
        <p:spPr>
          <a:xfrm>
            <a:off x="141514" y="8709"/>
            <a:ext cx="3831771" cy="1204912"/>
          </a:xfrm>
        </p:spPr>
        <p:txBody>
          <a:bodyPr/>
          <a:lstStyle/>
          <a:p>
            <a:r>
              <a:rPr lang="en-US" dirty="0"/>
              <a:t>Risk Management</a:t>
            </a:r>
          </a:p>
        </p:txBody>
      </p:sp>
      <p:sp>
        <p:nvSpPr>
          <p:cNvPr id="8" name="TextBox 7">
            <a:extLst>
              <a:ext uri="{FF2B5EF4-FFF2-40B4-BE49-F238E27FC236}">
                <a16:creationId xmlns:a16="http://schemas.microsoft.com/office/drawing/2014/main" id="{890F9E19-0CE4-1B00-7910-C8C76D4E54D4}"/>
              </a:ext>
            </a:extLst>
          </p:cNvPr>
          <p:cNvSpPr txBox="1"/>
          <p:nvPr/>
        </p:nvSpPr>
        <p:spPr>
          <a:xfrm>
            <a:off x="567508" y="1576251"/>
            <a:ext cx="3792583" cy="2554545"/>
          </a:xfrm>
          <a:prstGeom prst="rect">
            <a:avLst/>
          </a:prstGeom>
          <a:noFill/>
        </p:spPr>
        <p:txBody>
          <a:bodyPr wrap="square" rtlCol="0">
            <a:spAutoFit/>
          </a:bodyPr>
          <a:lstStyle/>
          <a:p>
            <a:r>
              <a:rPr lang="en-US" sz="2000" dirty="0"/>
              <a:t>Risk Mitigation, Monitoring, Management:</a:t>
            </a:r>
          </a:p>
          <a:p>
            <a:endParaRPr lang="en-US" sz="2000" dirty="0"/>
          </a:p>
          <a:p>
            <a:pPr marL="285750" indent="-285750">
              <a:buFont typeface="Arial" panose="020B0604020202020204" pitchFamily="34" charset="0"/>
              <a:buChar char="•"/>
            </a:pPr>
            <a:r>
              <a:rPr lang="en-US" sz="2000" dirty="0"/>
              <a:t>Risk Identification</a:t>
            </a:r>
          </a:p>
          <a:p>
            <a:pPr marL="285750" indent="-285750">
              <a:buFont typeface="Arial" panose="020B0604020202020204" pitchFamily="34" charset="0"/>
              <a:buChar char="•"/>
            </a:pPr>
            <a:r>
              <a:rPr lang="en-US" sz="2000" dirty="0"/>
              <a:t>Risk Analysis</a:t>
            </a:r>
          </a:p>
          <a:p>
            <a:pPr marL="285750" indent="-285750">
              <a:buFont typeface="Arial" panose="020B0604020202020204" pitchFamily="34" charset="0"/>
              <a:buChar char="•"/>
            </a:pPr>
            <a:r>
              <a:rPr lang="en-US" sz="2000" dirty="0"/>
              <a:t>Risk Mitigation</a:t>
            </a:r>
          </a:p>
          <a:p>
            <a:pPr marL="285750" indent="-285750">
              <a:buFont typeface="Arial" panose="020B0604020202020204" pitchFamily="34" charset="0"/>
              <a:buChar char="•"/>
            </a:pPr>
            <a:r>
              <a:rPr lang="en-US" sz="2000" dirty="0"/>
              <a:t>Risk Monitoring</a:t>
            </a:r>
          </a:p>
          <a:p>
            <a:pPr marL="285750" indent="-285750">
              <a:buFont typeface="Arial" panose="020B0604020202020204" pitchFamily="34" charset="0"/>
              <a:buChar char="•"/>
            </a:pPr>
            <a:r>
              <a:rPr lang="en-US" sz="2000" dirty="0"/>
              <a:t>Risk Management</a:t>
            </a:r>
          </a:p>
        </p:txBody>
      </p:sp>
      <p:pic>
        <p:nvPicPr>
          <p:cNvPr id="12" name="Picture 11">
            <a:extLst>
              <a:ext uri="{FF2B5EF4-FFF2-40B4-BE49-F238E27FC236}">
                <a16:creationId xmlns:a16="http://schemas.microsoft.com/office/drawing/2014/main" id="{DCD88C9D-4B96-BE99-C258-349EAA7BB19D}"/>
              </a:ext>
            </a:extLst>
          </p:cNvPr>
          <p:cNvPicPr>
            <a:picLocks noChangeAspect="1"/>
          </p:cNvPicPr>
          <p:nvPr/>
        </p:nvPicPr>
        <p:blipFill>
          <a:blip r:embed="rId2"/>
          <a:stretch>
            <a:fillRect/>
          </a:stretch>
        </p:blipFill>
        <p:spPr>
          <a:xfrm>
            <a:off x="4921617" y="2203805"/>
            <a:ext cx="5820587" cy="2067213"/>
          </a:xfrm>
          <a:prstGeom prst="rect">
            <a:avLst/>
          </a:prstGeom>
        </p:spPr>
      </p:pic>
    </p:spTree>
    <p:extLst>
      <p:ext uri="{BB962C8B-B14F-4D97-AF65-F5344CB8AC3E}">
        <p14:creationId xmlns:p14="http://schemas.microsoft.com/office/powerpoint/2010/main" val="389315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9114-65E4-0537-F953-1088AD651606}"/>
              </a:ext>
            </a:extLst>
          </p:cNvPr>
          <p:cNvSpPr>
            <a:spLocks noGrp="1"/>
          </p:cNvSpPr>
          <p:nvPr>
            <p:ph type="ctrTitle"/>
          </p:nvPr>
        </p:nvSpPr>
        <p:spPr/>
        <p:txBody>
          <a:bodyPr/>
          <a:lstStyle/>
          <a:p>
            <a:r>
              <a:rPr lang="en-US" dirty="0"/>
              <a:t>Project Schedule</a:t>
            </a:r>
          </a:p>
        </p:txBody>
      </p:sp>
      <p:sp>
        <p:nvSpPr>
          <p:cNvPr id="3" name="Subtitle 2">
            <a:extLst>
              <a:ext uri="{FF2B5EF4-FFF2-40B4-BE49-F238E27FC236}">
                <a16:creationId xmlns:a16="http://schemas.microsoft.com/office/drawing/2014/main" id="{4FAA91B0-CB9B-47F2-5EF0-1D367CA2B1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41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6874-EFBA-5056-7021-B39F46090B25}"/>
              </a:ext>
            </a:extLst>
          </p:cNvPr>
          <p:cNvSpPr>
            <a:spLocks noGrp="1"/>
          </p:cNvSpPr>
          <p:nvPr>
            <p:ph type="title"/>
          </p:nvPr>
        </p:nvSpPr>
        <p:spPr>
          <a:xfrm>
            <a:off x="0" y="8301"/>
            <a:ext cx="5111750" cy="1204912"/>
          </a:xfrm>
        </p:spPr>
        <p:txBody>
          <a:bodyPr/>
          <a:lstStyle/>
          <a:p>
            <a:r>
              <a:rPr lang="en-US" dirty="0"/>
              <a:t>Project schedule</a:t>
            </a:r>
          </a:p>
        </p:txBody>
      </p:sp>
      <p:sp>
        <p:nvSpPr>
          <p:cNvPr id="3" name="Text Placeholder 2">
            <a:extLst>
              <a:ext uri="{FF2B5EF4-FFF2-40B4-BE49-F238E27FC236}">
                <a16:creationId xmlns:a16="http://schemas.microsoft.com/office/drawing/2014/main" id="{A063C9D1-B8F7-CA52-80C1-8D064E1FCF5F}"/>
              </a:ext>
            </a:extLst>
          </p:cNvPr>
          <p:cNvSpPr>
            <a:spLocks noGrp="1"/>
          </p:cNvSpPr>
          <p:nvPr>
            <p:ph type="body" idx="1"/>
          </p:nvPr>
        </p:nvSpPr>
        <p:spPr>
          <a:xfrm>
            <a:off x="337978" y="1230084"/>
            <a:ext cx="7731443" cy="5109394"/>
          </a:xfrm>
        </p:spPr>
        <p:txBody>
          <a:bodyPr>
            <a:normAutofit/>
          </a:bodyPr>
          <a:lstStyle/>
          <a:p>
            <a:r>
              <a:rPr lang="en-US" b="1" dirty="0"/>
              <a:t>Project Task Set</a:t>
            </a:r>
          </a:p>
          <a:p>
            <a:pPr marL="285750" indent="-285750">
              <a:buFont typeface="Arial" panose="020B0604020202020204" pitchFamily="34" charset="0"/>
              <a:buChar char="•"/>
            </a:pPr>
            <a:r>
              <a:rPr lang="en-US" sz="1600" dirty="0"/>
              <a:t>Planning</a:t>
            </a:r>
          </a:p>
          <a:p>
            <a:pPr marL="742950" lvl="1" indent="-285750">
              <a:buFont typeface="Arial" panose="020B0604020202020204" pitchFamily="34" charset="0"/>
              <a:buChar char="•"/>
            </a:pPr>
            <a:r>
              <a:rPr lang="en-US" sz="1400" dirty="0"/>
              <a:t>Time and Resource Requirement Estimates</a:t>
            </a:r>
          </a:p>
          <a:p>
            <a:pPr marL="742950" lvl="1" indent="-285750">
              <a:buFont typeface="Arial" panose="020B0604020202020204" pitchFamily="34" charset="0"/>
              <a:buChar char="•"/>
            </a:pPr>
            <a:r>
              <a:rPr lang="en-US" sz="1400" dirty="0"/>
              <a:t>Overview of features, plans for implementation</a:t>
            </a:r>
          </a:p>
          <a:p>
            <a:pPr marL="742950" lvl="1" indent="-285750">
              <a:buFont typeface="Arial" panose="020B0604020202020204" pitchFamily="34" charset="0"/>
              <a:buChar char="•"/>
            </a:pPr>
            <a:r>
              <a:rPr lang="en-US" sz="1400" dirty="0"/>
              <a:t>Scheduling</a:t>
            </a:r>
          </a:p>
          <a:p>
            <a:pPr marL="285750" indent="-285750">
              <a:buFont typeface="Arial" panose="020B0604020202020204" pitchFamily="34" charset="0"/>
              <a:buChar char="•"/>
            </a:pPr>
            <a:r>
              <a:rPr lang="en-US" sz="1600" dirty="0"/>
              <a:t>Requirements Analysis</a:t>
            </a:r>
          </a:p>
          <a:p>
            <a:pPr marL="742950" lvl="1" indent="-285750">
              <a:buFont typeface="Arial" panose="020B0604020202020204" pitchFamily="34" charset="0"/>
              <a:buChar char="•"/>
            </a:pPr>
            <a:r>
              <a:rPr lang="en-US" sz="1400" dirty="0"/>
              <a:t>Document Requirements</a:t>
            </a:r>
          </a:p>
          <a:p>
            <a:pPr marL="742950" lvl="1" indent="-285750">
              <a:buFont typeface="Arial" panose="020B0604020202020204" pitchFamily="34" charset="0"/>
              <a:buChar char="•"/>
            </a:pPr>
            <a:r>
              <a:rPr lang="en-US" sz="1400" dirty="0"/>
              <a:t>Use Cases</a:t>
            </a:r>
          </a:p>
          <a:p>
            <a:pPr marL="285750" indent="-285750">
              <a:buFont typeface="Arial" panose="020B0604020202020204" pitchFamily="34" charset="0"/>
              <a:buChar char="•"/>
            </a:pPr>
            <a:r>
              <a:rPr lang="en-US" sz="1600" dirty="0"/>
              <a:t>Design</a:t>
            </a:r>
          </a:p>
          <a:p>
            <a:pPr marL="742950" lvl="1" indent="-285750">
              <a:buFont typeface="Arial" panose="020B0604020202020204" pitchFamily="34" charset="0"/>
              <a:buChar char="•"/>
            </a:pPr>
            <a:r>
              <a:rPr lang="en-US" sz="1400" dirty="0"/>
              <a:t>Analysis of plan</a:t>
            </a:r>
          </a:p>
          <a:p>
            <a:pPr marL="742950" lvl="1" indent="-285750">
              <a:buFont typeface="Arial" panose="020B0604020202020204" pitchFamily="34" charset="0"/>
              <a:buChar char="•"/>
            </a:pPr>
            <a:r>
              <a:rPr lang="en-US" sz="1400" dirty="0"/>
              <a:t>Diagramming Process</a:t>
            </a:r>
          </a:p>
          <a:p>
            <a:pPr marL="285750" indent="-285750">
              <a:buFont typeface="Arial" panose="020B0604020202020204" pitchFamily="34" charset="0"/>
              <a:buChar char="•"/>
            </a:pPr>
            <a:r>
              <a:rPr lang="en-US" sz="1600" dirty="0"/>
              <a:t>Implementation</a:t>
            </a:r>
          </a:p>
          <a:p>
            <a:pPr marL="742950" lvl="1" indent="-285750">
              <a:buFont typeface="Arial" panose="020B0604020202020204" pitchFamily="34" charset="0"/>
              <a:buChar char="•"/>
            </a:pPr>
            <a:r>
              <a:rPr lang="en-US" sz="1400" dirty="0"/>
              <a:t>Implement features</a:t>
            </a:r>
          </a:p>
          <a:p>
            <a:pPr marL="742950" lvl="1" indent="-285750">
              <a:buFont typeface="Arial" panose="020B0604020202020204" pitchFamily="34" charset="0"/>
              <a:buChar char="•"/>
            </a:pPr>
            <a:r>
              <a:rPr lang="en-US" sz="1400" dirty="0"/>
              <a:t>Test features</a:t>
            </a:r>
          </a:p>
          <a:p>
            <a:pPr marL="285750" indent="-285750">
              <a:buFont typeface="Arial" panose="020B0604020202020204" pitchFamily="34" charset="0"/>
              <a:buChar char="•"/>
            </a:pPr>
            <a:r>
              <a:rPr lang="en-US" sz="1600" dirty="0"/>
              <a:t>Deployment</a:t>
            </a:r>
          </a:p>
          <a:p>
            <a:pPr marL="742950" lvl="1" indent="-285750">
              <a:buFont typeface="Arial" panose="020B0604020202020204" pitchFamily="34" charset="0"/>
              <a:buChar char="•"/>
            </a:pPr>
            <a:r>
              <a:rPr lang="en-US" sz="1400" dirty="0"/>
              <a:t>Maintenance</a:t>
            </a:r>
          </a:p>
        </p:txBody>
      </p:sp>
      <p:sp>
        <p:nvSpPr>
          <p:cNvPr id="4" name="Date Placeholder 3">
            <a:extLst>
              <a:ext uri="{FF2B5EF4-FFF2-40B4-BE49-F238E27FC236}">
                <a16:creationId xmlns:a16="http://schemas.microsoft.com/office/drawing/2014/main" id="{21501A38-954C-7AF5-394E-8827BBE3784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B5B0A71-576F-6C1D-72D8-BF8E13EB4E55}"/>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48145F11-D698-B422-E3F8-8E984F432E5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7776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17E6EC-F519-1C5E-ACA8-AB2302A42F76}"/>
              </a:ext>
            </a:extLst>
          </p:cNvPr>
          <p:cNvSpPr>
            <a:spLocks noGrp="1"/>
          </p:cNvSpPr>
          <p:nvPr>
            <p:ph type="body" idx="1"/>
          </p:nvPr>
        </p:nvSpPr>
        <p:spPr>
          <a:xfrm>
            <a:off x="587012" y="1426345"/>
            <a:ext cx="6388554" cy="4716873"/>
          </a:xfrm>
        </p:spPr>
        <p:txBody>
          <a:bodyPr>
            <a:normAutofit lnSpcReduction="10000"/>
          </a:bodyPr>
          <a:lstStyle/>
          <a:p>
            <a:r>
              <a:rPr lang="en-US" sz="1800" b="1" dirty="0"/>
              <a:t>Functional Decomposition</a:t>
            </a:r>
          </a:p>
          <a:p>
            <a:pPr marL="285750" indent="-285750">
              <a:buFont typeface="Arial" panose="020B0604020202020204" pitchFamily="34" charset="0"/>
              <a:buChar char="•"/>
            </a:pPr>
            <a:r>
              <a:rPr lang="en-US" sz="1600" b="1" dirty="0"/>
              <a:t>User Management</a:t>
            </a:r>
          </a:p>
          <a:p>
            <a:pPr marL="742950" lvl="1" indent="-285750">
              <a:buFont typeface="Arial" panose="020B0604020202020204" pitchFamily="34" charset="0"/>
              <a:buChar char="•"/>
            </a:pPr>
            <a:r>
              <a:rPr lang="en-US" sz="1400" dirty="0"/>
              <a:t>Expense creation, editing, deletion, approval</a:t>
            </a:r>
          </a:p>
          <a:p>
            <a:pPr marL="285750" indent="-285750">
              <a:buFont typeface="Arial" panose="020B0604020202020204" pitchFamily="34" charset="0"/>
              <a:buChar char="•"/>
            </a:pPr>
            <a:r>
              <a:rPr lang="en-US" sz="1600" b="1" dirty="0"/>
              <a:t>Group Management</a:t>
            </a:r>
          </a:p>
          <a:p>
            <a:pPr marL="742950" lvl="1" indent="-285750">
              <a:buFont typeface="Arial" panose="020B0604020202020204" pitchFamily="34" charset="0"/>
              <a:buChar char="•"/>
            </a:pPr>
            <a:r>
              <a:rPr lang="en-US" sz="1400" dirty="0"/>
              <a:t>Group creation, editing, deletion</a:t>
            </a:r>
          </a:p>
          <a:p>
            <a:pPr marL="285750" indent="-285750">
              <a:buFont typeface="Arial" panose="020B0604020202020204" pitchFamily="34" charset="0"/>
              <a:buChar char="•"/>
            </a:pPr>
            <a:r>
              <a:rPr lang="en-US" sz="1600" b="1" dirty="0"/>
              <a:t>Expense Management</a:t>
            </a:r>
          </a:p>
          <a:p>
            <a:pPr marL="742950" lvl="1" indent="-285750">
              <a:buFont typeface="Arial" panose="020B0604020202020204" pitchFamily="34" charset="0"/>
              <a:buChar char="•"/>
            </a:pPr>
            <a:r>
              <a:rPr lang="en-US" sz="1400" dirty="0"/>
              <a:t>Expense creation, editing, deletion, approval</a:t>
            </a:r>
            <a:endParaRPr lang="en-US" sz="2200" dirty="0"/>
          </a:p>
          <a:p>
            <a:pPr marL="285750" indent="-285750">
              <a:buFont typeface="Arial" panose="020B0604020202020204" pitchFamily="34" charset="0"/>
              <a:buChar char="•"/>
            </a:pPr>
            <a:r>
              <a:rPr lang="en-US" sz="1600" b="1" dirty="0"/>
              <a:t>Balance Tracking</a:t>
            </a:r>
          </a:p>
          <a:p>
            <a:pPr marL="742950" lvl="1" indent="-285750">
              <a:buFont typeface="Arial" panose="020B0604020202020204" pitchFamily="34" charset="0"/>
              <a:buChar char="•"/>
            </a:pPr>
            <a:r>
              <a:rPr lang="en-US" sz="1400" dirty="0"/>
              <a:t>Balance calculation, balance updating</a:t>
            </a:r>
            <a:endParaRPr lang="en-US" sz="2200" dirty="0"/>
          </a:p>
          <a:p>
            <a:pPr marL="285750" indent="-285750">
              <a:buFont typeface="Arial" panose="020B0604020202020204" pitchFamily="34" charset="0"/>
              <a:buChar char="•"/>
            </a:pPr>
            <a:r>
              <a:rPr lang="en-US" sz="1600" b="1" dirty="0"/>
              <a:t>Payment Tracking</a:t>
            </a:r>
          </a:p>
          <a:p>
            <a:pPr marL="742950" lvl="1" indent="-285750">
              <a:buFont typeface="Arial" panose="020B0604020202020204" pitchFamily="34" charset="0"/>
              <a:buChar char="•"/>
            </a:pPr>
            <a:r>
              <a:rPr lang="en-US" sz="1400" dirty="0"/>
              <a:t>Payment record creation, editing, deletion</a:t>
            </a:r>
          </a:p>
          <a:p>
            <a:pPr marL="285750" indent="-285750">
              <a:buFont typeface="Arial" panose="020B0604020202020204" pitchFamily="34" charset="0"/>
              <a:buChar char="•"/>
            </a:pPr>
            <a:r>
              <a:rPr lang="en-US" sz="1600" b="1" dirty="0"/>
              <a:t>Reporting</a:t>
            </a:r>
          </a:p>
          <a:p>
            <a:pPr marL="742950" lvl="1" indent="-285750">
              <a:buFont typeface="Arial" panose="020B0604020202020204" pitchFamily="34" charset="0"/>
              <a:buChar char="•"/>
            </a:pPr>
            <a:r>
              <a:rPr lang="en-US" sz="1400" dirty="0"/>
              <a:t>Standard and custom reports, report exportation</a:t>
            </a:r>
          </a:p>
          <a:p>
            <a:pPr marL="285750" indent="-285750">
              <a:buFont typeface="Arial" panose="020B0604020202020204" pitchFamily="34" charset="0"/>
              <a:buChar char="•"/>
            </a:pPr>
            <a:r>
              <a:rPr lang="en-US" sz="1600" b="1" dirty="0"/>
              <a:t>Notification System</a:t>
            </a:r>
          </a:p>
          <a:p>
            <a:pPr marL="742950" lvl="1" indent="-285750">
              <a:buFont typeface="Arial" panose="020B0604020202020204" pitchFamily="34" charset="0"/>
              <a:buChar char="•"/>
            </a:pPr>
            <a:r>
              <a:rPr lang="en-US" sz="1400" dirty="0"/>
              <a:t>Notification creation and delivery, notification settings</a:t>
            </a:r>
          </a:p>
          <a:p>
            <a:endParaRPr lang="en-US" sz="1800" b="1" dirty="0"/>
          </a:p>
        </p:txBody>
      </p:sp>
      <p:sp>
        <p:nvSpPr>
          <p:cNvPr id="4" name="Date Placeholder 3">
            <a:extLst>
              <a:ext uri="{FF2B5EF4-FFF2-40B4-BE49-F238E27FC236}">
                <a16:creationId xmlns:a16="http://schemas.microsoft.com/office/drawing/2014/main" id="{B0109E71-2F69-ABF5-53DC-B13D7A2E7B8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55EB327-B336-DD50-0877-DDB60E839027}"/>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89CA188E-8E17-0BFE-85B3-0801C8950358}"/>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Title 1">
            <a:extLst>
              <a:ext uri="{FF2B5EF4-FFF2-40B4-BE49-F238E27FC236}">
                <a16:creationId xmlns:a16="http://schemas.microsoft.com/office/drawing/2014/main" id="{9F6FA785-BA10-9972-995C-3F4B6BBC41E8}"/>
              </a:ext>
            </a:extLst>
          </p:cNvPr>
          <p:cNvSpPr>
            <a:spLocks noGrp="1"/>
          </p:cNvSpPr>
          <p:nvPr>
            <p:ph type="title"/>
          </p:nvPr>
        </p:nvSpPr>
        <p:spPr>
          <a:xfrm>
            <a:off x="0" y="8301"/>
            <a:ext cx="5111750" cy="1204912"/>
          </a:xfrm>
        </p:spPr>
        <p:txBody>
          <a:bodyPr/>
          <a:lstStyle/>
          <a:p>
            <a:r>
              <a:rPr lang="en-US" dirty="0"/>
              <a:t>Project schedule</a:t>
            </a:r>
          </a:p>
        </p:txBody>
      </p:sp>
    </p:spTree>
    <p:extLst>
      <p:ext uri="{BB962C8B-B14F-4D97-AF65-F5344CB8AC3E}">
        <p14:creationId xmlns:p14="http://schemas.microsoft.com/office/powerpoint/2010/main" val="18962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A70C-2502-F196-A62C-A9869E2EA21A}"/>
              </a:ext>
            </a:extLst>
          </p:cNvPr>
          <p:cNvSpPr>
            <a:spLocks noGrp="1"/>
          </p:cNvSpPr>
          <p:nvPr>
            <p:ph type="ctrTitle"/>
          </p:nvPr>
        </p:nvSpPr>
        <p:spPr/>
        <p:txBody>
          <a:bodyPr/>
          <a:lstStyle/>
          <a:p>
            <a:r>
              <a:rPr lang="en-US" dirty="0"/>
              <a:t>Staff organization</a:t>
            </a:r>
          </a:p>
        </p:txBody>
      </p:sp>
      <p:sp>
        <p:nvSpPr>
          <p:cNvPr id="3" name="Subtitle 2">
            <a:extLst>
              <a:ext uri="{FF2B5EF4-FFF2-40B4-BE49-F238E27FC236}">
                <a16:creationId xmlns:a16="http://schemas.microsoft.com/office/drawing/2014/main" id="{86FE12CA-F68A-5DEE-BBFC-5089368892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2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653F-6DFF-7901-D863-B5F2EEC72B88}"/>
              </a:ext>
            </a:extLst>
          </p:cNvPr>
          <p:cNvSpPr>
            <a:spLocks noGrp="1"/>
          </p:cNvSpPr>
          <p:nvPr>
            <p:ph type="title"/>
          </p:nvPr>
        </p:nvSpPr>
        <p:spPr>
          <a:xfrm>
            <a:off x="0" y="0"/>
            <a:ext cx="5111750" cy="1204912"/>
          </a:xfrm>
        </p:spPr>
        <p:txBody>
          <a:bodyPr/>
          <a:lstStyle/>
          <a:p>
            <a:r>
              <a:rPr lang="en-US" dirty="0"/>
              <a:t>Team structure</a:t>
            </a:r>
          </a:p>
        </p:txBody>
      </p:sp>
      <p:sp>
        <p:nvSpPr>
          <p:cNvPr id="3" name="Text Placeholder 2">
            <a:extLst>
              <a:ext uri="{FF2B5EF4-FFF2-40B4-BE49-F238E27FC236}">
                <a16:creationId xmlns:a16="http://schemas.microsoft.com/office/drawing/2014/main" id="{6BCE4EFF-A235-66A2-932A-C87EFA5FED6D}"/>
              </a:ext>
            </a:extLst>
          </p:cNvPr>
          <p:cNvSpPr>
            <a:spLocks noGrp="1"/>
          </p:cNvSpPr>
          <p:nvPr>
            <p:ph type="body" idx="1"/>
          </p:nvPr>
        </p:nvSpPr>
        <p:spPr>
          <a:xfrm>
            <a:off x="665389" y="1199333"/>
            <a:ext cx="5111750" cy="1525588"/>
          </a:xfrm>
        </p:spPr>
        <p:txBody>
          <a:bodyPr>
            <a:normAutofit lnSpcReduction="10000"/>
          </a:bodyPr>
          <a:lstStyle/>
          <a:p>
            <a:pPr marL="285750" indent="-285750">
              <a:buFont typeface="Arial" panose="020B0604020202020204" pitchFamily="34" charset="0"/>
              <a:buChar char="•"/>
            </a:pPr>
            <a:r>
              <a:rPr lang="en-US" sz="1800" dirty="0"/>
              <a:t>Project Manager</a:t>
            </a:r>
          </a:p>
          <a:p>
            <a:pPr marL="285750" indent="-285750">
              <a:buFont typeface="Arial" panose="020B0604020202020204" pitchFamily="34" charset="0"/>
              <a:buChar char="•"/>
            </a:pPr>
            <a:r>
              <a:rPr lang="en-US" sz="1800" dirty="0"/>
              <a:t>Lead Developer</a:t>
            </a:r>
          </a:p>
          <a:p>
            <a:pPr marL="285750" indent="-285750">
              <a:buFont typeface="Arial" panose="020B0604020202020204" pitchFamily="34" charset="0"/>
              <a:buChar char="•"/>
            </a:pPr>
            <a:r>
              <a:rPr lang="en-US" sz="1800" dirty="0"/>
              <a:t>Front-End Developer(s)</a:t>
            </a:r>
          </a:p>
          <a:p>
            <a:pPr marL="285750" indent="-285750">
              <a:buFont typeface="Arial" panose="020B0604020202020204" pitchFamily="34" charset="0"/>
              <a:buChar char="•"/>
            </a:pPr>
            <a:r>
              <a:rPr lang="en-US" sz="1800" dirty="0"/>
              <a:t>Back-End Developer(s)</a:t>
            </a:r>
          </a:p>
        </p:txBody>
      </p:sp>
      <p:sp>
        <p:nvSpPr>
          <p:cNvPr id="4" name="Date Placeholder 3">
            <a:extLst>
              <a:ext uri="{FF2B5EF4-FFF2-40B4-BE49-F238E27FC236}">
                <a16:creationId xmlns:a16="http://schemas.microsoft.com/office/drawing/2014/main" id="{5EE41C44-760E-CB66-ABF4-363FE8919A9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0FEE92B-CE5A-C50F-55FA-BC4C1E24D2BC}"/>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C6338E28-0FD3-79F4-D727-002C448B80D0}"/>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7" name="TextBox 6">
            <a:extLst>
              <a:ext uri="{FF2B5EF4-FFF2-40B4-BE49-F238E27FC236}">
                <a16:creationId xmlns:a16="http://schemas.microsoft.com/office/drawing/2014/main" id="{0C1A7BAB-E58F-945A-A1FC-B678878BDF3E}"/>
              </a:ext>
            </a:extLst>
          </p:cNvPr>
          <p:cNvSpPr txBox="1"/>
          <p:nvPr/>
        </p:nvSpPr>
        <p:spPr>
          <a:xfrm>
            <a:off x="223215" y="2976186"/>
            <a:ext cx="4901598" cy="523220"/>
          </a:xfrm>
          <a:prstGeom prst="rect">
            <a:avLst/>
          </a:prstGeom>
          <a:noFill/>
        </p:spPr>
        <p:txBody>
          <a:bodyPr wrap="none" rtlCol="0">
            <a:spAutoFit/>
          </a:bodyPr>
          <a:lstStyle/>
          <a:p>
            <a:r>
              <a:rPr lang="en-US" sz="2800" dirty="0">
                <a:latin typeface="+mj-lt"/>
              </a:rPr>
              <a:t>Reporting and Communication</a:t>
            </a:r>
          </a:p>
        </p:txBody>
      </p:sp>
      <p:sp>
        <p:nvSpPr>
          <p:cNvPr id="8" name="TextBox 7">
            <a:extLst>
              <a:ext uri="{FF2B5EF4-FFF2-40B4-BE49-F238E27FC236}">
                <a16:creationId xmlns:a16="http://schemas.microsoft.com/office/drawing/2014/main" id="{4463F7AA-C935-DB8B-0A4E-85E89BC807F6}"/>
              </a:ext>
            </a:extLst>
          </p:cNvPr>
          <p:cNvSpPr txBox="1"/>
          <p:nvPr/>
        </p:nvSpPr>
        <p:spPr>
          <a:xfrm>
            <a:off x="838200" y="3516354"/>
            <a:ext cx="39538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Weekly status meetings</a:t>
            </a:r>
          </a:p>
          <a:p>
            <a:pPr marL="285750" indent="-285750">
              <a:buFont typeface="Arial" panose="020B0604020202020204" pitchFamily="34" charset="0"/>
              <a:buChar char="•"/>
            </a:pPr>
            <a:r>
              <a:rPr lang="en-US" dirty="0"/>
              <a:t>Progress reporting</a:t>
            </a:r>
          </a:p>
          <a:p>
            <a:pPr marL="285750" indent="-285750">
              <a:buFont typeface="Arial" panose="020B0604020202020204" pitchFamily="34" charset="0"/>
              <a:buChar char="•"/>
            </a:pPr>
            <a:r>
              <a:rPr lang="en-US" dirty="0"/>
              <a:t>Change Management</a:t>
            </a:r>
          </a:p>
          <a:p>
            <a:pPr marL="285750" indent="-285750">
              <a:buFont typeface="Arial" panose="020B0604020202020204" pitchFamily="34" charset="0"/>
              <a:buChar char="•"/>
            </a:pPr>
            <a:r>
              <a:rPr lang="en-US" dirty="0"/>
              <a:t>Issue Tracking</a:t>
            </a:r>
          </a:p>
          <a:p>
            <a:pPr marL="285750" indent="-285750">
              <a:buFont typeface="Arial" panose="020B0604020202020204" pitchFamily="34" charset="0"/>
              <a:buChar char="•"/>
            </a:pPr>
            <a:r>
              <a:rPr lang="en-US" dirty="0"/>
              <a:t>Risk Management</a:t>
            </a:r>
          </a:p>
        </p:txBody>
      </p:sp>
    </p:spTree>
    <p:extLst>
      <p:ext uri="{BB962C8B-B14F-4D97-AF65-F5344CB8AC3E}">
        <p14:creationId xmlns:p14="http://schemas.microsoft.com/office/powerpoint/2010/main" val="135447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1F79-B718-D439-1CDD-B81EE16E26B8}"/>
              </a:ext>
            </a:extLst>
          </p:cNvPr>
          <p:cNvSpPr>
            <a:spLocks noGrp="1"/>
          </p:cNvSpPr>
          <p:nvPr>
            <p:ph type="ctrTitle"/>
          </p:nvPr>
        </p:nvSpPr>
        <p:spPr/>
        <p:txBody>
          <a:bodyPr/>
          <a:lstStyle/>
          <a:p>
            <a:r>
              <a:rPr lang="en-US" dirty="0"/>
              <a:t>Tracking and Control Mechanisms</a:t>
            </a:r>
          </a:p>
        </p:txBody>
      </p:sp>
      <p:sp>
        <p:nvSpPr>
          <p:cNvPr id="3" name="Subtitle 2">
            <a:extLst>
              <a:ext uri="{FF2B5EF4-FFF2-40B4-BE49-F238E27FC236}">
                <a16:creationId xmlns:a16="http://schemas.microsoft.com/office/drawing/2014/main" id="{450796EF-0D9D-3865-EEBA-D17DB2CD22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256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2D5B-1BCC-AAAF-9149-8258F1AB62F1}"/>
              </a:ext>
            </a:extLst>
          </p:cNvPr>
          <p:cNvSpPr>
            <a:spLocks noGrp="1"/>
          </p:cNvSpPr>
          <p:nvPr>
            <p:ph type="title"/>
          </p:nvPr>
        </p:nvSpPr>
        <p:spPr>
          <a:xfrm>
            <a:off x="0" y="8301"/>
            <a:ext cx="5111750" cy="1204912"/>
          </a:xfrm>
        </p:spPr>
        <p:txBody>
          <a:bodyPr/>
          <a:lstStyle/>
          <a:p>
            <a:r>
              <a:rPr lang="en-US" dirty="0"/>
              <a:t>Quality Assurance and Control</a:t>
            </a:r>
          </a:p>
        </p:txBody>
      </p:sp>
      <p:sp>
        <p:nvSpPr>
          <p:cNvPr id="3" name="Text Placeholder 2">
            <a:extLst>
              <a:ext uri="{FF2B5EF4-FFF2-40B4-BE49-F238E27FC236}">
                <a16:creationId xmlns:a16="http://schemas.microsoft.com/office/drawing/2014/main" id="{5E56CABA-6B4F-BD14-5D38-0826D7BB98BC}"/>
              </a:ext>
            </a:extLst>
          </p:cNvPr>
          <p:cNvSpPr>
            <a:spLocks noGrp="1"/>
          </p:cNvSpPr>
          <p:nvPr>
            <p:ph type="body" idx="1"/>
          </p:nvPr>
        </p:nvSpPr>
        <p:spPr>
          <a:xfrm>
            <a:off x="838200" y="1881771"/>
            <a:ext cx="5785847" cy="3094457"/>
          </a:xfrm>
        </p:spPr>
        <p:txBody>
          <a:bodyPr>
            <a:normAutofit/>
          </a:bodyPr>
          <a:lstStyle/>
          <a:p>
            <a:pPr marL="285750" indent="-285750">
              <a:buFont typeface="Arial" panose="020B0604020202020204" pitchFamily="34" charset="0"/>
              <a:buChar char="•"/>
            </a:pPr>
            <a:r>
              <a:rPr lang="en-US" sz="2400" dirty="0"/>
              <a:t>Requirement Review</a:t>
            </a:r>
          </a:p>
          <a:p>
            <a:pPr marL="285750" indent="-285750">
              <a:buFont typeface="Arial" panose="020B0604020202020204" pitchFamily="34" charset="0"/>
              <a:buChar char="•"/>
            </a:pPr>
            <a:r>
              <a:rPr lang="en-US" sz="2400" dirty="0"/>
              <a:t>Code Review</a:t>
            </a:r>
          </a:p>
          <a:p>
            <a:pPr marL="285750" indent="-285750">
              <a:buFont typeface="Arial" panose="020B0604020202020204" pitchFamily="34" charset="0"/>
              <a:buChar char="•"/>
            </a:pPr>
            <a:r>
              <a:rPr lang="en-US" sz="2400" dirty="0"/>
              <a:t>Testing</a:t>
            </a:r>
          </a:p>
          <a:p>
            <a:pPr marL="285750" indent="-285750">
              <a:buFont typeface="Arial" panose="020B0604020202020204" pitchFamily="34" charset="0"/>
              <a:buChar char="•"/>
            </a:pPr>
            <a:r>
              <a:rPr lang="en-US" sz="2400" dirty="0"/>
              <a:t>Bug Tracking and Resolution</a:t>
            </a:r>
          </a:p>
          <a:p>
            <a:pPr marL="285750" indent="-285750">
              <a:buFont typeface="Arial" panose="020B0604020202020204" pitchFamily="34" charset="0"/>
              <a:buChar char="•"/>
            </a:pPr>
            <a:r>
              <a:rPr lang="en-US" sz="2400" dirty="0"/>
              <a:t>Deployment and Maintenance</a:t>
            </a:r>
          </a:p>
          <a:p>
            <a:pPr marL="285750" indent="-285750">
              <a:buFont typeface="Arial" panose="020B0604020202020204" pitchFamily="34" charset="0"/>
              <a:buChar char="•"/>
            </a:pPr>
            <a:r>
              <a:rPr lang="en-US" sz="2400" dirty="0"/>
              <a:t>Quality Control</a:t>
            </a:r>
          </a:p>
          <a:p>
            <a:pPr marL="285750" indent="-285750">
              <a:buFont typeface="Arial" panose="020B0604020202020204" pitchFamily="34" charset="0"/>
              <a:buChar char="•"/>
            </a:pPr>
            <a:endParaRPr lang="en-US" sz="1800" dirty="0"/>
          </a:p>
        </p:txBody>
      </p:sp>
      <p:sp>
        <p:nvSpPr>
          <p:cNvPr id="4" name="Date Placeholder 3">
            <a:extLst>
              <a:ext uri="{FF2B5EF4-FFF2-40B4-BE49-F238E27FC236}">
                <a16:creationId xmlns:a16="http://schemas.microsoft.com/office/drawing/2014/main" id="{006825E6-53BA-BA2F-12E7-5AA2DA445D9B}"/>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F525F23E-4B67-0318-B40D-70E9C0F0EF4D}"/>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6BE93164-5FC1-FD47-FAD9-719D6A8E016B}"/>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60399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36C1-9408-D0B1-7555-3C00B15D95C3}"/>
              </a:ext>
            </a:extLst>
          </p:cNvPr>
          <p:cNvSpPr>
            <a:spLocks noGrp="1"/>
          </p:cNvSpPr>
          <p:nvPr>
            <p:ph type="title"/>
          </p:nvPr>
        </p:nvSpPr>
        <p:spPr>
          <a:xfrm>
            <a:off x="-1" y="0"/>
            <a:ext cx="5111751" cy="1204912"/>
          </a:xfrm>
        </p:spPr>
        <p:txBody>
          <a:bodyPr/>
          <a:lstStyle/>
          <a:p>
            <a:r>
              <a:rPr lang="en-US" dirty="0"/>
              <a:t>Change Management and control</a:t>
            </a:r>
          </a:p>
        </p:txBody>
      </p:sp>
      <p:sp>
        <p:nvSpPr>
          <p:cNvPr id="3" name="Text Placeholder 2">
            <a:extLst>
              <a:ext uri="{FF2B5EF4-FFF2-40B4-BE49-F238E27FC236}">
                <a16:creationId xmlns:a16="http://schemas.microsoft.com/office/drawing/2014/main" id="{A33A0DAF-FFED-CCA1-94BA-CDB9DA90D73A}"/>
              </a:ext>
            </a:extLst>
          </p:cNvPr>
          <p:cNvSpPr>
            <a:spLocks noGrp="1"/>
          </p:cNvSpPr>
          <p:nvPr>
            <p:ph type="body" idx="1"/>
          </p:nvPr>
        </p:nvSpPr>
        <p:spPr>
          <a:xfrm>
            <a:off x="838200" y="1858099"/>
            <a:ext cx="5849983" cy="3863431"/>
          </a:xfrm>
        </p:spPr>
        <p:txBody>
          <a:bodyPr>
            <a:noAutofit/>
          </a:bodyPr>
          <a:lstStyle/>
          <a:p>
            <a:pPr marL="285750" indent="-285750">
              <a:buFont typeface="Arial" panose="020B0604020202020204" pitchFamily="34" charset="0"/>
              <a:buChar char="•"/>
            </a:pPr>
            <a:r>
              <a:rPr lang="en-US" sz="2400" dirty="0"/>
              <a:t>Change Request Management</a:t>
            </a:r>
          </a:p>
          <a:p>
            <a:pPr marL="285750" indent="-285750">
              <a:buFont typeface="Arial" panose="020B0604020202020204" pitchFamily="34" charset="0"/>
              <a:buChar char="•"/>
            </a:pPr>
            <a:r>
              <a:rPr lang="en-US" sz="2400" dirty="0"/>
              <a:t>Change Control Board</a:t>
            </a:r>
          </a:p>
          <a:p>
            <a:pPr marL="285750" indent="-285750">
              <a:buFont typeface="Arial" panose="020B0604020202020204" pitchFamily="34" charset="0"/>
              <a:buChar char="•"/>
            </a:pPr>
            <a:r>
              <a:rPr lang="en-US" sz="2400" dirty="0"/>
              <a:t>Configuration Identification</a:t>
            </a:r>
          </a:p>
          <a:p>
            <a:pPr marL="285750" indent="-285750">
              <a:buFont typeface="Arial" panose="020B0604020202020204" pitchFamily="34" charset="0"/>
              <a:buChar char="•"/>
            </a:pPr>
            <a:r>
              <a:rPr lang="en-US" sz="2400" dirty="0"/>
              <a:t>Version Control</a:t>
            </a:r>
          </a:p>
          <a:p>
            <a:pPr marL="285750" indent="-285750">
              <a:buFont typeface="Arial" panose="020B0604020202020204" pitchFamily="34" charset="0"/>
              <a:buChar char="•"/>
            </a:pPr>
            <a:r>
              <a:rPr lang="en-US" sz="2400" dirty="0"/>
              <a:t>Configuration Control</a:t>
            </a:r>
          </a:p>
          <a:p>
            <a:pPr marL="285750" indent="-285750">
              <a:buFont typeface="Arial" panose="020B0604020202020204" pitchFamily="34" charset="0"/>
              <a:buChar char="•"/>
            </a:pPr>
            <a:r>
              <a:rPr lang="en-US" sz="2400" dirty="0"/>
              <a:t>Configuration Status Accounting</a:t>
            </a:r>
          </a:p>
        </p:txBody>
      </p:sp>
      <p:sp>
        <p:nvSpPr>
          <p:cNvPr id="4" name="Date Placeholder 3">
            <a:extLst>
              <a:ext uri="{FF2B5EF4-FFF2-40B4-BE49-F238E27FC236}">
                <a16:creationId xmlns:a16="http://schemas.microsoft.com/office/drawing/2014/main" id="{4754021E-F2A6-A2A4-682F-4911C911767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28F1414-BD74-D052-5D72-C79EFC20EA9B}"/>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6752C15A-5D96-921A-7918-7D32B2C081C9}"/>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230351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80631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15053" y="2977584"/>
            <a:ext cx="5476694" cy="2007733"/>
          </a:xfrm>
        </p:spPr>
        <p:txBody>
          <a:bodyPr>
            <a:normAutofit lnSpcReduction="10000"/>
          </a:bodyPr>
          <a:lstStyle/>
          <a:p>
            <a:r>
              <a:rPr lang="en-US" sz="1600" b="0" i="0" dirty="0">
                <a:effectLst/>
                <a:latin typeface="Tenorite" panose="00000500000000000000" pitchFamily="2" charset="0"/>
              </a:rPr>
              <a:t>The project planning involved several phases from requirement analysis, system design, cost and time estimations, development, testing, deployment, and maintenance. Project risks have been identified and strategies for mitigation, monitoring, and management are in place. Our team is well-equipped and ready to build an efficient, user-friendly solution that simplifies expense sharin</a:t>
            </a:r>
            <a:r>
              <a:rPr lang="en-US" sz="1600" dirty="0">
                <a:latin typeface="Tenorite" panose="00000500000000000000" pitchFamily="2" charset="0"/>
              </a:rPr>
              <a:t>g.</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SplitSmart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3491049" cy="2913380"/>
          </a:xfrm>
        </p:spPr>
        <p:txBody>
          <a:bodyPr>
            <a:normAutofit fontScale="92500"/>
          </a:bodyPr>
          <a:lstStyle/>
          <a:p>
            <a:r>
              <a:rPr lang="en-US" dirty="0"/>
              <a:t>Introduction</a:t>
            </a:r>
          </a:p>
          <a:p>
            <a:r>
              <a:rPr lang="en-US" dirty="0"/>
              <a:t>Project Estimates</a:t>
            </a:r>
          </a:p>
          <a:p>
            <a:r>
              <a:rPr lang="en-US" dirty="0"/>
              <a:t>Risk Management</a:t>
            </a:r>
          </a:p>
          <a:p>
            <a:r>
              <a:rPr lang="en-US" dirty="0"/>
              <a:t>Project Schedule</a:t>
            </a:r>
          </a:p>
          <a:p>
            <a:r>
              <a:rPr lang="en-US" dirty="0"/>
              <a:t>Staff Organization</a:t>
            </a:r>
          </a:p>
          <a:p>
            <a:r>
              <a:rPr lang="en-US" dirty="0"/>
              <a:t>Tracking and Control Mechanisms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SplitSmart</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SplitSmart</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8041" y="136525"/>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4250" y="1275210"/>
            <a:ext cx="5111750" cy="3027409"/>
          </a:xfrm>
        </p:spPr>
        <p:txBody>
          <a:bodyPr>
            <a:normAutofit/>
          </a:bodyPr>
          <a:lstStyle/>
          <a:p>
            <a:pPr>
              <a:lnSpc>
                <a:spcPct val="170000"/>
              </a:lnSpc>
            </a:pPr>
            <a:r>
              <a:rPr lang="en-US" sz="1800" b="0" i="0" u="none" strike="noStrike" dirty="0">
                <a:solidFill>
                  <a:srgbClr val="000000"/>
                </a:solidFill>
                <a:effectLst/>
                <a:latin typeface="Times New Roman" panose="02020603050405020304" pitchFamily="18" charset="0"/>
              </a:rPr>
              <a:t>SplitSmart aims to provide users with a comprehensive expense management solution. SplitSmart will allow users to create and manage user accounts, create and track expenses, manage groups, track balances, record payments, and generate reports. </a:t>
            </a: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SplitSmart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4EA86CC8-B0AD-469E-B076-67E9F6CA3D5B}"/>
              </a:ext>
            </a:extLst>
          </p:cNvPr>
          <p:cNvSpPr txBox="1"/>
          <p:nvPr/>
        </p:nvSpPr>
        <p:spPr>
          <a:xfrm>
            <a:off x="984250" y="4875683"/>
            <a:ext cx="36018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Functionality</a:t>
            </a:r>
          </a:p>
          <a:p>
            <a:pPr marL="285750" indent="-285750">
              <a:buFont typeface="Arial" panose="020B0604020202020204" pitchFamily="34" charset="0"/>
              <a:buChar char="•"/>
            </a:pPr>
            <a:r>
              <a:rPr lang="en-US" dirty="0"/>
              <a:t>Major Software Functions</a:t>
            </a:r>
          </a:p>
          <a:p>
            <a:pPr marL="285750" indent="-285750">
              <a:buFont typeface="Arial" panose="020B0604020202020204" pitchFamily="34" charset="0"/>
              <a:buChar char="•"/>
            </a:pPr>
            <a:r>
              <a:rPr lang="en-US" dirty="0"/>
              <a:t>Performance/Behavior Issues</a:t>
            </a:r>
          </a:p>
          <a:p>
            <a:pPr marL="285750" indent="-285750">
              <a:buFont typeface="Arial" panose="020B0604020202020204" pitchFamily="34" charset="0"/>
              <a:buChar char="•"/>
            </a:pPr>
            <a:r>
              <a:rPr lang="en-US" dirty="0"/>
              <a:t>Management Constraints</a:t>
            </a:r>
          </a:p>
          <a:p>
            <a:pPr marL="285750" indent="-285750">
              <a:buFont typeface="Arial" panose="020B0604020202020204" pitchFamily="34" charset="0"/>
              <a:buChar char="•"/>
            </a:pPr>
            <a:r>
              <a:rPr lang="en-US" dirty="0"/>
              <a:t>Technical Constraints</a:t>
            </a:r>
          </a:p>
        </p:txBody>
      </p:sp>
      <p:sp>
        <p:nvSpPr>
          <p:cNvPr id="10" name="Title 1">
            <a:extLst>
              <a:ext uri="{FF2B5EF4-FFF2-40B4-BE49-F238E27FC236}">
                <a16:creationId xmlns:a16="http://schemas.microsoft.com/office/drawing/2014/main" id="{E2627657-FBB6-20AB-E060-BA307F6BB347}"/>
              </a:ext>
            </a:extLst>
          </p:cNvPr>
          <p:cNvSpPr txBox="1">
            <a:spLocks/>
          </p:cNvSpPr>
          <p:nvPr/>
        </p:nvSpPr>
        <p:spPr>
          <a:xfrm>
            <a:off x="108041" y="4236391"/>
            <a:ext cx="5111750" cy="6911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Software overview</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Project Estimates</a:t>
            </a:r>
          </a:p>
        </p:txBody>
      </p:sp>
      <p:sp>
        <p:nvSpPr>
          <p:cNvPr id="5" name="Subtitle 4">
            <a:extLst>
              <a:ext uri="{FF2B5EF4-FFF2-40B4-BE49-F238E27FC236}">
                <a16:creationId xmlns:a16="http://schemas.microsoft.com/office/drawing/2014/main" id="{8B4FDEDE-8695-A00C-3904-28FFEB1ACB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CD8D-38DA-70E7-B24C-7790EAEECF7C}"/>
              </a:ext>
            </a:extLst>
          </p:cNvPr>
          <p:cNvSpPr>
            <a:spLocks noGrp="1"/>
          </p:cNvSpPr>
          <p:nvPr>
            <p:ph type="title"/>
          </p:nvPr>
        </p:nvSpPr>
        <p:spPr>
          <a:xfrm>
            <a:off x="0" y="0"/>
            <a:ext cx="5111750" cy="1204912"/>
          </a:xfrm>
        </p:spPr>
        <p:txBody>
          <a:bodyPr/>
          <a:lstStyle/>
          <a:p>
            <a:r>
              <a:rPr lang="en-US" dirty="0"/>
              <a:t>Estimation Using FPA</a:t>
            </a:r>
          </a:p>
        </p:txBody>
      </p:sp>
      <p:sp>
        <p:nvSpPr>
          <p:cNvPr id="3" name="Text Placeholder 2">
            <a:extLst>
              <a:ext uri="{FF2B5EF4-FFF2-40B4-BE49-F238E27FC236}">
                <a16:creationId xmlns:a16="http://schemas.microsoft.com/office/drawing/2014/main" id="{EA8F51CB-205C-56B3-5A37-4183939DA1DD}"/>
              </a:ext>
            </a:extLst>
          </p:cNvPr>
          <p:cNvSpPr>
            <a:spLocks noGrp="1"/>
          </p:cNvSpPr>
          <p:nvPr>
            <p:ph type="body" idx="1"/>
          </p:nvPr>
        </p:nvSpPr>
        <p:spPr>
          <a:xfrm>
            <a:off x="500816" y="3567721"/>
            <a:ext cx="7441402" cy="964800"/>
          </a:xfrm>
        </p:spPr>
        <p:txBody>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Value Adjustment Factor [0.65 + 0.01 * Σ Fi] = [0.65 + 0.01 * 38] = 1.03</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FP = T * (0.65 + 0.01 x Σ Fi) = 122 * 1.03 = 125.66 ≈ 126</a:t>
            </a:r>
          </a:p>
          <a:p>
            <a:endParaRPr lang="en-US" dirty="0"/>
          </a:p>
        </p:txBody>
      </p:sp>
      <p:sp>
        <p:nvSpPr>
          <p:cNvPr id="4" name="Date Placeholder 3">
            <a:extLst>
              <a:ext uri="{FF2B5EF4-FFF2-40B4-BE49-F238E27FC236}">
                <a16:creationId xmlns:a16="http://schemas.microsoft.com/office/drawing/2014/main" id="{18978573-CAE8-6DC8-9A07-4F672193894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AE58AC9-C9D5-78DD-6EF1-712868C46657}"/>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D690E6D8-6D58-A365-C2F7-BA7A457B6E9D}"/>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8" name="Picture 7">
            <a:extLst>
              <a:ext uri="{FF2B5EF4-FFF2-40B4-BE49-F238E27FC236}">
                <a16:creationId xmlns:a16="http://schemas.microsoft.com/office/drawing/2014/main" id="{9E9E33B1-1255-23E6-3EE2-73E31321E18C}"/>
              </a:ext>
            </a:extLst>
          </p:cNvPr>
          <p:cNvPicPr>
            <a:picLocks noChangeAspect="1"/>
          </p:cNvPicPr>
          <p:nvPr/>
        </p:nvPicPr>
        <p:blipFill>
          <a:blip r:embed="rId2"/>
          <a:stretch>
            <a:fillRect/>
          </a:stretch>
        </p:blipFill>
        <p:spPr>
          <a:xfrm>
            <a:off x="1920154" y="1445874"/>
            <a:ext cx="7401307" cy="1983125"/>
          </a:xfrm>
          <a:prstGeom prst="rect">
            <a:avLst/>
          </a:prstGeom>
        </p:spPr>
      </p:pic>
      <p:sp>
        <p:nvSpPr>
          <p:cNvPr id="9" name="TextBox 8">
            <a:extLst>
              <a:ext uri="{FF2B5EF4-FFF2-40B4-BE49-F238E27FC236}">
                <a16:creationId xmlns:a16="http://schemas.microsoft.com/office/drawing/2014/main" id="{4B32CC62-E695-4A16-823B-7110B296D8FE}"/>
              </a:ext>
            </a:extLst>
          </p:cNvPr>
          <p:cNvSpPr txBox="1"/>
          <p:nvPr/>
        </p:nvSpPr>
        <p:spPr>
          <a:xfrm>
            <a:off x="4646096" y="1174357"/>
            <a:ext cx="1522340" cy="338554"/>
          </a:xfrm>
          <a:prstGeom prst="rect">
            <a:avLst/>
          </a:prstGeom>
          <a:noFill/>
        </p:spPr>
        <p:txBody>
          <a:bodyPr wrap="none" rtlCol="0">
            <a:spAutoFit/>
          </a:bodyPr>
          <a:lstStyle/>
          <a:p>
            <a:r>
              <a:rPr lang="en-US" sz="1600" dirty="0"/>
              <a:t>Function Points</a:t>
            </a:r>
          </a:p>
        </p:txBody>
      </p:sp>
      <p:sp>
        <p:nvSpPr>
          <p:cNvPr id="10" name="TextBox 9">
            <a:extLst>
              <a:ext uri="{FF2B5EF4-FFF2-40B4-BE49-F238E27FC236}">
                <a16:creationId xmlns:a16="http://schemas.microsoft.com/office/drawing/2014/main" id="{32443876-3015-7D1F-0AB1-71D8F51D11C4}"/>
              </a:ext>
            </a:extLst>
          </p:cNvPr>
          <p:cNvSpPr txBox="1"/>
          <p:nvPr/>
        </p:nvSpPr>
        <p:spPr>
          <a:xfrm>
            <a:off x="1920155" y="4461859"/>
            <a:ext cx="7676692" cy="1965153"/>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Cost per FP = $8000 / 15 = $533.33 per FP</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Estimated Project Cost: $533.33 x 126 = $67,200.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Estimated Effort: 126 / 15 = 8.4 person-months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Estimated Duration: 8.4 / 4 = 2.1 months</a:t>
            </a:r>
          </a:p>
          <a:p>
            <a:endParaRPr lang="en-US" dirty="0"/>
          </a:p>
        </p:txBody>
      </p:sp>
    </p:spTree>
    <p:extLst>
      <p:ext uri="{BB962C8B-B14F-4D97-AF65-F5344CB8AC3E}">
        <p14:creationId xmlns:p14="http://schemas.microsoft.com/office/powerpoint/2010/main" val="43444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3EAC-EBA9-FC35-B5F5-7A8E18768310}"/>
              </a:ext>
            </a:extLst>
          </p:cNvPr>
          <p:cNvSpPr>
            <a:spLocks noGrp="1"/>
          </p:cNvSpPr>
          <p:nvPr>
            <p:ph type="title"/>
          </p:nvPr>
        </p:nvSpPr>
        <p:spPr>
          <a:xfrm>
            <a:off x="0" y="17009"/>
            <a:ext cx="5111750" cy="1204912"/>
          </a:xfrm>
        </p:spPr>
        <p:txBody>
          <a:bodyPr/>
          <a:lstStyle/>
          <a:p>
            <a:r>
              <a:rPr lang="en-US" dirty="0"/>
              <a:t>Loc-Based Estimation</a:t>
            </a:r>
          </a:p>
        </p:txBody>
      </p:sp>
      <p:sp>
        <p:nvSpPr>
          <p:cNvPr id="4" name="Date Placeholder 3">
            <a:extLst>
              <a:ext uri="{FF2B5EF4-FFF2-40B4-BE49-F238E27FC236}">
                <a16:creationId xmlns:a16="http://schemas.microsoft.com/office/drawing/2014/main" id="{CB8EFD1E-CD69-BEB3-8233-AA082902FF8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CD62D54-7852-CA9F-1D0A-A21A58EC7AE2}"/>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09E82264-0647-486D-41C2-9D78A176567A}"/>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C7A4E09C-42FA-FD2D-5A70-0FFECA3382D4}"/>
              </a:ext>
            </a:extLst>
          </p:cNvPr>
          <p:cNvPicPr>
            <a:picLocks noChangeAspect="1"/>
          </p:cNvPicPr>
          <p:nvPr/>
        </p:nvPicPr>
        <p:blipFill>
          <a:blip r:embed="rId2"/>
          <a:stretch>
            <a:fillRect/>
          </a:stretch>
        </p:blipFill>
        <p:spPr>
          <a:xfrm>
            <a:off x="321854" y="1775936"/>
            <a:ext cx="6496957" cy="3410426"/>
          </a:xfrm>
          <a:prstGeom prst="rect">
            <a:avLst/>
          </a:prstGeom>
        </p:spPr>
      </p:pic>
      <p:sp>
        <p:nvSpPr>
          <p:cNvPr id="9" name="TextBox 8">
            <a:extLst>
              <a:ext uri="{FF2B5EF4-FFF2-40B4-BE49-F238E27FC236}">
                <a16:creationId xmlns:a16="http://schemas.microsoft.com/office/drawing/2014/main" id="{BF628F2A-E90B-7E50-9280-F2AC1D17B576}"/>
              </a:ext>
            </a:extLst>
          </p:cNvPr>
          <p:cNvSpPr txBox="1"/>
          <p:nvPr/>
        </p:nvSpPr>
        <p:spPr>
          <a:xfrm>
            <a:off x="321854" y="1476274"/>
            <a:ext cx="589713" cy="369332"/>
          </a:xfrm>
          <a:prstGeom prst="rect">
            <a:avLst/>
          </a:prstGeom>
          <a:noFill/>
        </p:spPr>
        <p:txBody>
          <a:bodyPr wrap="none" rtlCol="0">
            <a:spAutoFit/>
          </a:bodyPr>
          <a:lstStyle/>
          <a:p>
            <a:r>
              <a:rPr lang="en-US" b="1" dirty="0"/>
              <a:t>LOC</a:t>
            </a:r>
          </a:p>
        </p:txBody>
      </p:sp>
      <p:sp>
        <p:nvSpPr>
          <p:cNvPr id="10" name="Rectangle 9">
            <a:extLst>
              <a:ext uri="{FF2B5EF4-FFF2-40B4-BE49-F238E27FC236}">
                <a16:creationId xmlns:a16="http://schemas.microsoft.com/office/drawing/2014/main" id="{DA5B3BC0-12D0-74B6-30A6-17F6B20C09E5}"/>
              </a:ext>
            </a:extLst>
          </p:cNvPr>
          <p:cNvSpPr/>
          <p:nvPr/>
        </p:nvSpPr>
        <p:spPr>
          <a:xfrm>
            <a:off x="7118531" y="2360021"/>
            <a:ext cx="4876800" cy="236873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FC1A861-AFA9-503B-2DDD-C1CC3A607C95}"/>
              </a:ext>
            </a:extLst>
          </p:cNvPr>
          <p:cNvSpPr txBox="1"/>
          <p:nvPr/>
        </p:nvSpPr>
        <p:spPr>
          <a:xfrm>
            <a:off x="838200" y="5417211"/>
            <a:ext cx="4626430" cy="646331"/>
          </a:xfrm>
          <a:prstGeom prst="rect">
            <a:avLst/>
          </a:prstGeom>
          <a:noFill/>
        </p:spPr>
        <p:txBody>
          <a:bodyPr wrap="square" rtlCol="0">
            <a:spAutoFit/>
          </a:bodyPr>
          <a:lstStyle/>
          <a:p>
            <a:r>
              <a:rPr lang="en-US" dirty="0"/>
              <a:t>Average Productivity: 2000 LOC/pm</a:t>
            </a:r>
          </a:p>
          <a:p>
            <a:r>
              <a:rPr lang="en-US" dirty="0"/>
              <a:t>Cost per LOC = $8000 / 2000 = $4 per LOCA</a:t>
            </a:r>
          </a:p>
        </p:txBody>
      </p:sp>
      <p:sp>
        <p:nvSpPr>
          <p:cNvPr id="12" name="TextBox 11">
            <a:extLst>
              <a:ext uri="{FF2B5EF4-FFF2-40B4-BE49-F238E27FC236}">
                <a16:creationId xmlns:a16="http://schemas.microsoft.com/office/drawing/2014/main" id="{13EE6EB2-1D1D-AD6E-E580-2A52FF54939B}"/>
              </a:ext>
            </a:extLst>
          </p:cNvPr>
          <p:cNvSpPr txBox="1"/>
          <p:nvPr/>
        </p:nvSpPr>
        <p:spPr>
          <a:xfrm>
            <a:off x="7243716" y="2500610"/>
            <a:ext cx="4626430" cy="2585323"/>
          </a:xfrm>
          <a:prstGeom prst="rect">
            <a:avLst/>
          </a:prstGeom>
          <a:noFill/>
        </p:spPr>
        <p:txBody>
          <a:bodyPr wrap="square" rtlCol="0">
            <a:spAutoFit/>
          </a:bodyPr>
          <a:lstStyle/>
          <a:p>
            <a:r>
              <a:rPr lang="en-US" dirty="0"/>
              <a:t>Total Estimated Project Cost : $4 x 5500 = $22,000</a:t>
            </a:r>
          </a:p>
          <a:p>
            <a:endParaRPr lang="en-US" dirty="0"/>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Estimated Effort: 5500 / 2000 = 2.75 person-months</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Estimated Duration: 2.75 / 4 = 0.69 months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090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F89C-8133-7CAA-B2CE-F48297C18644}"/>
              </a:ext>
            </a:extLst>
          </p:cNvPr>
          <p:cNvSpPr>
            <a:spLocks noGrp="1"/>
          </p:cNvSpPr>
          <p:nvPr>
            <p:ph type="title"/>
          </p:nvPr>
        </p:nvSpPr>
        <p:spPr>
          <a:xfrm>
            <a:off x="0" y="8301"/>
            <a:ext cx="5111750" cy="1204912"/>
          </a:xfrm>
        </p:spPr>
        <p:txBody>
          <a:bodyPr/>
          <a:lstStyle/>
          <a:p>
            <a:r>
              <a:rPr lang="en-US" dirty="0"/>
              <a:t>Reconciled Estimate</a:t>
            </a:r>
          </a:p>
        </p:txBody>
      </p:sp>
      <p:sp>
        <p:nvSpPr>
          <p:cNvPr id="3" name="Text Placeholder 2">
            <a:extLst>
              <a:ext uri="{FF2B5EF4-FFF2-40B4-BE49-F238E27FC236}">
                <a16:creationId xmlns:a16="http://schemas.microsoft.com/office/drawing/2014/main" id="{03354C64-D8A0-F50B-F838-5AE04B567D21}"/>
              </a:ext>
            </a:extLst>
          </p:cNvPr>
          <p:cNvSpPr>
            <a:spLocks noGrp="1"/>
          </p:cNvSpPr>
          <p:nvPr>
            <p:ph type="body" idx="1"/>
          </p:nvPr>
        </p:nvSpPr>
        <p:spPr>
          <a:xfrm>
            <a:off x="313508" y="2145483"/>
            <a:ext cx="9144000" cy="1982380"/>
          </a:xfrm>
        </p:spPr>
        <p:txBody>
          <a:bodyPr>
            <a:normAutofit/>
          </a:bodyPr>
          <a:lstStyle/>
          <a:p>
            <a:pPr marR="0">
              <a:lnSpc>
                <a:spcPct val="107000"/>
              </a:lnSpc>
              <a:spcBef>
                <a:spcPts val="0"/>
              </a:spcBef>
              <a:spcAft>
                <a:spcPts val="800"/>
              </a:spcAf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Final Estimated Project Cost: (67,200 + 22,000) / 2 = $44,600</a:t>
            </a:r>
          </a:p>
          <a:p>
            <a:pPr marL="0" marR="0">
              <a:lnSpc>
                <a:spcPct val="107000"/>
              </a:lnSpc>
              <a:spcBef>
                <a:spcPts val="0"/>
              </a:spcBef>
              <a:spcAft>
                <a:spcPts val="800"/>
              </a:spcAft>
            </a:pP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Final Estimated Effort: (8.4 + 2.75) / 2 = 5.58 person-months</a:t>
            </a:r>
          </a:p>
          <a:p>
            <a:endParaRPr lang="en-US" dirty="0"/>
          </a:p>
        </p:txBody>
      </p:sp>
      <p:sp>
        <p:nvSpPr>
          <p:cNvPr id="4" name="Date Placeholder 3">
            <a:extLst>
              <a:ext uri="{FF2B5EF4-FFF2-40B4-BE49-F238E27FC236}">
                <a16:creationId xmlns:a16="http://schemas.microsoft.com/office/drawing/2014/main" id="{6E81216F-60C3-3210-96EE-60F313FF719B}"/>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F71AF8D-14D7-EA2F-F8C2-0A18CF619AB4}"/>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51309A76-569D-A199-8014-3E151AF2AB4C}"/>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26418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F7CF-AFAB-11C2-C818-39DA3CD28E2F}"/>
              </a:ext>
            </a:extLst>
          </p:cNvPr>
          <p:cNvSpPr>
            <a:spLocks noGrp="1"/>
          </p:cNvSpPr>
          <p:nvPr>
            <p:ph type="ctrTitle"/>
          </p:nvPr>
        </p:nvSpPr>
        <p:spPr/>
        <p:txBody>
          <a:bodyPr/>
          <a:lstStyle/>
          <a:p>
            <a:r>
              <a:rPr lang="en-US" dirty="0"/>
              <a:t>Risk Management</a:t>
            </a:r>
          </a:p>
        </p:txBody>
      </p:sp>
      <p:sp>
        <p:nvSpPr>
          <p:cNvPr id="3" name="Subtitle 2">
            <a:extLst>
              <a:ext uri="{FF2B5EF4-FFF2-40B4-BE49-F238E27FC236}">
                <a16:creationId xmlns:a16="http://schemas.microsoft.com/office/drawing/2014/main" id="{BE5C4C1A-F1D5-7510-1E50-4F04881D8DC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03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B691-1935-3346-9458-98303FC9493B}"/>
              </a:ext>
            </a:extLst>
          </p:cNvPr>
          <p:cNvSpPr>
            <a:spLocks noGrp="1"/>
          </p:cNvSpPr>
          <p:nvPr>
            <p:ph type="title"/>
          </p:nvPr>
        </p:nvSpPr>
        <p:spPr>
          <a:xfrm>
            <a:off x="141514" y="8709"/>
            <a:ext cx="3831771" cy="1204912"/>
          </a:xfrm>
        </p:spPr>
        <p:txBody>
          <a:bodyPr/>
          <a:lstStyle/>
          <a:p>
            <a:r>
              <a:rPr lang="en-US" dirty="0"/>
              <a:t>Risk Management</a:t>
            </a:r>
          </a:p>
        </p:txBody>
      </p:sp>
      <p:sp>
        <p:nvSpPr>
          <p:cNvPr id="4" name="Date Placeholder 3">
            <a:extLst>
              <a:ext uri="{FF2B5EF4-FFF2-40B4-BE49-F238E27FC236}">
                <a16:creationId xmlns:a16="http://schemas.microsoft.com/office/drawing/2014/main" id="{69852ABA-A3E8-2AAF-460D-EB7108A9BCA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513D367-9A6A-EA13-E26F-6C67AE0B2727}"/>
              </a:ext>
            </a:extLst>
          </p:cNvPr>
          <p:cNvSpPr>
            <a:spLocks noGrp="1"/>
          </p:cNvSpPr>
          <p:nvPr>
            <p:ph type="ftr" sz="quarter" idx="11"/>
          </p:nvPr>
        </p:nvSpPr>
        <p:spPr/>
        <p:txBody>
          <a:bodyPr/>
          <a:lstStyle/>
          <a:p>
            <a:r>
              <a:rPr lang="en-US" dirty="0"/>
              <a:t>SplitSmart</a:t>
            </a:r>
          </a:p>
        </p:txBody>
      </p:sp>
      <p:sp>
        <p:nvSpPr>
          <p:cNvPr id="6" name="Slide Number Placeholder 5">
            <a:extLst>
              <a:ext uri="{FF2B5EF4-FFF2-40B4-BE49-F238E27FC236}">
                <a16:creationId xmlns:a16="http://schemas.microsoft.com/office/drawing/2014/main" id="{E395E1C8-21B5-1DAA-0DC1-9EF6AD680E8D}"/>
              </a:ext>
            </a:extLst>
          </p:cNvPr>
          <p:cNvSpPr>
            <a:spLocks noGrp="1"/>
          </p:cNvSpPr>
          <p:nvPr>
            <p:ph type="sldNum" sz="quarter" idx="12"/>
          </p:nvPr>
        </p:nvSpPr>
        <p:spPr/>
        <p:txBody>
          <a:bodyPr/>
          <a:lstStyle/>
          <a:p>
            <a:fld id="{A49DFD55-3C28-40EF-9E31-A92D2E4017FF}" type="slidenum">
              <a:rPr lang="en-US" smtClean="0"/>
              <a:pPr/>
              <a:t>9</a:t>
            </a:fld>
            <a:endParaRPr lang="en-US" dirty="0"/>
          </a:p>
        </p:txBody>
      </p:sp>
      <p:graphicFrame>
        <p:nvGraphicFramePr>
          <p:cNvPr id="10" name="Table 9">
            <a:extLst>
              <a:ext uri="{FF2B5EF4-FFF2-40B4-BE49-F238E27FC236}">
                <a16:creationId xmlns:a16="http://schemas.microsoft.com/office/drawing/2014/main" id="{CA5FF736-743A-F18B-C644-940DD051332F}"/>
              </a:ext>
            </a:extLst>
          </p:cNvPr>
          <p:cNvGraphicFramePr>
            <a:graphicFrameLocks noGrp="1"/>
          </p:cNvGraphicFramePr>
          <p:nvPr>
            <p:extLst>
              <p:ext uri="{D42A27DB-BD31-4B8C-83A1-F6EECF244321}">
                <p14:modId xmlns:p14="http://schemas.microsoft.com/office/powerpoint/2010/main" val="1950413153"/>
              </p:ext>
            </p:extLst>
          </p:nvPr>
        </p:nvGraphicFramePr>
        <p:xfrm>
          <a:off x="1511224" y="1571348"/>
          <a:ext cx="5599790" cy="4427611"/>
        </p:xfrm>
        <a:graphic>
          <a:graphicData uri="http://schemas.openxmlformats.org/drawingml/2006/table">
            <a:tbl>
              <a:tblPr/>
              <a:tblGrid>
                <a:gridCol w="1119958">
                  <a:extLst>
                    <a:ext uri="{9D8B030D-6E8A-4147-A177-3AD203B41FA5}">
                      <a16:colId xmlns:a16="http://schemas.microsoft.com/office/drawing/2014/main" val="280722862"/>
                    </a:ext>
                  </a:extLst>
                </a:gridCol>
                <a:gridCol w="1428912">
                  <a:extLst>
                    <a:ext uri="{9D8B030D-6E8A-4147-A177-3AD203B41FA5}">
                      <a16:colId xmlns:a16="http://schemas.microsoft.com/office/drawing/2014/main" val="2737823404"/>
                    </a:ext>
                  </a:extLst>
                </a:gridCol>
                <a:gridCol w="1206851">
                  <a:extLst>
                    <a:ext uri="{9D8B030D-6E8A-4147-A177-3AD203B41FA5}">
                      <a16:colId xmlns:a16="http://schemas.microsoft.com/office/drawing/2014/main" val="3779777983"/>
                    </a:ext>
                  </a:extLst>
                </a:gridCol>
                <a:gridCol w="724111">
                  <a:extLst>
                    <a:ext uri="{9D8B030D-6E8A-4147-A177-3AD203B41FA5}">
                      <a16:colId xmlns:a16="http://schemas.microsoft.com/office/drawing/2014/main" val="3574602124"/>
                    </a:ext>
                  </a:extLst>
                </a:gridCol>
                <a:gridCol w="1119958">
                  <a:extLst>
                    <a:ext uri="{9D8B030D-6E8A-4147-A177-3AD203B41FA5}">
                      <a16:colId xmlns:a16="http://schemas.microsoft.com/office/drawing/2014/main" val="165418159"/>
                    </a:ext>
                  </a:extLst>
                </a:gridCol>
              </a:tblGrid>
              <a:tr h="314791">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Risk ID</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Risk</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Probability</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Impact</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Pointer</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652517"/>
                  </a:ext>
                </a:extLst>
              </a:tr>
              <a:tr h="690605">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PO-1</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Requirements change during development</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35%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2</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1</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37169"/>
                  </a:ext>
                </a:extLst>
              </a:tr>
              <a:tr h="690605">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PO-2</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Technical Limitations or challenges</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35%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2</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2</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705486"/>
                  </a:ext>
                </a:extLst>
              </a:tr>
              <a:tr h="502698">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PO-3</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Insufficient resource availability</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15%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2</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3</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75384"/>
                  </a:ext>
                </a:extLst>
              </a:tr>
              <a:tr h="690605">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PO-4</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Poor software quality or performance</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15%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2</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4</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525832"/>
                  </a:ext>
                </a:extLst>
              </a:tr>
              <a:tr h="502698">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Project schedule delays</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45%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3</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5</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45162"/>
                  </a:ext>
                </a:extLst>
              </a:tr>
              <a:tr h="502698">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PO-6</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Inaccurate project estimates</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10%</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1</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Times New Roman" panose="02020603050405020304" pitchFamily="18" charset="0"/>
                        </a:rPr>
                        <a:t>RIS 6</a:t>
                      </a:r>
                      <a:endParaRPr lang="en-US" sz="160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80053"/>
                  </a:ext>
                </a:extLst>
              </a:tr>
              <a:tr h="532911">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PO-7</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Ineffective Project Communication</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15%</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3</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Times New Roman" panose="02020603050405020304" pitchFamily="18" charset="0"/>
                        </a:rPr>
                        <a:t>RIS 7</a:t>
                      </a:r>
                      <a:endParaRPr lang="en-US" sz="1600" dirty="0">
                        <a:effectLst/>
                      </a:endParaRPr>
                    </a:p>
                  </a:txBody>
                  <a:tcPr marL="56599" marR="56599" marT="56599" marB="565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912368"/>
                  </a:ext>
                </a:extLst>
              </a:tr>
            </a:tbl>
          </a:graphicData>
        </a:graphic>
      </p:graphicFrame>
      <p:sp>
        <p:nvSpPr>
          <p:cNvPr id="11" name="Rectangle 1">
            <a:extLst>
              <a:ext uri="{FF2B5EF4-FFF2-40B4-BE49-F238E27FC236}">
                <a16:creationId xmlns:a16="http://schemas.microsoft.com/office/drawing/2014/main" id="{45702D47-C524-60B3-559E-E96A39A6EA97}"/>
              </a:ext>
            </a:extLst>
          </p:cNvPr>
          <p:cNvSpPr>
            <a:spLocks noChangeArrowheads="1"/>
          </p:cNvSpPr>
          <p:nvPr/>
        </p:nvSpPr>
        <p:spPr bwMode="auto">
          <a:xfrm>
            <a:off x="1840499" y="203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B3E0DA5F-8072-1441-D401-960FA288220B}"/>
              </a:ext>
            </a:extLst>
          </p:cNvPr>
          <p:cNvSpPr txBox="1"/>
          <p:nvPr/>
        </p:nvSpPr>
        <p:spPr>
          <a:xfrm>
            <a:off x="3607222" y="1250520"/>
            <a:ext cx="1192955" cy="369332"/>
          </a:xfrm>
          <a:prstGeom prst="rect">
            <a:avLst/>
          </a:prstGeom>
          <a:noFill/>
        </p:spPr>
        <p:txBody>
          <a:bodyPr wrap="none" rtlCol="0">
            <a:spAutoFit/>
          </a:bodyPr>
          <a:lstStyle/>
          <a:p>
            <a:r>
              <a:rPr lang="en-US" dirty="0"/>
              <a:t>Risk Table</a:t>
            </a:r>
          </a:p>
        </p:txBody>
      </p:sp>
    </p:spTree>
    <p:extLst>
      <p:ext uri="{BB962C8B-B14F-4D97-AF65-F5344CB8AC3E}">
        <p14:creationId xmlns:p14="http://schemas.microsoft.com/office/powerpoint/2010/main" val="173098722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{10CC7F0E-8894-4C7E-AA6A-CC5814F2EF84}tf67328976_win32</Template>
  <TotalTime>153</TotalTime>
  <Words>639</Words>
  <Application>Microsoft Office PowerPoint</Application>
  <PresentationFormat>Widescreen</PresentationFormat>
  <Paragraphs>197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Tenorite</vt:lpstr>
      <vt:lpstr>Times New Roman</vt:lpstr>
      <vt:lpstr>Office Theme</vt:lpstr>
      <vt:lpstr>Splitsmart Planning Presentation</vt:lpstr>
      <vt:lpstr>AGENDA</vt:lpstr>
      <vt:lpstr>INTRODUCTION</vt:lpstr>
      <vt:lpstr>Project Estimates</vt:lpstr>
      <vt:lpstr>Estimation Using FPA</vt:lpstr>
      <vt:lpstr>Loc-Based Estimation</vt:lpstr>
      <vt:lpstr>Reconciled Estimate</vt:lpstr>
      <vt:lpstr>Risk Management</vt:lpstr>
      <vt:lpstr>Risk Management</vt:lpstr>
      <vt:lpstr>Risk Management</vt:lpstr>
      <vt:lpstr>Project Schedule</vt:lpstr>
      <vt:lpstr>Project schedule</vt:lpstr>
      <vt:lpstr>Project schedule</vt:lpstr>
      <vt:lpstr>Staff organization</vt:lpstr>
      <vt:lpstr>Team structure</vt:lpstr>
      <vt:lpstr>Tracking and Control Mechanisms</vt:lpstr>
      <vt:lpstr>Quality Assurance and Control</vt:lpstr>
      <vt:lpstr>Change Management and control</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Splitsmart Planning Presentation</dc:title>
  <dc:creator>Sam Stenerson</dc:creator>
  <cp:lastModifiedBy>Sam Stenerson</cp:lastModifiedBy>
  <cp:revision>9</cp:revision>
  <dcterms:created xsi:type="dcterms:W3CDTF">2023-05-31T18:08:41Z</dcterms:created>
  <dcterms:modified xsi:type="dcterms:W3CDTF">2023-05-31T20:42:03Z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