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55742-49BA-4571-B60E-93BB30AC9BA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C624A-5571-4D21-A8D9-5C3BAA8A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3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624A-5571-4D21-A8D9-5C3BAA8A40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6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12.03.2014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12.03.2014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12.03.2014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12.03.2014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12.03.2014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764705"/>
            <a:ext cx="7543800" cy="1080120"/>
          </a:xfrm>
        </p:spPr>
        <p:txBody>
          <a:bodyPr/>
          <a:lstStyle/>
          <a:p>
            <a:r>
              <a:rPr lang="tr-TR" dirty="0" smtClean="0"/>
              <a:t>CHAOTIC SYSTEMS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82240" y="2780928"/>
            <a:ext cx="6461760" cy="2713856"/>
          </a:xfrm>
        </p:spPr>
        <p:txBody>
          <a:bodyPr>
            <a:normAutofit/>
          </a:bodyPr>
          <a:lstStyle/>
          <a:p>
            <a:pPr lvl="0">
              <a:buClr>
                <a:srgbClr val="A9A57C"/>
              </a:buClr>
            </a:pPr>
            <a:r>
              <a:rPr lang="en-US" sz="2800" b="1" dirty="0">
                <a:solidFill>
                  <a:srgbClr val="2F2B20"/>
                </a:solidFill>
              </a:rPr>
              <a:t>Middle East Technical University</a:t>
            </a:r>
            <a:endParaRPr lang="tr-TR" sz="2800" dirty="0">
              <a:solidFill>
                <a:srgbClr val="2F2B20"/>
              </a:solidFill>
            </a:endParaRPr>
          </a:p>
          <a:p>
            <a:pPr lvl="0">
              <a:buClr>
                <a:srgbClr val="A9A57C"/>
              </a:buClr>
            </a:pPr>
            <a:r>
              <a:rPr lang="en-US" sz="2400" b="1" dirty="0">
                <a:solidFill>
                  <a:srgbClr val="2F2B20"/>
                </a:solidFill>
              </a:rPr>
              <a:t>Institute of Applied Mathematics</a:t>
            </a:r>
            <a:br>
              <a:rPr lang="en-US" sz="2400" b="1" dirty="0">
                <a:solidFill>
                  <a:srgbClr val="2F2B20"/>
                </a:solidFill>
              </a:rPr>
            </a:br>
            <a:r>
              <a:rPr lang="en-US" sz="2400" b="1" dirty="0">
                <a:solidFill>
                  <a:srgbClr val="2F2B20"/>
                </a:solidFill>
              </a:rPr>
              <a:t>Department of Financial Mathematics  </a:t>
            </a:r>
            <a:r>
              <a:rPr lang="en-US" sz="2400" b="1" dirty="0" err="1">
                <a:solidFill>
                  <a:srgbClr val="2F2B20"/>
                </a:solidFill>
              </a:rPr>
              <a:t>Msc</a:t>
            </a:r>
            <a:r>
              <a:rPr lang="en-US" sz="2400" b="1" dirty="0">
                <a:solidFill>
                  <a:srgbClr val="2F2B20"/>
                </a:solidFill>
              </a:rPr>
              <a:t>. </a:t>
            </a:r>
            <a:endParaRPr lang="tr-TR" sz="2400" b="1" dirty="0">
              <a:solidFill>
                <a:srgbClr val="2F2B20"/>
              </a:solidFill>
            </a:endParaRPr>
          </a:p>
          <a:p>
            <a:pPr lvl="0">
              <a:buClr>
                <a:srgbClr val="A9A57C"/>
              </a:buClr>
            </a:pPr>
            <a:r>
              <a:rPr lang="tr-TR" sz="2400" b="1" dirty="0" smtClean="0">
                <a:solidFill>
                  <a:srgbClr val="2F2B20"/>
                </a:solidFill>
              </a:rPr>
              <a:t>Deniz Kenan KILIÇ</a:t>
            </a:r>
            <a:endParaRPr lang="tr-TR" sz="2400" b="1" dirty="0">
              <a:solidFill>
                <a:srgbClr val="2F2B20"/>
              </a:solidFill>
            </a:endParaRPr>
          </a:p>
        </p:txBody>
      </p:sp>
      <p:sp>
        <p:nvSpPr>
          <p:cNvPr id="4" name="Slayt Numarası Yer Tutucusu 4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1A173-FC98-4499-A2A1-D49FEA65A7C6}" type="slidenum">
              <a:rPr kumimoji="0" lang="tr-TR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6660232" y="576461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kern="0" dirty="0" smtClean="0">
                <a:solidFill>
                  <a:srgbClr val="2F2B20"/>
                </a:solidFill>
              </a:rPr>
              <a:t>12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</a:rPr>
              <a:t>.03.2014</a:t>
            </a:r>
          </a:p>
        </p:txBody>
      </p:sp>
    </p:spTree>
    <p:extLst>
      <p:ext uri="{BB962C8B-B14F-4D97-AF65-F5344CB8AC3E}">
        <p14:creationId xmlns:p14="http://schemas.microsoft.com/office/powerpoint/2010/main" val="35202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064896" cy="1143000"/>
          </a:xfrm>
        </p:spPr>
        <p:txBody>
          <a:bodyPr/>
          <a:lstStyle/>
          <a:p>
            <a:r>
              <a:rPr lang="en-US" dirty="0"/>
              <a:t>IDENTIFYING </a:t>
            </a:r>
            <a:r>
              <a:rPr lang="en-US" dirty="0" smtClean="0"/>
              <a:t>CHAOTIC </a:t>
            </a:r>
            <a:r>
              <a:rPr lang="en-US" dirty="0"/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/>
              <p:cNvSpPr txBox="1"/>
              <p:nvPr/>
            </p:nvSpPr>
            <p:spPr>
              <a:xfrm>
                <a:off x="378768" y="1484784"/>
                <a:ext cx="4841304" cy="4363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sz="2000" dirty="0" smtClean="0"/>
                  <a:t>Sensitivity </a:t>
                </a:r>
                <a:r>
                  <a:rPr lang="tr-TR" sz="2000" dirty="0" err="1" smtClean="0"/>
                  <a:t>to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initial</a:t>
                </a:r>
                <a:r>
                  <a:rPr lang="tr-TR" sz="2000" dirty="0" smtClean="0"/>
                  <a:t> </a:t>
                </a:r>
                <a:r>
                  <a:rPr lang="en-US" sz="2000" dirty="0" smtClean="0"/>
                  <a:t>conditions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sz="2000" dirty="0" smtClean="0"/>
                  <a:t>U</a:t>
                </a:r>
                <a:r>
                  <a:rPr lang="en-US" sz="2000" dirty="0" err="1" smtClean="0"/>
                  <a:t>npredicta</a:t>
                </a:r>
                <a:r>
                  <a:rPr lang="tr-TR" sz="2000" dirty="0" err="1" smtClean="0"/>
                  <a:t>ble</a:t>
                </a:r>
                <a:r>
                  <a:rPr lang="tr-TR" sz="2000" dirty="0" smtClean="0"/>
                  <a:t> in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</a:t>
                </a:r>
                <a:r>
                  <a:rPr lang="en-US" sz="2000" dirty="0" smtClean="0"/>
                  <a:t>long-term behavior</a:t>
                </a:r>
                <a:endParaRPr lang="tr-T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sz="2000" dirty="0" err="1" smtClean="0"/>
                  <a:t>Many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way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to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identfy</a:t>
                </a:r>
                <a:r>
                  <a:rPr lang="tr-TR" sz="2000" dirty="0" smtClean="0"/>
                  <a:t>, </a:t>
                </a:r>
                <a:r>
                  <a:rPr lang="tr-TR" sz="2000" dirty="0" err="1" smtClean="0"/>
                  <a:t>some</a:t>
                </a:r>
                <a:r>
                  <a:rPr lang="tr-TR" sz="2000" dirty="0" smtClean="0"/>
                  <a:t> of </a:t>
                </a:r>
                <a:r>
                  <a:rPr lang="tr-TR" sz="2000" dirty="0" err="1" smtClean="0"/>
                  <a:t>them</a:t>
                </a:r>
                <a:r>
                  <a:rPr lang="tr-TR" sz="2000" dirty="0" smtClean="0"/>
                  <a:t>;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tr-TR" sz="2000" dirty="0" err="1" smtClean="0"/>
                  <a:t>Phase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space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reconstruction</a:t>
                </a:r>
                <a:endParaRPr lang="tr-TR" sz="20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tr-TR" sz="2000" dirty="0" err="1" smtClean="0"/>
                  <a:t>Fractal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dimension</a:t>
                </a:r>
                <a:r>
                  <a:rPr lang="tr-TR" sz="2000" dirty="0" smtClean="0"/>
                  <a:t> </a:t>
                </a:r>
              </a:p>
              <a:p>
                <a:pPr lvl="1"/>
                <a:r>
                  <a:rPr lang="en-US" sz="2000" dirty="0"/>
                  <a:t>D = log (N) / log (1/r) where N is number of self-similar pieces and r is scaling factor</a:t>
                </a:r>
                <a:endParaRPr lang="tr-TR" sz="20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Largest </a:t>
                </a:r>
                <a:r>
                  <a:rPr lang="en-US" sz="2000" dirty="0" err="1"/>
                  <a:t>Lyapunov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Exponent</a:t>
                </a:r>
                <a:r>
                  <a:rPr lang="tr-TR" sz="2000" dirty="0" smtClean="0"/>
                  <a:t>:</a:t>
                </a:r>
              </a:p>
              <a:p>
                <a:pPr lvl="1"/>
                <a:r>
                  <a:rPr lang="en-US" sz="2000" dirty="0"/>
                  <a:t> </a:t>
                </a:r>
                <a:r>
                  <a:rPr lang="en-US" sz="2000" dirty="0" smtClean="0"/>
                  <a:t>For</a:t>
                </a:r>
                <a:r>
                  <a:rPr lang="tr-TR" sz="2000" dirty="0" smtClean="0"/>
                  <a:t> </a:t>
                </a:r>
                <a:r>
                  <a:rPr lang="en-US" sz="2000" dirty="0" smtClean="0"/>
                  <a:t>an</a:t>
                </a:r>
                <a:r>
                  <a:rPr lang="tr-TR" sz="2000" dirty="0" smtClean="0"/>
                  <a:t> </a:t>
                </a:r>
                <a:r>
                  <a:rPr lang="en-US" sz="2000" dirty="0" smtClean="0"/>
                  <a:t>orbit</a:t>
                </a:r>
                <a:r>
                  <a:rPr lang="tr-TR" sz="2000" dirty="0" smtClean="0"/>
                  <a:t> </a:t>
                </a:r>
                <a:r>
                  <a:rPr lang="en-US" sz="2000" dirty="0" smtClean="0"/>
                  <a:t>of </a:t>
                </a:r>
                <a:r>
                  <a:rPr lang="en-US" sz="2000" dirty="0"/>
                  <a:t>f </a:t>
                </a:r>
                <a:r>
                  <a:rPr lang="en-US" sz="2000" dirty="0" smtClean="0"/>
                  <a:t>with</a:t>
                </a:r>
                <a:r>
                  <a:rPr lang="tr-TR" sz="2000" dirty="0" smtClean="0"/>
                  <a:t> </a:t>
                </a:r>
                <a:r>
                  <a:rPr lang="en-US" sz="2000" dirty="0" smtClean="0"/>
                  <a:t>starting </a:t>
                </a:r>
                <a:r>
                  <a:rPr lang="en-US" sz="2000" dirty="0"/>
                  <a:t>point x, </a:t>
                </a:r>
                <a:r>
                  <a:rPr lang="en-US" sz="2000" dirty="0" smtClean="0"/>
                  <a:t>we</a:t>
                </a:r>
                <a:r>
                  <a:rPr lang="tr-TR" sz="2000" dirty="0" smtClean="0"/>
                  <a:t> </a:t>
                </a:r>
                <a:r>
                  <a:rPr lang="en-US" sz="2000" dirty="0" smtClean="0"/>
                  <a:t>de</a:t>
                </a:r>
                <a:r>
                  <a:rPr lang="tr-TR" sz="2000" dirty="0" smtClean="0"/>
                  <a:t>fi</a:t>
                </a:r>
                <a:r>
                  <a:rPr lang="en-US" sz="2000" dirty="0" smtClean="0"/>
                  <a:t>ne</a:t>
                </a:r>
                <a:r>
                  <a:rPr lang="tr-TR" sz="2000" dirty="0" smtClean="0"/>
                  <a:t> </a:t>
                </a:r>
                <a:r>
                  <a:rPr lang="en-US" sz="2000" dirty="0" smtClean="0"/>
                  <a:t>the</a:t>
                </a:r>
                <a:r>
                  <a:rPr lang="tr-TR" sz="2000" dirty="0" smtClean="0"/>
                  <a:t> </a:t>
                </a:r>
                <a:r>
                  <a:rPr lang="en-US" sz="2000" dirty="0" err="1" smtClean="0"/>
                  <a:t>Lyapunov</a:t>
                </a:r>
                <a:r>
                  <a:rPr lang="en-US" sz="2000" dirty="0" smtClean="0"/>
                  <a:t> exponent </a:t>
                </a:r>
                <a:r>
                  <a:rPr lang="en-US" sz="2000" dirty="0"/>
                  <a:t>as</a:t>
                </a:r>
                <a:endParaRPr lang="tr-TR" sz="2000" dirty="0" smtClean="0"/>
              </a:p>
              <a:p>
                <a:pPr lvl="1"/>
                <a:endParaRPr lang="tr-TR" sz="2000" i="1" dirty="0" smtClean="0">
                  <a:latin typeface="Cambria Math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tr-T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tr-T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/>
                            </a:rPr>
                            <m:t>𝑙𝑖𝑚</m:t>
                          </m:r>
                        </m:e>
                        <m:sub>
                          <m:r>
                            <a:rPr lang="tr-TR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→∞</m:t>
                          </m:r>
                        </m:sub>
                      </m:sSub>
                      <m:f>
                        <m:fPr>
                          <m:ctrlPr>
                            <a:rPr lang="tr-T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tr-TR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tr-TR" sz="20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tr-TR" sz="2000" b="0" i="1" smtClean="0">
                          <a:latin typeface="Cambria Math"/>
                        </a:rPr>
                        <m:t>𝑙𝑜𝑔</m:t>
                      </m:r>
                      <m:r>
                        <a:rPr lang="tr-TR" sz="2000" b="0" i="1" smtClean="0">
                          <a:latin typeface="Cambria Math"/>
                        </a:rPr>
                        <m:t>|</m:t>
                      </m:r>
                      <m:d>
                        <m:dPr>
                          <m:endChr m:val="|"/>
                          <m:ctrlPr>
                            <a:rPr lang="tr-TR" sz="20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tr-TR" sz="20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tr-TR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tr-T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tr-TR" sz="2000" dirty="0" smtClean="0"/>
              </a:p>
            </p:txBody>
          </p:sp>
        </mc:Choice>
        <mc:Fallback xmlns="">
          <p:sp>
            <p:nvSpPr>
              <p:cNvPr id="4" name="Metin kutus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68" y="1484784"/>
                <a:ext cx="4841304" cy="4363887"/>
              </a:xfrm>
              <a:prstGeom prst="rect">
                <a:avLst/>
              </a:prstGeom>
              <a:blipFill rotWithShape="1">
                <a:blip r:embed="rId2"/>
                <a:stretch>
                  <a:fillRect l="-1008" t="-699" r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935843"/>
            <a:ext cx="3240360" cy="228524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229944" y="4365104"/>
            <a:ext cx="3091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err="1" smtClean="0"/>
              <a:t>Fig</a:t>
            </a:r>
            <a:r>
              <a:rPr lang="tr-TR" sz="1400" b="1" dirty="0" smtClean="0"/>
              <a:t>. </a:t>
            </a:r>
            <a:r>
              <a:rPr lang="en-US" sz="1400" dirty="0" smtClean="0"/>
              <a:t>Time </a:t>
            </a:r>
            <a:r>
              <a:rPr lang="en-US" sz="1400" dirty="0"/>
              <a:t>series, frequency content and </a:t>
            </a:r>
            <a:endParaRPr lang="tr-TR" sz="1400" dirty="0" smtClean="0"/>
          </a:p>
          <a:p>
            <a:r>
              <a:rPr lang="en-US" sz="1400" dirty="0" smtClean="0"/>
              <a:t>phase </a:t>
            </a:r>
            <a:r>
              <a:rPr lang="en-US" sz="1400" dirty="0"/>
              <a:t>space reconstruction from the </a:t>
            </a:r>
            <a:endParaRPr lang="tr-TR" sz="1400" dirty="0" smtClean="0"/>
          </a:p>
          <a:p>
            <a:r>
              <a:rPr lang="en-US" sz="1400" dirty="0" smtClean="0"/>
              <a:t>acquired </a:t>
            </a:r>
            <a:r>
              <a:rPr lang="en-US" sz="1400" dirty="0"/>
              <a:t>pressure data p(t).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547045" y="6155865"/>
            <a:ext cx="6758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http://</a:t>
            </a:r>
            <a:r>
              <a:rPr lang="en-US" sz="1600" dirty="0" smtClean="0">
                <a:solidFill>
                  <a:srgbClr val="C00000"/>
                </a:solidFill>
              </a:rPr>
              <a:t>ej.iop.org/images/1873-7005/44/3/031408/Full/fdr422599f3_online.jpg</a:t>
            </a:r>
            <a:endParaRPr lang="tr-TR" sz="1600" dirty="0" smtClean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Slayt Numarası Yer Tutucusu 4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1A173-FC98-4499-A2A1-D49FEA65A7C6}" type="slidenum">
              <a:rPr kumimoji="0" lang="tr-TR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44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7681664" cy="1143000"/>
          </a:xfrm>
        </p:spPr>
        <p:txBody>
          <a:bodyPr/>
          <a:lstStyle/>
          <a:p>
            <a:r>
              <a:rPr lang="tr-TR" dirty="0" smtClean="0"/>
              <a:t>MODELLING CHAOTIC SYSTEM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611560" y="1268760"/>
            <a:ext cx="7753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/>
              <a:t>After</a:t>
            </a:r>
            <a:r>
              <a:rPr lang="tr-TR" sz="2000" dirty="0" smtClean="0"/>
              <a:t> </a:t>
            </a:r>
            <a:r>
              <a:rPr lang="en-US" sz="2000" dirty="0" smtClean="0"/>
              <a:t>identifying</a:t>
            </a:r>
            <a:r>
              <a:rPr lang="tr-TR" sz="2000" dirty="0" smtClean="0"/>
              <a:t>, </a:t>
            </a:r>
            <a:r>
              <a:rPr lang="tr-TR" sz="2000" dirty="0" err="1" smtClean="0"/>
              <a:t>we</a:t>
            </a:r>
            <a:r>
              <a:rPr lang="tr-TR" sz="2000" dirty="0" smtClean="0"/>
              <a:t> model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chaotic</a:t>
            </a:r>
            <a:r>
              <a:rPr lang="tr-TR" sz="2000" dirty="0" smtClean="0"/>
              <a:t> </a:t>
            </a:r>
            <a:r>
              <a:rPr lang="tr-TR" sz="2000" dirty="0" err="1" smtClean="0"/>
              <a:t>system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</a:t>
            </a:r>
            <a:r>
              <a:rPr lang="tr-TR" sz="2000" dirty="0" err="1" smtClean="0"/>
              <a:t>some</a:t>
            </a:r>
            <a:r>
              <a:rPr lang="tr-TR" sz="2000" dirty="0"/>
              <a:t> </a:t>
            </a:r>
            <a:r>
              <a:rPr lang="tr-TR" sz="2000" dirty="0" err="1" smtClean="0"/>
              <a:t>analytical</a:t>
            </a:r>
            <a:r>
              <a:rPr lang="tr-TR" sz="2000" dirty="0" smtClean="0"/>
              <a:t> </a:t>
            </a:r>
            <a:r>
              <a:rPr lang="tr-TR" sz="2000" dirty="0" err="1" smtClean="0"/>
              <a:t>or</a:t>
            </a:r>
            <a:r>
              <a:rPr lang="tr-TR" sz="2000" dirty="0" smtClean="0"/>
              <a:t> </a:t>
            </a:r>
            <a:r>
              <a:rPr lang="tr-TR" sz="2000" dirty="0" err="1" smtClean="0"/>
              <a:t>numerical</a:t>
            </a:r>
            <a:r>
              <a:rPr lang="tr-TR" sz="2000" dirty="0" smtClean="0"/>
              <a:t> </a:t>
            </a:r>
            <a:r>
              <a:rPr lang="tr-TR" sz="2000" dirty="0" err="1" smtClean="0"/>
              <a:t>methods</a:t>
            </a:r>
            <a:r>
              <a:rPr lang="tr-TR" sz="2000" dirty="0" smtClean="0"/>
              <a:t> </a:t>
            </a:r>
            <a:r>
              <a:rPr lang="tr-TR" sz="2000" i="1" dirty="0" smtClean="0"/>
              <a:t>(</a:t>
            </a:r>
            <a:r>
              <a:rPr lang="tr-TR" sz="2000" i="1" dirty="0" err="1" smtClean="0"/>
              <a:t>Ex</a:t>
            </a:r>
            <a:r>
              <a:rPr lang="tr-TR" sz="2000" i="1" dirty="0" smtClean="0"/>
              <a:t>: </a:t>
            </a:r>
            <a:r>
              <a:rPr lang="en-US" sz="2000" i="1" dirty="0" smtClean="0"/>
              <a:t>Feed-Forward </a:t>
            </a:r>
            <a:r>
              <a:rPr lang="en-US" sz="2000" i="1" dirty="0"/>
              <a:t>Neural Networks, Wavelets, Fuzzy Logic, Genetic </a:t>
            </a:r>
            <a:r>
              <a:rPr lang="en-US" sz="2000" i="1" dirty="0" smtClean="0"/>
              <a:t>Algorithms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etc</a:t>
            </a:r>
            <a:r>
              <a:rPr lang="tr-TR" sz="2000" i="1" dirty="0" smtClean="0"/>
              <a:t>.)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solve</a:t>
            </a:r>
            <a:r>
              <a:rPr lang="tr-TR" sz="2000" dirty="0" smtClean="0"/>
              <a:t> </a:t>
            </a:r>
            <a:r>
              <a:rPr lang="tr-TR" sz="2000" dirty="0" err="1" smtClean="0"/>
              <a:t>our</a:t>
            </a:r>
            <a:r>
              <a:rPr lang="tr-TR" sz="2000" dirty="0" smtClean="0"/>
              <a:t> </a:t>
            </a:r>
            <a:r>
              <a:rPr lang="tr-TR" sz="2000" dirty="0" err="1" smtClean="0"/>
              <a:t>system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get</a:t>
            </a:r>
            <a:r>
              <a:rPr lang="tr-TR" sz="2000" dirty="0" smtClean="0"/>
              <a:t> </a:t>
            </a:r>
            <a:r>
              <a:rPr lang="tr-TR" sz="2000" dirty="0" err="1" smtClean="0"/>
              <a:t>predictions</a:t>
            </a:r>
            <a:r>
              <a:rPr lang="tr-TR" sz="2000" dirty="0" smtClean="0"/>
              <a:t> </a:t>
            </a:r>
            <a:endParaRPr lang="en-US" sz="20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13754"/>
            <a:ext cx="4434560" cy="249603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94" y="2276872"/>
            <a:ext cx="3523547" cy="3384376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795280" y="5216979"/>
            <a:ext cx="379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err="1" smtClean="0"/>
              <a:t>Fig</a:t>
            </a:r>
            <a:r>
              <a:rPr lang="tr-TR" sz="1400" b="1" dirty="0" smtClean="0"/>
              <a:t>. </a:t>
            </a:r>
            <a:r>
              <a:rPr lang="tr-TR" sz="1400" dirty="0" err="1" smtClean="0"/>
              <a:t>Debt-deflation</a:t>
            </a:r>
            <a:r>
              <a:rPr lang="tr-TR" sz="1400" dirty="0" smtClean="0"/>
              <a:t> &amp; </a:t>
            </a:r>
            <a:r>
              <a:rPr lang="tr-TR" sz="1400" dirty="0" err="1" smtClean="0"/>
              <a:t>Double</a:t>
            </a:r>
            <a:r>
              <a:rPr lang="tr-TR" sz="1400" dirty="0" smtClean="0"/>
              <a:t> </a:t>
            </a:r>
            <a:r>
              <a:rPr lang="tr-TR" sz="1400" dirty="0" err="1" smtClean="0"/>
              <a:t>Pendulum</a:t>
            </a:r>
            <a:r>
              <a:rPr lang="tr-TR" sz="1400" dirty="0" smtClean="0"/>
              <a:t> in </a:t>
            </a:r>
            <a:r>
              <a:rPr lang="tr-TR" sz="1400" dirty="0" err="1" smtClean="0"/>
              <a:t>Minsky</a:t>
            </a:r>
            <a:endParaRPr lang="en-US" sz="14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611560" y="6093296"/>
            <a:ext cx="649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http://</a:t>
            </a:r>
            <a:r>
              <a:rPr lang="en-US" sz="1600" dirty="0" smtClean="0">
                <a:solidFill>
                  <a:srgbClr val="C00000"/>
                </a:solidFill>
              </a:rPr>
              <a:t>a.fsdn.com/con/app/proj/minsky/screenshots/DebtDeflation.PNG</a:t>
            </a:r>
            <a:endParaRPr lang="tr-TR" sz="1600" dirty="0" smtClean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http://a.fsdn.com/con/app/proj/minsky/screenshots/DoublePendulum.PNG</a:t>
            </a:r>
          </a:p>
        </p:txBody>
      </p:sp>
      <p:sp>
        <p:nvSpPr>
          <p:cNvPr id="9" name="Slayt Numarası Yer Tutucusu 4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1A173-FC98-4499-A2A1-D49FEA65A7C6}" type="slidenum">
              <a:rPr kumimoji="0" lang="tr-TR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7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268760"/>
            <a:ext cx="3826768" cy="5132040"/>
          </a:xfrm>
        </p:spPr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chaos</a:t>
            </a:r>
            <a:r>
              <a:rPr lang="tr-TR" dirty="0" smtClean="0"/>
              <a:t>?</a:t>
            </a:r>
          </a:p>
          <a:p>
            <a:r>
              <a:rPr lang="tr-TR" dirty="0" err="1" smtClean="0"/>
              <a:t>Important</a:t>
            </a:r>
            <a:r>
              <a:rPr lang="tr-TR" dirty="0" smtClean="0"/>
              <a:t> </a:t>
            </a:r>
            <a:r>
              <a:rPr lang="tr-TR" dirty="0" err="1" smtClean="0"/>
              <a:t>topics</a:t>
            </a:r>
            <a:endParaRPr lang="tr-TR" dirty="0" smtClean="0"/>
          </a:p>
          <a:p>
            <a:pPr lvl="1"/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endParaRPr lang="tr-TR" dirty="0" smtClean="0"/>
          </a:p>
          <a:p>
            <a:pPr lvl="1"/>
            <a:r>
              <a:rPr lang="tr-TR" dirty="0" err="1" smtClean="0"/>
              <a:t>Dynamical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 smtClean="0"/>
          </a:p>
          <a:p>
            <a:pPr lvl="1"/>
            <a:r>
              <a:rPr lang="tr-TR" dirty="0" err="1" smtClean="0"/>
              <a:t>Linear</a:t>
            </a:r>
            <a:r>
              <a:rPr lang="tr-TR" dirty="0" smtClean="0"/>
              <a:t> vs. </a:t>
            </a:r>
            <a:r>
              <a:rPr lang="tr-TR" dirty="0" err="1" smtClean="0"/>
              <a:t>nonlinear</a:t>
            </a:r>
            <a:r>
              <a:rPr lang="tr-TR" dirty="0" smtClean="0"/>
              <a:t> </a:t>
            </a:r>
            <a:r>
              <a:rPr lang="tr-TR" dirty="0" err="1" smtClean="0"/>
              <a:t>systems</a:t>
            </a:r>
            <a:endParaRPr lang="tr-TR" dirty="0" smtClean="0"/>
          </a:p>
          <a:p>
            <a:pPr lvl="1"/>
            <a:r>
              <a:rPr lang="tr-TR" dirty="0" err="1" smtClean="0"/>
              <a:t>Strange</a:t>
            </a:r>
            <a:r>
              <a:rPr lang="tr-TR" dirty="0" smtClean="0"/>
              <a:t> </a:t>
            </a:r>
            <a:r>
              <a:rPr lang="tr-TR" dirty="0" err="1" smtClean="0"/>
              <a:t>attractors</a:t>
            </a:r>
            <a:endParaRPr lang="tr-TR" dirty="0" smtClean="0"/>
          </a:p>
          <a:p>
            <a:pPr lvl="1"/>
            <a:r>
              <a:rPr lang="tr-TR" dirty="0" err="1" smtClean="0"/>
              <a:t>Fractals</a:t>
            </a:r>
            <a:endParaRPr lang="tr-TR" dirty="0" smtClean="0"/>
          </a:p>
          <a:p>
            <a:r>
              <a:rPr lang="tr-TR" dirty="0" err="1" smtClean="0"/>
              <a:t>Identifying</a:t>
            </a:r>
            <a:r>
              <a:rPr lang="tr-TR" dirty="0" smtClean="0"/>
              <a:t> </a:t>
            </a:r>
            <a:r>
              <a:rPr lang="tr-TR" dirty="0" err="1" smtClean="0"/>
              <a:t>chaotic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 smtClean="0"/>
          </a:p>
          <a:p>
            <a:r>
              <a:rPr lang="tr-TR" dirty="0" err="1" smtClean="0"/>
              <a:t>Modeling</a:t>
            </a:r>
            <a:r>
              <a:rPr lang="tr-TR" dirty="0" smtClean="0"/>
              <a:t> </a:t>
            </a:r>
            <a:r>
              <a:rPr lang="tr-TR" dirty="0" err="1" smtClean="0"/>
              <a:t>chaotic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 smtClean="0"/>
          </a:p>
        </p:txBody>
      </p:sp>
      <p:sp>
        <p:nvSpPr>
          <p:cNvPr id="4" name="Slayt Numarası Yer Tutucusu 4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1A173-FC98-4499-A2A1-D49FEA65A7C6}" type="slidenum">
              <a:rPr kumimoji="0" lang="tr-TR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73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250706"/>
          </a:xfrm>
        </p:spPr>
        <p:txBody>
          <a:bodyPr/>
          <a:lstStyle/>
          <a:p>
            <a:r>
              <a:rPr lang="en-US" sz="6000" dirty="0"/>
              <a:t>THANK YOU FOR YOUR         KIND ATTENTION…</a:t>
            </a:r>
          </a:p>
        </p:txBody>
      </p:sp>
      <p:sp>
        <p:nvSpPr>
          <p:cNvPr id="3" name="Slayt Numarası Yer Tutucusu 4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1A173-FC98-4499-A2A1-D49FEA65A7C6}" type="slidenum">
              <a:rPr kumimoji="0" lang="tr-TR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34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tr-TR" sz="1600" dirty="0" err="1"/>
              <a:t>Barenghi</a:t>
            </a:r>
            <a:r>
              <a:rPr lang="tr-TR" sz="1600" dirty="0"/>
              <a:t> Carlo, F.(2010) </a:t>
            </a:r>
            <a:r>
              <a:rPr lang="en-US" sz="1600" dirty="0"/>
              <a:t>Introduction to chaos:</a:t>
            </a:r>
            <a:r>
              <a:rPr lang="tr-TR" sz="1600" dirty="0"/>
              <a:t> </a:t>
            </a:r>
            <a:r>
              <a:rPr lang="en-US" sz="1600" dirty="0"/>
              <a:t>theoretical and numerical methods</a:t>
            </a:r>
            <a:endParaRPr lang="tr-TR" sz="1600" dirty="0"/>
          </a:p>
          <a:p>
            <a:r>
              <a:rPr lang="tr-TR" sz="1600" dirty="0" err="1" smtClean="0"/>
              <a:t>Bradley</a:t>
            </a:r>
            <a:r>
              <a:rPr lang="tr-TR" sz="1600" dirty="0"/>
              <a:t>, L.(2010) Chaos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Fractals</a:t>
            </a:r>
            <a:r>
              <a:rPr lang="tr-TR" sz="1600" dirty="0"/>
              <a:t>, </a:t>
            </a:r>
            <a:r>
              <a:rPr lang="tr-TR" sz="1600" dirty="0" err="1"/>
              <a:t>Available</a:t>
            </a:r>
            <a:r>
              <a:rPr lang="tr-TR" sz="1600" dirty="0"/>
              <a:t>: http://www.stsci.edu/ ~</a:t>
            </a:r>
            <a:r>
              <a:rPr lang="tr-TR" sz="1600" dirty="0" err="1"/>
              <a:t>lbradley</a:t>
            </a:r>
            <a:r>
              <a:rPr lang="tr-TR" sz="1600" dirty="0"/>
              <a:t> / 	</a:t>
            </a:r>
            <a:r>
              <a:rPr lang="tr-TR" sz="1600" dirty="0" err="1"/>
              <a:t>seminar</a:t>
            </a:r>
            <a:r>
              <a:rPr lang="tr-TR" sz="1600" dirty="0"/>
              <a:t>/index.html [07 </a:t>
            </a:r>
            <a:r>
              <a:rPr lang="tr-TR" sz="1600" dirty="0" err="1"/>
              <a:t>March</a:t>
            </a:r>
            <a:r>
              <a:rPr lang="tr-TR" sz="1600" dirty="0"/>
              <a:t> 2014]</a:t>
            </a:r>
          </a:p>
          <a:p>
            <a:r>
              <a:rPr lang="tr-TR" sz="1600" dirty="0" err="1"/>
              <a:t>Ciobanu</a:t>
            </a:r>
            <a:r>
              <a:rPr lang="tr-TR" sz="1600" dirty="0"/>
              <a:t>, D.(</a:t>
            </a:r>
            <a:r>
              <a:rPr lang="tr-TR" sz="1600" dirty="0" err="1"/>
              <a:t>n.d</a:t>
            </a:r>
            <a:r>
              <a:rPr lang="tr-TR" sz="1600" dirty="0"/>
              <a:t>.) Chaos </a:t>
            </a:r>
            <a:r>
              <a:rPr lang="tr-TR" sz="1600" dirty="0" err="1"/>
              <a:t>Tests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Time Series, </a:t>
            </a:r>
            <a:r>
              <a:rPr lang="tr-TR" sz="1600" dirty="0" err="1"/>
              <a:t>University</a:t>
            </a:r>
            <a:r>
              <a:rPr lang="tr-TR" sz="1600" dirty="0"/>
              <a:t> of </a:t>
            </a:r>
            <a:r>
              <a:rPr lang="tr-TR" sz="1600" dirty="0" err="1"/>
              <a:t>Craiova</a:t>
            </a:r>
            <a:r>
              <a:rPr lang="tr-TR" sz="1600" dirty="0"/>
              <a:t> [08 </a:t>
            </a:r>
            <a:r>
              <a:rPr lang="tr-TR" sz="1600" dirty="0" err="1"/>
              <a:t>March</a:t>
            </a:r>
            <a:r>
              <a:rPr lang="tr-TR" sz="1600" dirty="0"/>
              <a:t> 2014]</a:t>
            </a:r>
          </a:p>
          <a:p>
            <a:r>
              <a:rPr lang="en-US" sz="1600" dirty="0"/>
              <a:t>Goldberger</a:t>
            </a:r>
            <a:r>
              <a:rPr lang="tr-TR" sz="1600" dirty="0"/>
              <a:t> </a:t>
            </a:r>
            <a:r>
              <a:rPr lang="en-US" sz="1600" dirty="0" err="1"/>
              <a:t>Ary</a:t>
            </a:r>
            <a:r>
              <a:rPr lang="tr-TR" sz="1600" dirty="0"/>
              <a:t>,</a:t>
            </a:r>
            <a:r>
              <a:rPr lang="en-US" sz="1600" dirty="0"/>
              <a:t> L.</a:t>
            </a:r>
            <a:r>
              <a:rPr lang="tr-TR" sz="1600" dirty="0"/>
              <a:t>(1999) </a:t>
            </a:r>
            <a:r>
              <a:rPr lang="en-US" sz="1600" dirty="0"/>
              <a:t>Nonlinear Dynamics, Fractals, and Chaos Theory for </a:t>
            </a:r>
            <a:r>
              <a:rPr lang="tr-TR" sz="1600" dirty="0"/>
              <a:t>	</a:t>
            </a:r>
            <a:r>
              <a:rPr lang="en-US" sz="1600" dirty="0"/>
              <a:t>Clinicians</a:t>
            </a:r>
            <a:r>
              <a:rPr lang="tr-TR" sz="1600" dirty="0"/>
              <a:t>, </a:t>
            </a:r>
            <a:r>
              <a:rPr lang="tr-TR" sz="1600" dirty="0" err="1"/>
              <a:t>Available</a:t>
            </a:r>
            <a:r>
              <a:rPr lang="tr-TR" sz="1600" dirty="0"/>
              <a:t>: http://www.physionet.org/tutorials/ndc/ [07 </a:t>
            </a:r>
            <a:r>
              <a:rPr lang="tr-TR" sz="1600" dirty="0" err="1"/>
              <a:t>March</a:t>
            </a:r>
            <a:r>
              <a:rPr lang="tr-TR" sz="1600" dirty="0"/>
              <a:t> 2014]</a:t>
            </a:r>
          </a:p>
          <a:p>
            <a:r>
              <a:rPr lang="tr-TR" sz="1600" dirty="0" err="1" smtClean="0"/>
              <a:t>Knill</a:t>
            </a:r>
            <a:r>
              <a:rPr lang="tr-TR" sz="1600" dirty="0" smtClean="0"/>
              <a:t>, O.(2005) </a:t>
            </a:r>
            <a:r>
              <a:rPr lang="tr-TR" sz="1600" dirty="0" err="1" smtClean="0"/>
              <a:t>Lyapunov</a:t>
            </a:r>
            <a:r>
              <a:rPr lang="tr-TR" sz="1600" dirty="0" smtClean="0"/>
              <a:t> </a:t>
            </a:r>
            <a:r>
              <a:rPr lang="tr-TR" sz="1600" dirty="0" err="1" smtClean="0"/>
              <a:t>Exponent</a:t>
            </a:r>
            <a:r>
              <a:rPr lang="tr-TR" sz="1600" dirty="0" smtClean="0"/>
              <a:t>, </a:t>
            </a:r>
            <a:r>
              <a:rPr lang="tr-TR" sz="1600" dirty="0" err="1" smtClean="0"/>
              <a:t>Available</a:t>
            </a:r>
            <a:r>
              <a:rPr lang="tr-TR" sz="1600" dirty="0" smtClean="0"/>
              <a:t>: http</a:t>
            </a:r>
            <a:r>
              <a:rPr lang="tr-TR" sz="1600" dirty="0"/>
              <a:t>://www.math.harvard.edu</a:t>
            </a:r>
            <a:r>
              <a:rPr lang="tr-TR" sz="1600" dirty="0" smtClean="0"/>
              <a:t>/ </a:t>
            </a:r>
            <a:r>
              <a:rPr lang="tr-TR" sz="1600" dirty="0" err="1" smtClean="0"/>
              <a:t>archive</a:t>
            </a:r>
            <a:r>
              <a:rPr lang="tr-TR" sz="1600" dirty="0" smtClean="0"/>
              <a:t> 	/118r_spring_05/</a:t>
            </a:r>
            <a:r>
              <a:rPr lang="tr-TR" sz="1600" dirty="0" err="1" smtClean="0"/>
              <a:t>handouts</a:t>
            </a:r>
            <a:r>
              <a:rPr lang="tr-TR" sz="1600" dirty="0" smtClean="0"/>
              <a:t>/lyapunov.pdf [06 </a:t>
            </a:r>
            <a:r>
              <a:rPr lang="en-US" sz="1600" dirty="0" smtClean="0"/>
              <a:t>March</a:t>
            </a:r>
            <a:r>
              <a:rPr lang="tr-TR" sz="1600" dirty="0" smtClean="0"/>
              <a:t> 2014]</a:t>
            </a:r>
          </a:p>
          <a:p>
            <a:r>
              <a:rPr lang="tr-TR" sz="1600" dirty="0" err="1"/>
              <a:t>Pupillo</a:t>
            </a:r>
            <a:r>
              <a:rPr lang="tr-TR" sz="1600" dirty="0"/>
              <a:t>, G.(2008) </a:t>
            </a:r>
            <a:r>
              <a:rPr lang="tr-TR" sz="1600" dirty="0" err="1"/>
              <a:t>Introduction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Chaotic</a:t>
            </a:r>
            <a:r>
              <a:rPr lang="tr-TR" sz="1600" dirty="0"/>
              <a:t> Dynamics, </a:t>
            </a:r>
            <a:r>
              <a:rPr lang="tr-TR" sz="1600" dirty="0" err="1"/>
              <a:t>Universität</a:t>
            </a:r>
            <a:r>
              <a:rPr lang="tr-TR" sz="1600" dirty="0"/>
              <a:t> </a:t>
            </a:r>
            <a:r>
              <a:rPr lang="tr-TR" sz="1600" dirty="0" err="1"/>
              <a:t>Innsbruck</a:t>
            </a:r>
            <a:r>
              <a:rPr lang="tr-TR" sz="1600" dirty="0"/>
              <a:t> [ 08 </a:t>
            </a:r>
            <a:r>
              <a:rPr lang="tr-TR" sz="1600" dirty="0" err="1"/>
              <a:t>March</a:t>
            </a:r>
            <a:r>
              <a:rPr lang="tr-TR" sz="1600" dirty="0"/>
              <a:t> 	2014]</a:t>
            </a:r>
          </a:p>
          <a:p>
            <a:r>
              <a:rPr lang="tr-TR" sz="1600" dirty="0" err="1" smtClean="0"/>
              <a:t>Rouse</a:t>
            </a:r>
            <a:r>
              <a:rPr lang="tr-TR" sz="1600" dirty="0"/>
              <a:t>, M.(2009) Chaos </a:t>
            </a:r>
            <a:r>
              <a:rPr lang="tr-TR" sz="1600" dirty="0" err="1"/>
              <a:t>Theory</a:t>
            </a:r>
            <a:r>
              <a:rPr lang="tr-TR" sz="1600" dirty="0"/>
              <a:t>, </a:t>
            </a:r>
            <a:r>
              <a:rPr lang="tr-TR" sz="1600" dirty="0" err="1"/>
              <a:t>Available</a:t>
            </a:r>
            <a:r>
              <a:rPr lang="tr-TR" sz="1600" dirty="0"/>
              <a:t>: http://whatis.techtarget.com/ </a:t>
            </a:r>
            <a:r>
              <a:rPr lang="tr-TR" sz="1600" dirty="0" err="1"/>
              <a:t>definition</a:t>
            </a:r>
            <a:r>
              <a:rPr lang="tr-TR" sz="1600" dirty="0"/>
              <a:t> / 	</a:t>
            </a:r>
            <a:r>
              <a:rPr lang="tr-TR" sz="1600" dirty="0" err="1"/>
              <a:t>chaos-theory</a:t>
            </a:r>
            <a:r>
              <a:rPr lang="tr-TR" sz="1600" dirty="0"/>
              <a:t> [08 </a:t>
            </a:r>
            <a:r>
              <a:rPr lang="tr-TR" sz="1600" dirty="0" err="1"/>
              <a:t>March</a:t>
            </a:r>
            <a:r>
              <a:rPr lang="tr-TR" sz="1600" dirty="0"/>
              <a:t> 2014]</a:t>
            </a:r>
            <a:endParaRPr lang="en-US" sz="1600" dirty="0"/>
          </a:p>
          <a:p>
            <a:r>
              <a:rPr lang="tr-TR" sz="1600" dirty="0" smtClean="0"/>
              <a:t>(</a:t>
            </a:r>
            <a:r>
              <a:rPr lang="tr-TR" sz="1600" dirty="0" err="1" smtClean="0"/>
              <a:t>n.d</a:t>
            </a:r>
            <a:r>
              <a:rPr lang="tr-TR" sz="1600" dirty="0" smtClean="0"/>
              <a:t>.) </a:t>
            </a:r>
            <a:r>
              <a:rPr lang="tr-TR" sz="1600" dirty="0" err="1" smtClean="0"/>
              <a:t>Available</a:t>
            </a:r>
            <a:r>
              <a:rPr lang="tr-TR" sz="1600" dirty="0"/>
              <a:t>: http://fractalfoundation.org</a:t>
            </a:r>
            <a:r>
              <a:rPr lang="tr-TR" sz="1600" dirty="0" smtClean="0"/>
              <a:t>/  [07 </a:t>
            </a:r>
            <a:r>
              <a:rPr lang="tr-TR" sz="1600" dirty="0" err="1" smtClean="0"/>
              <a:t>March</a:t>
            </a:r>
            <a:r>
              <a:rPr lang="tr-TR" sz="1600" dirty="0" smtClean="0"/>
              <a:t> 2014]</a:t>
            </a:r>
          </a:p>
          <a:p>
            <a:endParaRPr lang="tr-TR" sz="1600" dirty="0" smtClean="0"/>
          </a:p>
          <a:p>
            <a:endParaRPr lang="en-US" sz="1600" dirty="0"/>
          </a:p>
        </p:txBody>
      </p:sp>
      <p:sp>
        <p:nvSpPr>
          <p:cNvPr id="4" name="Slayt Numarası Yer Tutucusu 4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1A173-FC98-4499-A2A1-D49FEA65A7C6}" type="slidenum">
              <a:rPr kumimoji="0" lang="tr-TR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05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INTRODUCTION </a:t>
            </a:r>
            <a:r>
              <a:rPr lang="en-US" sz="3200" dirty="0" smtClean="0"/>
              <a:t>to </a:t>
            </a:r>
            <a:r>
              <a:rPr lang="tr-TR" sz="3200" dirty="0" smtClean="0"/>
              <a:t>CHAOS</a:t>
            </a:r>
          </a:p>
          <a:p>
            <a:r>
              <a:rPr lang="tr-TR" sz="3200" dirty="0" smtClean="0"/>
              <a:t>IMPORTANT SUBJECTS RELATED </a:t>
            </a:r>
            <a:r>
              <a:rPr lang="en-US" sz="3200" dirty="0" smtClean="0"/>
              <a:t>to</a:t>
            </a:r>
            <a:r>
              <a:rPr lang="tr-TR" sz="3200" dirty="0" smtClean="0"/>
              <a:t> CHAOS</a:t>
            </a:r>
          </a:p>
          <a:p>
            <a:r>
              <a:rPr lang="tr-TR" sz="3200" dirty="0" smtClean="0"/>
              <a:t>IDENTIFYING </a:t>
            </a:r>
            <a:r>
              <a:rPr lang="en-US" sz="3200" dirty="0" smtClean="0"/>
              <a:t>and</a:t>
            </a:r>
            <a:r>
              <a:rPr lang="tr-TR" sz="3200" dirty="0" smtClean="0"/>
              <a:t> MODELING CHAOTIC SYSTEMS</a:t>
            </a:r>
          </a:p>
          <a:p>
            <a:r>
              <a:rPr lang="tr-TR" sz="3200" dirty="0" smtClean="0"/>
              <a:t>CONCLUSION</a:t>
            </a:r>
          </a:p>
          <a:p>
            <a:endParaRPr lang="tr-TR" sz="2400" dirty="0" smtClean="0"/>
          </a:p>
        </p:txBody>
      </p:sp>
      <p:sp>
        <p:nvSpPr>
          <p:cNvPr id="4" name="Slayt Numarası Yer Tutucusu 4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1A173-FC98-4499-A2A1-D49FEA65A7C6}" type="slidenum">
              <a:rPr kumimoji="0" lang="tr-TR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4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 IS CHAOS?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/>
          <a:lstStyle/>
          <a:p>
            <a:r>
              <a:rPr lang="tr-TR" sz="2000" dirty="0" err="1" smtClean="0"/>
              <a:t>Linear</a:t>
            </a:r>
            <a:r>
              <a:rPr lang="tr-TR" sz="2000" dirty="0" smtClean="0"/>
              <a:t> </a:t>
            </a:r>
            <a:r>
              <a:rPr lang="tr-TR" sz="2000" dirty="0" err="1" smtClean="0"/>
              <a:t>or</a:t>
            </a:r>
            <a:r>
              <a:rPr lang="tr-TR" sz="2000" dirty="0" smtClean="0"/>
              <a:t> n</a:t>
            </a:r>
            <a:r>
              <a:rPr lang="en-US" sz="2000" dirty="0" err="1" smtClean="0"/>
              <a:t>onlinear</a:t>
            </a:r>
            <a:r>
              <a:rPr lang="en-US" sz="2000" dirty="0" smtClean="0"/>
              <a:t> </a:t>
            </a:r>
            <a:r>
              <a:rPr lang="en-US" sz="2000" dirty="0"/>
              <a:t>dynamical systems that exhibit deterministic behavior with a known initial condition (starting point</a:t>
            </a:r>
            <a:r>
              <a:rPr lang="en-US" sz="2000" dirty="0" smtClean="0"/>
              <a:t>).</a:t>
            </a:r>
            <a:endParaRPr lang="tr-TR" sz="2000" dirty="0" smtClean="0"/>
          </a:p>
          <a:p>
            <a:pPr lvl="8"/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2961117" cy="2220838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642905" y="2060848"/>
            <a:ext cx="673812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 </a:t>
            </a:r>
            <a:r>
              <a:rPr lang="tr-TR" sz="2000" dirty="0" err="1" smtClean="0"/>
              <a:t>Complex</a:t>
            </a:r>
            <a:r>
              <a:rPr lang="tr-TR" sz="2000" dirty="0" smtClean="0"/>
              <a:t> </a:t>
            </a:r>
            <a:r>
              <a:rPr lang="tr-TR" sz="2000" dirty="0" err="1"/>
              <a:t>systems</a:t>
            </a:r>
            <a:r>
              <a:rPr lang="tr-TR" sz="2000" dirty="0"/>
              <a:t> in </a:t>
            </a:r>
            <a:r>
              <a:rPr lang="tr-TR" sz="2000" i="1" dirty="0" err="1"/>
              <a:t>geology</a:t>
            </a:r>
            <a:r>
              <a:rPr lang="tr-TR" sz="2000" i="1" dirty="0"/>
              <a:t>, </a:t>
            </a:r>
            <a:endParaRPr lang="tr-TR" sz="2000" i="1" dirty="0" smtClean="0"/>
          </a:p>
          <a:p>
            <a:r>
              <a:rPr lang="tr-TR" sz="2000" i="1" dirty="0" err="1" smtClean="0"/>
              <a:t>mathematics</a:t>
            </a:r>
            <a:r>
              <a:rPr lang="tr-TR" sz="2000" i="1" dirty="0"/>
              <a:t>, </a:t>
            </a:r>
            <a:r>
              <a:rPr lang="tr-TR" sz="2000" i="1" dirty="0" err="1"/>
              <a:t>microbiology</a:t>
            </a:r>
            <a:r>
              <a:rPr lang="tr-TR" sz="2000" i="1" dirty="0"/>
              <a:t>, </a:t>
            </a:r>
            <a:endParaRPr lang="tr-TR" sz="2000" i="1" dirty="0" smtClean="0"/>
          </a:p>
          <a:p>
            <a:r>
              <a:rPr lang="tr-TR" sz="2000" i="1" dirty="0" err="1" smtClean="0"/>
              <a:t>biology</a:t>
            </a:r>
            <a:r>
              <a:rPr lang="tr-TR" sz="2000" i="1" dirty="0"/>
              <a:t>, </a:t>
            </a:r>
            <a:r>
              <a:rPr lang="tr-TR" sz="2000" i="1" dirty="0" err="1"/>
              <a:t>computer</a:t>
            </a:r>
            <a:r>
              <a:rPr lang="tr-TR" sz="2000" i="1" dirty="0"/>
              <a:t> </a:t>
            </a:r>
            <a:r>
              <a:rPr lang="tr-TR" sz="2000" i="1" dirty="0" err="1"/>
              <a:t>science</a:t>
            </a:r>
            <a:r>
              <a:rPr lang="tr-TR" sz="2000" i="1" dirty="0"/>
              <a:t>, </a:t>
            </a:r>
            <a:endParaRPr lang="tr-TR" sz="2000" i="1" dirty="0" smtClean="0"/>
          </a:p>
          <a:p>
            <a:r>
              <a:rPr lang="tr-TR" sz="2000" i="1" dirty="0" err="1" smtClean="0"/>
              <a:t>economics</a:t>
            </a:r>
            <a:r>
              <a:rPr lang="tr-TR" sz="2000" i="1" dirty="0"/>
              <a:t>, </a:t>
            </a:r>
            <a:r>
              <a:rPr lang="tr-TR" sz="2000" i="1" dirty="0" err="1"/>
              <a:t>engineering</a:t>
            </a:r>
            <a:r>
              <a:rPr lang="tr-TR" sz="2000" i="1" dirty="0"/>
              <a:t>, </a:t>
            </a:r>
            <a:r>
              <a:rPr lang="tr-TR" sz="2000" i="1" dirty="0" err="1"/>
              <a:t>finance</a:t>
            </a:r>
            <a:r>
              <a:rPr lang="tr-TR" sz="2000" i="1" dirty="0"/>
              <a:t>, </a:t>
            </a:r>
            <a:endParaRPr lang="tr-TR" sz="2000" i="1" dirty="0" smtClean="0"/>
          </a:p>
          <a:p>
            <a:r>
              <a:rPr lang="tr-TR" sz="2000" i="1" dirty="0" err="1" smtClean="0"/>
              <a:t>algorithmic</a:t>
            </a:r>
            <a:r>
              <a:rPr lang="tr-TR" sz="2000" i="1" dirty="0" smtClean="0"/>
              <a:t> </a:t>
            </a:r>
            <a:r>
              <a:rPr lang="tr-TR" sz="2000" i="1" dirty="0" err="1"/>
              <a:t>trading</a:t>
            </a:r>
            <a:r>
              <a:rPr lang="tr-TR" sz="2000" i="1" dirty="0"/>
              <a:t>, </a:t>
            </a:r>
            <a:r>
              <a:rPr lang="tr-TR" sz="2000" i="1" dirty="0" err="1"/>
              <a:t>meteorology</a:t>
            </a:r>
            <a:r>
              <a:rPr lang="tr-TR" sz="2000" i="1" dirty="0"/>
              <a:t>, </a:t>
            </a:r>
            <a:endParaRPr lang="tr-TR" sz="2000" i="1" dirty="0" smtClean="0"/>
          </a:p>
          <a:p>
            <a:r>
              <a:rPr lang="tr-TR" sz="2000" i="1" dirty="0" err="1" smtClean="0"/>
              <a:t>philosophy</a:t>
            </a:r>
            <a:r>
              <a:rPr lang="tr-TR" sz="2000" i="1" dirty="0"/>
              <a:t>, </a:t>
            </a:r>
            <a:r>
              <a:rPr lang="tr-TR" sz="2000" i="1" dirty="0" err="1"/>
              <a:t>physics</a:t>
            </a:r>
            <a:r>
              <a:rPr lang="tr-TR" sz="2000" i="1" dirty="0"/>
              <a:t>, </a:t>
            </a:r>
            <a:r>
              <a:rPr lang="tr-TR" sz="2000" i="1" dirty="0" err="1"/>
              <a:t>politics</a:t>
            </a:r>
            <a:r>
              <a:rPr lang="tr-TR" sz="2000" i="1" dirty="0"/>
              <a:t>, </a:t>
            </a:r>
            <a:endParaRPr lang="tr-TR" sz="2000" i="1" dirty="0" smtClean="0"/>
          </a:p>
          <a:p>
            <a:r>
              <a:rPr lang="tr-TR" sz="2000" i="1" dirty="0" err="1" smtClean="0"/>
              <a:t>population</a:t>
            </a:r>
            <a:r>
              <a:rPr lang="tr-TR" sz="2000" i="1" dirty="0" smtClean="0"/>
              <a:t> </a:t>
            </a:r>
            <a:r>
              <a:rPr lang="tr-TR" sz="2000" i="1" dirty="0" err="1"/>
              <a:t>dynamics</a:t>
            </a:r>
            <a:r>
              <a:rPr lang="tr-TR" sz="2000" i="1" dirty="0"/>
              <a:t>, </a:t>
            </a:r>
            <a:r>
              <a:rPr lang="tr-TR" sz="2000" i="1" dirty="0" err="1"/>
              <a:t>psychology</a:t>
            </a:r>
            <a:r>
              <a:rPr lang="tr-TR" sz="2000" i="1" dirty="0"/>
              <a:t>, </a:t>
            </a:r>
            <a:endParaRPr lang="tr-TR" sz="2000" i="1" dirty="0" smtClean="0"/>
          </a:p>
          <a:p>
            <a:r>
              <a:rPr lang="tr-TR" sz="2000" i="1" dirty="0" err="1" smtClean="0"/>
              <a:t>meteorology</a:t>
            </a:r>
            <a:r>
              <a:rPr lang="tr-TR" sz="2000" i="1" dirty="0"/>
              <a:t>, </a:t>
            </a:r>
            <a:r>
              <a:rPr lang="tr-TR" sz="2000" i="1" dirty="0" err="1"/>
              <a:t>robotics</a:t>
            </a:r>
            <a:r>
              <a:rPr lang="tr-TR" sz="2000" dirty="0"/>
              <a:t> </a:t>
            </a:r>
            <a:r>
              <a:rPr lang="tr-TR" sz="2000" dirty="0" err="1"/>
              <a:t>etc</a:t>
            </a:r>
            <a:r>
              <a:rPr lang="tr-TR" sz="2000" dirty="0"/>
              <a:t>. </a:t>
            </a:r>
            <a:endParaRPr lang="tr-TR" sz="2000" dirty="0" smtClean="0"/>
          </a:p>
          <a:p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make</a:t>
            </a:r>
            <a:r>
              <a:rPr lang="tr-TR" sz="2000" dirty="0" smtClean="0"/>
              <a:t> </a:t>
            </a:r>
            <a:r>
              <a:rPr lang="tr-TR" sz="2000" dirty="0" err="1" smtClean="0"/>
              <a:t>better</a:t>
            </a:r>
            <a:r>
              <a:rPr lang="tr-TR" sz="2000" dirty="0" smtClean="0"/>
              <a:t> </a:t>
            </a:r>
            <a:r>
              <a:rPr lang="tr-TR" sz="2000" dirty="0" err="1" smtClean="0"/>
              <a:t>predictions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solve</a:t>
            </a:r>
            <a:r>
              <a:rPr lang="tr-TR" sz="2000" dirty="0" smtClean="0"/>
              <a:t> </a:t>
            </a:r>
            <a:r>
              <a:rPr lang="tr-TR" sz="2000" dirty="0" err="1" smtClean="0"/>
              <a:t>complex</a:t>
            </a:r>
            <a:r>
              <a:rPr lang="tr-TR" sz="2000" dirty="0" smtClean="0"/>
              <a:t> </a:t>
            </a:r>
            <a:r>
              <a:rPr lang="tr-TR" sz="2000" dirty="0" err="1" smtClean="0"/>
              <a:t>problems</a:t>
            </a:r>
            <a:r>
              <a:rPr lang="tr-TR" sz="2000" dirty="0" smtClean="0"/>
              <a:t>.</a:t>
            </a:r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 smtClean="0"/>
          </a:p>
          <a:p>
            <a:r>
              <a:rPr lang="en-US" sz="1600" dirty="0">
                <a:solidFill>
                  <a:srgbClr val="C00000"/>
                </a:solidFill>
              </a:rPr>
              <a:t>http://globaltransforming.files.wordpress.com/2012/06/universe.jpg</a:t>
            </a:r>
          </a:p>
        </p:txBody>
      </p:sp>
      <p:sp>
        <p:nvSpPr>
          <p:cNvPr id="6" name="Slayt Numarası Yer Tutucusu 4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1A173-FC98-4499-A2A1-D49FEA65A7C6}" type="slidenum">
              <a:rPr kumimoji="0" lang="tr-TR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94122"/>
          </a:xfrm>
        </p:spPr>
        <p:txBody>
          <a:bodyPr/>
          <a:lstStyle/>
          <a:p>
            <a:r>
              <a:rPr lang="tr-TR" dirty="0" smtClean="0"/>
              <a:t>WHAT IS CHAOS?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1910114" cy="19674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Metin kutusu 5"/>
          <p:cNvSpPr txBox="1"/>
          <p:nvPr/>
        </p:nvSpPr>
        <p:spPr>
          <a:xfrm>
            <a:off x="2987824" y="1268760"/>
            <a:ext cx="540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tr-TR" sz="2000" dirty="0" smtClean="0"/>
              <a:t>E</a:t>
            </a:r>
            <a:r>
              <a:rPr lang="en-US" sz="2000" dirty="0" err="1" smtClean="0"/>
              <a:t>xtreme</a:t>
            </a:r>
            <a:r>
              <a:rPr lang="en-US" sz="2000" dirty="0" smtClean="0"/>
              <a:t> </a:t>
            </a:r>
            <a:r>
              <a:rPr lang="en-US" sz="2000" dirty="0"/>
              <a:t>sensitivity to initial </a:t>
            </a:r>
            <a:r>
              <a:rPr lang="en-US" sz="2000" dirty="0" smtClean="0"/>
              <a:t>conditions</a:t>
            </a:r>
            <a:r>
              <a:rPr lang="tr-TR" sz="2000" dirty="0" smtClean="0"/>
              <a:t>, ‘</a:t>
            </a:r>
            <a:r>
              <a:rPr lang="tr-TR" sz="2000" dirty="0" err="1" smtClean="0"/>
              <a:t>Butterfly</a:t>
            </a:r>
            <a:r>
              <a:rPr lang="tr-TR" sz="2000" dirty="0" smtClean="0"/>
              <a:t> </a:t>
            </a:r>
            <a:r>
              <a:rPr lang="tr-TR" sz="2000" dirty="0" err="1" smtClean="0"/>
              <a:t>Effect</a:t>
            </a:r>
            <a:r>
              <a:rPr lang="tr-TR" sz="2000" dirty="0" smtClean="0"/>
              <a:t>’.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 smtClean="0"/>
              <a:t>Lorenz</a:t>
            </a:r>
            <a:r>
              <a:rPr lang="tr-TR" sz="2000" dirty="0" smtClean="0"/>
              <a:t>, </a:t>
            </a:r>
            <a:r>
              <a:rPr lang="en-US" sz="2000" dirty="0"/>
              <a:t>a meteorologist and mathematician at Massachusetts Institute of </a:t>
            </a:r>
            <a:r>
              <a:rPr lang="en-US" sz="2000" dirty="0" smtClean="0"/>
              <a:t>Technology</a:t>
            </a:r>
            <a:r>
              <a:rPr lang="tr-TR" sz="2000" dirty="0" smtClean="0"/>
              <a:t>, </a:t>
            </a:r>
            <a:r>
              <a:rPr lang="tr-TR" sz="2000" dirty="0" err="1" smtClean="0"/>
              <a:t>used</a:t>
            </a:r>
            <a:r>
              <a:rPr lang="tr-TR" sz="2000" dirty="0" smtClean="0"/>
              <a:t> </a:t>
            </a:r>
            <a:r>
              <a:rPr lang="en-US" sz="2000" dirty="0"/>
              <a:t>initial condition as 0.506 instead of 0.506127. </a:t>
            </a:r>
            <a:endParaRPr lang="tr-TR" sz="2000" dirty="0" smtClean="0"/>
          </a:p>
          <a:p>
            <a:pPr marL="342900" indent="-342900">
              <a:buFont typeface="Arial" charset="0"/>
              <a:buChar char="•"/>
            </a:pPr>
            <a:r>
              <a:rPr lang="tr-TR" sz="2000" dirty="0" smtClean="0"/>
              <a:t>P</a:t>
            </a:r>
            <a:r>
              <a:rPr lang="en-US" sz="2000" dirty="0" err="1" smtClean="0"/>
              <a:t>rediction</a:t>
            </a:r>
            <a:r>
              <a:rPr lang="en-US" sz="2000" dirty="0" smtClean="0"/>
              <a:t> </a:t>
            </a:r>
            <a:r>
              <a:rPr lang="en-US" sz="2000" dirty="0"/>
              <a:t>of long term nonlinear dynamic system is very difficult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Chaos gives the transitions between order and disorder. </a:t>
            </a:r>
          </a:p>
          <a:p>
            <a:pPr marL="342900" indent="-342900">
              <a:buFont typeface="Arial" charset="0"/>
              <a:buChar char="•"/>
            </a:pPr>
            <a:r>
              <a:rPr lang="tr-TR" sz="2000" dirty="0" err="1" smtClean="0"/>
              <a:t>It</a:t>
            </a:r>
            <a:r>
              <a:rPr lang="tr-TR" sz="2000" dirty="0" smtClean="0"/>
              <a:t> is </a:t>
            </a:r>
            <a:r>
              <a:rPr lang="tr-TR" sz="2000" dirty="0" err="1" smtClean="0"/>
              <a:t>topologically</a:t>
            </a:r>
            <a:r>
              <a:rPr lang="tr-TR" sz="2000" dirty="0" smtClean="0"/>
              <a:t> </a:t>
            </a:r>
            <a:r>
              <a:rPr lang="tr-TR" sz="2000" dirty="0" err="1" smtClean="0"/>
              <a:t>mixing</a:t>
            </a:r>
            <a:r>
              <a:rPr lang="tr-TR" sz="2000" dirty="0" smtClean="0"/>
              <a:t>. </a:t>
            </a:r>
            <a:r>
              <a:rPr lang="tr-TR" sz="2000" dirty="0" err="1" smtClean="0"/>
              <a:t>Phase</a:t>
            </a:r>
            <a:r>
              <a:rPr lang="tr-TR" sz="2000" dirty="0" smtClean="0"/>
              <a:t> </a:t>
            </a:r>
            <a:r>
              <a:rPr lang="tr-TR" sz="2000" dirty="0" err="1" smtClean="0"/>
              <a:t>spaces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overlapping</a:t>
            </a:r>
            <a:r>
              <a:rPr lang="tr-TR" sz="2000" dirty="0" smtClean="0"/>
              <a:t>. </a:t>
            </a:r>
          </a:p>
          <a:p>
            <a:pPr marL="342900" indent="-342900">
              <a:buFont typeface="Arial" charset="0"/>
              <a:buChar char="•"/>
            </a:pPr>
            <a:r>
              <a:rPr lang="tr-TR" sz="2000" dirty="0" err="1" smtClean="0"/>
              <a:t>It</a:t>
            </a:r>
            <a:r>
              <a:rPr lang="tr-TR" sz="2000" dirty="0" smtClean="0"/>
              <a:t> </a:t>
            </a:r>
            <a:r>
              <a:rPr lang="tr-TR" sz="2000" dirty="0" err="1" smtClean="0"/>
              <a:t>gives</a:t>
            </a:r>
            <a:r>
              <a:rPr lang="tr-TR" sz="2000" dirty="0" smtClean="0"/>
              <a:t> </a:t>
            </a:r>
            <a:r>
              <a:rPr lang="tr-TR" sz="2000" dirty="0" err="1" smtClean="0"/>
              <a:t>feedbacks</a:t>
            </a:r>
            <a:r>
              <a:rPr lang="tr-TR" sz="2000" dirty="0" smtClean="0"/>
              <a:t> as in </a:t>
            </a:r>
            <a:r>
              <a:rPr lang="tr-TR" sz="2000" dirty="0" err="1" smtClean="0"/>
              <a:t>financial</a:t>
            </a:r>
            <a:r>
              <a:rPr lang="tr-TR" sz="2000" dirty="0" smtClean="0"/>
              <a:t> </a:t>
            </a:r>
            <a:r>
              <a:rPr lang="tr-TR" sz="2000" dirty="0" err="1" smtClean="0"/>
              <a:t>markets</a:t>
            </a:r>
            <a:r>
              <a:rPr lang="tr-TR" sz="2000" dirty="0" smtClean="0"/>
              <a:t>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6" y="3659533"/>
            <a:ext cx="2303054" cy="2232248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559105" y="5929234"/>
            <a:ext cx="679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srgbClr val="C00000"/>
                </a:solidFill>
              </a:rPr>
              <a:t>http</a:t>
            </a:r>
            <a:r>
              <a:rPr lang="tr-TR" sz="1600" dirty="0">
                <a:solidFill>
                  <a:srgbClr val="C00000"/>
                </a:solidFill>
              </a:rPr>
              <a:t>://</a:t>
            </a:r>
            <a:r>
              <a:rPr lang="tr-TR" sz="1600" dirty="0" smtClean="0">
                <a:solidFill>
                  <a:srgbClr val="C00000"/>
                </a:solidFill>
              </a:rPr>
              <a:t>allacharade.tumblr.com/post/11955959425/warning-signs-for-tomorrow</a:t>
            </a:r>
          </a:p>
          <a:p>
            <a:r>
              <a:rPr lang="en-US" sz="1600" dirty="0">
                <a:solidFill>
                  <a:srgbClr val="C00000"/>
                </a:solidFill>
              </a:rPr>
              <a:t>http://en.wikipedia.org/wiki/File:Chaos_Topological_Mixing.png</a:t>
            </a:r>
          </a:p>
        </p:txBody>
      </p:sp>
      <p:sp>
        <p:nvSpPr>
          <p:cNvPr id="8" name="Slayt Numarası Yer Tutucusu 4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1A173-FC98-4499-A2A1-D49FEA65A7C6}" type="slidenum">
              <a:rPr kumimoji="0" lang="tr-TR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64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IMPORTANT SUBJECTS</a:t>
            </a:r>
            <a:br>
              <a:rPr lang="tr-TR" dirty="0" smtClean="0"/>
            </a:br>
            <a:r>
              <a:rPr lang="tr-TR" sz="3600" dirty="0" smtClean="0"/>
              <a:t>PHASE SPACE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3" y="2468843"/>
            <a:ext cx="3455012" cy="2636912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323528" y="5110763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/>
              <a:t>Fig</a:t>
            </a:r>
            <a:r>
              <a:rPr lang="tr-TR" sz="1400" b="1" dirty="0" smtClean="0"/>
              <a:t>.</a:t>
            </a:r>
            <a:r>
              <a:rPr lang="en-US" sz="1400" b="1" dirty="0"/>
              <a:t> </a:t>
            </a:r>
            <a:r>
              <a:rPr lang="en-US" sz="1400" dirty="0"/>
              <a:t>Phase Space Portrait of the deterministic </a:t>
            </a:r>
            <a:r>
              <a:rPr lang="en-US" sz="1400" dirty="0" smtClean="0"/>
              <a:t>components </a:t>
            </a:r>
            <a:r>
              <a:rPr lang="en-US" sz="1400" dirty="0"/>
              <a:t>discovered in the prompt </a:t>
            </a:r>
            <a:r>
              <a:rPr lang="tr-TR" sz="1400" dirty="0"/>
              <a:t> </a:t>
            </a:r>
            <a:r>
              <a:rPr lang="en-US" sz="1400" dirty="0" smtClean="0"/>
              <a:t>emission </a:t>
            </a:r>
            <a:r>
              <a:rPr lang="en-US" sz="1400" dirty="0"/>
              <a:t>from </a:t>
            </a:r>
            <a:r>
              <a:rPr lang="en-US" sz="1400" dirty="0" smtClean="0"/>
              <a:t>GRB</a:t>
            </a:r>
            <a:r>
              <a:rPr lang="tr-TR" sz="1400" dirty="0" smtClean="0"/>
              <a:t> </a:t>
            </a:r>
            <a:r>
              <a:rPr lang="en-US" sz="1400" dirty="0" smtClean="0"/>
              <a:t>050117</a:t>
            </a:r>
            <a:r>
              <a:rPr lang="tr-TR" sz="1400" dirty="0"/>
              <a:t>(gamma-ray </a:t>
            </a:r>
            <a:r>
              <a:rPr lang="tr-TR" sz="1400" dirty="0" err="1" smtClean="0"/>
              <a:t>bursts</a:t>
            </a:r>
            <a:r>
              <a:rPr lang="tr-TR" sz="1400" dirty="0" smtClean="0"/>
              <a:t>)</a:t>
            </a:r>
            <a:endParaRPr lang="en-US" sz="14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625" y="2276872"/>
            <a:ext cx="4554807" cy="1368152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467544" y="1556792"/>
            <a:ext cx="6005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 A</a:t>
            </a:r>
            <a:r>
              <a:rPr lang="en-US" sz="2000" dirty="0" err="1" smtClean="0"/>
              <a:t>ll</a:t>
            </a:r>
            <a:r>
              <a:rPr lang="en-US" sz="2000" dirty="0" smtClean="0"/>
              <a:t> </a:t>
            </a:r>
            <a:r>
              <a:rPr lang="en-US" sz="2000" dirty="0"/>
              <a:t>possible states of a system are represented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 </a:t>
            </a:r>
            <a:r>
              <a:rPr lang="tr-TR" sz="2000" dirty="0" err="1" smtClean="0"/>
              <a:t>Number</a:t>
            </a:r>
            <a:r>
              <a:rPr lang="tr-TR" sz="2000" dirty="0" smtClean="0"/>
              <a:t> of </a:t>
            </a:r>
            <a:r>
              <a:rPr lang="tr-TR" sz="2000" dirty="0" err="1" smtClean="0"/>
              <a:t>variables</a:t>
            </a:r>
            <a:r>
              <a:rPr lang="tr-TR" sz="2000" dirty="0" smtClean="0"/>
              <a:t> in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system</a:t>
            </a:r>
            <a:r>
              <a:rPr lang="tr-TR" sz="2000" dirty="0" smtClean="0"/>
              <a:t> is </a:t>
            </a:r>
            <a:r>
              <a:rPr lang="tr-TR" sz="2000" dirty="0" err="1" smtClean="0"/>
              <a:t>dimensionality</a:t>
            </a:r>
            <a:r>
              <a:rPr lang="tr-TR" sz="2000" dirty="0" smtClean="0"/>
              <a:t>.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4644009" y="4171611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Simple </a:t>
            </a:r>
            <a:r>
              <a:rPr lang="tr-TR" sz="2000" dirty="0" err="1" smtClean="0"/>
              <a:t>example</a:t>
            </a:r>
            <a:r>
              <a:rPr lang="tr-TR" sz="2000" dirty="0" smtClean="0"/>
              <a:t> of </a:t>
            </a:r>
            <a:r>
              <a:rPr lang="tr-TR" sz="2000" dirty="0" err="1" smtClean="0"/>
              <a:t>phase</a:t>
            </a:r>
            <a:r>
              <a:rPr lang="tr-TR" sz="2000" dirty="0" smtClean="0"/>
              <a:t> </a:t>
            </a:r>
            <a:r>
              <a:rPr lang="tr-TR" sz="2000" dirty="0" err="1" smtClean="0"/>
              <a:t>space</a:t>
            </a:r>
            <a:r>
              <a:rPr lang="tr-TR" sz="2000" dirty="0" smtClean="0"/>
              <a:t>:</a:t>
            </a:r>
          </a:p>
          <a:p>
            <a:r>
              <a:rPr lang="tr-TR" sz="2000" dirty="0" err="1"/>
              <a:t>Checking</a:t>
            </a:r>
            <a:r>
              <a:rPr lang="tr-TR" sz="2000" dirty="0"/>
              <a:t> </a:t>
            </a:r>
            <a:r>
              <a:rPr lang="tr-TR" sz="2000" dirty="0" err="1"/>
              <a:t>account</a:t>
            </a:r>
            <a:r>
              <a:rPr lang="tr-TR" sz="2000" dirty="0"/>
              <a:t> </a:t>
            </a:r>
            <a:r>
              <a:rPr lang="tr-TR" sz="2000" dirty="0" err="1" smtClean="0"/>
              <a:t>balance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savings</a:t>
            </a:r>
            <a:r>
              <a:rPr lang="tr-TR" sz="2000" dirty="0" smtClean="0"/>
              <a:t> </a:t>
            </a:r>
            <a:r>
              <a:rPr lang="tr-TR" sz="2000" dirty="0" err="1" smtClean="0"/>
              <a:t>account</a:t>
            </a:r>
            <a:r>
              <a:rPr lang="tr-TR" sz="2000" dirty="0" smtClean="0"/>
              <a:t> </a:t>
            </a:r>
            <a:r>
              <a:rPr lang="tr-TR" sz="2000" dirty="0" err="1" smtClean="0"/>
              <a:t>balance</a:t>
            </a:r>
            <a:r>
              <a:rPr lang="tr-TR" sz="2000" dirty="0" smtClean="0"/>
              <a:t>, (C,S) </a:t>
            </a:r>
            <a:r>
              <a:rPr lang="tr-TR" sz="2000" dirty="0" err="1" smtClean="0"/>
              <a:t>space</a:t>
            </a:r>
            <a:r>
              <a:rPr lang="tr-TR" sz="2000" dirty="0" smtClean="0"/>
              <a:t>.</a:t>
            </a:r>
          </a:p>
        </p:txBody>
      </p:sp>
      <p:sp>
        <p:nvSpPr>
          <p:cNvPr id="13" name="Metin kutusu 12"/>
          <p:cNvSpPr txBox="1"/>
          <p:nvPr/>
        </p:nvSpPr>
        <p:spPr>
          <a:xfrm>
            <a:off x="467544" y="6093296"/>
            <a:ext cx="712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http://</a:t>
            </a:r>
            <a:r>
              <a:rPr lang="en-US" sz="1600" dirty="0" smtClean="0">
                <a:solidFill>
                  <a:srgbClr val="C00000"/>
                </a:solidFill>
              </a:rPr>
              <a:t>www.nature.com/srep/2011/110914/srep00091/fig_tab/srep00091_F5.html</a:t>
            </a:r>
            <a:endParaRPr lang="tr-TR" sz="1600" dirty="0" smtClean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http://en.wikipedia.org/wiki/File:Pendulum_Phase_Portrait.jpg</a:t>
            </a:r>
          </a:p>
        </p:txBody>
      </p:sp>
      <p:sp>
        <p:nvSpPr>
          <p:cNvPr id="9" name="Slayt Numarası Yer Tutucusu 4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1A173-FC98-4499-A2A1-D49FEA65A7C6}" type="slidenum">
              <a:rPr kumimoji="0" lang="tr-TR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5076056" y="3645024"/>
            <a:ext cx="1758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err="1" smtClean="0"/>
              <a:t>Fig</a:t>
            </a:r>
            <a:r>
              <a:rPr lang="tr-TR" sz="1400" b="1" dirty="0" smtClean="0"/>
              <a:t>.</a:t>
            </a:r>
            <a:r>
              <a:rPr lang="tr-TR" sz="1400" dirty="0" smtClean="0"/>
              <a:t> Simple </a:t>
            </a:r>
            <a:r>
              <a:rPr lang="tr-TR" sz="1400" dirty="0" err="1" smtClean="0"/>
              <a:t>Pendulum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20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SUBJECTS</a:t>
            </a:r>
            <a:br>
              <a:rPr lang="en-US" dirty="0"/>
            </a:br>
            <a:r>
              <a:rPr lang="tr-TR" sz="3600" dirty="0" smtClean="0"/>
              <a:t>DYNAMICAL SYSTEM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323528" y="1556792"/>
            <a:ext cx="7157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mathematical </a:t>
            </a:r>
            <a:r>
              <a:rPr lang="en-US" dirty="0"/>
              <a:t>representation of the </a:t>
            </a:r>
            <a:r>
              <a:rPr lang="en-US" dirty="0" smtClean="0"/>
              <a:t>changing</a:t>
            </a:r>
            <a:r>
              <a:rPr lang="tr-TR" dirty="0" smtClean="0"/>
              <a:t> </a:t>
            </a:r>
            <a:r>
              <a:rPr lang="en-US" dirty="0" smtClean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G</a:t>
            </a:r>
            <a:r>
              <a:rPr lang="en-US" dirty="0" err="1" smtClean="0"/>
              <a:t>enerally</a:t>
            </a:r>
            <a:r>
              <a:rPr lang="en-US" dirty="0" smtClean="0"/>
              <a:t> </a:t>
            </a:r>
            <a:r>
              <a:rPr lang="en-US" dirty="0"/>
              <a:t>described by one or more differential or difference equations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Trajectory</a:t>
            </a:r>
            <a:r>
              <a:rPr lang="tr-TR" dirty="0" smtClean="0"/>
              <a:t>(</a:t>
            </a:r>
            <a:r>
              <a:rPr lang="tr-TR" dirty="0" err="1" smtClean="0"/>
              <a:t>periodic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chaotic</a:t>
            </a:r>
            <a:r>
              <a:rPr lang="tr-TR" dirty="0" smtClean="0"/>
              <a:t>) in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 is </a:t>
            </a:r>
            <a:r>
              <a:rPr lang="tr-TR" dirty="0" err="1" smtClean="0"/>
              <a:t>orbit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Discrete</a:t>
            </a:r>
            <a:r>
              <a:rPr lang="tr-TR" dirty="0" smtClean="0"/>
              <a:t>(</a:t>
            </a:r>
            <a:r>
              <a:rPr lang="tr-TR" dirty="0" err="1" smtClean="0"/>
              <a:t>map</a:t>
            </a:r>
            <a:r>
              <a:rPr lang="tr-TR" dirty="0" smtClean="0"/>
              <a:t>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continues</a:t>
            </a:r>
            <a:r>
              <a:rPr lang="tr-TR" dirty="0" smtClean="0"/>
              <a:t>(</a:t>
            </a:r>
            <a:r>
              <a:rPr lang="tr-TR" dirty="0" err="1" smtClean="0"/>
              <a:t>flow</a:t>
            </a:r>
            <a:r>
              <a:rPr lang="tr-T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nonlinear</a:t>
            </a:r>
            <a:r>
              <a:rPr lang="tr-TR" dirty="0" smtClean="0"/>
              <a:t> </a:t>
            </a:r>
            <a:r>
              <a:rPr lang="tr-TR" dirty="0" err="1" smtClean="0"/>
              <a:t>systems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5" y="3326751"/>
            <a:ext cx="3888432" cy="218724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48596" y="6069468"/>
            <a:ext cx="6473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srgbClr val="C00000"/>
                </a:solidFill>
              </a:rPr>
              <a:t>http</a:t>
            </a:r>
            <a:r>
              <a:rPr lang="tr-TR" sz="1600" dirty="0">
                <a:solidFill>
                  <a:srgbClr val="C00000"/>
                </a:solidFill>
              </a:rPr>
              <a:t>://</a:t>
            </a:r>
            <a:r>
              <a:rPr lang="tr-TR" sz="1600" dirty="0" smtClean="0">
                <a:solidFill>
                  <a:srgbClr val="C00000"/>
                </a:solidFill>
              </a:rPr>
              <a:t>ruminationville.files.wordpress.com/2013/10/weather.jpg</a:t>
            </a:r>
          </a:p>
          <a:p>
            <a:r>
              <a:rPr lang="en-US" sz="1600" dirty="0">
                <a:solidFill>
                  <a:srgbClr val="C00000"/>
                </a:solidFill>
              </a:rPr>
              <a:t>http://theenergyharbinger.com/2012/11/14/eagle-ford-value-stock-search/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98" y="3045152"/>
            <a:ext cx="3775213" cy="2750443"/>
          </a:xfrm>
          <a:prstGeom prst="rect">
            <a:avLst/>
          </a:prstGeom>
        </p:spPr>
      </p:pic>
      <p:sp>
        <p:nvSpPr>
          <p:cNvPr id="7" name="Slayt Numarası Yer Tutucusu 4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1A173-FC98-4499-A2A1-D49FEA65A7C6}" type="slidenum">
              <a:rPr kumimoji="0" lang="tr-TR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225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IMPORTANT SUBJECTS</a:t>
            </a:r>
            <a:br>
              <a:rPr lang="tr-TR" dirty="0" smtClean="0"/>
            </a:br>
            <a:r>
              <a:rPr lang="tr-TR" sz="3600" dirty="0" smtClean="0"/>
              <a:t>LINEAR vs. NONLINEAR SYSTEMS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395536" y="1556792"/>
            <a:ext cx="8127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x’=Ax where A is </a:t>
            </a:r>
            <a:r>
              <a:rPr lang="en-US" sz="2000" dirty="0" err="1" smtClean="0"/>
              <a:t>nxn</a:t>
            </a:r>
            <a:r>
              <a:rPr lang="en-US" sz="2000" dirty="0" smtClean="0"/>
              <a:t> matrix</a:t>
            </a:r>
            <a:r>
              <a:rPr lang="tr-TR" sz="2000" dirty="0" smtClean="0"/>
              <a:t> &amp;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infinite</a:t>
            </a:r>
            <a:r>
              <a:rPr lang="tr-TR" sz="2000" dirty="0" smtClean="0"/>
              <a:t> </a:t>
            </a:r>
            <a:r>
              <a:rPr lang="tr-TR" sz="2000" dirty="0" err="1" smtClean="0"/>
              <a:t>dimensional</a:t>
            </a:r>
            <a:r>
              <a:rPr lang="tr-TR" sz="2000" dirty="0" smtClean="0"/>
              <a:t> </a:t>
            </a:r>
            <a:r>
              <a:rPr lang="tr-TR" sz="2000" dirty="0" err="1" smtClean="0"/>
              <a:t>behavior</a:t>
            </a:r>
            <a:r>
              <a:rPr lang="tr-TR" sz="2000" dirty="0" smtClean="0"/>
              <a:t> is </a:t>
            </a:r>
            <a:r>
              <a:rPr lang="tr-TR" sz="2000" dirty="0" err="1" smtClean="0"/>
              <a:t>chaotic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Combination of two solution is again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 linear systems are exactly solvable</a:t>
            </a:r>
            <a:endParaRPr lang="en-US" sz="20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72455"/>
            <a:ext cx="6834336" cy="1734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/>
              <p:cNvSpPr txBox="1"/>
              <p:nvPr/>
            </p:nvSpPr>
            <p:spPr>
              <a:xfrm>
                <a:off x="611560" y="4653136"/>
                <a:ext cx="750045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sz="2000" dirty="0" smtClean="0"/>
                  <a:t>Like </a:t>
                </a:r>
                <a:r>
                  <a:rPr lang="tr-TR" sz="2000" dirty="0"/>
                  <a:t>q</a:t>
                </a:r>
                <a:r>
                  <a:rPr lang="en-US" sz="2000" dirty="0" err="1" smtClean="0"/>
                  <a:t>uadratic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tr-TR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tr-TR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/>
                  <a:t>term makes it </a:t>
                </a:r>
                <a:r>
                  <a:rPr lang="en-US" sz="2000" dirty="0" smtClean="0"/>
                  <a:t>nonlinear</a:t>
                </a:r>
                <a:r>
                  <a:rPr lang="tr-TR" sz="2000" dirty="0" smtClean="0"/>
                  <a:t> &amp; can not be </a:t>
                </a:r>
                <a:r>
                  <a:rPr lang="en-US" sz="2000" dirty="0" smtClean="0"/>
                  <a:t>separated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sz="2000" dirty="0" smtClean="0"/>
                  <a:t>G</a:t>
                </a:r>
                <a:r>
                  <a:rPr lang="en-US" sz="2000" dirty="0" err="1" smtClean="0"/>
                  <a:t>ive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very important variety of dynamic </a:t>
                </a:r>
                <a:r>
                  <a:rPr lang="en-US" sz="2000" dirty="0" smtClean="0"/>
                  <a:t>behavior</a:t>
                </a:r>
                <a:endParaRPr lang="tr-T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Solve them by approximation(linearization)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Metin kutus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653136"/>
                <a:ext cx="7500451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650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etin kutusu 6"/>
          <p:cNvSpPr txBox="1"/>
          <p:nvPr/>
        </p:nvSpPr>
        <p:spPr>
          <a:xfrm>
            <a:off x="611560" y="6114782"/>
            <a:ext cx="4311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http://en.wikipedia.org/wiki/File:LinearFields.png</a:t>
            </a:r>
          </a:p>
        </p:txBody>
      </p:sp>
      <p:sp>
        <p:nvSpPr>
          <p:cNvPr id="8" name="Slayt Numarası Yer Tutucusu 4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1A173-FC98-4499-A2A1-D49FEA65A7C6}" type="slidenum">
              <a:rPr kumimoji="0" lang="tr-TR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82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IMPORTANT SUBJECTS</a:t>
            </a:r>
            <a:br>
              <a:rPr lang="tr-TR" dirty="0" smtClean="0"/>
            </a:br>
            <a:r>
              <a:rPr lang="tr-TR" sz="3600" dirty="0" smtClean="0"/>
              <a:t>STRANGE ATTRACTORS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683568" y="1772816"/>
            <a:ext cx="79676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A</a:t>
            </a:r>
            <a:r>
              <a:rPr lang="en-US" sz="2000" dirty="0"/>
              <a:t> pattern existing in a complex mathematical space (or </a:t>
            </a:r>
            <a:r>
              <a:rPr lang="tr-TR" sz="2000" dirty="0" smtClean="0"/>
              <a:t>in </a:t>
            </a:r>
            <a:r>
              <a:rPr lang="en-US" sz="2000" dirty="0" smtClean="0"/>
              <a:t>phase </a:t>
            </a:r>
            <a:r>
              <a:rPr lang="en-US" sz="2000" dirty="0"/>
              <a:t>space). </a:t>
            </a: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has a fractal </a:t>
            </a:r>
            <a:r>
              <a:rPr lang="en-US" sz="2000" dirty="0" smtClean="0"/>
              <a:t>structure</a:t>
            </a:r>
            <a:r>
              <a:rPr lang="tr-TR" sz="2000" dirty="0" smtClean="0"/>
              <a:t>(self</a:t>
            </a:r>
            <a:r>
              <a:rPr lang="en-US" sz="2000" dirty="0" smtClean="0"/>
              <a:t>-repeated</a:t>
            </a:r>
            <a:r>
              <a:rPr lang="tr-TR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/>
              <a:t>It</a:t>
            </a:r>
            <a:r>
              <a:rPr lang="tr-TR" sz="2000" dirty="0" smtClean="0"/>
              <a:t> </a:t>
            </a:r>
            <a:r>
              <a:rPr lang="tr-TR" sz="2000" dirty="0" err="1" smtClean="0"/>
              <a:t>gives</a:t>
            </a:r>
            <a:r>
              <a:rPr lang="tr-TR" sz="2000" dirty="0" smtClean="0"/>
              <a:t> </a:t>
            </a:r>
            <a:r>
              <a:rPr lang="en-US" sz="2000" dirty="0" smtClean="0"/>
              <a:t>great </a:t>
            </a:r>
            <a:r>
              <a:rPr lang="en-US" sz="2000" dirty="0"/>
              <a:t>detail and </a:t>
            </a:r>
            <a:r>
              <a:rPr lang="en-US" sz="2000" dirty="0" smtClean="0"/>
              <a:t>complexity</a:t>
            </a:r>
            <a:endParaRPr lang="tr-T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/>
              <a:t>It</a:t>
            </a:r>
            <a:r>
              <a:rPr lang="tr-TR" sz="2000" dirty="0" smtClean="0"/>
              <a:t> is </a:t>
            </a:r>
            <a:r>
              <a:rPr lang="en-US" sz="2000" dirty="0" smtClean="0"/>
              <a:t>seen </a:t>
            </a:r>
            <a:r>
              <a:rPr lang="en-US" sz="2000" dirty="0"/>
              <a:t>in both discrete and continues systems.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17" y="3404032"/>
            <a:ext cx="3605158" cy="193258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64777" y="5435349"/>
            <a:ext cx="400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err="1" smtClean="0"/>
              <a:t>Fig</a:t>
            </a:r>
            <a:r>
              <a:rPr lang="tr-TR" sz="1400" b="1" dirty="0" smtClean="0"/>
              <a:t>. </a:t>
            </a:r>
            <a:r>
              <a:rPr lang="tr-TR" sz="1400" dirty="0" err="1" smtClean="0"/>
              <a:t>Two</a:t>
            </a:r>
            <a:r>
              <a:rPr lang="tr-TR" sz="1400" dirty="0" smtClean="0"/>
              <a:t> </a:t>
            </a:r>
            <a:r>
              <a:rPr lang="tr-TR" sz="1400" dirty="0" err="1" smtClean="0"/>
              <a:t>Lorenz</a:t>
            </a:r>
            <a:r>
              <a:rPr lang="tr-TR" sz="1400" dirty="0" smtClean="0"/>
              <a:t> </a:t>
            </a:r>
            <a:r>
              <a:rPr lang="tr-TR" sz="1400" dirty="0" err="1" smtClean="0"/>
              <a:t>orbits</a:t>
            </a:r>
            <a:r>
              <a:rPr lang="tr-TR" sz="1400" dirty="0" smtClean="0"/>
              <a:t>(</a:t>
            </a:r>
            <a:r>
              <a:rPr lang="tr-TR" sz="1400" dirty="0" err="1" smtClean="0"/>
              <a:t>sensitivity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</a:t>
            </a:r>
            <a:r>
              <a:rPr lang="tr-TR" sz="1400" dirty="0" err="1" smtClean="0"/>
              <a:t>initial</a:t>
            </a:r>
            <a:r>
              <a:rPr lang="tr-TR" sz="1400" dirty="0" smtClean="0"/>
              <a:t> </a:t>
            </a:r>
            <a:r>
              <a:rPr lang="tr-TR" sz="1400" dirty="0" err="1" smtClean="0"/>
              <a:t>conditions</a:t>
            </a:r>
            <a:endParaRPr lang="en-US" sz="14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404032"/>
            <a:ext cx="3126798" cy="1967056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845272" y="5435350"/>
            <a:ext cx="2868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err="1" smtClean="0"/>
              <a:t>Fig</a:t>
            </a:r>
            <a:r>
              <a:rPr lang="tr-TR" sz="1400" b="1" dirty="0"/>
              <a:t>. </a:t>
            </a:r>
            <a:r>
              <a:rPr lang="tr-TR" sz="1400" dirty="0" err="1" smtClean="0"/>
              <a:t>Strange</a:t>
            </a:r>
            <a:r>
              <a:rPr lang="tr-TR" sz="1400" dirty="0" smtClean="0"/>
              <a:t> </a:t>
            </a:r>
            <a:r>
              <a:rPr lang="tr-TR" sz="1400" dirty="0" err="1" smtClean="0"/>
              <a:t>atractor</a:t>
            </a:r>
            <a:r>
              <a:rPr lang="tr-TR" sz="1400" dirty="0" smtClean="0"/>
              <a:t> </a:t>
            </a:r>
            <a:r>
              <a:rPr lang="tr-TR" sz="1400" dirty="0" err="1" smtClean="0"/>
              <a:t>Poisson</a:t>
            </a:r>
            <a:r>
              <a:rPr lang="tr-TR" sz="1400" dirty="0" smtClean="0"/>
              <a:t> </a:t>
            </a:r>
            <a:r>
              <a:rPr lang="tr-TR" sz="1400" dirty="0" err="1" smtClean="0"/>
              <a:t>Saturne</a:t>
            </a:r>
            <a:endParaRPr lang="en-US" sz="1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664777" y="6021288"/>
            <a:ext cx="5433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http://</a:t>
            </a:r>
            <a:r>
              <a:rPr lang="en-US" sz="1600" dirty="0" smtClean="0">
                <a:solidFill>
                  <a:srgbClr val="C00000"/>
                </a:solidFill>
              </a:rPr>
              <a:t>en.academic.ru/dic.nsf/enwiki/3487</a:t>
            </a:r>
            <a:endParaRPr lang="tr-TR" sz="1600" dirty="0" smtClean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http://en.wikipedia.org/wiki/File:Atractor_Poisson_Saturne.jpg</a:t>
            </a:r>
          </a:p>
        </p:txBody>
      </p:sp>
      <p:sp>
        <p:nvSpPr>
          <p:cNvPr id="10" name="Slayt Numarası Yer Tutucusu 4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1A173-FC98-4499-A2A1-D49FEA65A7C6}" type="slidenum">
              <a:rPr kumimoji="0" lang="tr-TR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2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IMPORTANT SUBJECTS</a:t>
            </a:r>
            <a:br>
              <a:rPr lang="tr-TR" dirty="0" smtClean="0"/>
            </a:br>
            <a:r>
              <a:rPr lang="tr-TR" sz="3600" dirty="0" smtClean="0"/>
              <a:t>FRACTALS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9552" y="1412776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I</a:t>
            </a:r>
            <a:r>
              <a:rPr lang="en-US" sz="2000" dirty="0" err="1" smtClean="0"/>
              <a:t>nfinitely</a:t>
            </a:r>
            <a:r>
              <a:rPr lang="en-US" sz="2000" dirty="0" smtClean="0"/>
              <a:t> </a:t>
            </a:r>
            <a:r>
              <a:rPr lang="en-US" sz="2000" dirty="0"/>
              <a:t>complex patterns that are self-similar across different </a:t>
            </a:r>
            <a:r>
              <a:rPr lang="en-US" sz="2000" dirty="0" smtClean="0"/>
              <a:t>scales</a:t>
            </a:r>
            <a:endParaRPr lang="tr-T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I</a:t>
            </a:r>
            <a:r>
              <a:rPr lang="en-US" sz="2000" dirty="0" smtClean="0"/>
              <a:t>mages </a:t>
            </a:r>
            <a:r>
              <a:rPr lang="en-US" sz="2000" dirty="0"/>
              <a:t>of </a:t>
            </a:r>
            <a:r>
              <a:rPr lang="en-US" sz="2000" dirty="0" smtClean="0"/>
              <a:t>dynamic </a:t>
            </a:r>
            <a:r>
              <a:rPr lang="en-US" sz="2000" dirty="0"/>
              <a:t>systems – the pictures of </a:t>
            </a:r>
            <a:r>
              <a:rPr lang="en-US" sz="2000" dirty="0" smtClean="0"/>
              <a:t>Chaos</a:t>
            </a:r>
            <a:endParaRPr lang="tr-T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Nature is </a:t>
            </a:r>
            <a:r>
              <a:rPr lang="tr-TR" sz="2000" dirty="0" err="1" smtClean="0"/>
              <a:t>itself</a:t>
            </a:r>
            <a:r>
              <a:rPr lang="tr-TR" sz="2000" dirty="0" smtClean="0"/>
              <a:t> </a:t>
            </a:r>
            <a:r>
              <a:rPr lang="tr-TR" sz="2000" dirty="0" err="1" smtClean="0"/>
              <a:t>fractal</a:t>
            </a:r>
            <a:r>
              <a:rPr lang="tr-TR" sz="2000" dirty="0"/>
              <a:t>: </a:t>
            </a:r>
            <a:r>
              <a:rPr lang="tr-TR" sz="2000" dirty="0" err="1"/>
              <a:t>trees</a:t>
            </a:r>
            <a:r>
              <a:rPr lang="tr-TR" sz="2000" dirty="0"/>
              <a:t>, </a:t>
            </a:r>
            <a:r>
              <a:rPr lang="tr-TR" sz="2000" dirty="0" err="1"/>
              <a:t>rivers</a:t>
            </a:r>
            <a:r>
              <a:rPr lang="tr-TR" sz="2000" dirty="0"/>
              <a:t>, </a:t>
            </a:r>
            <a:r>
              <a:rPr lang="tr-TR" sz="2000" dirty="0" err="1"/>
              <a:t>coastlines</a:t>
            </a:r>
            <a:r>
              <a:rPr lang="tr-TR" sz="2000" dirty="0"/>
              <a:t>, </a:t>
            </a:r>
            <a:r>
              <a:rPr lang="tr-TR" sz="2000" dirty="0" err="1"/>
              <a:t>mountains</a:t>
            </a:r>
            <a:r>
              <a:rPr lang="tr-TR" sz="2000" dirty="0"/>
              <a:t>, </a:t>
            </a:r>
            <a:r>
              <a:rPr lang="tr-TR" sz="2000" dirty="0" err="1"/>
              <a:t>clouds</a:t>
            </a:r>
            <a:r>
              <a:rPr lang="tr-TR" sz="2000" dirty="0"/>
              <a:t>, </a:t>
            </a:r>
            <a:r>
              <a:rPr lang="tr-TR" sz="2000" dirty="0" err="1"/>
              <a:t>seashells</a:t>
            </a:r>
            <a:r>
              <a:rPr lang="tr-TR" sz="2000" dirty="0"/>
              <a:t>, </a:t>
            </a:r>
            <a:r>
              <a:rPr lang="tr-TR" sz="2000" dirty="0" err="1"/>
              <a:t>hurricanes</a:t>
            </a:r>
            <a:r>
              <a:rPr lang="tr-TR" sz="2000" dirty="0"/>
              <a:t>, </a:t>
            </a:r>
            <a:r>
              <a:rPr lang="tr-TR" sz="2000" dirty="0" err="1" smtClean="0"/>
              <a:t>etc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/>
              <a:t>Fractal</a:t>
            </a:r>
            <a:r>
              <a:rPr lang="tr-TR" sz="2000" dirty="0" smtClean="0"/>
              <a:t> </a:t>
            </a:r>
            <a:r>
              <a:rPr lang="tr-TR" sz="2000" dirty="0" err="1" smtClean="0"/>
              <a:t>dimension</a:t>
            </a:r>
            <a:r>
              <a:rPr lang="tr-TR" sz="2000" dirty="0" smtClean="0"/>
              <a:t>: </a:t>
            </a:r>
            <a:r>
              <a:rPr lang="pt-BR" sz="2000" dirty="0"/>
              <a:t>D = log (N) / log (1/r</a:t>
            </a:r>
            <a:r>
              <a:rPr lang="pt-BR" sz="2000" dirty="0" smtClean="0"/>
              <a:t>)</a:t>
            </a:r>
            <a:r>
              <a:rPr lang="tr-TR" sz="2000" dirty="0" smtClean="0"/>
              <a:t> </a:t>
            </a:r>
            <a:r>
              <a:rPr lang="tr-TR" sz="2000" dirty="0" err="1" smtClean="0"/>
              <a:t>where</a:t>
            </a:r>
            <a:r>
              <a:rPr lang="tr-TR" sz="2000" dirty="0"/>
              <a:t> N is </a:t>
            </a:r>
            <a:r>
              <a:rPr lang="tr-TR" sz="2000" dirty="0" err="1"/>
              <a:t>number</a:t>
            </a:r>
            <a:r>
              <a:rPr lang="tr-TR" sz="2000" dirty="0"/>
              <a:t> of self-</a:t>
            </a:r>
            <a:r>
              <a:rPr lang="tr-TR" sz="2000" dirty="0" err="1"/>
              <a:t>similar</a:t>
            </a:r>
            <a:r>
              <a:rPr lang="tr-TR" sz="2000" dirty="0"/>
              <a:t> </a:t>
            </a:r>
            <a:r>
              <a:rPr lang="tr-TR" sz="2000" dirty="0" err="1" smtClean="0"/>
              <a:t>pieces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/>
              <a:t> r is </a:t>
            </a:r>
            <a:r>
              <a:rPr lang="tr-TR" sz="2000" dirty="0" err="1" smtClean="0"/>
              <a:t>scaling</a:t>
            </a:r>
            <a:r>
              <a:rPr lang="tr-TR" sz="2000" dirty="0" smtClean="0"/>
              <a:t> </a:t>
            </a:r>
            <a:r>
              <a:rPr lang="tr-TR" sz="2000" dirty="0" err="1" smtClean="0"/>
              <a:t>factor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/>
              <a:t>For</a:t>
            </a:r>
            <a:r>
              <a:rPr lang="tr-TR" sz="2000" dirty="0"/>
              <a:t> </a:t>
            </a:r>
            <a:r>
              <a:rPr lang="tr-TR" sz="2000" dirty="0" err="1"/>
              <a:t>Koch</a:t>
            </a:r>
            <a:r>
              <a:rPr lang="tr-TR" sz="2000" dirty="0"/>
              <a:t> </a:t>
            </a:r>
            <a:r>
              <a:rPr lang="tr-TR" sz="2000" dirty="0" err="1"/>
              <a:t>snow</a:t>
            </a:r>
            <a:r>
              <a:rPr lang="tr-TR" sz="2000" dirty="0"/>
              <a:t> </a:t>
            </a:r>
            <a:r>
              <a:rPr lang="tr-TR" sz="2000" dirty="0" err="1" smtClean="0"/>
              <a:t>flake</a:t>
            </a:r>
            <a:r>
              <a:rPr lang="tr-TR" sz="2000" dirty="0" smtClean="0"/>
              <a:t>, N=4, r=1/3, D=1.2619</a:t>
            </a:r>
            <a:endParaRPr lang="en-US" sz="20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53" y="3284984"/>
            <a:ext cx="2051782" cy="20517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Metin kutusu 5"/>
          <p:cNvSpPr txBox="1"/>
          <p:nvPr/>
        </p:nvSpPr>
        <p:spPr>
          <a:xfrm>
            <a:off x="5893461" y="5651375"/>
            <a:ext cx="1694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err="1" smtClean="0"/>
              <a:t>Fig</a:t>
            </a:r>
            <a:r>
              <a:rPr lang="tr-TR" sz="1400" b="1" dirty="0"/>
              <a:t>. </a:t>
            </a:r>
            <a:r>
              <a:rPr lang="tr-TR" sz="1400" dirty="0" err="1"/>
              <a:t>Koch</a:t>
            </a:r>
            <a:r>
              <a:rPr lang="tr-TR" sz="1400" dirty="0"/>
              <a:t> </a:t>
            </a:r>
            <a:r>
              <a:rPr lang="tr-TR" sz="1400" dirty="0" err="1"/>
              <a:t>snow</a:t>
            </a:r>
            <a:r>
              <a:rPr lang="tr-TR" sz="1400" dirty="0"/>
              <a:t> </a:t>
            </a:r>
            <a:r>
              <a:rPr lang="tr-TR" sz="1400" dirty="0" err="1"/>
              <a:t>flake</a:t>
            </a:r>
            <a:r>
              <a:rPr lang="tr-TR" sz="1400" dirty="0"/>
              <a:t> </a:t>
            </a:r>
            <a:endParaRPr lang="en-US" sz="14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59545"/>
            <a:ext cx="3101640" cy="2308999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001232" y="4279081"/>
            <a:ext cx="136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err="1" smtClean="0"/>
              <a:t>Fig</a:t>
            </a:r>
            <a:r>
              <a:rPr lang="tr-TR" sz="1400" b="1" dirty="0"/>
              <a:t>. </a:t>
            </a:r>
            <a:r>
              <a:rPr lang="tr-TR" sz="1400" dirty="0" err="1"/>
              <a:t>Romanesco</a:t>
            </a:r>
            <a:r>
              <a:rPr lang="tr-TR" sz="1400" dirty="0"/>
              <a:t> </a:t>
            </a:r>
            <a:endParaRPr lang="tr-TR" sz="1400" dirty="0" smtClean="0"/>
          </a:p>
          <a:p>
            <a:r>
              <a:rPr lang="tr-TR" sz="1400" dirty="0" err="1" smtClean="0"/>
              <a:t>broccoli</a:t>
            </a:r>
            <a:endParaRPr lang="en-US" sz="1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807889" y="6165304"/>
            <a:ext cx="627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http://www.julieferwerda.com/2010/07/19/awesome-things-11-fractals</a:t>
            </a:r>
            <a:r>
              <a:rPr lang="en-US" sz="1600" dirty="0" smtClean="0">
                <a:solidFill>
                  <a:srgbClr val="C00000"/>
                </a:solidFill>
              </a:rPr>
              <a:t>/</a:t>
            </a:r>
            <a:endParaRPr lang="tr-TR" sz="1600" dirty="0" smtClean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http://en.wikipedia.org/wiki/File:KochFlake.svg</a:t>
            </a:r>
          </a:p>
        </p:txBody>
      </p:sp>
      <p:sp>
        <p:nvSpPr>
          <p:cNvPr id="10" name="Slayt Numarası Yer Tutucusu 4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1A173-FC98-4499-A2A1-D49FEA65A7C6}" type="slidenum">
              <a:rPr kumimoji="0" lang="tr-TR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0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Döküm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1817</TotalTime>
  <Words>777</Words>
  <Application>Microsoft Office PowerPoint</Application>
  <PresentationFormat>Ekran Gösterisi (4:3)</PresentationFormat>
  <Paragraphs>136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Bitişiklik</vt:lpstr>
      <vt:lpstr>CHAOTIC SYSTEMS</vt:lpstr>
      <vt:lpstr>OUTLINE</vt:lpstr>
      <vt:lpstr>WHAT IS CHAOS?</vt:lpstr>
      <vt:lpstr>WHAT IS CHAOS?</vt:lpstr>
      <vt:lpstr>IMPORTANT SUBJECTS PHASE SPACE</vt:lpstr>
      <vt:lpstr>IMPORTANT SUBJECTS DYNAMICAL SYSTEM</vt:lpstr>
      <vt:lpstr>IMPORTANT SUBJECTS LINEAR vs. NONLINEAR SYSTEMS</vt:lpstr>
      <vt:lpstr>IMPORTANT SUBJECTS STRANGE ATTRACTORS</vt:lpstr>
      <vt:lpstr>IMPORTANT SUBJECTS FRACTALS</vt:lpstr>
      <vt:lpstr>IDENTIFYING CHAOTIC SYSTEM</vt:lpstr>
      <vt:lpstr>MODELLING CHAOTIC SYSTEM</vt:lpstr>
      <vt:lpstr>CONCLUSION</vt:lpstr>
      <vt:lpstr>THANK YOU FOR YOUR         KIND ATTENTION…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Deniz</dc:creator>
  <cp:lastModifiedBy>Deniz</cp:lastModifiedBy>
  <cp:revision>70</cp:revision>
  <dcterms:created xsi:type="dcterms:W3CDTF">2014-03-01T11:22:05Z</dcterms:created>
  <dcterms:modified xsi:type="dcterms:W3CDTF">2014-03-12T07:26:57Z</dcterms:modified>
</cp:coreProperties>
</file>