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Raleway"/>
      <p:regular r:id="rId35"/>
      <p:bold r:id="rId36"/>
      <p:italic r:id="rId37"/>
      <p:boldItalic r:id="rId38"/>
    </p:embeddedFont>
    <p:embeddedFont>
      <p:font typeface="Lat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.fntdata"/><Relationship Id="rId20" Type="http://schemas.openxmlformats.org/officeDocument/2006/relationships/slide" Target="slides/slide15.xml"/><Relationship Id="rId42" Type="http://schemas.openxmlformats.org/officeDocument/2006/relationships/font" Target="fonts/Lato-boldItalic.fntdata"/><Relationship Id="rId41" Type="http://schemas.openxmlformats.org/officeDocument/2006/relationships/font" Target="fonts/Lato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aleway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aleway-italic.fntdata"/><Relationship Id="rId14" Type="http://schemas.openxmlformats.org/officeDocument/2006/relationships/slide" Target="slides/slide9.xml"/><Relationship Id="rId36" Type="http://schemas.openxmlformats.org/officeDocument/2006/relationships/font" Target="fonts/Raleway-bold.fntdata"/><Relationship Id="rId17" Type="http://schemas.openxmlformats.org/officeDocument/2006/relationships/slide" Target="slides/slide12.xml"/><Relationship Id="rId39" Type="http://schemas.openxmlformats.org/officeDocument/2006/relationships/font" Target="fonts/Lato-regular.fntdata"/><Relationship Id="rId16" Type="http://schemas.openxmlformats.org/officeDocument/2006/relationships/slide" Target="slides/slide11.xml"/><Relationship Id="rId38" Type="http://schemas.openxmlformats.org/officeDocument/2006/relationships/font" Target="fonts/Raleway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591a2b35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b591a2b35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96ff55c6b_2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96ff55c6b_2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96ff55c6b_2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96ff55c6b_2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96ff55c6b_2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796ff55c6b_2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96ff55c6b_2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96ff55c6b_2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b45b19fd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b45b19fd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b4742b188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b4742b188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b4742b1880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b4742b1880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b4742b1880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b4742b1880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796ff55c6b_2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796ff55c6b_2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592cb08d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592cb08d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b4742b1880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b4742b1880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b4742b1880_1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b4742b1880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b4742b1880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b4742b1880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b45b19fdc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b45b19fdc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b4742b1880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b4742b1880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b4742b1880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b4742b1880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b4742b1880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b4742b1880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b4742b1880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b4742b1880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796ff55c6b_2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796ff55c6b_2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796ff55c6b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796ff55c6b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96ff55c6b_2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96ff55c6b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96ff55c6b_2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96ff55c6b_2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592cb08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b592cb08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969db71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969db71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96ff55c6b_2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96ff55c6b_2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969db71a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969db71a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b969db71a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b969db71a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Relationship Id="rId5" Type="http://schemas.openxmlformats.org/officeDocument/2006/relationships/image" Target="../media/image9.png"/><Relationship Id="rId6" Type="http://schemas.openxmlformats.org/officeDocument/2006/relationships/image" Target="../media/image13.png"/><Relationship Id="rId7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Relationship Id="rId4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en.wikipedia.org/wiki/Travelling_salesman_problem#:~:text=The%20travelling%20salesman%20problem%20" TargetMode="External"/><Relationship Id="rId4" Type="http://schemas.openxmlformats.org/officeDocument/2006/relationships/hyperlink" Target="https://cgi.csc.liv.ac.uk/~ped/teachadmin/COMP202/annotated_np.html" TargetMode="External"/><Relationship Id="rId5" Type="http://schemas.openxmlformats.org/officeDocument/2006/relationships/hyperlink" Target="https://cseweb.ucsd.edu/classes/fa98/cse101/hw3ans/hw3ans.html" TargetMode="External"/><Relationship Id="rId6" Type="http://schemas.openxmlformats.org/officeDocument/2006/relationships/hyperlink" Target="https://cp-algorithms.com/" TargetMode="External"/><Relationship Id="rId7" Type="http://schemas.openxmlformats.org/officeDocument/2006/relationships/hyperlink" Target="https://github.com/e-maxx-eng/e-maxx-eng/commits/master/src/graph/finding-cycle.md" TargetMode="External"/><Relationship Id="rId8" Type="http://schemas.openxmlformats.org/officeDocument/2006/relationships/hyperlink" Target="https://cp-algorithms.com/graph/finding-cycle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Longest Circuit Problem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0" y="2725925"/>
            <a:ext cx="1964700" cy="10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040"/>
              <a:t>Pelinsu Çiftçioğlu 25204</a:t>
            </a:r>
            <a:endParaRPr sz="104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040"/>
              <a:t>Bora Mert Karal 24904</a:t>
            </a:r>
            <a:endParaRPr sz="104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040"/>
              <a:t>Deniz Küçükahmetler 24879</a:t>
            </a:r>
            <a:endParaRPr sz="104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040"/>
              <a:t>Mert Malaz 25321</a:t>
            </a:r>
            <a:endParaRPr sz="1040"/>
          </a:p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title"/>
          </p:nvPr>
        </p:nvSpPr>
        <p:spPr>
          <a:xfrm>
            <a:off x="727650" y="583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ANALYSIS - Space Complexity</a:t>
            </a:r>
            <a:endParaRPr/>
          </a:p>
        </p:txBody>
      </p:sp>
      <p:sp>
        <p:nvSpPr>
          <p:cNvPr id="160" name="Google Shape;160;p22"/>
          <p:cNvSpPr txBox="1"/>
          <p:nvPr/>
        </p:nvSpPr>
        <p:spPr>
          <a:xfrm>
            <a:off x="727650" y="1442575"/>
            <a:ext cx="30000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Lato"/>
                <a:ea typeface="Lato"/>
                <a:cs typeface="Lato"/>
                <a:sym typeface="Lato"/>
              </a:rPr>
              <a:t>Input</a:t>
            </a:r>
            <a:endParaRPr b="1"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●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Graph: 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O(V * E) = </a:t>
            </a:r>
            <a:r>
              <a:rPr b="1" lang="en" sz="1300">
                <a:latin typeface="Lato"/>
                <a:ea typeface="Lato"/>
                <a:cs typeface="Lato"/>
                <a:sym typeface="Lato"/>
              </a:rPr>
              <a:t>O(V³) </a:t>
            </a:r>
            <a:endParaRPr/>
          </a:p>
        </p:txBody>
      </p:sp>
      <p:sp>
        <p:nvSpPr>
          <p:cNvPr id="161" name="Google Shape;161;p22"/>
          <p:cNvSpPr txBox="1"/>
          <p:nvPr/>
        </p:nvSpPr>
        <p:spPr>
          <a:xfrm>
            <a:off x="727650" y="2211475"/>
            <a:ext cx="4436400" cy="14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Lato"/>
                <a:ea typeface="Lato"/>
                <a:cs typeface="Lato"/>
                <a:sym typeface="Lato"/>
              </a:rPr>
              <a:t>Auxiliary Space</a:t>
            </a:r>
            <a:endParaRPr b="1"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●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The parent information: </a:t>
            </a:r>
            <a:r>
              <a:rPr b="1" lang="en" sz="1300">
                <a:latin typeface="Lato"/>
                <a:ea typeface="Lato"/>
                <a:cs typeface="Lato"/>
                <a:sym typeface="Lato"/>
              </a:rPr>
              <a:t>O(V)</a:t>
            </a:r>
            <a:endParaRPr b="1"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●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Visited/Not visited information: </a:t>
            </a:r>
            <a:r>
              <a:rPr b="1" lang="en" sz="1300">
                <a:latin typeface="Lato"/>
                <a:ea typeface="Lato"/>
                <a:cs typeface="Lato"/>
                <a:sym typeface="Lato"/>
              </a:rPr>
              <a:t>O(V)</a:t>
            </a:r>
            <a:endParaRPr b="1"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●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Last found cycle: </a:t>
            </a:r>
            <a:r>
              <a:rPr b="1" lang="en" sz="1300">
                <a:latin typeface="Lato"/>
                <a:ea typeface="Lato"/>
                <a:cs typeface="Lato"/>
                <a:sym typeface="Lato"/>
              </a:rPr>
              <a:t>O(V+1)</a:t>
            </a:r>
            <a:endParaRPr b="1"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●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A list to hold all of the cycles: O(V * (V+1)) = </a:t>
            </a:r>
            <a:r>
              <a:rPr b="1" lang="en" sz="1300">
                <a:latin typeface="Lato"/>
                <a:ea typeface="Lato"/>
                <a:cs typeface="Lato"/>
                <a:sym typeface="Lato"/>
              </a:rPr>
              <a:t>O(V²)</a:t>
            </a:r>
            <a:endParaRPr/>
          </a:p>
        </p:txBody>
      </p:sp>
      <p:sp>
        <p:nvSpPr>
          <p:cNvPr id="162" name="Google Shape;162;p22"/>
          <p:cNvSpPr txBox="1"/>
          <p:nvPr/>
        </p:nvSpPr>
        <p:spPr>
          <a:xfrm>
            <a:off x="727650" y="3670675"/>
            <a:ext cx="30000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Lato"/>
                <a:ea typeface="Lato"/>
                <a:cs typeface="Lato"/>
                <a:sym typeface="Lato"/>
              </a:rPr>
              <a:t>Space Complexity</a:t>
            </a:r>
            <a:endParaRPr b="1"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●"/>
            </a:pPr>
            <a:r>
              <a:rPr b="1" lang="en" sz="1300">
                <a:latin typeface="Lato"/>
                <a:ea typeface="Lato"/>
                <a:cs typeface="Lato"/>
                <a:sym typeface="Lato"/>
              </a:rPr>
              <a:t>O(V³) </a:t>
            </a:r>
            <a:endParaRPr/>
          </a:p>
        </p:txBody>
      </p:sp>
      <p:sp>
        <p:nvSpPr>
          <p:cNvPr id="163" name="Google Shape;163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727650" y="5961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TIME EXPERIMENTAL ANALYSIS</a:t>
            </a:r>
            <a:endParaRPr/>
          </a:p>
        </p:txBody>
      </p:sp>
      <p:sp>
        <p:nvSpPr>
          <p:cNvPr id="169" name="Google Shape;169;p23"/>
          <p:cNvSpPr txBox="1"/>
          <p:nvPr>
            <p:ph idx="1" type="body"/>
          </p:nvPr>
        </p:nvSpPr>
        <p:spPr>
          <a:xfrm>
            <a:off x="698825" y="1466550"/>
            <a:ext cx="4095900" cy="31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Algorithm implemented in Python3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Standard deviation and standard error is found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Confidence interval is computed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Kept number of edges constant (E=200)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Number of vertices: range(50, 1000, 50)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Kept number of vertices constant (V=200)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Number of edges: range(50, 1000, 50)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Number of samples : 100, 500, 1000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Results are visualized</a:t>
            </a:r>
            <a:endParaRPr/>
          </a:p>
        </p:txBody>
      </p:sp>
      <p:pic>
        <p:nvPicPr>
          <p:cNvPr id="170" name="Google Shape;17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6993" y="1906775"/>
            <a:ext cx="1970425" cy="102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3725" y="3049224"/>
            <a:ext cx="1419875" cy="8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81425" y="2197725"/>
            <a:ext cx="1743974" cy="493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50457" y="3244736"/>
            <a:ext cx="1743963" cy="41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76345" y="4217175"/>
            <a:ext cx="4018080" cy="41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/>
          <p:nvPr>
            <p:ph type="title"/>
          </p:nvPr>
        </p:nvSpPr>
        <p:spPr>
          <a:xfrm>
            <a:off x="727650" y="565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(# of Samples, # of Edges) = (1000, 200)</a:t>
            </a:r>
            <a:endParaRPr/>
          </a:p>
        </p:txBody>
      </p:sp>
      <p:pic>
        <p:nvPicPr>
          <p:cNvPr id="181" name="Google Shape;18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388" y="1553675"/>
            <a:ext cx="8019225" cy="273272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/>
          <p:nvPr>
            <p:ph type="title"/>
          </p:nvPr>
        </p:nvSpPr>
        <p:spPr>
          <a:xfrm>
            <a:off x="727650" y="583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(# of Samples, # of Vertices) = (1000, 200)</a:t>
            </a:r>
            <a:endParaRPr/>
          </a:p>
        </p:txBody>
      </p:sp>
      <p:pic>
        <p:nvPicPr>
          <p:cNvPr id="188" name="Google Shape;18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651" y="1664675"/>
            <a:ext cx="7970700" cy="269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"/>
          <p:cNvSpPr txBox="1"/>
          <p:nvPr>
            <p:ph type="title"/>
          </p:nvPr>
        </p:nvSpPr>
        <p:spPr>
          <a:xfrm>
            <a:off x="727650" y="596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CORRECTNESS</a:t>
            </a:r>
            <a:r>
              <a:rPr lang="en"/>
              <a:t> EXPERIMENTAL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6"/>
          <p:cNvSpPr txBox="1"/>
          <p:nvPr>
            <p:ph idx="1" type="body"/>
          </p:nvPr>
        </p:nvSpPr>
        <p:spPr>
          <a:xfrm>
            <a:off x="729450" y="1530950"/>
            <a:ext cx="7688700" cy="28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Algorithm is heuristic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Successfully</a:t>
            </a:r>
            <a:r>
              <a:rPr lang="en"/>
              <a:t> terminates for acyclic graphs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Otherwise, finds a candidate for the longest simple cycle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1000 random graphs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 = random(500, 2000)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 = random(V, V * (V - 1) / 2)</a:t>
            </a:r>
            <a:endParaRPr/>
          </a:p>
        </p:txBody>
      </p:sp>
      <p:pic>
        <p:nvPicPr>
          <p:cNvPr id="196" name="Google Shape;19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7500" y="1561050"/>
            <a:ext cx="2448850" cy="259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7"/>
          <p:cNvSpPr txBox="1"/>
          <p:nvPr>
            <p:ph type="title"/>
          </p:nvPr>
        </p:nvSpPr>
        <p:spPr>
          <a:xfrm>
            <a:off x="727650" y="571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Ratio Bound</a:t>
            </a:r>
            <a:endParaRPr/>
          </a:p>
        </p:txBody>
      </p:sp>
      <p:sp>
        <p:nvSpPr>
          <p:cNvPr id="203" name="Google Shape;203;p27"/>
          <p:cNvSpPr txBox="1"/>
          <p:nvPr>
            <p:ph idx="1" type="body"/>
          </p:nvPr>
        </p:nvSpPr>
        <p:spPr>
          <a:xfrm>
            <a:off x="639025" y="1432975"/>
            <a:ext cx="7688700" cy="29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Random graphs were created with maximum number of 10 vertices and 10 edges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Brute force and heuristic algorithm is used to find the ratio bound as:</a:t>
            </a:r>
            <a:endParaRPr sz="1400"/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Ratio Bound = size(Optimum Longest Cycle)/ size(Longest Cycle Found by Heuristic Algorithm)</a:t>
            </a:r>
            <a:endParaRPr b="1" sz="1400"/>
          </a:p>
          <a:p>
            <a:pPr indent="-3175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Not feasible to find for graphs with more vertices/edges</a:t>
            </a:r>
            <a:endParaRPr sz="1400"/>
          </a:p>
        </p:txBody>
      </p:sp>
      <p:sp>
        <p:nvSpPr>
          <p:cNvPr id="204" name="Google Shape;204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8"/>
          <p:cNvSpPr txBox="1"/>
          <p:nvPr>
            <p:ph type="title"/>
          </p:nvPr>
        </p:nvSpPr>
        <p:spPr>
          <a:xfrm>
            <a:off x="727650" y="602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Vertex Number Constant</a:t>
            </a:r>
            <a:endParaRPr/>
          </a:p>
        </p:txBody>
      </p:sp>
      <p:pic>
        <p:nvPicPr>
          <p:cNvPr id="210" name="Google Shape;21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3575" y="2069475"/>
            <a:ext cx="5439101" cy="241447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8"/>
          <p:cNvSpPr txBox="1"/>
          <p:nvPr/>
        </p:nvSpPr>
        <p:spPr>
          <a:xfrm>
            <a:off x="361650" y="2310550"/>
            <a:ext cx="2652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Ratio bound is lower for sparse  graphs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" name="Google Shape;212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 txBox="1"/>
          <p:nvPr>
            <p:ph type="title"/>
          </p:nvPr>
        </p:nvSpPr>
        <p:spPr>
          <a:xfrm>
            <a:off x="727650" y="583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Edge Number Constant</a:t>
            </a:r>
            <a:endParaRPr/>
          </a:p>
        </p:txBody>
      </p:sp>
      <p:pic>
        <p:nvPicPr>
          <p:cNvPr id="218" name="Google Shape;21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9950" y="1853850"/>
            <a:ext cx="5434850" cy="2514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9"/>
          <p:cNvSpPr txBox="1"/>
          <p:nvPr/>
        </p:nvSpPr>
        <p:spPr>
          <a:xfrm>
            <a:off x="311425" y="2169925"/>
            <a:ext cx="3009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Overall trend shows the ratio bound gets closer to 1 as the graphs with density decrease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" name="Google Shape;220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/>
          <p:nvPr>
            <p:ph type="title"/>
          </p:nvPr>
        </p:nvSpPr>
        <p:spPr>
          <a:xfrm>
            <a:off x="727650" y="559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Tests with the Ratio Bound</a:t>
            </a:r>
            <a:endParaRPr/>
          </a:p>
        </p:txBody>
      </p:sp>
      <p:pic>
        <p:nvPicPr>
          <p:cNvPr id="226" name="Google Shape;22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5925" y="1491150"/>
            <a:ext cx="6732150" cy="32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1"/>
          <p:cNvSpPr txBox="1"/>
          <p:nvPr>
            <p:ph type="title"/>
          </p:nvPr>
        </p:nvSpPr>
        <p:spPr>
          <a:xfrm>
            <a:off x="727650" y="583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233" name="Google Shape;233;p31"/>
          <p:cNvSpPr txBox="1"/>
          <p:nvPr>
            <p:ph idx="1" type="body"/>
          </p:nvPr>
        </p:nvSpPr>
        <p:spPr>
          <a:xfrm>
            <a:off x="539250" y="1481975"/>
            <a:ext cx="7877100" cy="29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Black box testing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Heuristic algorithm output was compared to the brute force algorithm output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Edge cases were tried: </a:t>
            </a:r>
            <a:endParaRPr sz="1400"/>
          </a:p>
          <a:p>
            <a:pPr indent="-3175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Disconnected graphs</a:t>
            </a:r>
            <a:endParaRPr sz="1400"/>
          </a:p>
          <a:p>
            <a:pPr indent="-3175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Graphs with more than one cycle</a:t>
            </a:r>
            <a:endParaRPr sz="1400"/>
          </a:p>
          <a:p>
            <a:pPr indent="-3175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Density increase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Again, not feasible to try bigger graphs</a:t>
            </a:r>
            <a:endParaRPr sz="1400"/>
          </a:p>
        </p:txBody>
      </p:sp>
      <p:sp>
        <p:nvSpPr>
          <p:cNvPr id="234" name="Google Shape;234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7650" y="571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1396250"/>
            <a:ext cx="7688700" cy="32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04958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Problem Description</a:t>
            </a:r>
            <a:endParaRPr/>
          </a:p>
          <a:p>
            <a:pPr indent="-304958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Proving</a:t>
            </a:r>
            <a:r>
              <a:rPr lang="en"/>
              <a:t> the Hardness of the Problem</a:t>
            </a:r>
            <a:endParaRPr/>
          </a:p>
          <a:p>
            <a:pPr indent="-304958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Algorithm Description</a:t>
            </a:r>
            <a:endParaRPr/>
          </a:p>
          <a:p>
            <a:pPr indent="-304958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Algorithm Analysis</a:t>
            </a:r>
            <a:endParaRPr/>
          </a:p>
          <a:p>
            <a:pPr indent="-304958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Running Time Experimental Analysis</a:t>
            </a:r>
            <a:endParaRPr/>
          </a:p>
          <a:p>
            <a:pPr indent="-304958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Correctness Experimental Analysis</a:t>
            </a:r>
            <a:endParaRPr/>
          </a:p>
          <a:p>
            <a:pPr indent="-304958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Ratio Bound</a:t>
            </a:r>
            <a:endParaRPr/>
          </a:p>
          <a:p>
            <a:pPr indent="-304958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Testing</a:t>
            </a:r>
            <a:endParaRPr/>
          </a:p>
          <a:p>
            <a:pPr indent="-304958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Conclusion</a:t>
            </a:r>
            <a:endParaRPr/>
          </a:p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2"/>
          <p:cNvSpPr txBox="1"/>
          <p:nvPr>
            <p:ph type="title"/>
          </p:nvPr>
        </p:nvSpPr>
        <p:spPr>
          <a:xfrm>
            <a:off x="727650" y="5777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Disconnected, No Cycles</a:t>
            </a:r>
            <a:endParaRPr/>
          </a:p>
        </p:txBody>
      </p:sp>
      <p:sp>
        <p:nvSpPr>
          <p:cNvPr id="240" name="Google Shape;240;p32"/>
          <p:cNvSpPr/>
          <p:nvPr/>
        </p:nvSpPr>
        <p:spPr>
          <a:xfrm>
            <a:off x="5520375" y="1472600"/>
            <a:ext cx="667800" cy="688500"/>
          </a:xfrm>
          <a:prstGeom prst="flowChartConnector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241" name="Google Shape;241;p32"/>
          <p:cNvSpPr/>
          <p:nvPr/>
        </p:nvSpPr>
        <p:spPr>
          <a:xfrm>
            <a:off x="6282700" y="2764925"/>
            <a:ext cx="667800" cy="688500"/>
          </a:xfrm>
          <a:prstGeom prst="flowChartConnector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</a:t>
            </a:r>
            <a:endParaRPr/>
          </a:p>
        </p:txBody>
      </p:sp>
      <p:sp>
        <p:nvSpPr>
          <p:cNvPr id="242" name="Google Shape;242;p32"/>
          <p:cNvSpPr/>
          <p:nvPr/>
        </p:nvSpPr>
        <p:spPr>
          <a:xfrm>
            <a:off x="6950500" y="1472600"/>
            <a:ext cx="667800" cy="688500"/>
          </a:xfrm>
          <a:prstGeom prst="flowChartConnector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/>
          </a:p>
        </p:txBody>
      </p:sp>
      <p:pic>
        <p:nvPicPr>
          <p:cNvPr id="243" name="Google Shape;24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325" y="1472591"/>
            <a:ext cx="3728676" cy="3366109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2"/>
          <p:cNvSpPr txBox="1"/>
          <p:nvPr/>
        </p:nvSpPr>
        <p:spPr>
          <a:xfrm>
            <a:off x="4904075" y="3626775"/>
            <a:ext cx="391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Length found by heuristic  = 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5" name="Google Shape;245;p32"/>
          <p:cNvSpPr txBox="1"/>
          <p:nvPr/>
        </p:nvSpPr>
        <p:spPr>
          <a:xfrm>
            <a:off x="5920075" y="39749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SUCCEEDED</a:t>
            </a:r>
            <a:endParaRPr/>
          </a:p>
        </p:txBody>
      </p:sp>
      <p:sp>
        <p:nvSpPr>
          <p:cNvPr id="246" name="Google Shape;246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3"/>
          <p:cNvSpPr txBox="1"/>
          <p:nvPr>
            <p:ph type="title"/>
          </p:nvPr>
        </p:nvSpPr>
        <p:spPr>
          <a:xfrm>
            <a:off x="727650" y="583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Disconnected, with Cycles</a:t>
            </a:r>
            <a:endParaRPr/>
          </a:p>
        </p:txBody>
      </p:sp>
      <p:sp>
        <p:nvSpPr>
          <p:cNvPr id="252" name="Google Shape;252;p33"/>
          <p:cNvSpPr/>
          <p:nvPr/>
        </p:nvSpPr>
        <p:spPr>
          <a:xfrm>
            <a:off x="4982225" y="1590750"/>
            <a:ext cx="667800" cy="688500"/>
          </a:xfrm>
          <a:prstGeom prst="flowChartConnector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253" name="Google Shape;253;p33"/>
          <p:cNvSpPr/>
          <p:nvPr/>
        </p:nvSpPr>
        <p:spPr>
          <a:xfrm>
            <a:off x="6412350" y="2997000"/>
            <a:ext cx="667800" cy="688500"/>
          </a:xfrm>
          <a:prstGeom prst="flowChartConnector">
            <a:avLst/>
          </a:prstGeom>
          <a:solidFill>
            <a:srgbClr val="8E7CC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</a:t>
            </a:r>
            <a:endParaRPr/>
          </a:p>
        </p:txBody>
      </p:sp>
      <p:sp>
        <p:nvSpPr>
          <p:cNvPr id="254" name="Google Shape;254;p33"/>
          <p:cNvSpPr/>
          <p:nvPr/>
        </p:nvSpPr>
        <p:spPr>
          <a:xfrm>
            <a:off x="6412350" y="1590750"/>
            <a:ext cx="667800" cy="688500"/>
          </a:xfrm>
          <a:prstGeom prst="flowChartConnector">
            <a:avLst/>
          </a:prstGeom>
          <a:solidFill>
            <a:srgbClr val="8E7CC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</a:t>
            </a:r>
            <a:endParaRPr/>
          </a:p>
        </p:txBody>
      </p:sp>
      <p:sp>
        <p:nvSpPr>
          <p:cNvPr id="255" name="Google Shape;255;p33"/>
          <p:cNvSpPr/>
          <p:nvPr/>
        </p:nvSpPr>
        <p:spPr>
          <a:xfrm>
            <a:off x="4982225" y="2997000"/>
            <a:ext cx="667800" cy="688500"/>
          </a:xfrm>
          <a:prstGeom prst="flowChartConnector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/>
          </a:p>
        </p:txBody>
      </p:sp>
      <p:sp>
        <p:nvSpPr>
          <p:cNvPr id="256" name="Google Shape;256;p33"/>
          <p:cNvSpPr/>
          <p:nvPr/>
        </p:nvSpPr>
        <p:spPr>
          <a:xfrm>
            <a:off x="7842475" y="2279250"/>
            <a:ext cx="667800" cy="688500"/>
          </a:xfrm>
          <a:prstGeom prst="flowChartConnector">
            <a:avLst/>
          </a:prstGeom>
          <a:solidFill>
            <a:srgbClr val="8E7CC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</a:t>
            </a:r>
            <a:endParaRPr/>
          </a:p>
        </p:txBody>
      </p:sp>
      <p:cxnSp>
        <p:nvCxnSpPr>
          <p:cNvPr id="257" name="Google Shape;257;p33"/>
          <p:cNvCxnSpPr>
            <a:stCxn id="252" idx="4"/>
            <a:endCxn id="255" idx="0"/>
          </p:cNvCxnSpPr>
          <p:nvPr/>
        </p:nvCxnSpPr>
        <p:spPr>
          <a:xfrm>
            <a:off x="5316125" y="2279250"/>
            <a:ext cx="0" cy="717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" name="Google Shape;258;p33"/>
          <p:cNvCxnSpPr>
            <a:stCxn id="252" idx="6"/>
            <a:endCxn id="252" idx="6"/>
          </p:cNvCxnSpPr>
          <p:nvPr/>
        </p:nvCxnSpPr>
        <p:spPr>
          <a:xfrm>
            <a:off x="5650025" y="1935000"/>
            <a:ext cx="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" name="Google Shape;259;p33"/>
          <p:cNvCxnSpPr>
            <a:stCxn id="254" idx="4"/>
            <a:endCxn id="253" idx="0"/>
          </p:cNvCxnSpPr>
          <p:nvPr/>
        </p:nvCxnSpPr>
        <p:spPr>
          <a:xfrm>
            <a:off x="6746250" y="2279250"/>
            <a:ext cx="0" cy="7179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" name="Google Shape;260;p33"/>
          <p:cNvCxnSpPr>
            <a:stCxn id="254" idx="6"/>
            <a:endCxn id="256" idx="1"/>
          </p:cNvCxnSpPr>
          <p:nvPr/>
        </p:nvCxnSpPr>
        <p:spPr>
          <a:xfrm>
            <a:off x="7080150" y="1935000"/>
            <a:ext cx="860100" cy="4452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" name="Google Shape;261;p33"/>
          <p:cNvCxnSpPr>
            <a:stCxn id="256" idx="3"/>
            <a:endCxn id="253" idx="6"/>
          </p:cNvCxnSpPr>
          <p:nvPr/>
        </p:nvCxnSpPr>
        <p:spPr>
          <a:xfrm flipH="1">
            <a:off x="7080172" y="2866922"/>
            <a:ext cx="860100" cy="4743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2" name="Google Shape;262;p33"/>
          <p:cNvSpPr txBox="1"/>
          <p:nvPr/>
        </p:nvSpPr>
        <p:spPr>
          <a:xfrm>
            <a:off x="4906850" y="3782850"/>
            <a:ext cx="391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Length found by heuristic  = 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3" name="Google Shape;263;p33"/>
          <p:cNvSpPr txBox="1"/>
          <p:nvPr/>
        </p:nvSpPr>
        <p:spPr>
          <a:xfrm>
            <a:off x="5932325" y="41405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SUCCEEDED</a:t>
            </a:r>
            <a:endParaRPr/>
          </a:p>
        </p:txBody>
      </p:sp>
      <p:pic>
        <p:nvPicPr>
          <p:cNvPr id="264" name="Google Shape;26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1648950"/>
            <a:ext cx="3983651" cy="2736174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4"/>
          <p:cNvSpPr txBox="1"/>
          <p:nvPr>
            <p:ph type="title"/>
          </p:nvPr>
        </p:nvSpPr>
        <p:spPr>
          <a:xfrm>
            <a:off x="727650" y="596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Connected, No Cycles</a:t>
            </a:r>
            <a:endParaRPr/>
          </a:p>
        </p:txBody>
      </p:sp>
      <p:sp>
        <p:nvSpPr>
          <p:cNvPr id="271" name="Google Shape;271;p34"/>
          <p:cNvSpPr/>
          <p:nvPr/>
        </p:nvSpPr>
        <p:spPr>
          <a:xfrm>
            <a:off x="5011675" y="1449725"/>
            <a:ext cx="667800" cy="688500"/>
          </a:xfrm>
          <a:prstGeom prst="flowChartConnector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</a:t>
            </a:r>
            <a:endParaRPr sz="1800"/>
          </a:p>
        </p:txBody>
      </p:sp>
      <p:sp>
        <p:nvSpPr>
          <p:cNvPr id="272" name="Google Shape;272;p34"/>
          <p:cNvSpPr/>
          <p:nvPr/>
        </p:nvSpPr>
        <p:spPr>
          <a:xfrm>
            <a:off x="6441800" y="2855975"/>
            <a:ext cx="667800" cy="688500"/>
          </a:xfrm>
          <a:prstGeom prst="flowChartConnector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/>
          </a:p>
        </p:txBody>
      </p:sp>
      <p:sp>
        <p:nvSpPr>
          <p:cNvPr id="273" name="Google Shape;273;p34"/>
          <p:cNvSpPr/>
          <p:nvPr/>
        </p:nvSpPr>
        <p:spPr>
          <a:xfrm>
            <a:off x="6441800" y="1449725"/>
            <a:ext cx="667800" cy="688500"/>
          </a:xfrm>
          <a:prstGeom prst="flowChartConnector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</a:t>
            </a:r>
            <a:endParaRPr/>
          </a:p>
        </p:txBody>
      </p:sp>
      <p:sp>
        <p:nvSpPr>
          <p:cNvPr id="274" name="Google Shape;274;p34"/>
          <p:cNvSpPr/>
          <p:nvPr/>
        </p:nvSpPr>
        <p:spPr>
          <a:xfrm>
            <a:off x="5011675" y="2855975"/>
            <a:ext cx="667800" cy="688500"/>
          </a:xfrm>
          <a:prstGeom prst="flowChartConnector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/>
          </a:p>
        </p:txBody>
      </p:sp>
      <p:sp>
        <p:nvSpPr>
          <p:cNvPr id="275" name="Google Shape;275;p34"/>
          <p:cNvSpPr/>
          <p:nvPr/>
        </p:nvSpPr>
        <p:spPr>
          <a:xfrm>
            <a:off x="7871925" y="2138225"/>
            <a:ext cx="667800" cy="688500"/>
          </a:xfrm>
          <a:prstGeom prst="flowChartConnector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</a:t>
            </a:r>
            <a:endParaRPr/>
          </a:p>
        </p:txBody>
      </p:sp>
      <p:cxnSp>
        <p:nvCxnSpPr>
          <p:cNvPr id="276" name="Google Shape;276;p34"/>
          <p:cNvCxnSpPr>
            <a:stCxn id="271" idx="4"/>
            <a:endCxn id="274" idx="0"/>
          </p:cNvCxnSpPr>
          <p:nvPr/>
        </p:nvCxnSpPr>
        <p:spPr>
          <a:xfrm>
            <a:off x="5345575" y="2138225"/>
            <a:ext cx="0" cy="717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7" name="Google Shape;277;p34"/>
          <p:cNvCxnSpPr>
            <a:stCxn id="271" idx="6"/>
            <a:endCxn id="271" idx="6"/>
          </p:cNvCxnSpPr>
          <p:nvPr/>
        </p:nvCxnSpPr>
        <p:spPr>
          <a:xfrm>
            <a:off x="5679475" y="1793975"/>
            <a:ext cx="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" name="Google Shape;278;p34"/>
          <p:cNvCxnSpPr>
            <a:stCxn id="273" idx="6"/>
            <a:endCxn id="275" idx="1"/>
          </p:cNvCxnSpPr>
          <p:nvPr/>
        </p:nvCxnSpPr>
        <p:spPr>
          <a:xfrm>
            <a:off x="7109600" y="1793975"/>
            <a:ext cx="860100" cy="445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" name="Google Shape;279;p34"/>
          <p:cNvCxnSpPr>
            <a:stCxn id="271" idx="6"/>
            <a:endCxn id="273" idx="2"/>
          </p:cNvCxnSpPr>
          <p:nvPr/>
        </p:nvCxnSpPr>
        <p:spPr>
          <a:xfrm>
            <a:off x="5679475" y="1793975"/>
            <a:ext cx="762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" name="Google Shape;280;p34"/>
          <p:cNvCxnSpPr>
            <a:stCxn id="274" idx="6"/>
            <a:endCxn id="272" idx="2"/>
          </p:cNvCxnSpPr>
          <p:nvPr/>
        </p:nvCxnSpPr>
        <p:spPr>
          <a:xfrm>
            <a:off x="5679475" y="3200225"/>
            <a:ext cx="762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1" name="Google Shape;281;p34"/>
          <p:cNvSpPr txBox="1"/>
          <p:nvPr/>
        </p:nvSpPr>
        <p:spPr>
          <a:xfrm>
            <a:off x="4768238" y="3544475"/>
            <a:ext cx="391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Length found by heuristic  = 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2" name="Google Shape;282;p34"/>
          <p:cNvSpPr txBox="1"/>
          <p:nvPr/>
        </p:nvSpPr>
        <p:spPr>
          <a:xfrm>
            <a:off x="5803213" y="38832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SUCCEEDED</a:t>
            </a:r>
            <a:endParaRPr/>
          </a:p>
        </p:txBody>
      </p:sp>
      <p:pic>
        <p:nvPicPr>
          <p:cNvPr id="283" name="Google Shape;28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925" y="1449725"/>
            <a:ext cx="3739085" cy="2984849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5"/>
          <p:cNvSpPr txBox="1"/>
          <p:nvPr>
            <p:ph type="title"/>
          </p:nvPr>
        </p:nvSpPr>
        <p:spPr>
          <a:xfrm>
            <a:off x="727650" y="504275"/>
            <a:ext cx="76887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Includes 1 cycle, 4 edges 4 vertices</a:t>
            </a:r>
            <a:endParaRPr/>
          </a:p>
        </p:txBody>
      </p:sp>
      <p:pic>
        <p:nvPicPr>
          <p:cNvPr id="290" name="Google Shape;29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5450" y="1601000"/>
            <a:ext cx="3263800" cy="2721301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5"/>
          <p:cNvSpPr txBox="1"/>
          <p:nvPr/>
        </p:nvSpPr>
        <p:spPr>
          <a:xfrm>
            <a:off x="727650" y="2510938"/>
            <a:ext cx="326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Length of the cycle = 4</a:t>
            </a:r>
            <a:endParaRPr b="1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2" name="Google Shape;292;p35"/>
          <p:cNvSpPr txBox="1"/>
          <p:nvPr/>
        </p:nvSpPr>
        <p:spPr>
          <a:xfrm>
            <a:off x="727638" y="3012163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SUCCEEDED</a:t>
            </a:r>
            <a:endParaRPr/>
          </a:p>
        </p:txBody>
      </p:sp>
      <p:sp>
        <p:nvSpPr>
          <p:cNvPr id="293" name="Google Shape;293;p3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6"/>
          <p:cNvSpPr txBox="1"/>
          <p:nvPr>
            <p:ph type="title"/>
          </p:nvPr>
        </p:nvSpPr>
        <p:spPr>
          <a:xfrm>
            <a:off x="727650" y="589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Increasing the Density</a:t>
            </a:r>
            <a:endParaRPr/>
          </a:p>
        </p:txBody>
      </p:sp>
      <p:pic>
        <p:nvPicPr>
          <p:cNvPr id="299" name="Google Shape;29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7187" y="1359218"/>
            <a:ext cx="4824275" cy="232307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36"/>
          <p:cNvSpPr txBox="1"/>
          <p:nvPr/>
        </p:nvSpPr>
        <p:spPr>
          <a:xfrm>
            <a:off x="3537025" y="3714275"/>
            <a:ext cx="78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Length found by heuristic= 3 		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Length found by brute force = 4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	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1" name="Google Shape;301;p36"/>
          <p:cNvSpPr txBox="1"/>
          <p:nvPr/>
        </p:nvSpPr>
        <p:spPr>
          <a:xfrm>
            <a:off x="5765150" y="4178400"/>
            <a:ext cx="237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FAILED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02" name="Google Shape;30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100" y="1568900"/>
            <a:ext cx="2421250" cy="20188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36"/>
          <p:cNvSpPr/>
          <p:nvPr/>
        </p:nvSpPr>
        <p:spPr>
          <a:xfrm>
            <a:off x="2518825" y="2441200"/>
            <a:ext cx="1128300" cy="28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800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7"/>
          <p:cNvSpPr txBox="1"/>
          <p:nvPr>
            <p:ph type="title"/>
          </p:nvPr>
        </p:nvSpPr>
        <p:spPr>
          <a:xfrm>
            <a:off x="727650" y="541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Vertices with 5 and 6 Edges</a:t>
            </a:r>
            <a:endParaRPr/>
          </a:p>
        </p:txBody>
      </p:sp>
      <p:pic>
        <p:nvPicPr>
          <p:cNvPr id="310" name="Google Shape;31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775" y="1476850"/>
            <a:ext cx="2794351" cy="2248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8125" y="1400887"/>
            <a:ext cx="2591400" cy="2338974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37"/>
          <p:cNvSpPr txBox="1"/>
          <p:nvPr/>
        </p:nvSpPr>
        <p:spPr>
          <a:xfrm>
            <a:off x="780150" y="3770625"/>
            <a:ext cx="78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Length found by heuristic= 4				Length found by brute force  = 5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3" name="Google Shape;313;p37"/>
          <p:cNvSpPr txBox="1"/>
          <p:nvPr/>
        </p:nvSpPr>
        <p:spPr>
          <a:xfrm>
            <a:off x="1509300" y="40998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SUCCEEDED</a:t>
            </a:r>
            <a:endParaRPr/>
          </a:p>
        </p:txBody>
      </p:sp>
      <p:sp>
        <p:nvSpPr>
          <p:cNvPr id="314" name="Google Shape;314;p37"/>
          <p:cNvSpPr txBox="1"/>
          <p:nvPr/>
        </p:nvSpPr>
        <p:spPr>
          <a:xfrm>
            <a:off x="5011175" y="40998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SUCCEEDED</a:t>
            </a:r>
            <a:endParaRPr/>
          </a:p>
        </p:txBody>
      </p:sp>
      <p:sp>
        <p:nvSpPr>
          <p:cNvPr id="315" name="Google Shape;315;p3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8"/>
          <p:cNvSpPr txBox="1"/>
          <p:nvPr>
            <p:ph type="title"/>
          </p:nvPr>
        </p:nvSpPr>
        <p:spPr>
          <a:xfrm>
            <a:off x="727650" y="571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Increasing the Density</a:t>
            </a:r>
            <a:endParaRPr/>
          </a:p>
        </p:txBody>
      </p:sp>
      <p:pic>
        <p:nvPicPr>
          <p:cNvPr id="321" name="Google Shape;32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8650" y="1497550"/>
            <a:ext cx="5399398" cy="242475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8"/>
          <p:cNvSpPr txBox="1"/>
          <p:nvPr/>
        </p:nvSpPr>
        <p:spPr>
          <a:xfrm>
            <a:off x="3288650" y="3922300"/>
            <a:ext cx="78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Length found by heuristic= 3 		Length found by brute force = 5	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3" name="Google Shape;323;p38"/>
          <p:cNvSpPr txBox="1"/>
          <p:nvPr/>
        </p:nvSpPr>
        <p:spPr>
          <a:xfrm>
            <a:off x="5438150" y="4322500"/>
            <a:ext cx="237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FAILED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4" name="Google Shape;32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900" y="1447425"/>
            <a:ext cx="2591400" cy="2338974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38"/>
          <p:cNvSpPr/>
          <p:nvPr/>
        </p:nvSpPr>
        <p:spPr>
          <a:xfrm>
            <a:off x="2691025" y="2508550"/>
            <a:ext cx="1113000" cy="30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664" y="1392100"/>
            <a:ext cx="6834201" cy="230885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39"/>
          <p:cNvSpPr txBox="1"/>
          <p:nvPr/>
        </p:nvSpPr>
        <p:spPr>
          <a:xfrm>
            <a:off x="701938" y="3799775"/>
            <a:ext cx="78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Length found by heuristic= 3 				Length found by brute force = 7	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3" name="Google Shape;333;p39"/>
          <p:cNvSpPr txBox="1"/>
          <p:nvPr/>
        </p:nvSpPr>
        <p:spPr>
          <a:xfrm>
            <a:off x="3450238" y="4161525"/>
            <a:ext cx="237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FAILED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4" name="Google Shape;334;p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0"/>
          <p:cNvSpPr txBox="1"/>
          <p:nvPr>
            <p:ph type="title"/>
          </p:nvPr>
        </p:nvSpPr>
        <p:spPr>
          <a:xfrm>
            <a:off x="727650" y="5777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40" name="Google Shape;340;p40"/>
          <p:cNvSpPr txBox="1"/>
          <p:nvPr>
            <p:ph idx="1" type="body"/>
          </p:nvPr>
        </p:nvSpPr>
        <p:spPr>
          <a:xfrm>
            <a:off x="727650" y="1441200"/>
            <a:ext cx="7688700" cy="30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Longest Circuit is NP-Complete as it is polynomial time verifiable and reducible to Hamiltonian </a:t>
            </a:r>
            <a:r>
              <a:rPr lang="en"/>
              <a:t>cycle</a:t>
            </a:r>
            <a:r>
              <a:rPr lang="en"/>
              <a:t> problem. 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Time complexity of O(V³) and space complexity of O(V³)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heuristic algorithm observed to work better for sparse graphs.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Experimentally it runs polynomial when E is constant, linear when V is constant.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can produce meaningful answers to the LSC problem.</a:t>
            </a:r>
            <a:endParaRPr/>
          </a:p>
        </p:txBody>
      </p:sp>
      <p:sp>
        <p:nvSpPr>
          <p:cNvPr id="341" name="Google Shape;341;p4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1"/>
          <p:cNvSpPr txBox="1"/>
          <p:nvPr>
            <p:ph type="title"/>
          </p:nvPr>
        </p:nvSpPr>
        <p:spPr>
          <a:xfrm>
            <a:off x="729450" y="602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r>
              <a:rPr lang="en"/>
              <a:t> </a:t>
            </a:r>
            <a:endParaRPr/>
          </a:p>
        </p:txBody>
      </p:sp>
      <p:sp>
        <p:nvSpPr>
          <p:cNvPr id="347" name="Google Shape;347;p41"/>
          <p:cNvSpPr txBox="1"/>
          <p:nvPr>
            <p:ph idx="1" type="body"/>
          </p:nvPr>
        </p:nvSpPr>
        <p:spPr>
          <a:xfrm>
            <a:off x="729450" y="1365625"/>
            <a:ext cx="7688700" cy="29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Hüsnü Yenigün, Fall 2020,  Lecture Slides, CS301-Algorithms-08-NP-Completeness.pdf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https://en.wikipedia.org/wiki/Travelling_salesman_problem#:~:text=The%20travelling%20salesman%20problem%20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 Annotated List of Selected NP-complete Problems, </a:t>
            </a:r>
            <a:r>
              <a:rPr lang="en" sz="12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https://cgi.csc.liv.ac.uk/~ped/teachadmin/COMP202/annotated_np.html</a:t>
            </a: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University of California San Diego, </a:t>
            </a:r>
            <a:r>
              <a:rPr lang="en" sz="12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https://cseweb.ucsd.edu/classes/fa98/cse101/hw3ans/hw3ans.html</a:t>
            </a: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CP-Algorithms</a:t>
            </a:r>
            <a:r>
              <a:rPr lang="en" sz="12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Page Authors</a:t>
            </a: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12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https://cp-algorithms.com/graph/finding-cycle.html</a:t>
            </a: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348" name="Google Shape;348;p4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591375" y="620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DESCRIPTION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453225" y="1441200"/>
            <a:ext cx="7965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Given an </a:t>
            </a:r>
            <a:r>
              <a:rPr lang="en" sz="1500"/>
              <a:t>n-node undirected graph G(V,E), what is the length of a longest simple cycle in G?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Travelling Salesman</a:t>
            </a:r>
            <a:endParaRPr sz="1500"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9223" y="2148575"/>
            <a:ext cx="4913384" cy="233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6175" y="2833875"/>
            <a:ext cx="1414450" cy="151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727650" y="589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OF THE HARDNESS OF THE PROBLEM</a:t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729450" y="1420750"/>
            <a:ext cx="7688700" cy="29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Given an n-node undirected graph G(V,E) and a positive integer k, does G contain a simple cycle containing at least k nodes?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Longest Circuit Problem is NP-Complete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Polynomial Time Verifiable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Reducible in Polynomial Time to Another NP-Complete Problem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11" name="Google Shape;111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727650" y="565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NP								 NP-Complete</a:t>
            </a:r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729450" y="1377875"/>
            <a:ext cx="3842700" cy="30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Graph </a:t>
            </a:r>
            <a:r>
              <a:rPr b="1"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G(V, E)</a:t>
            </a: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		|V| = n,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Solution of vertices:   &lt;v</a:t>
            </a:r>
            <a:r>
              <a:rPr baseline="-25000"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v</a:t>
            </a:r>
            <a:r>
              <a:rPr baseline="-25000"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… , v</a:t>
            </a:r>
            <a:r>
              <a:rPr baseline="-25000"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Iterate over the graph for the solution set,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Check whether an edge connecting the vertices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🠚Path is tractable &amp; Ends where it starts.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Polynomial Time Verifiability:</a:t>
            </a:r>
            <a:r>
              <a:rPr b="1"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O(k)</a:t>
            </a:r>
            <a:endParaRPr b="1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(Assuming that the locations of each vertex is known)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4572150" y="1377875"/>
            <a:ext cx="3842700" cy="29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Hamiltonian Cycle: G = </a:t>
            </a:r>
            <a:r>
              <a:rPr b="1"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(V,E) </a:t>
            </a:r>
            <a:endParaRPr b="1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Simple cycle in the order &lt;v1, v2, … , vn&gt; of the vertices of G, where |V|= n, 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such that (v</a:t>
            </a:r>
            <a:r>
              <a:rPr baseline="-25000"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v</a:t>
            </a:r>
            <a:r>
              <a:rPr baseline="-25000"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∈ E, ∀ 1 ≤ i &lt; n and (v</a:t>
            </a:r>
            <a:r>
              <a:rPr baseline="-25000"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v</a:t>
            </a:r>
            <a:r>
              <a:rPr baseline="-25000"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+1) ∈ </a:t>
            </a:r>
            <a:r>
              <a:rPr i="1"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Special Case of the Longest Circuit Problem:</a:t>
            </a:r>
            <a:endParaRPr b="1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Given an n-node undirected graph G(V,E) and a positive integer k, does G contain a simple cycle containing k = n nodes? 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727650" y="5877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DESCRIPTION</a:t>
            </a:r>
            <a:endParaRPr/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 flipH="1">
            <a:off x="9006050" y="6060625"/>
            <a:ext cx="2116200" cy="14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 txBox="1"/>
          <p:nvPr/>
        </p:nvSpPr>
        <p:spPr>
          <a:xfrm>
            <a:off x="727650" y="1503550"/>
            <a:ext cx="54132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Lato"/>
                <a:ea typeface="Lato"/>
                <a:cs typeface="Lato"/>
                <a:sym typeface="Lato"/>
              </a:rPr>
              <a:t>HeuristicLongestCircuit ( Graph=(V, E) )</a:t>
            </a:r>
            <a:endParaRPr b="1" sz="13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AutoNum type="arabicPeriod"/>
            </a:pPr>
            <a:r>
              <a:rPr b="1" lang="en" sz="1300">
                <a:latin typeface="Lato"/>
                <a:ea typeface="Lato"/>
                <a:cs typeface="Lato"/>
                <a:sym typeface="Lato"/>
              </a:rPr>
              <a:t>A parent, visited, and cycles lists are created</a:t>
            </a:r>
            <a:endParaRPr b="1"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AutoNum type="arabicPeriod"/>
            </a:pPr>
            <a:r>
              <a:rPr b="1" lang="en" sz="1300">
                <a:latin typeface="Lato"/>
                <a:ea typeface="Lato"/>
                <a:cs typeface="Lato"/>
                <a:sym typeface="Lato"/>
              </a:rPr>
              <a:t>Reset/</a:t>
            </a:r>
            <a:r>
              <a:rPr b="1" lang="en" sz="1300">
                <a:latin typeface="Lato"/>
                <a:ea typeface="Lato"/>
                <a:cs typeface="Lato"/>
                <a:sym typeface="Lato"/>
              </a:rPr>
              <a:t>Initialize</a:t>
            </a:r>
            <a:r>
              <a:rPr b="1" lang="en" sz="1300">
                <a:latin typeface="Lato"/>
                <a:ea typeface="Lato"/>
                <a:cs typeface="Lato"/>
                <a:sym typeface="Lato"/>
              </a:rPr>
              <a:t> parent and visited lists</a:t>
            </a:r>
            <a:endParaRPr b="1"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AutoNum type="arabicPeriod"/>
            </a:pPr>
            <a:r>
              <a:rPr b="1" lang="en" sz="1300">
                <a:latin typeface="Lato"/>
                <a:ea typeface="Lato"/>
                <a:cs typeface="Lato"/>
                <a:sym typeface="Lato"/>
              </a:rPr>
              <a:t>Do a depth-first search with parent and visited lists, if a cycle exists proceed. Otherwise, go to step 2 and pick a new (clean) root.</a:t>
            </a:r>
            <a:endParaRPr b="1"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AutoNum type="arabicPeriod"/>
            </a:pPr>
            <a:r>
              <a:rPr b="1" lang="en" sz="1300">
                <a:latin typeface="Lato"/>
                <a:ea typeface="Lato"/>
                <a:cs typeface="Lato"/>
                <a:sym typeface="Lato"/>
              </a:rPr>
              <a:t>Retrieve the beginning and the end of the cycle from depth-first search</a:t>
            </a:r>
            <a:endParaRPr b="1"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AutoNum type="arabicPeriod"/>
            </a:pPr>
            <a:r>
              <a:rPr b="1" lang="en" sz="1300">
                <a:latin typeface="Lato"/>
                <a:ea typeface="Lato"/>
                <a:cs typeface="Lato"/>
                <a:sym typeface="Lato"/>
              </a:rPr>
              <a:t>Pop end vertex’s parents until root is reached to obtain the cycle</a:t>
            </a:r>
            <a:endParaRPr b="1"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AutoNum type="arabicPeriod"/>
            </a:pPr>
            <a:r>
              <a:rPr b="1" lang="en" sz="1300">
                <a:latin typeface="Lato"/>
                <a:ea typeface="Lato"/>
                <a:cs typeface="Lato"/>
                <a:sym typeface="Lato"/>
              </a:rPr>
              <a:t>Add start of cycle to the end to form a cycle. Append the cycle to the cycles list. Go to step 2 if there are any vertices left.</a:t>
            </a:r>
            <a:endParaRPr b="1"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AutoNum type="arabicPeriod"/>
            </a:pPr>
            <a:r>
              <a:rPr b="1" lang="en" sz="1300">
                <a:latin typeface="Lato"/>
                <a:ea typeface="Lato"/>
                <a:cs typeface="Lato"/>
                <a:sym typeface="Lato"/>
              </a:rPr>
              <a:t>Return the longest cycle in the cycles list</a:t>
            </a:r>
            <a:endParaRPr b="1"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Lato"/>
                <a:ea typeface="Lato"/>
                <a:cs typeface="Lato"/>
                <a:sym typeface="Lato"/>
              </a:rPr>
              <a:t>	</a:t>
            </a:r>
            <a:endParaRPr b="1"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727650" y="583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ANALYSIS - Time Complexity</a:t>
            </a:r>
            <a:endParaRPr/>
          </a:p>
        </p:txBody>
      </p:sp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6777450" y="5414425"/>
            <a:ext cx="2465100" cy="3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9"/>
          <p:cNvSpPr txBox="1"/>
          <p:nvPr/>
        </p:nvSpPr>
        <p:spPr>
          <a:xfrm>
            <a:off x="727650" y="1240400"/>
            <a:ext cx="4203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Lato"/>
                <a:ea typeface="Lato"/>
                <a:cs typeface="Lato"/>
                <a:sym typeface="Lato"/>
              </a:rPr>
              <a:t>HeuristicLongestCircuit(graph)</a:t>
            </a:r>
            <a:endParaRPr b="1" sz="13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5" name="Google Shape;13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1625300"/>
            <a:ext cx="5667624" cy="336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727650" y="583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ANALYSIS - Time Complexity</a:t>
            </a:r>
            <a:endParaRPr/>
          </a:p>
        </p:txBody>
      </p:sp>
      <p:sp>
        <p:nvSpPr>
          <p:cNvPr id="142" name="Google Shape;142;p20"/>
          <p:cNvSpPr txBox="1"/>
          <p:nvPr>
            <p:ph idx="1" type="body"/>
          </p:nvPr>
        </p:nvSpPr>
        <p:spPr>
          <a:xfrm>
            <a:off x="6154150" y="2140675"/>
            <a:ext cx="2895600" cy="6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1405">
                <a:solidFill>
                  <a:srgbClr val="666666"/>
                </a:solidFill>
              </a:rPr>
              <a:t>What happens if the number of edges gets to its maximum value?</a:t>
            </a:r>
            <a:endParaRPr b="1" sz="1405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b="1" sz="1405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b="1" sz="1405">
              <a:solidFill>
                <a:srgbClr val="666666"/>
              </a:solidFill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727650" y="1240400"/>
            <a:ext cx="6490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Lato"/>
                <a:ea typeface="Lato"/>
                <a:cs typeface="Lato"/>
                <a:sym typeface="Lato"/>
              </a:rPr>
              <a:t>DepthFirstSearch(root, Parents, Visited, graph, CycleInfo)</a:t>
            </a:r>
            <a:endParaRPr b="1"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4" name="Google Shape;14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1664000"/>
            <a:ext cx="5426494" cy="301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title"/>
          </p:nvPr>
        </p:nvSpPr>
        <p:spPr>
          <a:xfrm>
            <a:off x="727650" y="583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ANALYSIS - Time Complexity</a:t>
            </a:r>
            <a:endParaRPr/>
          </a:p>
        </p:txBody>
      </p:sp>
      <p:sp>
        <p:nvSpPr>
          <p:cNvPr id="151" name="Google Shape;151;p21"/>
          <p:cNvSpPr txBox="1"/>
          <p:nvPr>
            <p:ph idx="1" type="body"/>
          </p:nvPr>
        </p:nvSpPr>
        <p:spPr>
          <a:xfrm>
            <a:off x="6549800" y="1587525"/>
            <a:ext cx="2465100" cy="18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">
                <a:solidFill>
                  <a:srgbClr val="434343"/>
                </a:solidFill>
              </a:rPr>
              <a:t>In a simple graph, a vertex can have at most V-1 edges.</a:t>
            </a:r>
            <a:endParaRPr>
              <a:solidFill>
                <a:srgbClr val="434343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">
                <a:solidFill>
                  <a:srgbClr val="434343"/>
                </a:solidFill>
              </a:rPr>
              <a:t>Therefore |E| = O(V²)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1278700"/>
            <a:ext cx="5986569" cy="371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1"/>
          <p:cNvSpPr txBox="1"/>
          <p:nvPr/>
        </p:nvSpPr>
        <p:spPr>
          <a:xfrm>
            <a:off x="6714225" y="3766175"/>
            <a:ext cx="295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O(V) + O(V² * V) =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O(V³)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