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EEBAD0-D057-4BA1-909E-A2B98D09DAFD}">
  <a:tblStyle styleId="{0FEEBAD0-D057-4BA1-909E-A2B98D09DAF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bold.fntdata"/><Relationship Id="rId6" Type="http://schemas.openxmlformats.org/officeDocument/2006/relationships/notesMaster" Target="notesMasters/notesMaster1.xml"/><Relationship Id="rId18"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ae2145a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ae2145a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ae2145a6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ae2145a6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ae2145a6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ae2145a6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ae2145a65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ae2145a65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ae2145a65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ae2145a65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ae2145a6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ae2145a6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85180a4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85180a4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85180a44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85180a44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ae2145a6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ae2145a6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ae2145a6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ae2145a6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ae2145a6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ae2145a6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0" name="Shape 70"/>
        <p:cNvGrpSpPr/>
        <p:nvPr/>
      </p:nvGrpSpPr>
      <p:grpSpPr>
        <a:xfrm>
          <a:off x="0" y="0"/>
          <a:ext cx="0" cy="0"/>
          <a:chOff x="0" y="0"/>
          <a:chExt cx="0" cy="0"/>
        </a:xfrm>
      </p:grpSpPr>
      <p:grpSp>
        <p:nvGrpSpPr>
          <p:cNvPr id="71" name="Google Shape;71;p11"/>
          <p:cNvGrpSpPr/>
          <p:nvPr/>
        </p:nvGrpSpPr>
        <p:grpSpPr>
          <a:xfrm>
            <a:off x="6098378" y="5"/>
            <a:ext cx="3045625" cy="2030570"/>
            <a:chOff x="6098378" y="5"/>
            <a:chExt cx="3045625" cy="2030570"/>
          </a:xfrm>
        </p:grpSpPr>
        <p:sp>
          <p:nvSpPr>
            <p:cNvPr id="72" name="Google Shape;72;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8" name="Google Shape;78;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9" name="Google Shape;79;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8" name="Google Shape;38;p4"/>
          <p:cNvSpPr/>
          <p:nvPr/>
        </p:nvSpPr>
        <p:spPr>
          <a:xfrm>
            <a:off x="6001475" y="3588775"/>
            <a:ext cx="3142500" cy="1302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1" name="Google Shape;41;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6" name="Google Shape;46;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9" name="Google Shape;49;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0" name="Google Shape;50;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1" name="Shape 51"/>
        <p:cNvGrpSpPr/>
        <p:nvPr/>
      </p:nvGrpSpPr>
      <p:grpSpPr>
        <a:xfrm>
          <a:off x="0" y="0"/>
          <a:ext cx="0" cy="0"/>
          <a:chOff x="0" y="0"/>
          <a:chExt cx="0" cy="0"/>
        </a:xfrm>
      </p:grpSpPr>
      <p:grpSp>
        <p:nvGrpSpPr>
          <p:cNvPr id="52" name="Google Shape;52;p8"/>
          <p:cNvGrpSpPr/>
          <p:nvPr/>
        </p:nvGrpSpPr>
        <p:grpSpPr>
          <a:xfrm>
            <a:off x="6098378" y="5"/>
            <a:ext cx="3045625" cy="2030570"/>
            <a:chOff x="6098378" y="5"/>
            <a:chExt cx="3045625" cy="2030570"/>
          </a:xfrm>
        </p:grpSpPr>
        <p:sp>
          <p:nvSpPr>
            <p:cNvPr id="53" name="Google Shape;53;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9" name="Google Shape;59;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0" name="Shape 60"/>
        <p:cNvGrpSpPr/>
        <p:nvPr/>
      </p:nvGrpSpPr>
      <p:grpSpPr>
        <a:xfrm>
          <a:off x="0" y="0"/>
          <a:ext cx="0" cy="0"/>
          <a:chOff x="0" y="0"/>
          <a:chExt cx="0" cy="0"/>
        </a:xfrm>
      </p:grpSpPr>
      <p:sp>
        <p:nvSpPr>
          <p:cNvPr id="61" name="Google Shape;61;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 name="Google Shape;62;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3" name="Google Shape;63;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4" name="Google Shape;64;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5" name="Google Shape;65;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6" name="Google Shape;66;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7" name="Shape 67"/>
        <p:cNvGrpSpPr/>
        <p:nvPr/>
      </p:nvGrpSpPr>
      <p:grpSpPr>
        <a:xfrm>
          <a:off x="0" y="0"/>
          <a:ext cx="0" cy="0"/>
          <a:chOff x="0" y="0"/>
          <a:chExt cx="0" cy="0"/>
        </a:xfrm>
      </p:grpSpPr>
      <p:sp>
        <p:nvSpPr>
          <p:cNvPr id="68" name="Google Shape;68;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9" name="Google Shape;69;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hyperlink" Target="https://colab.research.google.com/drive/1Jttrrl303F4XnMBlc6TUmW2A9IlJOW2b?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7.png"/><Relationship Id="rId10" Type="http://schemas.openxmlformats.org/officeDocument/2006/relationships/image" Target="../media/image14.png"/><Relationship Id="rId9"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2.png"/><Relationship Id="rId8"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3"/>
          <p:cNvPicPr preferRelativeResize="0"/>
          <p:nvPr/>
        </p:nvPicPr>
        <p:blipFill rotWithShape="1">
          <a:blip r:embed="rId3">
            <a:alphaModFix amt="34000"/>
          </a:blip>
          <a:srcRect b="27431" l="0" r="34627" t="0"/>
          <a:stretch/>
        </p:blipFill>
        <p:spPr>
          <a:xfrm>
            <a:off x="5157775" y="2172325"/>
            <a:ext cx="3986226" cy="2731775"/>
          </a:xfrm>
          <a:prstGeom prst="rect">
            <a:avLst/>
          </a:prstGeom>
          <a:noFill/>
          <a:ln>
            <a:noFill/>
          </a:ln>
        </p:spPr>
      </p:pic>
      <p:pic>
        <p:nvPicPr>
          <p:cNvPr id="87" name="Google Shape;87;p13"/>
          <p:cNvPicPr preferRelativeResize="0"/>
          <p:nvPr/>
        </p:nvPicPr>
        <p:blipFill rotWithShape="1">
          <a:blip r:embed="rId4">
            <a:alphaModFix amt="40000"/>
          </a:blip>
          <a:srcRect b="0" l="51252" r="0" t="51028"/>
          <a:stretch/>
        </p:blipFill>
        <p:spPr>
          <a:xfrm>
            <a:off x="0" y="0"/>
            <a:ext cx="2365650" cy="1467175"/>
          </a:xfrm>
          <a:prstGeom prst="rect">
            <a:avLst/>
          </a:prstGeom>
          <a:noFill/>
          <a:ln>
            <a:noFill/>
          </a:ln>
        </p:spPr>
      </p:pic>
      <p:pic>
        <p:nvPicPr>
          <p:cNvPr id="88" name="Google Shape;88;p13"/>
          <p:cNvPicPr preferRelativeResize="0"/>
          <p:nvPr/>
        </p:nvPicPr>
        <p:blipFill>
          <a:blip r:embed="rId5">
            <a:alphaModFix/>
          </a:blip>
          <a:stretch>
            <a:fillRect/>
          </a:stretch>
        </p:blipFill>
        <p:spPr>
          <a:xfrm>
            <a:off x="662000" y="1467187"/>
            <a:ext cx="4298000" cy="750750"/>
          </a:xfrm>
          <a:prstGeom prst="rect">
            <a:avLst/>
          </a:prstGeom>
          <a:noFill/>
          <a:ln>
            <a:noFill/>
          </a:ln>
        </p:spPr>
      </p:pic>
      <p:pic>
        <p:nvPicPr>
          <p:cNvPr id="89" name="Google Shape;89;p13"/>
          <p:cNvPicPr preferRelativeResize="0"/>
          <p:nvPr/>
        </p:nvPicPr>
        <p:blipFill>
          <a:blip r:embed="rId6">
            <a:alphaModFix/>
          </a:blip>
          <a:stretch>
            <a:fillRect/>
          </a:stretch>
        </p:blipFill>
        <p:spPr>
          <a:xfrm>
            <a:off x="1551875" y="2172325"/>
            <a:ext cx="4852076" cy="636350"/>
          </a:xfrm>
          <a:prstGeom prst="rect">
            <a:avLst/>
          </a:prstGeom>
          <a:noFill/>
          <a:ln>
            <a:noFill/>
          </a:ln>
        </p:spPr>
      </p:pic>
      <p:sp>
        <p:nvSpPr>
          <p:cNvPr id="90" name="Google Shape;90;p13"/>
          <p:cNvSpPr txBox="1"/>
          <p:nvPr/>
        </p:nvSpPr>
        <p:spPr>
          <a:xfrm>
            <a:off x="2157775" y="3338038"/>
            <a:ext cx="3000000" cy="116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600">
                <a:solidFill>
                  <a:srgbClr val="434343"/>
                </a:solidFill>
                <a:latin typeface="Roboto"/>
                <a:ea typeface="Roboto"/>
                <a:cs typeface="Roboto"/>
                <a:sym typeface="Roboto"/>
              </a:rPr>
              <a:t>Berk Turhan</a:t>
            </a:r>
            <a:endParaRPr b="1" sz="1600">
              <a:solidFill>
                <a:srgbClr val="434343"/>
              </a:solidFill>
              <a:latin typeface="Roboto"/>
              <a:ea typeface="Roboto"/>
              <a:cs typeface="Roboto"/>
              <a:sym typeface="Roboto"/>
            </a:endParaRPr>
          </a:p>
          <a:p>
            <a:pPr indent="0" lvl="0" marL="0" rtl="0" algn="l">
              <a:lnSpc>
                <a:spcPct val="150000"/>
              </a:lnSpc>
              <a:spcBef>
                <a:spcPts val="0"/>
              </a:spcBef>
              <a:spcAft>
                <a:spcPts val="0"/>
              </a:spcAft>
              <a:buNone/>
            </a:pPr>
            <a:r>
              <a:rPr b="1" lang="en" sz="1600">
                <a:solidFill>
                  <a:srgbClr val="434343"/>
                </a:solidFill>
                <a:latin typeface="Roboto"/>
                <a:ea typeface="Roboto"/>
                <a:cs typeface="Roboto"/>
                <a:sym typeface="Roboto"/>
              </a:rPr>
              <a:t>Deniz Küçükahmetler</a:t>
            </a:r>
            <a:endParaRPr b="1" sz="1600">
              <a:solidFill>
                <a:srgbClr val="434343"/>
              </a:solidFill>
              <a:latin typeface="Roboto"/>
              <a:ea typeface="Roboto"/>
              <a:cs typeface="Roboto"/>
              <a:sym typeface="Roboto"/>
            </a:endParaRPr>
          </a:p>
          <a:p>
            <a:pPr indent="0" lvl="0" marL="0" rtl="0" algn="l">
              <a:lnSpc>
                <a:spcPct val="150000"/>
              </a:lnSpc>
              <a:spcBef>
                <a:spcPts val="0"/>
              </a:spcBef>
              <a:spcAft>
                <a:spcPts val="0"/>
              </a:spcAft>
              <a:buNone/>
            </a:pPr>
            <a:r>
              <a:rPr b="1" lang="en" sz="1600">
                <a:solidFill>
                  <a:srgbClr val="434343"/>
                </a:solidFill>
                <a:latin typeface="Roboto"/>
                <a:ea typeface="Roboto"/>
                <a:cs typeface="Roboto"/>
                <a:sym typeface="Roboto"/>
              </a:rPr>
              <a:t>Zeynep Kılınç</a:t>
            </a:r>
            <a:endParaRPr/>
          </a:p>
        </p:txBody>
      </p:sp>
      <p:pic>
        <p:nvPicPr>
          <p:cNvPr id="91" name="Google Shape;91;p13"/>
          <p:cNvPicPr preferRelativeResize="0"/>
          <p:nvPr/>
        </p:nvPicPr>
        <p:blipFill>
          <a:blip r:embed="rId7">
            <a:alphaModFix/>
          </a:blip>
          <a:stretch>
            <a:fillRect/>
          </a:stretch>
        </p:blipFill>
        <p:spPr>
          <a:xfrm>
            <a:off x="2157763" y="2850875"/>
            <a:ext cx="1201475" cy="445000"/>
          </a:xfrm>
          <a:prstGeom prst="rect">
            <a:avLst/>
          </a:prstGeom>
          <a:noFill/>
          <a:ln>
            <a:noFill/>
          </a:ln>
        </p:spPr>
      </p:pic>
      <p:sp>
        <p:nvSpPr>
          <p:cNvPr id="92" name="Google Shape;92;p13"/>
          <p:cNvSpPr txBox="1"/>
          <p:nvPr/>
        </p:nvSpPr>
        <p:spPr>
          <a:xfrm>
            <a:off x="662000" y="919150"/>
            <a:ext cx="8402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u="sng">
                <a:solidFill>
                  <a:schemeClr val="hlink"/>
                </a:solidFill>
                <a:hlinkClick r:id="rId8"/>
              </a:rPr>
              <a:t>https://colab.research.google.com/drive/1Jttrrl303F4XnMBlc6TUmW2A9IlJOW2b?usp=sharing</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graphicFrame>
        <p:nvGraphicFramePr>
          <p:cNvPr id="163" name="Google Shape;163;p22"/>
          <p:cNvGraphicFramePr/>
          <p:nvPr/>
        </p:nvGraphicFramePr>
        <p:xfrm>
          <a:off x="853950" y="1017800"/>
          <a:ext cx="3000000" cy="3000000"/>
        </p:xfrm>
        <a:graphic>
          <a:graphicData uri="http://schemas.openxmlformats.org/drawingml/2006/table">
            <a:tbl>
              <a:tblPr>
                <a:noFill/>
                <a:tableStyleId>{0FEEBAD0-D057-4BA1-909E-A2B98D09DAFD}</a:tableStyleId>
              </a:tblPr>
              <a:tblGrid>
                <a:gridCol w="3619500"/>
                <a:gridCol w="3619500"/>
              </a:tblGrid>
              <a:tr h="420400">
                <a:tc>
                  <a:txBody>
                    <a:bodyPr/>
                    <a:lstStyle/>
                    <a:p>
                      <a:pPr indent="0" lvl="0" marL="0" rtl="0" algn="l">
                        <a:spcBef>
                          <a:spcPts val="0"/>
                        </a:spcBef>
                        <a:spcAft>
                          <a:spcPts val="0"/>
                        </a:spcAft>
                        <a:buNone/>
                      </a:pPr>
                      <a:r>
                        <a:rPr b="1" lang="en" sz="1700"/>
                        <a:t>Model Name</a:t>
                      </a:r>
                      <a:endParaRPr b="1" sz="1700"/>
                    </a:p>
                  </a:txBody>
                  <a:tcPr marT="91425" marB="91425" marR="91425" marL="91425"/>
                </a:tc>
                <a:tc>
                  <a:txBody>
                    <a:bodyPr/>
                    <a:lstStyle/>
                    <a:p>
                      <a:pPr indent="0" lvl="0" marL="0" rtl="0" algn="l">
                        <a:spcBef>
                          <a:spcPts val="0"/>
                        </a:spcBef>
                        <a:spcAft>
                          <a:spcPts val="0"/>
                        </a:spcAft>
                        <a:buNone/>
                      </a:pPr>
                      <a:r>
                        <a:rPr b="1" lang="en" sz="1700"/>
                        <a:t>Cross-Validation RMSE cv=10</a:t>
                      </a:r>
                      <a:endParaRPr b="1" sz="1700"/>
                    </a:p>
                  </a:txBody>
                  <a:tcPr marT="91425" marB="91425" marR="91425" marL="91425"/>
                </a:tc>
              </a:tr>
              <a:tr h="420400">
                <a:tc>
                  <a:txBody>
                    <a:bodyPr/>
                    <a:lstStyle/>
                    <a:p>
                      <a:pPr indent="0" lvl="0" marL="0" rtl="0" algn="l">
                        <a:spcBef>
                          <a:spcPts val="0"/>
                        </a:spcBef>
                        <a:spcAft>
                          <a:spcPts val="0"/>
                        </a:spcAft>
                        <a:buNone/>
                      </a:pPr>
                      <a:r>
                        <a:rPr lang="en"/>
                        <a:t>Linear Regression</a:t>
                      </a:r>
                      <a:endParaRPr/>
                    </a:p>
                  </a:txBody>
                  <a:tcPr marT="91425" marB="91425" marR="91425" marL="91425"/>
                </a:tc>
                <a:tc>
                  <a:txBody>
                    <a:bodyPr/>
                    <a:lstStyle/>
                    <a:p>
                      <a:pPr indent="0" lvl="0" marL="0" rtl="0" algn="l">
                        <a:spcBef>
                          <a:spcPts val="0"/>
                        </a:spcBef>
                        <a:spcAft>
                          <a:spcPts val="0"/>
                        </a:spcAft>
                        <a:buNone/>
                      </a:pPr>
                      <a:r>
                        <a:rPr lang="en"/>
                        <a:t>1.99168</a:t>
                      </a:r>
                      <a:r>
                        <a:rPr lang="en"/>
                        <a:t> </a:t>
                      </a:r>
                      <a:endParaRPr/>
                    </a:p>
                  </a:txBody>
                  <a:tcPr marT="91425" marB="91425" marR="91425" marL="91425"/>
                </a:tc>
              </a:tr>
              <a:tr h="381000">
                <a:tc>
                  <a:txBody>
                    <a:bodyPr/>
                    <a:lstStyle/>
                    <a:p>
                      <a:pPr indent="0" lvl="0" marL="0" rtl="0" algn="l">
                        <a:spcBef>
                          <a:spcPts val="0"/>
                        </a:spcBef>
                        <a:spcAft>
                          <a:spcPts val="0"/>
                        </a:spcAft>
                        <a:buNone/>
                      </a:pPr>
                      <a:r>
                        <a:rPr lang="en"/>
                        <a:t>K Neighbors Classifier (n=70)</a:t>
                      </a:r>
                      <a:endParaRPr/>
                    </a:p>
                  </a:txBody>
                  <a:tcPr marT="91425" marB="91425" marR="91425" marL="91425"/>
                </a:tc>
                <a:tc>
                  <a:txBody>
                    <a:bodyPr/>
                    <a:lstStyle/>
                    <a:p>
                      <a:pPr indent="0" lvl="0" marL="0" rtl="0" algn="l">
                        <a:spcBef>
                          <a:spcPts val="0"/>
                        </a:spcBef>
                        <a:spcAft>
                          <a:spcPts val="0"/>
                        </a:spcAft>
                        <a:buNone/>
                      </a:pPr>
                      <a:r>
                        <a:rPr lang="en"/>
                        <a:t>2.24734</a:t>
                      </a:r>
                      <a:endParaRPr/>
                    </a:p>
                  </a:txBody>
                  <a:tcPr marT="91425" marB="91425" marR="91425" marL="91425"/>
                </a:tc>
              </a:tr>
              <a:tr h="381000">
                <a:tc>
                  <a:txBody>
                    <a:bodyPr/>
                    <a:lstStyle/>
                    <a:p>
                      <a:pPr indent="0" lvl="0" marL="0" rtl="0" algn="l">
                        <a:spcBef>
                          <a:spcPts val="0"/>
                        </a:spcBef>
                        <a:spcAft>
                          <a:spcPts val="0"/>
                        </a:spcAft>
                        <a:buNone/>
                      </a:pPr>
                      <a:r>
                        <a:rPr lang="en"/>
                        <a:t>Polynomial Regression (degree=2)</a:t>
                      </a:r>
                      <a:endParaRPr/>
                    </a:p>
                  </a:txBody>
                  <a:tcPr marT="91425" marB="91425" marR="91425" marL="91425"/>
                </a:tc>
                <a:tc>
                  <a:txBody>
                    <a:bodyPr/>
                    <a:lstStyle/>
                    <a:p>
                      <a:pPr indent="0" lvl="0" marL="0" rtl="0" algn="l">
                        <a:spcBef>
                          <a:spcPts val="0"/>
                        </a:spcBef>
                        <a:spcAft>
                          <a:spcPts val="0"/>
                        </a:spcAft>
                        <a:buNone/>
                      </a:pPr>
                      <a:r>
                        <a:rPr lang="en"/>
                        <a:t>2.06068</a:t>
                      </a:r>
                      <a:endParaRPr/>
                    </a:p>
                  </a:txBody>
                  <a:tcPr marT="91425" marB="91425" marR="91425" marL="91425"/>
                </a:tc>
              </a:tr>
              <a:tr h="381000">
                <a:tc>
                  <a:txBody>
                    <a:bodyPr/>
                    <a:lstStyle/>
                    <a:p>
                      <a:pPr indent="0" lvl="0" marL="0" rtl="0" algn="l">
                        <a:spcBef>
                          <a:spcPts val="0"/>
                        </a:spcBef>
                        <a:spcAft>
                          <a:spcPts val="0"/>
                        </a:spcAft>
                        <a:buNone/>
                      </a:pPr>
                      <a:r>
                        <a:rPr lang="en"/>
                        <a:t>Lasso Regression</a:t>
                      </a:r>
                      <a:endParaRPr/>
                    </a:p>
                  </a:txBody>
                  <a:tcPr marT="91425" marB="91425" marR="91425" marL="91425"/>
                </a:tc>
                <a:tc>
                  <a:txBody>
                    <a:bodyPr/>
                    <a:lstStyle/>
                    <a:p>
                      <a:pPr indent="0" lvl="0" marL="0" rtl="0" algn="l">
                        <a:spcBef>
                          <a:spcPts val="0"/>
                        </a:spcBef>
                        <a:spcAft>
                          <a:spcPts val="0"/>
                        </a:spcAft>
                        <a:buNone/>
                      </a:pPr>
                      <a:r>
                        <a:rPr lang="en"/>
                        <a:t>1.98007</a:t>
                      </a:r>
                      <a:endParaRPr/>
                    </a:p>
                  </a:txBody>
                  <a:tcPr marT="91425" marB="91425" marR="91425" marL="91425"/>
                </a:tc>
              </a:tr>
              <a:tr h="381000">
                <a:tc>
                  <a:txBody>
                    <a:bodyPr/>
                    <a:lstStyle/>
                    <a:p>
                      <a:pPr indent="0" lvl="0" marL="0" rtl="0" algn="l">
                        <a:spcBef>
                          <a:spcPts val="0"/>
                        </a:spcBef>
                        <a:spcAft>
                          <a:spcPts val="0"/>
                        </a:spcAft>
                        <a:buNone/>
                      </a:pPr>
                      <a:r>
                        <a:rPr lang="en"/>
                        <a:t>Ridge Regression</a:t>
                      </a:r>
                      <a:endParaRPr/>
                    </a:p>
                  </a:txBody>
                  <a:tcPr marT="91425" marB="91425" marR="91425" marL="91425"/>
                </a:tc>
                <a:tc>
                  <a:txBody>
                    <a:bodyPr/>
                    <a:lstStyle/>
                    <a:p>
                      <a:pPr indent="0" lvl="0" marL="0" rtl="0" algn="l">
                        <a:spcBef>
                          <a:spcPts val="0"/>
                        </a:spcBef>
                        <a:spcAft>
                          <a:spcPts val="0"/>
                        </a:spcAft>
                        <a:buNone/>
                      </a:pPr>
                      <a:r>
                        <a:rPr lang="en"/>
                        <a:t>1.97679</a:t>
                      </a:r>
                      <a:endParaRPr/>
                    </a:p>
                  </a:txBody>
                  <a:tcPr marT="91425" marB="91425" marR="91425" marL="91425"/>
                </a:tc>
              </a:tr>
              <a:tr h="381000">
                <a:tc>
                  <a:txBody>
                    <a:bodyPr/>
                    <a:lstStyle/>
                    <a:p>
                      <a:pPr indent="0" lvl="0" marL="0" rtl="0" algn="l">
                        <a:spcBef>
                          <a:spcPts val="0"/>
                        </a:spcBef>
                        <a:spcAft>
                          <a:spcPts val="0"/>
                        </a:spcAft>
                        <a:buNone/>
                      </a:pPr>
                      <a:r>
                        <a:rPr lang="en"/>
                        <a:t>XGBoost</a:t>
                      </a:r>
                      <a:endParaRPr/>
                    </a:p>
                  </a:txBody>
                  <a:tcPr marT="91425" marB="91425" marR="91425" marL="91425"/>
                </a:tc>
                <a:tc>
                  <a:txBody>
                    <a:bodyPr/>
                    <a:lstStyle/>
                    <a:p>
                      <a:pPr indent="0" lvl="0" marL="0" rtl="0" algn="l">
                        <a:spcBef>
                          <a:spcPts val="0"/>
                        </a:spcBef>
                        <a:spcAft>
                          <a:spcPts val="0"/>
                        </a:spcAft>
                        <a:buNone/>
                      </a:pPr>
                      <a:r>
                        <a:rPr lang="en"/>
                        <a:t>1.989766</a:t>
                      </a:r>
                      <a:endParaRPr/>
                    </a:p>
                  </a:txBody>
                  <a:tcPr marT="91425" marB="91425" marR="91425" marL="91425"/>
                </a:tc>
              </a:tr>
              <a:tr h="381000">
                <a:tc>
                  <a:txBody>
                    <a:bodyPr/>
                    <a:lstStyle/>
                    <a:p>
                      <a:pPr indent="0" lvl="0" marL="0" rtl="0" algn="l">
                        <a:spcBef>
                          <a:spcPts val="0"/>
                        </a:spcBef>
                        <a:spcAft>
                          <a:spcPts val="0"/>
                        </a:spcAft>
                        <a:buNone/>
                      </a:pPr>
                      <a:r>
                        <a:rPr lang="en"/>
                        <a:t>Autoencoders</a:t>
                      </a:r>
                      <a:endParaRPr/>
                    </a:p>
                  </a:txBody>
                  <a:tcPr marT="91425" marB="91425" marR="91425" marL="91425"/>
                </a:tc>
                <a:tc>
                  <a:txBody>
                    <a:bodyPr/>
                    <a:lstStyle/>
                    <a:p>
                      <a:pPr indent="0" lvl="0" marL="0" rtl="0" algn="l">
                        <a:spcBef>
                          <a:spcPts val="0"/>
                        </a:spcBef>
                        <a:spcAft>
                          <a:spcPts val="0"/>
                        </a:spcAft>
                        <a:buNone/>
                      </a:pPr>
                      <a:r>
                        <a:rPr lang="en"/>
                        <a:t>2.010285 </a:t>
                      </a:r>
                      <a:endParaRPr/>
                    </a:p>
                  </a:txBody>
                  <a:tcPr marT="91425" marB="91425" marR="91425" marL="91425"/>
                </a:tc>
              </a:tr>
              <a:tr h="381000">
                <a:tc>
                  <a:txBody>
                    <a:bodyPr/>
                    <a:lstStyle/>
                    <a:p>
                      <a:pPr indent="0" lvl="0" marL="0" rtl="0" algn="l">
                        <a:spcBef>
                          <a:spcPts val="0"/>
                        </a:spcBef>
                        <a:spcAft>
                          <a:spcPts val="0"/>
                        </a:spcAft>
                        <a:buNone/>
                      </a:pPr>
                      <a:r>
                        <a:rPr lang="en"/>
                        <a:t>t-SNE</a:t>
                      </a:r>
                      <a:endParaRPr/>
                    </a:p>
                  </a:txBody>
                  <a:tcPr marT="91425" marB="91425" marR="91425" marL="91425"/>
                </a:tc>
                <a:tc>
                  <a:txBody>
                    <a:bodyPr/>
                    <a:lstStyle/>
                    <a:p>
                      <a:pPr indent="0" lvl="0" marL="0" rtl="0" algn="l">
                        <a:spcBef>
                          <a:spcPts val="0"/>
                        </a:spcBef>
                        <a:spcAft>
                          <a:spcPts val="0"/>
                        </a:spcAft>
                        <a:buNone/>
                      </a:pPr>
                      <a:r>
                        <a:rPr lang="en"/>
                        <a:t>2.004856</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the system performance</a:t>
            </a:r>
            <a:r>
              <a:rPr b="0" lang="en" sz="2400">
                <a:solidFill>
                  <a:srgbClr val="000000"/>
                </a:solidFill>
                <a:latin typeface="Arial"/>
                <a:ea typeface="Arial"/>
                <a:cs typeface="Arial"/>
                <a:sym typeface="Arial"/>
              </a:rPr>
              <a:t> </a:t>
            </a:r>
            <a:br>
              <a:rPr b="0" lang="en" sz="2400">
                <a:solidFill>
                  <a:srgbClr val="000000"/>
                </a:solidFill>
                <a:latin typeface="Arial"/>
                <a:ea typeface="Arial"/>
                <a:cs typeface="Arial"/>
                <a:sym typeface="Arial"/>
              </a:rPr>
            </a:br>
            <a:r>
              <a:rPr b="0" lang="en" sz="2400">
                <a:solidFill>
                  <a:srgbClr val="000000"/>
                </a:solidFill>
                <a:latin typeface="Arial"/>
                <a:ea typeface="Arial"/>
                <a:cs typeface="Arial"/>
                <a:sym typeface="Arial"/>
              </a:rPr>
              <a:t> 							</a:t>
            </a:r>
            <a:endParaRPr b="0" sz="2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69" name="Google Shape;169;p23"/>
          <p:cNvSpPr txBox="1"/>
          <p:nvPr>
            <p:ph idx="1" type="body"/>
          </p:nvPr>
        </p:nvSpPr>
        <p:spPr>
          <a:xfrm>
            <a:off x="311700" y="1081350"/>
            <a:ext cx="8520600" cy="3672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At best, we were able to reduce our cross-validated RMSE metric to 1.97697 with Ridge Regression; where in the Kaggle submission our result best result become 2.00076. We were able to get lower RMSE scores on some random samples populated from the training data. However; with cross-validation, almost all models’ mean RMSE scores were converging </a:t>
            </a:r>
            <a:r>
              <a:rPr lang="en"/>
              <a:t>in between</a:t>
            </a:r>
            <a:r>
              <a:rPr lang="en"/>
              <a:t> 1.976 to 2.1. Our feature selection method were taking a long time since it iterates through 2^n different combinations of features where n is the number of the unique features that were </a:t>
            </a:r>
            <a:r>
              <a:rPr lang="en"/>
              <a:t>initially</a:t>
            </a:r>
            <a:r>
              <a:rPr lang="en"/>
              <a:t> selected with </a:t>
            </a:r>
            <a:r>
              <a:rPr lang="en"/>
              <a:t>considering</a:t>
            </a:r>
            <a:r>
              <a:rPr lang="en"/>
              <a:t> the domain knowledge, missing values and unique number of entries. Even though our system cannot get a lower RMSE than 1.976, we were able to observe consistent results through different models. This may indicate that we can improve our system with more accurate feature selection or preprocessing that can also reduce the time we have spent with the automated iteration through combinations of features while extraction.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4"/>
          <p:cNvPicPr preferRelativeResize="0"/>
          <p:nvPr/>
        </p:nvPicPr>
        <p:blipFill rotWithShape="1">
          <a:blip r:embed="rId3">
            <a:alphaModFix/>
          </a:blip>
          <a:srcRect b="0" l="0" r="30357" t="36342"/>
          <a:stretch/>
        </p:blipFill>
        <p:spPr>
          <a:xfrm>
            <a:off x="6189650" y="0"/>
            <a:ext cx="2954349" cy="1667100"/>
          </a:xfrm>
          <a:prstGeom prst="rect">
            <a:avLst/>
          </a:prstGeom>
          <a:noFill/>
          <a:ln>
            <a:noFill/>
          </a:ln>
        </p:spPr>
      </p:pic>
      <p:pic>
        <p:nvPicPr>
          <p:cNvPr id="98" name="Google Shape;98;p14"/>
          <p:cNvPicPr preferRelativeResize="0"/>
          <p:nvPr/>
        </p:nvPicPr>
        <p:blipFill>
          <a:blip r:embed="rId4">
            <a:alphaModFix/>
          </a:blip>
          <a:stretch>
            <a:fillRect/>
          </a:stretch>
        </p:blipFill>
        <p:spPr>
          <a:xfrm>
            <a:off x="663400" y="128725"/>
            <a:ext cx="3327875" cy="586750"/>
          </a:xfrm>
          <a:prstGeom prst="rect">
            <a:avLst/>
          </a:prstGeom>
          <a:noFill/>
          <a:ln>
            <a:noFill/>
          </a:ln>
        </p:spPr>
      </p:pic>
      <p:grpSp>
        <p:nvGrpSpPr>
          <p:cNvPr id="99" name="Google Shape;99;p14"/>
          <p:cNvGrpSpPr/>
          <p:nvPr/>
        </p:nvGrpSpPr>
        <p:grpSpPr>
          <a:xfrm>
            <a:off x="663400" y="996100"/>
            <a:ext cx="3234875" cy="3057650"/>
            <a:chOff x="601750" y="817225"/>
            <a:chExt cx="3234875" cy="3057650"/>
          </a:xfrm>
        </p:grpSpPr>
        <p:pic>
          <p:nvPicPr>
            <p:cNvPr id="100" name="Google Shape;100;p14"/>
            <p:cNvPicPr preferRelativeResize="0"/>
            <p:nvPr/>
          </p:nvPicPr>
          <p:blipFill rotWithShape="1">
            <a:blip r:embed="rId5">
              <a:alphaModFix/>
            </a:blip>
            <a:srcRect b="0" l="0" r="50556" t="0"/>
            <a:stretch/>
          </p:blipFill>
          <p:spPr>
            <a:xfrm>
              <a:off x="601750" y="817225"/>
              <a:ext cx="3234875" cy="3057650"/>
            </a:xfrm>
            <a:prstGeom prst="rect">
              <a:avLst/>
            </a:prstGeom>
            <a:noFill/>
            <a:ln>
              <a:noFill/>
            </a:ln>
          </p:spPr>
        </p:pic>
        <p:pic>
          <p:nvPicPr>
            <p:cNvPr id="101" name="Google Shape;101;p14"/>
            <p:cNvPicPr preferRelativeResize="0"/>
            <p:nvPr/>
          </p:nvPicPr>
          <p:blipFill>
            <a:blip r:embed="rId6">
              <a:alphaModFix/>
            </a:blip>
            <a:stretch>
              <a:fillRect/>
            </a:stretch>
          </p:blipFill>
          <p:spPr>
            <a:xfrm>
              <a:off x="1766450" y="1908764"/>
              <a:ext cx="738375" cy="874575"/>
            </a:xfrm>
            <a:prstGeom prst="rect">
              <a:avLst/>
            </a:prstGeom>
            <a:noFill/>
            <a:ln>
              <a:noFill/>
            </a:ln>
          </p:spPr>
        </p:pic>
      </p:grpSp>
      <p:pic>
        <p:nvPicPr>
          <p:cNvPr id="102" name="Google Shape;102;p14"/>
          <p:cNvPicPr preferRelativeResize="0"/>
          <p:nvPr/>
        </p:nvPicPr>
        <p:blipFill rotWithShape="1">
          <a:blip r:embed="rId5">
            <a:alphaModFix/>
          </a:blip>
          <a:srcRect b="56097" l="49674" r="9156" t="27423"/>
          <a:stretch/>
        </p:blipFill>
        <p:spPr>
          <a:xfrm>
            <a:off x="3544975" y="4202075"/>
            <a:ext cx="2179750" cy="407775"/>
          </a:xfrm>
          <a:prstGeom prst="rect">
            <a:avLst/>
          </a:prstGeom>
          <a:noFill/>
          <a:ln>
            <a:noFill/>
          </a:ln>
        </p:spPr>
      </p:pic>
      <p:pic>
        <p:nvPicPr>
          <p:cNvPr id="103" name="Google Shape;103;p14"/>
          <p:cNvPicPr preferRelativeResize="0"/>
          <p:nvPr/>
        </p:nvPicPr>
        <p:blipFill rotWithShape="1">
          <a:blip r:embed="rId5">
            <a:alphaModFix/>
          </a:blip>
          <a:srcRect b="71530" l="49672" r="32155" t="0"/>
          <a:stretch/>
        </p:blipFill>
        <p:spPr>
          <a:xfrm>
            <a:off x="-12" y="4053738"/>
            <a:ext cx="962149" cy="704450"/>
          </a:xfrm>
          <a:prstGeom prst="rect">
            <a:avLst/>
          </a:prstGeom>
          <a:noFill/>
          <a:ln>
            <a:noFill/>
          </a:ln>
        </p:spPr>
      </p:pic>
      <p:pic>
        <p:nvPicPr>
          <p:cNvPr id="104" name="Google Shape;104;p14"/>
          <p:cNvPicPr preferRelativeResize="0"/>
          <p:nvPr/>
        </p:nvPicPr>
        <p:blipFill rotWithShape="1">
          <a:blip r:embed="rId5">
            <a:alphaModFix/>
          </a:blip>
          <a:srcRect b="26784" l="51437" r="0" t="44745"/>
          <a:stretch/>
        </p:blipFill>
        <p:spPr>
          <a:xfrm>
            <a:off x="973750" y="4053750"/>
            <a:ext cx="2571226" cy="704450"/>
          </a:xfrm>
          <a:prstGeom prst="rect">
            <a:avLst/>
          </a:prstGeom>
          <a:noFill/>
          <a:ln>
            <a:noFill/>
          </a:ln>
        </p:spPr>
      </p:pic>
      <p:pic>
        <p:nvPicPr>
          <p:cNvPr id="105" name="Google Shape;105;p14"/>
          <p:cNvPicPr preferRelativeResize="0"/>
          <p:nvPr/>
        </p:nvPicPr>
        <p:blipFill rotWithShape="1">
          <a:blip r:embed="rId7">
            <a:alphaModFix/>
          </a:blip>
          <a:srcRect b="0" l="2789" r="0" t="0"/>
          <a:stretch/>
        </p:blipFill>
        <p:spPr>
          <a:xfrm>
            <a:off x="5592700" y="2783350"/>
            <a:ext cx="3551300" cy="2006425"/>
          </a:xfrm>
          <a:prstGeom prst="rect">
            <a:avLst/>
          </a:prstGeom>
          <a:noFill/>
          <a:ln>
            <a:noFill/>
          </a:ln>
        </p:spPr>
      </p:pic>
      <p:pic>
        <p:nvPicPr>
          <p:cNvPr id="106" name="Google Shape;106;p14"/>
          <p:cNvPicPr preferRelativeResize="0"/>
          <p:nvPr/>
        </p:nvPicPr>
        <p:blipFill>
          <a:blip r:embed="rId8">
            <a:alphaModFix/>
          </a:blip>
          <a:stretch>
            <a:fillRect/>
          </a:stretch>
        </p:blipFill>
        <p:spPr>
          <a:xfrm>
            <a:off x="4420500" y="226550"/>
            <a:ext cx="4157075" cy="2283049"/>
          </a:xfrm>
          <a:prstGeom prst="rect">
            <a:avLst/>
          </a:prstGeom>
          <a:noFill/>
          <a:ln>
            <a:noFill/>
          </a:ln>
        </p:spPr>
      </p:pic>
      <p:pic>
        <p:nvPicPr>
          <p:cNvPr id="107" name="Google Shape;107;p14"/>
          <p:cNvPicPr preferRelativeResize="0"/>
          <p:nvPr/>
        </p:nvPicPr>
        <p:blipFill>
          <a:blip r:embed="rId9">
            <a:alphaModFix/>
          </a:blip>
          <a:stretch>
            <a:fillRect/>
          </a:stretch>
        </p:blipFill>
        <p:spPr>
          <a:xfrm>
            <a:off x="0" y="0"/>
            <a:ext cx="9130473" cy="5143500"/>
          </a:xfrm>
          <a:prstGeom prst="rect">
            <a:avLst/>
          </a:prstGeom>
          <a:noFill/>
          <a:ln>
            <a:noFill/>
          </a:ln>
        </p:spPr>
      </p:pic>
      <p:pic>
        <p:nvPicPr>
          <p:cNvPr id="108" name="Google Shape;108;p14"/>
          <p:cNvPicPr preferRelativeResize="0"/>
          <p:nvPr/>
        </p:nvPicPr>
        <p:blipFill>
          <a:blip r:embed="rId10">
            <a:alphaModFix/>
          </a:blip>
          <a:stretch>
            <a:fillRect/>
          </a:stretch>
        </p:blipFill>
        <p:spPr>
          <a:xfrm>
            <a:off x="0" y="0"/>
            <a:ext cx="9130475"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grpSp>
        <p:nvGrpSpPr>
          <p:cNvPr id="113" name="Google Shape;113;p15"/>
          <p:cNvGrpSpPr/>
          <p:nvPr/>
        </p:nvGrpSpPr>
        <p:grpSpPr>
          <a:xfrm>
            <a:off x="332288" y="349088"/>
            <a:ext cx="4712663" cy="2158675"/>
            <a:chOff x="4408863" y="2695488"/>
            <a:chExt cx="4712663" cy="2158675"/>
          </a:xfrm>
        </p:grpSpPr>
        <p:pic>
          <p:nvPicPr>
            <p:cNvPr id="114" name="Google Shape;114;p15"/>
            <p:cNvPicPr preferRelativeResize="0"/>
            <p:nvPr/>
          </p:nvPicPr>
          <p:blipFill rotWithShape="1">
            <a:blip r:embed="rId3">
              <a:alphaModFix/>
            </a:blip>
            <a:srcRect b="0" l="34017" r="-3611" t="0"/>
            <a:stretch/>
          </p:blipFill>
          <p:spPr>
            <a:xfrm>
              <a:off x="5437600" y="2695488"/>
              <a:ext cx="3683926" cy="2158675"/>
            </a:xfrm>
            <a:prstGeom prst="rect">
              <a:avLst/>
            </a:prstGeom>
            <a:noFill/>
            <a:ln>
              <a:noFill/>
            </a:ln>
          </p:spPr>
        </p:pic>
        <p:pic>
          <p:nvPicPr>
            <p:cNvPr id="115" name="Google Shape;115;p15"/>
            <p:cNvPicPr preferRelativeResize="0"/>
            <p:nvPr/>
          </p:nvPicPr>
          <p:blipFill rotWithShape="1">
            <a:blip r:embed="rId3">
              <a:alphaModFix/>
            </a:blip>
            <a:srcRect b="48415" l="19987" r="65471" t="42154"/>
            <a:stretch/>
          </p:blipFill>
          <p:spPr>
            <a:xfrm>
              <a:off x="4572000" y="3610200"/>
              <a:ext cx="865601" cy="228925"/>
            </a:xfrm>
            <a:prstGeom prst="rect">
              <a:avLst/>
            </a:prstGeom>
            <a:noFill/>
            <a:ln>
              <a:noFill/>
            </a:ln>
          </p:spPr>
        </p:pic>
        <p:pic>
          <p:nvPicPr>
            <p:cNvPr id="116" name="Google Shape;116;p15"/>
            <p:cNvPicPr preferRelativeResize="0"/>
            <p:nvPr/>
          </p:nvPicPr>
          <p:blipFill rotWithShape="1">
            <a:blip r:embed="rId3">
              <a:alphaModFix/>
            </a:blip>
            <a:srcRect b="63353" l="0" r="63394" t="27216"/>
            <a:stretch/>
          </p:blipFill>
          <p:spPr>
            <a:xfrm>
              <a:off x="4408863" y="2895325"/>
              <a:ext cx="2179225" cy="228925"/>
            </a:xfrm>
            <a:prstGeom prst="rect">
              <a:avLst/>
            </a:prstGeom>
            <a:noFill/>
            <a:ln>
              <a:noFill/>
            </a:ln>
          </p:spPr>
        </p:pic>
        <p:sp>
          <p:nvSpPr>
            <p:cNvPr id="117" name="Google Shape;117;p15"/>
            <p:cNvSpPr/>
            <p:nvPr/>
          </p:nvSpPr>
          <p:spPr>
            <a:xfrm>
              <a:off x="5401863" y="3324075"/>
              <a:ext cx="193200" cy="1074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8" name="Google Shape;118;p15"/>
          <p:cNvPicPr preferRelativeResize="0"/>
          <p:nvPr/>
        </p:nvPicPr>
        <p:blipFill>
          <a:blip r:embed="rId4">
            <a:alphaModFix/>
          </a:blip>
          <a:stretch>
            <a:fillRect/>
          </a:stretch>
        </p:blipFill>
        <p:spPr>
          <a:xfrm>
            <a:off x="1535802" y="2014950"/>
            <a:ext cx="3571726" cy="2868850"/>
          </a:xfrm>
          <a:prstGeom prst="rect">
            <a:avLst/>
          </a:prstGeom>
          <a:noFill/>
          <a:ln>
            <a:noFill/>
          </a:ln>
        </p:spPr>
      </p:pic>
      <p:pic>
        <p:nvPicPr>
          <p:cNvPr id="119" name="Google Shape;119;p15"/>
          <p:cNvPicPr preferRelativeResize="0"/>
          <p:nvPr/>
        </p:nvPicPr>
        <p:blipFill>
          <a:blip r:embed="rId5">
            <a:alphaModFix/>
          </a:blip>
          <a:stretch>
            <a:fillRect/>
          </a:stretch>
        </p:blipFill>
        <p:spPr>
          <a:xfrm>
            <a:off x="149900" y="38413"/>
            <a:ext cx="8994101" cy="5066675"/>
          </a:xfrm>
          <a:prstGeom prst="rect">
            <a:avLst/>
          </a:prstGeom>
          <a:noFill/>
          <a:ln>
            <a:noFill/>
          </a:ln>
        </p:spPr>
      </p:pic>
      <p:pic>
        <p:nvPicPr>
          <p:cNvPr id="120" name="Google Shape;120;p15"/>
          <p:cNvPicPr preferRelativeResize="0"/>
          <p:nvPr/>
        </p:nvPicPr>
        <p:blipFill>
          <a:blip r:embed="rId6">
            <a:alphaModFix/>
          </a:blip>
          <a:stretch>
            <a:fillRect/>
          </a:stretch>
        </p:blipFill>
        <p:spPr>
          <a:xfrm>
            <a:off x="0" y="0"/>
            <a:ext cx="9130473"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icons</a:t>
            </a:r>
            <a:endParaRPr/>
          </a:p>
        </p:txBody>
      </p:sp>
      <p:sp>
        <p:nvSpPr>
          <p:cNvPr id="126" name="Google Shape;126;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16"/>
          <p:cNvPicPr preferRelativeResize="0"/>
          <p:nvPr/>
        </p:nvPicPr>
        <p:blipFill>
          <a:blip r:embed="rId3">
            <a:alphaModFix/>
          </a:blip>
          <a:stretch>
            <a:fillRect/>
          </a:stretch>
        </p:blipFill>
        <p:spPr>
          <a:xfrm>
            <a:off x="5014753" y="2385750"/>
            <a:ext cx="1873150" cy="2308250"/>
          </a:xfrm>
          <a:prstGeom prst="rect">
            <a:avLst/>
          </a:prstGeom>
          <a:noFill/>
          <a:ln>
            <a:noFill/>
          </a:ln>
        </p:spPr>
      </p:pic>
      <p:pic>
        <p:nvPicPr>
          <p:cNvPr id="128" name="Google Shape;128;p16"/>
          <p:cNvPicPr preferRelativeResize="0"/>
          <p:nvPr/>
        </p:nvPicPr>
        <p:blipFill>
          <a:blip r:embed="rId4">
            <a:alphaModFix/>
          </a:blip>
          <a:stretch>
            <a:fillRect/>
          </a:stretch>
        </p:blipFill>
        <p:spPr>
          <a:xfrm>
            <a:off x="311688" y="263125"/>
            <a:ext cx="8334375" cy="2914650"/>
          </a:xfrm>
          <a:prstGeom prst="rect">
            <a:avLst/>
          </a:prstGeom>
          <a:noFill/>
          <a:ln>
            <a:noFill/>
          </a:ln>
        </p:spPr>
      </p:pic>
      <p:pic>
        <p:nvPicPr>
          <p:cNvPr id="129" name="Google Shape;129;p16"/>
          <p:cNvPicPr preferRelativeResize="0"/>
          <p:nvPr/>
        </p:nvPicPr>
        <p:blipFill>
          <a:blip r:embed="rId5">
            <a:alphaModFix/>
          </a:blip>
          <a:stretch>
            <a:fillRect/>
          </a:stretch>
        </p:blipFill>
        <p:spPr>
          <a:xfrm>
            <a:off x="3439625" y="309098"/>
            <a:ext cx="5581925" cy="2822706"/>
          </a:xfrm>
          <a:prstGeom prst="rect">
            <a:avLst/>
          </a:prstGeom>
          <a:noFill/>
          <a:ln>
            <a:noFill/>
          </a:ln>
        </p:spPr>
      </p:pic>
      <p:pic>
        <p:nvPicPr>
          <p:cNvPr id="130" name="Google Shape;130;p16"/>
          <p:cNvPicPr preferRelativeResize="0"/>
          <p:nvPr/>
        </p:nvPicPr>
        <p:blipFill>
          <a:blip r:embed="rId6">
            <a:alphaModFix/>
          </a:blip>
          <a:stretch>
            <a:fillRect/>
          </a:stretch>
        </p:blipFill>
        <p:spPr>
          <a:xfrm>
            <a:off x="0" y="0"/>
            <a:ext cx="9130473"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17"/>
          <p:cNvPicPr preferRelativeResize="0"/>
          <p:nvPr/>
        </p:nvPicPr>
        <p:blipFill>
          <a:blip r:embed="rId3">
            <a:alphaModFix/>
          </a:blip>
          <a:stretch>
            <a:fillRect/>
          </a:stretch>
        </p:blipFill>
        <p:spPr>
          <a:xfrm>
            <a:off x="0" y="1660723"/>
            <a:ext cx="9144001" cy="30692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145" name="Google Shape;145;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preprocessing, several paths were taken:</a:t>
            </a:r>
            <a:endParaRPr/>
          </a:p>
          <a:p>
            <a:pPr indent="-342900" lvl="0" marL="457200" rtl="0" algn="l">
              <a:spcBef>
                <a:spcPts val="1200"/>
              </a:spcBef>
              <a:spcAft>
                <a:spcPts val="0"/>
              </a:spcAft>
              <a:buSzPts val="1800"/>
              <a:buAutoNum type="arabicPeriod"/>
            </a:pPr>
            <a:r>
              <a:rPr lang="en"/>
              <a:t>Dropping rows with NaN values </a:t>
            </a:r>
            <a:endParaRPr/>
          </a:p>
          <a:p>
            <a:pPr indent="-342900" lvl="0" marL="457200" rtl="0" algn="l">
              <a:spcBef>
                <a:spcPts val="0"/>
              </a:spcBef>
              <a:spcAft>
                <a:spcPts val="0"/>
              </a:spcAft>
              <a:buSzPts val="1800"/>
              <a:buAutoNum type="arabicPeriod"/>
            </a:pPr>
            <a:r>
              <a:rPr lang="en"/>
              <a:t>Filling NaN values with majority voting (for categorical features) and mean values (for numerical features)</a:t>
            </a:r>
            <a:endParaRPr/>
          </a:p>
          <a:p>
            <a:pPr indent="-342900" lvl="0" marL="457200" rtl="0" algn="l">
              <a:spcBef>
                <a:spcPts val="0"/>
              </a:spcBef>
              <a:spcAft>
                <a:spcPts val="0"/>
              </a:spcAft>
              <a:buSzPts val="1800"/>
              <a:buAutoNum type="arabicPeriod"/>
            </a:pPr>
            <a:r>
              <a:rPr lang="en"/>
              <a:t>Filling categorical features with machine learning based models: SVM and Logistic regression</a:t>
            </a:r>
            <a:endParaRPr/>
          </a:p>
          <a:p>
            <a:pPr indent="-342900" lvl="0" marL="457200" rtl="0" algn="l">
              <a:spcBef>
                <a:spcPts val="0"/>
              </a:spcBef>
              <a:spcAft>
                <a:spcPts val="0"/>
              </a:spcAft>
              <a:buSzPts val="1800"/>
              <a:buAutoNum type="arabicPeriod"/>
            </a:pPr>
            <a:r>
              <a:rPr lang="en"/>
              <a:t>Trying to drop irrelevant features with domain knowledge and by evaluation with cross-validated RMSE scores in automated combinations if feasible.</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311700" y="3342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Selection/Extraction</a:t>
            </a:r>
            <a:endParaRPr/>
          </a:p>
        </p:txBody>
      </p:sp>
      <p:sp>
        <p:nvSpPr>
          <p:cNvPr id="151" name="Google Shape;151;p20"/>
          <p:cNvSpPr txBox="1"/>
          <p:nvPr>
            <p:ph idx="1" type="body"/>
          </p:nvPr>
        </p:nvSpPr>
        <p:spPr>
          <a:xfrm>
            <a:off x="311700" y="867800"/>
            <a:ext cx="8520600" cy="4053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a:t>Feature Selection is conducted in 2 ways:</a:t>
            </a:r>
            <a:endParaRPr sz="1400"/>
          </a:p>
          <a:p>
            <a:pPr indent="-317500" lvl="0" marL="457200" rtl="0" algn="l">
              <a:spcBef>
                <a:spcPts val="1200"/>
              </a:spcBef>
              <a:spcAft>
                <a:spcPts val="0"/>
              </a:spcAft>
              <a:buSzPts val="1400"/>
              <a:buAutoNum type="arabicPeriod"/>
            </a:pPr>
            <a:r>
              <a:rPr lang="en" sz="1400"/>
              <a:t>Selection of a subset of features according to the possible combinations as a cartesian product.</a:t>
            </a:r>
            <a:endParaRPr sz="1400"/>
          </a:p>
          <a:p>
            <a:pPr indent="0" lvl="0" marL="457200" rtl="0" algn="l">
              <a:spcBef>
                <a:spcPts val="1200"/>
              </a:spcBef>
              <a:spcAft>
                <a:spcPts val="0"/>
              </a:spcAft>
              <a:buNone/>
            </a:pPr>
            <a:r>
              <a:rPr lang="en" sz="1400"/>
              <a:t>With</a:t>
            </a:r>
            <a:r>
              <a:rPr lang="en" sz="1400"/>
              <a:t> checking the unique number of values in each column as well as the NaN numbers, we come up with thresholds to filter the attributes; in order to escape the curse of dimensionality and have minimum edit in the training data in general to keep the data unbiased. As thresholds, we eliminated the features that have either more than roughly 10-11% missing instances or have more than 70 unique values (since we will need one hot encoding in the features). With addition of the domain experience, we selected 15 features which were hypothesized to be most useful. Then, since we were able to reduce the number of features, we were able to iterate through each combination of the features to come up with the best set, where the models would be able to created with the set that gave the minimum RMSE with cross validation and further optimized for hyperparameters.</a:t>
            </a:r>
            <a:endParaRPr sz="1400"/>
          </a:p>
          <a:p>
            <a:pPr indent="-317500" lvl="0" marL="457200" rtl="0" algn="l">
              <a:spcBef>
                <a:spcPts val="1200"/>
              </a:spcBef>
              <a:spcAft>
                <a:spcPts val="0"/>
              </a:spcAft>
              <a:buSzPts val="1400"/>
              <a:buAutoNum type="arabicPeriod"/>
            </a:pPr>
            <a:r>
              <a:rPr lang="en" sz="1400"/>
              <a:t>Generating new features using dimensionality reduction techniques as:</a:t>
            </a:r>
            <a:endParaRPr sz="1400"/>
          </a:p>
          <a:p>
            <a:pPr indent="-317500" lvl="0" marL="457200" rtl="0" algn="l">
              <a:spcBef>
                <a:spcPts val="0"/>
              </a:spcBef>
              <a:spcAft>
                <a:spcPts val="0"/>
              </a:spcAft>
              <a:buSzPts val="1400"/>
              <a:buChar char="-"/>
            </a:pPr>
            <a:r>
              <a:rPr lang="en" sz="1400"/>
              <a:t>t-SNE : Non-linear relations between features </a:t>
            </a:r>
            <a:r>
              <a:rPr lang="en" sz="1400"/>
              <a:t>were</a:t>
            </a:r>
            <a:r>
              <a:rPr lang="en" sz="1400"/>
              <a:t> searched with t-SNE. </a:t>
            </a:r>
            <a:endParaRPr sz="1400"/>
          </a:p>
          <a:p>
            <a:pPr indent="-317500" lvl="0" marL="457200" rtl="0" algn="l">
              <a:spcBef>
                <a:spcPts val="0"/>
              </a:spcBef>
              <a:spcAft>
                <a:spcPts val="0"/>
              </a:spcAft>
              <a:buSzPts val="1400"/>
              <a:buChar char="-"/>
            </a:pPr>
            <a:r>
              <a:rPr lang="en" sz="1400"/>
              <a:t>Autoencoders: It is used for the compression of features. The compressed part is taken from the ‘bottleneck’ after training the data with the autoencoder network.</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157" name="Google Shape;157;p21"/>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each method, best hyperparameters are chosen from the parameter space using grid search. The regressors used are given below:</a:t>
            </a:r>
            <a:endParaRPr/>
          </a:p>
          <a:p>
            <a:pPr indent="-342900" lvl="0" marL="457200" rtl="0" algn="l">
              <a:spcBef>
                <a:spcPts val="1200"/>
              </a:spcBef>
              <a:spcAft>
                <a:spcPts val="0"/>
              </a:spcAft>
              <a:buSzPts val="1800"/>
              <a:buChar char="●"/>
            </a:pPr>
            <a:r>
              <a:rPr lang="en"/>
              <a:t>K-NN</a:t>
            </a:r>
            <a:endParaRPr/>
          </a:p>
          <a:p>
            <a:pPr indent="-342900" lvl="0" marL="457200" rtl="0" algn="l">
              <a:spcBef>
                <a:spcPts val="0"/>
              </a:spcBef>
              <a:spcAft>
                <a:spcPts val="0"/>
              </a:spcAft>
              <a:buSzPts val="1800"/>
              <a:buChar char="●"/>
            </a:pPr>
            <a:r>
              <a:rPr lang="en"/>
              <a:t>Ridge/Lasso Regression and their CV versions</a:t>
            </a:r>
            <a:endParaRPr/>
          </a:p>
          <a:p>
            <a:pPr indent="-342900" lvl="0" marL="457200" rtl="0" algn="l">
              <a:spcBef>
                <a:spcPts val="0"/>
              </a:spcBef>
              <a:spcAft>
                <a:spcPts val="0"/>
              </a:spcAft>
              <a:buSzPts val="1800"/>
              <a:buChar char="●"/>
            </a:pPr>
            <a:r>
              <a:rPr lang="en"/>
              <a:t>Linear/Polynomial Regression</a:t>
            </a:r>
            <a:endParaRPr/>
          </a:p>
          <a:p>
            <a:pPr indent="-342900" lvl="0" marL="457200" rtl="0" algn="l">
              <a:spcBef>
                <a:spcPts val="0"/>
              </a:spcBef>
              <a:spcAft>
                <a:spcPts val="0"/>
              </a:spcAft>
              <a:buSzPts val="1800"/>
              <a:buChar char="●"/>
            </a:pPr>
            <a:r>
              <a:rPr lang="en"/>
              <a:t>Neural Networks: Convolutional and Autoencoders</a:t>
            </a:r>
            <a:endParaRPr/>
          </a:p>
          <a:p>
            <a:pPr indent="-342900" lvl="0" marL="457200" rtl="0" algn="l">
              <a:spcBef>
                <a:spcPts val="0"/>
              </a:spcBef>
              <a:spcAft>
                <a:spcPts val="0"/>
              </a:spcAft>
              <a:buSzPts val="1800"/>
              <a:buChar char="●"/>
            </a:pPr>
            <a:r>
              <a:rPr lang="en"/>
              <a:t>SVM</a:t>
            </a:r>
            <a:endParaRPr/>
          </a:p>
          <a:p>
            <a:pPr indent="-342900" lvl="0" marL="457200" rtl="0" algn="l">
              <a:spcBef>
                <a:spcPts val="0"/>
              </a:spcBef>
              <a:spcAft>
                <a:spcPts val="0"/>
              </a:spcAft>
              <a:buSzPts val="1800"/>
              <a:buChar char="●"/>
            </a:pPr>
            <a:r>
              <a:rPr lang="en"/>
              <a:t>XGBoost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