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3672A99-B415-478C-8EFB-6FEF87AB09B9}">
  <a:tblStyle styleId="{A3672A99-B415-478C-8EFB-6FEF87AB09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PlayfairDispl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7d77c98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d77c98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Deniz</a:t>
            </a:r>
            <a:endParaRPr/>
          </a:p>
          <a:p>
            <a:pPr indent="0" lvl="0" marL="0" rtl="0" algn="l">
              <a:spcBef>
                <a:spcPts val="0"/>
              </a:spcBef>
              <a:spcAft>
                <a:spcPts val="0"/>
              </a:spcAft>
              <a:buNone/>
            </a:pPr>
            <a:r>
              <a:rPr lang="en"/>
              <a:t>Let’s first start talking with data retrieval stage. In data retrieval stage,we are using LibCurl library in order to get stock information from Yahoo Finance. This library is ready to use and basically, - and furtherly explained- they get the necessary information that are date and price for each stock in our case from the website Yahoo Finance. To implement this library to our algorithm, we used two functions that are called setyahoo and overloaded function callyahoo(). Let me first go through these functions and then algorithm of our data retrieval stage. Setyahoo is the first called function and that is for iterating through stock map. CallYahoo is for populating the price and date info. Of fin.inst. Object. ETF will use the base class to obtain its info. As you can see from figure, this class will have dates, init.Libcurl, callyahoo and createreturn calls. On the other hand,  stock calls the overloaded func. First at the stock class.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7f94664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7f94664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Deniz</a:t>
            </a:r>
            <a:endParaRPr/>
          </a:p>
          <a:p>
            <a:pPr indent="0" lvl="0" marL="0" rtl="0" algn="l">
              <a:spcBef>
                <a:spcPts val="0"/>
              </a:spcBef>
              <a:spcAft>
                <a:spcPts val="0"/>
              </a:spcAft>
              <a:buNone/>
            </a:pPr>
            <a:r>
              <a:rPr lang="en"/>
              <a:t>Let’s talk about algorithm. When we run the code, first thing happening is that we </a:t>
            </a:r>
            <a:r>
              <a:rPr lang="en"/>
              <a:t>initialize</a:t>
            </a:r>
            <a:r>
              <a:rPr lang="en"/>
              <a:t> our ETF object with start, end date and also ticker which SPY in our case. After that, we </a:t>
            </a:r>
            <a:r>
              <a:rPr lang="en"/>
              <a:t>initialize</a:t>
            </a:r>
            <a:r>
              <a:rPr lang="en"/>
              <a:t> LibCurl. How are we doing that? We are creating cookie and crumb string there and hold those in order to speed up the execution of code. Also, Global Curl function needs to be called one in the </a:t>
            </a:r>
            <a:r>
              <a:rPr lang="en"/>
              <a:t>initialization</a:t>
            </a:r>
            <a:r>
              <a:rPr lang="en"/>
              <a:t> of the LibCurl. Now, let’s talk about stocks and how they get data from Yahoo. We first call Stock::SetYahoo() function and this function iterates through stock map. In each iteration, first price and date information is found and then return info. Is found.SetYahoo calls CallYAhoo for LibCurl. In the Stock::CallYahoo we find the start and end date by matching announcement date and etf dates and also given N input. I think that this function gives a </a:t>
            </a:r>
            <a:r>
              <a:rPr lang="en"/>
              <a:t>uniqueness</a:t>
            </a:r>
            <a:r>
              <a:rPr lang="en"/>
              <a:t> for our approach to problem. After we set start and end date, we call Fininst::CallYahoo() for Libcurl and to find price and date info of stocks. These values are obtained at the loop in the fininst::CallYahoo by extracting each date’s line info. From Yahoo Finance. With the found info, we set abnormal returns for that specific stock.  ( MENTION THE FIGURE IN THE PRESENTATION)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816319e8e_2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816319e8e_2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553a3353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553a3353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047824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047824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function declaration in the header file.</a:t>
            </a:r>
            <a:endParaRPr/>
          </a:p>
          <a:p>
            <a:pPr indent="0" lvl="0" marL="0" rtl="0" algn="l">
              <a:spcBef>
                <a:spcPts val="0"/>
              </a:spcBef>
              <a:spcAft>
                <a:spcPts val="0"/>
              </a:spcAft>
              <a:buNone/>
            </a:pPr>
            <a:r>
              <a:rPr lang="en"/>
              <a:t>It includes necessary information that other programmers need to understand in order to use plotCAAR function</a:t>
            </a:r>
            <a:endParaRPr/>
          </a:p>
          <a:p>
            <a:pPr indent="0" lvl="0" marL="0" rtl="0" algn="l">
              <a:spcBef>
                <a:spcPts val="0"/>
              </a:spcBef>
              <a:spcAft>
                <a:spcPts val="0"/>
              </a:spcAft>
              <a:buNone/>
            </a:pPr>
            <a:r>
              <a:rPr lang="en"/>
              <a:t>To illustrate, the function requires 3 vectors of type double of a same size as function parameters.</a:t>
            </a:r>
            <a:endParaRPr/>
          </a:p>
          <a:p>
            <a:pPr indent="0" lvl="0" marL="0" rtl="0" algn="l">
              <a:spcBef>
                <a:spcPts val="0"/>
              </a:spcBef>
              <a:spcAft>
                <a:spcPts val="0"/>
              </a:spcAft>
              <a:buNone/>
            </a:pPr>
            <a:r>
              <a:rPr lang="en"/>
              <a:t>If the pre-condition is met, the function will plot 3 lines of data on a pop-up window and return 0.</a:t>
            </a:r>
            <a:endParaRPr/>
          </a:p>
          <a:p>
            <a:pPr indent="0" lvl="0" marL="0" rtl="0" algn="l">
              <a:spcBef>
                <a:spcPts val="0"/>
              </a:spcBef>
              <a:spcAft>
                <a:spcPts val="0"/>
              </a:spcAft>
              <a:buNone/>
            </a:pPr>
            <a:r>
              <a:rPr lang="en"/>
              <a:t>If the 3 vectors are of different sizes, the function will output the message “vector sizes do not match” and return 1.</a:t>
            </a:r>
            <a:endParaRPr/>
          </a:p>
          <a:p>
            <a:pPr indent="0" lvl="0" marL="0" rtl="0" algn="l">
              <a:spcBef>
                <a:spcPts val="0"/>
              </a:spcBef>
              <a:spcAft>
                <a:spcPts val="0"/>
              </a:spcAft>
              <a:buNone/>
            </a:pPr>
            <a:r>
              <a:rPr lang="en"/>
              <a:t>Also, if the function cannot find the path to gnuplot.exe, it will output the message “gnuplot cannot be opened” and return 1.</a:t>
            </a:r>
            <a:endParaRPr/>
          </a:p>
          <a:p>
            <a:pPr indent="0" lvl="0" marL="0" rtl="0" algn="l">
              <a:spcBef>
                <a:spcPts val="0"/>
              </a:spcBef>
              <a:spcAft>
                <a:spcPts val="0"/>
              </a:spcAft>
              <a:buNone/>
            </a:pPr>
            <a:r>
              <a:rPr lang="en"/>
              <a:t>For windows, the path needs to be set manually to specify the location of gnuplot.exe in _popen function, but for MAC, the path was identical in popen function</a:t>
            </a:r>
            <a:endParaRPr/>
          </a:p>
          <a:p>
            <a:pPr indent="0" lvl="0" marL="0" rtl="0" algn="l">
              <a:spcBef>
                <a:spcPts val="0"/>
              </a:spcBef>
              <a:spcAft>
                <a:spcPts val="0"/>
              </a:spcAft>
              <a:buNone/>
            </a:pPr>
            <a:r>
              <a:rPr lang="en"/>
              <a:t>If gnuplot was installed according to the instruction given to us.</a:t>
            </a:r>
            <a:endParaRPr/>
          </a:p>
          <a:p>
            <a:pPr indent="0" lvl="0" marL="0" rtl="0" algn="l">
              <a:spcBef>
                <a:spcPts val="0"/>
              </a:spcBef>
              <a:spcAft>
                <a:spcPts val="0"/>
              </a:spcAft>
              <a:buNone/>
            </a:pPr>
            <a:r>
              <a:rPr lang="en"/>
              <a:t>If we were to make the function recognize whether the operating system is Windows or MAC OS, we should define if statements that check the operating system.</a:t>
            </a:r>
            <a:endParaRPr/>
          </a:p>
          <a:p>
            <a:pPr indent="0" lvl="0" marL="0" rtl="0" algn="l">
              <a:spcBef>
                <a:spcPts val="0"/>
              </a:spcBef>
              <a:spcAft>
                <a:spcPts val="0"/>
              </a:spcAft>
              <a:buNone/>
            </a:pPr>
            <a:r>
              <a:rPr lang="en"/>
              <a:t>For example, we could define char array or string variable to request and read the input such as windows or mac and also request the user to input to type the directory of gnuplot.exe and execute if statements to call popen or _popen functions with the input variables passed as parameters based on the operating system.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0478244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0478244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we want plotCAAR function to do.</a:t>
            </a:r>
            <a:endParaRPr/>
          </a:p>
          <a:p>
            <a:pPr indent="0" lvl="0" marL="0" rtl="0" algn="l">
              <a:spcBef>
                <a:spcPts val="0"/>
              </a:spcBef>
              <a:spcAft>
                <a:spcPts val="0"/>
              </a:spcAft>
              <a:buNone/>
            </a:pPr>
            <a:r>
              <a:rPr lang="en"/>
              <a:t>We want the function to check the vectors are the same size because CAAR of each group should have the same number of data points.</a:t>
            </a:r>
            <a:endParaRPr/>
          </a:p>
          <a:p>
            <a:pPr indent="0" lvl="0" marL="0" rtl="0" algn="l">
              <a:spcBef>
                <a:spcPts val="0"/>
              </a:spcBef>
              <a:spcAft>
                <a:spcPts val="0"/>
              </a:spcAft>
              <a:buNone/>
            </a:pPr>
            <a:r>
              <a:rPr lang="en"/>
              <a:t>Also, we want the function to check if calling gnuplot.exe is successful and notify the problem to the user if it is not successful.</a:t>
            </a:r>
            <a:endParaRPr/>
          </a:p>
          <a:p>
            <a:pPr indent="0" lvl="0" marL="0" rtl="0" algn="l">
              <a:spcBef>
                <a:spcPts val="0"/>
              </a:spcBef>
              <a:spcAft>
                <a:spcPts val="0"/>
              </a:spcAft>
              <a:buNone/>
            </a:pPr>
            <a:r>
              <a:rPr lang="en"/>
              <a:t>Since CAARs will have the range -N+1 days from the announcement date to +N from the announcement date, we set the range to be always [-N+1, N]</a:t>
            </a:r>
            <a:endParaRPr/>
          </a:p>
          <a:p>
            <a:pPr indent="0" lvl="0" marL="0" rtl="0" algn="l">
              <a:spcBef>
                <a:spcPts val="0"/>
              </a:spcBef>
              <a:spcAft>
                <a:spcPts val="0"/>
              </a:spcAft>
              <a:buNone/>
            </a:pPr>
            <a:r>
              <a:rPr lang="en"/>
              <a:t>We tried several formats of the plot referring to gnuplot documentation and set up the format in the function to have the best-looking graph.</a:t>
            </a:r>
            <a:endParaRPr/>
          </a:p>
          <a:p>
            <a:pPr indent="0" lvl="0" marL="0" rtl="0" algn="l">
              <a:spcBef>
                <a:spcPts val="0"/>
              </a:spcBef>
              <a:spcAft>
                <a:spcPts val="0"/>
              </a:spcAft>
              <a:buNone/>
            </a:pPr>
            <a:r>
              <a:rPr lang="en"/>
              <a:t>We made sure it pops up a window to display the graph (wxt).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816319e8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816319e8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plotCAAR can be used to properly graph AAR, AAR STD, CAAR, CAAR STD, Return, abnormal return, which have the size of 2N.</a:t>
            </a:r>
            <a:endParaRPr/>
          </a:p>
          <a:p>
            <a:pPr indent="0" lvl="0" marL="0" rtl="0" algn="l">
              <a:spcBef>
                <a:spcPts val="0"/>
              </a:spcBef>
              <a:spcAft>
                <a:spcPts val="0"/>
              </a:spcAft>
              <a:buNone/>
            </a:pPr>
            <a:r>
              <a:rPr lang="en"/>
              <a:t>We set the starting point of x to be -N+1, so it is not properly set the range for prices which have the size of 2N + 1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816319e8e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816319e8e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816319e8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816319e8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816319e8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816319e8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Liam</a:t>
            </a:r>
            <a:endParaRPr/>
          </a:p>
          <a:p>
            <a:pPr indent="0" lvl="0" marL="0" rtl="0" algn="l">
              <a:spcBef>
                <a:spcPts val="0"/>
              </a:spcBef>
              <a:spcAft>
                <a:spcPts val="0"/>
              </a:spcAft>
              <a:buNone/>
            </a:pPr>
            <a:r>
              <a:rPr lang="en"/>
              <a:t>From the AAR plot, we can see data mostly centered around zero with some noise. But, there is a clear spike in activity immediately after the announcement date. This coincides with standard deviation spike at the same time. The direction seems to correspond to the intuition: that positive surprise causes high stock returns and vice versa for negative surprise. Expectation meeting stocks do not show enough difference to conclude it is not noise. Interestingly, these gains made so not seem to be temporary. Some may have predicted that gains made during the spike would be countered in the days following with returns in the opposite direction, but the CAAR plot seems to indicate that this is not the case, at least for the sample size shown.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816319e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816319e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the intention of the program </a:t>
            </a:r>
            <a:r>
              <a:rPr lang="en"/>
              <a:t>and how we understood and implemented our version of the code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553a3353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553a3353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Liam</a:t>
            </a:r>
            <a:endParaRPr/>
          </a:p>
          <a:p>
            <a:pPr indent="0" lvl="0" marL="0" rtl="0" algn="l">
              <a:spcBef>
                <a:spcPts val="0"/>
              </a:spcBef>
              <a:spcAft>
                <a:spcPts val="0"/>
              </a:spcAft>
              <a:buNone/>
            </a:pPr>
            <a:r>
              <a:rPr lang="en"/>
              <a:t>To conclude, the first step in the development process was planning and design. At this point, we divided the necessary labor into three main sections: data retrieval, bootstrapping and calculations, and visualization. The division was not absolute, and there was much cross functional collaboration. We were able to utilize the libcurl library to pull stock data from Yahoo Finance into memory. We were able to form appropriate data structures to properly store that data for use in bootstrapping and calculations. Finally, we were able to visualize the graphs of AAR, CAAR, StdDevAAR, and StdDevCAAR for each group. Having done all this, we are able to confirm our initial hypothesis with a high degree of certainty.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816319e8e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816319e8e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Liam</a:t>
            </a:r>
            <a:endParaRPr/>
          </a:p>
          <a:p>
            <a:pPr indent="0" lvl="0" marL="0" rtl="0" algn="l">
              <a:spcBef>
                <a:spcPts val="0"/>
              </a:spcBef>
              <a:spcAft>
                <a:spcPts val="0"/>
              </a:spcAft>
              <a:buNone/>
            </a:pPr>
            <a:r>
              <a:rPr lang="en"/>
              <a:t>As far as enhancements to the project description go, we implemented a couple of features that enhance the forward compatibility of the program. We wanted to add some flexibility when it comes to the benchmark used for abnormal returns, so we added a menu option for the user to change the benchmark security from the default. Additionally, because of the structure of the program, there is the potential to add more than one ETF, and benchmark stocks against any available chosen ETF. Our program also includes some efficiency considerations. One of these is a method titled PlusNTradingDays, a unique method of finding the correct start and end dates using the ETF date vector to find dates that are N trading days from the announce day. We also include a method to catch libcurl failure, since the server is not 100% reliable. Finally, our program overall was efficient in object initialization, in that we used pointers rather than initializing objects multiple times.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816319e8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816319e8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816319e8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816319e8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 Grades:</a:t>
            </a:r>
            <a:endParaRPr/>
          </a:p>
          <a:p>
            <a:pPr indent="0" lvl="0" marL="0" rtl="0" algn="l">
              <a:spcBef>
                <a:spcPts val="0"/>
              </a:spcBef>
              <a:spcAft>
                <a:spcPts val="0"/>
              </a:spcAft>
              <a:buNone/>
            </a:pPr>
            <a:r>
              <a:rPr lang="en"/>
              <a:t>Cristobal: 10/10</a:t>
            </a:r>
            <a:endParaRPr/>
          </a:p>
          <a:p>
            <a:pPr indent="0" lvl="0" marL="0" rtl="0" algn="l">
              <a:spcBef>
                <a:spcPts val="0"/>
              </a:spcBef>
              <a:spcAft>
                <a:spcPts val="0"/>
              </a:spcAft>
              <a:buNone/>
            </a:pPr>
            <a:r>
              <a:rPr lang="en"/>
              <a:t>Deniz: </a:t>
            </a:r>
            <a:r>
              <a:rPr lang="en"/>
              <a:t>10/10</a:t>
            </a:r>
            <a:endParaRPr/>
          </a:p>
          <a:p>
            <a:pPr indent="0" lvl="0" marL="0" rtl="0" algn="l">
              <a:spcBef>
                <a:spcPts val="0"/>
              </a:spcBef>
              <a:spcAft>
                <a:spcPts val="0"/>
              </a:spcAft>
              <a:buNone/>
            </a:pPr>
            <a:r>
              <a:rPr lang="en"/>
              <a:t>Albert: </a:t>
            </a:r>
            <a:r>
              <a:rPr lang="en"/>
              <a:t>10/10</a:t>
            </a:r>
            <a:endParaRPr/>
          </a:p>
          <a:p>
            <a:pPr indent="0" lvl="0" marL="0" rtl="0" algn="l">
              <a:spcBef>
                <a:spcPts val="0"/>
              </a:spcBef>
              <a:spcAft>
                <a:spcPts val="0"/>
              </a:spcAft>
              <a:buNone/>
            </a:pPr>
            <a:r>
              <a:rPr lang="en"/>
              <a:t>Lincoln: </a:t>
            </a:r>
            <a:r>
              <a:rPr lang="en"/>
              <a:t>10/10</a:t>
            </a:r>
            <a:endParaRPr/>
          </a:p>
          <a:p>
            <a:pPr indent="0" lvl="0" marL="0" rtl="0" algn="l">
              <a:spcBef>
                <a:spcPts val="0"/>
              </a:spcBef>
              <a:spcAft>
                <a:spcPts val="0"/>
              </a:spcAft>
              <a:buNone/>
            </a:pPr>
            <a:r>
              <a:rPr lang="en"/>
              <a:t>Liam: </a:t>
            </a:r>
            <a:r>
              <a:rPr lang="en"/>
              <a:t>10/10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816319e8e_1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16319e8e_1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matlab script and why some of the stocks on S&amp;P 500 is removed.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816319e8e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816319e8e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very high level, the project is structured with a class Data that stores all the information needed. </a:t>
            </a:r>
            <a:endParaRPr/>
          </a:p>
          <a:p>
            <a:pPr indent="0" lvl="0" marL="0" rtl="0" algn="l">
              <a:spcBef>
                <a:spcPts val="0"/>
              </a:spcBef>
              <a:spcAft>
                <a:spcPts val="0"/>
              </a:spcAft>
              <a:buNone/>
            </a:pPr>
            <a:r>
              <a:rPr lang="en"/>
              <a:t>The most important data member of this class is a Map container that has Stock objects inside of it with their tickers as key values.</a:t>
            </a:r>
            <a:endParaRPr/>
          </a:p>
          <a:p>
            <a:pPr indent="0" lvl="0" marL="0" rtl="0" algn="l">
              <a:spcBef>
                <a:spcPts val="0"/>
              </a:spcBef>
              <a:spcAft>
                <a:spcPts val="0"/>
              </a:spcAft>
              <a:buNone/>
            </a:pPr>
            <a:r>
              <a:rPr lang="en"/>
              <a:t>These stocks objects get populate with Zacks and Yahoo data inside some of the Data class member functions.</a:t>
            </a:r>
            <a:endParaRPr/>
          </a:p>
          <a:p>
            <a:pPr indent="0" lvl="0" marL="0" rtl="0" algn="l">
              <a:spcBef>
                <a:spcPts val="0"/>
              </a:spcBef>
              <a:spcAft>
                <a:spcPts val="0"/>
              </a:spcAft>
              <a:buNone/>
            </a:pPr>
            <a:r>
              <a:rPr lang="en"/>
              <a:t>Also this Data Class classifies stock tickers in the three Group categories.</a:t>
            </a:r>
            <a:endParaRPr/>
          </a:p>
          <a:p>
            <a:pPr indent="0" lvl="0" marL="0" rtl="0" algn="l">
              <a:spcBef>
                <a:spcPts val="0"/>
              </a:spcBef>
              <a:spcAft>
                <a:spcPts val="0"/>
              </a:spcAft>
              <a:buNone/>
            </a:pPr>
            <a:r>
              <a:rPr lang="en"/>
              <a:t>Independently</a:t>
            </a:r>
            <a:r>
              <a:rPr lang="en"/>
              <a:t>, we created Group Objects, one for each group (beat, meet, miss), using the Data Class Object and the previous classification.</a:t>
            </a:r>
            <a:endParaRPr/>
          </a:p>
          <a:p>
            <a:pPr indent="0" lvl="0" marL="0" rtl="0" algn="l">
              <a:spcBef>
                <a:spcPts val="0"/>
              </a:spcBef>
              <a:spcAft>
                <a:spcPts val="0"/>
              </a:spcAft>
              <a:buNone/>
            </a:pPr>
            <a:r>
              <a:rPr lang="en"/>
              <a:t>In these final objects we calculate the AAR and CAAR and the other required metrics.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816319e8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816319e8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group we wanted to create a project </a:t>
            </a:r>
            <a:r>
              <a:rPr lang="en"/>
              <a:t>structure</a:t>
            </a:r>
            <a:r>
              <a:rPr lang="en"/>
              <a:t> that can be as independent as possible to the requirements of the project.</a:t>
            </a:r>
            <a:endParaRPr/>
          </a:p>
          <a:p>
            <a:pPr indent="0" lvl="0" marL="0" rtl="0" algn="l">
              <a:spcBef>
                <a:spcPts val="0"/>
              </a:spcBef>
              <a:spcAft>
                <a:spcPts val="0"/>
              </a:spcAft>
              <a:buNone/>
            </a:pPr>
            <a:r>
              <a:rPr lang="en"/>
              <a:t>Since we are working with Stocks and ETF (in this case as a benchmark), we decided to build a parent class called FinInst (Financial Instrument) without thinking about the AAR, CAAR, bootstrapping, and all the specific requirements of this project. So this part of the code can be reused anytime we would work with these types of financial assets.</a:t>
            </a:r>
            <a:endParaRPr/>
          </a:p>
          <a:p>
            <a:pPr indent="0" lvl="0" marL="0" rtl="0" algn="l">
              <a:spcBef>
                <a:spcPts val="0"/>
              </a:spcBef>
              <a:spcAft>
                <a:spcPts val="0"/>
              </a:spcAft>
              <a:buNone/>
            </a:pPr>
            <a:r>
              <a:rPr lang="en"/>
              <a:t>This FinInst class has to child classes: Stocks and ETF, but it could have as many asset types as required the situation.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816319e8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16319e8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is much more specific to what was asked to do in this project.</a:t>
            </a:r>
            <a:endParaRPr/>
          </a:p>
          <a:p>
            <a:pPr indent="0" lvl="0" marL="0" rtl="0" algn="l">
              <a:spcBef>
                <a:spcPts val="0"/>
              </a:spcBef>
              <a:spcAft>
                <a:spcPts val="0"/>
              </a:spcAft>
              <a:buNone/>
            </a:pPr>
            <a:r>
              <a:rPr lang="en"/>
              <a:t>The most important task to us was to build the entire project focusing on the running time and computational effort.</a:t>
            </a:r>
            <a:endParaRPr/>
          </a:p>
          <a:p>
            <a:pPr indent="0" lvl="0" marL="0" rtl="0" algn="l">
              <a:spcBef>
                <a:spcPts val="0"/>
              </a:spcBef>
              <a:spcAft>
                <a:spcPts val="0"/>
              </a:spcAft>
              <a:buNone/>
            </a:pPr>
            <a:r>
              <a:rPr lang="en"/>
              <a:t>Therefore every object created in the Data Class Map is going to be reused through the entire project without recreating or copying objects.</a:t>
            </a:r>
            <a:endParaRPr/>
          </a:p>
          <a:p>
            <a:pPr indent="0" lvl="0" marL="0" rtl="0" algn="l">
              <a:spcBef>
                <a:spcPts val="0"/>
              </a:spcBef>
              <a:spcAft>
                <a:spcPts val="0"/>
              </a:spcAft>
              <a:buNone/>
            </a:pPr>
            <a:r>
              <a:rPr lang="en"/>
              <a:t>As we said before, StockMap and BenchMap will be populated with the data available inside the constructor and inside the member functions SetYahoo.</a:t>
            </a:r>
            <a:endParaRPr/>
          </a:p>
          <a:p>
            <a:pPr indent="0" lvl="0" marL="0" rtl="0" algn="l">
              <a:spcBef>
                <a:spcPts val="0"/>
              </a:spcBef>
              <a:spcAft>
                <a:spcPts val="0"/>
              </a:spcAft>
              <a:buNone/>
            </a:pPr>
            <a:r>
              <a:rPr lang="en"/>
              <a:t>Inside beat, meet, and miss data members (from Data class) will have the tickers that belong to each group.</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d77c98a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d77c98a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process about how the project is initialized before getting inside the menu.</a:t>
            </a:r>
            <a:endParaRPr/>
          </a:p>
          <a:p>
            <a:pPr indent="0" lvl="0" marL="0" rtl="0" algn="l">
              <a:spcBef>
                <a:spcPts val="0"/>
              </a:spcBef>
              <a:spcAft>
                <a:spcPts val="0"/>
              </a:spcAft>
              <a:buNone/>
            </a:pPr>
            <a:r>
              <a:rPr lang="en"/>
              <a:t>The only user input required is the “insert N” part. Where we forced the execution of the option 1, so if the first option of the user is to plot the results, the data would be loaded and calculations ready.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816319e8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16319e8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Deniz</a:t>
            </a:r>
            <a:endParaRPr/>
          </a:p>
          <a:p>
            <a:pPr indent="0" lvl="0" marL="0" rtl="0" algn="l">
              <a:spcBef>
                <a:spcPts val="0"/>
              </a:spcBef>
              <a:spcAft>
                <a:spcPts val="0"/>
              </a:spcAft>
              <a:buNone/>
            </a:pPr>
            <a:r>
              <a:rPr lang="en"/>
              <a:t>Our menu has 6 options as you can see from the listed options here. Five of the options listed options in the menu are the requirements. Moreover, as an enhancement to project, we add another option called “Enter Ticker, Start and End dates for ETF” which is for user to change the benchmark ETF whenever he/she wants. These menu options will appear when the program execution finishes. Basically, user could just select option 3 and 4 in order to show results for the given N at the </a:t>
            </a:r>
            <a:r>
              <a:rPr lang="en"/>
              <a:t>initialization</a:t>
            </a:r>
            <a:r>
              <a:rPr lang="en"/>
              <a:t> of the program. Also, he could print the desired stock information with option 2. Option 1 could be used for entering different N and then, rerun the program for that specific N with respective outputs and plots.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1" name="Google Shape;61;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lvl1pPr lvl="0">
              <a:buNone/>
              <a:defRPr sz="1200">
                <a:solidFill>
                  <a:schemeClr val="accent6"/>
                </a:solidFill>
              </a:defRPr>
            </a:lvl1pPr>
            <a:lvl2pPr lvl="1">
              <a:buNone/>
              <a:defRPr sz="1200">
                <a:solidFill>
                  <a:schemeClr val="accent6"/>
                </a:solidFill>
              </a:defRPr>
            </a:lvl2pPr>
            <a:lvl3pPr lvl="2">
              <a:buNone/>
              <a:defRPr sz="1200">
                <a:solidFill>
                  <a:schemeClr val="accent6"/>
                </a:solidFill>
              </a:defRPr>
            </a:lvl3pPr>
            <a:lvl4pPr lvl="3">
              <a:buNone/>
              <a:defRPr sz="1200">
                <a:solidFill>
                  <a:schemeClr val="accent6"/>
                </a:solidFill>
              </a:defRPr>
            </a:lvl4pPr>
            <a:lvl5pPr lvl="4">
              <a:buNone/>
              <a:defRPr sz="1200">
                <a:solidFill>
                  <a:schemeClr val="accent6"/>
                </a:solidFill>
              </a:defRPr>
            </a:lvl5pPr>
            <a:lvl6pPr lvl="5">
              <a:buNone/>
              <a:defRPr sz="1200">
                <a:solidFill>
                  <a:schemeClr val="accent6"/>
                </a:solidFill>
              </a:defRPr>
            </a:lvl6pPr>
            <a:lvl7pPr lvl="6">
              <a:buNone/>
              <a:defRPr sz="1200">
                <a:solidFill>
                  <a:schemeClr val="accent6"/>
                </a:solidFill>
              </a:defRPr>
            </a:lvl7pPr>
            <a:lvl8pPr lvl="7">
              <a:buNone/>
              <a:defRPr sz="1200">
                <a:solidFill>
                  <a:schemeClr val="accent6"/>
                </a:solidFill>
              </a:defRPr>
            </a:lvl8pPr>
            <a:lvl9pPr lvl="8">
              <a:buNone/>
              <a:defRPr sz="1200">
                <a:solidFill>
                  <a:schemeClr val="accent6"/>
                </a:solidFill>
              </a:defRPr>
            </a:lvl9pPr>
          </a:lstStyle>
          <a:p>
            <a:pPr indent="0" lvl="0" marL="0" rtl="0" algn="r">
              <a:spcBef>
                <a:spcPts val="0"/>
              </a:spcBef>
              <a:spcAft>
                <a:spcPts val="0"/>
              </a:spcAft>
              <a:buNone/>
            </a:pPr>
            <a:fld id="{00000000-1234-1234-1234-123412341234}" type="slidenum">
              <a:rPr lang="en"/>
              <a:t>‹#›</a:t>
            </a:fld>
            <a:endParaRPr sz="1000">
              <a:solidFill>
                <a:schemeClr val="dk1"/>
              </a:solidFill>
            </a:endParaRPr>
          </a:p>
        </p:txBody>
      </p:sp>
      <p:sp>
        <p:nvSpPr>
          <p:cNvPr id="27" name="Google Shape;27;p4"/>
          <p:cNvSpPr txBox="1"/>
          <p:nvPr/>
        </p:nvSpPr>
        <p:spPr>
          <a:xfrm>
            <a:off x="3693900" y="4714525"/>
            <a:ext cx="17562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6"/>
                </a:solidFill>
                <a:latin typeface="Lato"/>
                <a:ea typeface="Lato"/>
                <a:cs typeface="Lato"/>
                <a:sym typeface="Lato"/>
              </a:rPr>
              <a:t>cg3516@nyu.edu 2020</a:t>
            </a:r>
            <a:endParaRPr sz="1200">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30" name="Google Shape;30;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cxnSp>
        <p:nvCxnSpPr>
          <p:cNvPr id="38" name="Google Shape;38;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3"/>
          <p:cNvSpPr txBox="1"/>
          <p:nvPr>
            <p:ph type="ctrTitle"/>
          </p:nvPr>
        </p:nvSpPr>
        <p:spPr>
          <a:xfrm>
            <a:off x="630600" y="136800"/>
            <a:ext cx="86109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sz="3000"/>
              <a:t>Impact of Quarterly Earnings on Stock Returns</a:t>
            </a:r>
            <a:endParaRPr sz="3000"/>
          </a:p>
          <a:p>
            <a:pPr indent="0" lvl="0" marL="0" rtl="0" algn="l">
              <a:spcBef>
                <a:spcPts val="1000"/>
              </a:spcBef>
              <a:spcAft>
                <a:spcPts val="0"/>
              </a:spcAft>
              <a:buNone/>
            </a:pPr>
            <a:r>
              <a:rPr lang="en" sz="1800"/>
              <a:t>FRE-6883 Financial Computing in C++</a:t>
            </a:r>
            <a:endParaRPr sz="1800"/>
          </a:p>
        </p:txBody>
      </p:sp>
      <p:sp>
        <p:nvSpPr>
          <p:cNvPr id="70" name="Google Shape;70;p13"/>
          <p:cNvSpPr txBox="1"/>
          <p:nvPr>
            <p:ph idx="1" type="subTitle"/>
          </p:nvPr>
        </p:nvSpPr>
        <p:spPr>
          <a:xfrm>
            <a:off x="0" y="3228375"/>
            <a:ext cx="9144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71" name="Google Shape;71;p13"/>
          <p:cNvSpPr txBox="1"/>
          <p:nvPr/>
        </p:nvSpPr>
        <p:spPr>
          <a:xfrm>
            <a:off x="630600" y="2497925"/>
            <a:ext cx="1747200" cy="253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6"/>
                </a:solidFill>
                <a:latin typeface="Lato"/>
                <a:ea typeface="Lato"/>
                <a:cs typeface="Lato"/>
                <a:sym typeface="Lato"/>
              </a:rPr>
              <a:t>Contributors:</a:t>
            </a:r>
            <a:endParaRPr>
              <a:solidFill>
                <a:schemeClr val="accent6"/>
              </a:solidFill>
              <a:latin typeface="Lato"/>
              <a:ea typeface="Lato"/>
              <a:cs typeface="Lato"/>
              <a:sym typeface="Lato"/>
            </a:endParaRPr>
          </a:p>
          <a:p>
            <a:pPr indent="0" lvl="0" marL="0" rtl="0" algn="l">
              <a:lnSpc>
                <a:spcPct val="100000"/>
              </a:lnSpc>
              <a:spcBef>
                <a:spcPts val="0"/>
              </a:spcBef>
              <a:spcAft>
                <a:spcPts val="0"/>
              </a:spcAft>
              <a:buNone/>
            </a:pPr>
            <a:r>
              <a:t/>
            </a:r>
            <a:endParaRPr>
              <a:solidFill>
                <a:schemeClr val="accent6"/>
              </a:solidFill>
              <a:latin typeface="Lato"/>
              <a:ea typeface="Lato"/>
              <a:cs typeface="Lato"/>
              <a:sym typeface="Lato"/>
            </a:endParaRPr>
          </a:p>
          <a:p>
            <a:pPr indent="0" lvl="0" marL="0" rtl="0" algn="l">
              <a:lnSpc>
                <a:spcPct val="100000"/>
              </a:lnSpc>
              <a:spcBef>
                <a:spcPts val="0"/>
              </a:spcBef>
              <a:spcAft>
                <a:spcPts val="0"/>
              </a:spcAft>
              <a:buNone/>
            </a:pPr>
            <a:r>
              <a:rPr lang="en">
                <a:solidFill>
                  <a:schemeClr val="accent6"/>
                </a:solidFill>
                <a:latin typeface="Lato"/>
                <a:ea typeface="Lato"/>
                <a:cs typeface="Lato"/>
                <a:sym typeface="Lato"/>
              </a:rPr>
              <a:t>Cristobal Gonzalez </a:t>
            </a:r>
            <a:endParaRPr>
              <a:solidFill>
                <a:schemeClr val="accent6"/>
              </a:solidFill>
              <a:latin typeface="Lato"/>
              <a:ea typeface="Lato"/>
              <a:cs typeface="Lato"/>
              <a:sym typeface="Lato"/>
            </a:endParaRPr>
          </a:p>
          <a:p>
            <a:pPr indent="0" lvl="0" marL="0" rtl="0" algn="l">
              <a:lnSpc>
                <a:spcPct val="100000"/>
              </a:lnSpc>
              <a:spcBef>
                <a:spcPts val="0"/>
              </a:spcBef>
              <a:spcAft>
                <a:spcPts val="0"/>
              </a:spcAft>
              <a:buNone/>
            </a:pPr>
            <a:r>
              <a:rPr lang="en">
                <a:solidFill>
                  <a:schemeClr val="accent6"/>
                </a:solidFill>
                <a:latin typeface="Lato"/>
                <a:ea typeface="Lato"/>
                <a:cs typeface="Lato"/>
                <a:sym typeface="Lato"/>
              </a:rPr>
              <a:t>Deniz Kural</a:t>
            </a:r>
            <a:endParaRPr>
              <a:solidFill>
                <a:schemeClr val="accent6"/>
              </a:solidFill>
              <a:latin typeface="Lato"/>
              <a:ea typeface="Lato"/>
              <a:cs typeface="Lato"/>
              <a:sym typeface="Lato"/>
            </a:endParaRPr>
          </a:p>
          <a:p>
            <a:pPr indent="0" lvl="0" marL="0" rtl="0" algn="l">
              <a:lnSpc>
                <a:spcPct val="100000"/>
              </a:lnSpc>
              <a:spcBef>
                <a:spcPts val="0"/>
              </a:spcBef>
              <a:spcAft>
                <a:spcPts val="0"/>
              </a:spcAft>
              <a:buNone/>
            </a:pPr>
            <a:r>
              <a:rPr lang="en">
                <a:solidFill>
                  <a:schemeClr val="accent6"/>
                </a:solidFill>
                <a:latin typeface="Lato"/>
                <a:ea typeface="Lato"/>
                <a:cs typeface="Lato"/>
                <a:sym typeface="Lato"/>
              </a:rPr>
              <a:t>Albert Lee</a:t>
            </a:r>
            <a:endParaRPr>
              <a:solidFill>
                <a:schemeClr val="accent6"/>
              </a:solidFill>
              <a:latin typeface="Lato"/>
              <a:ea typeface="Lato"/>
              <a:cs typeface="Lato"/>
              <a:sym typeface="Lato"/>
            </a:endParaRPr>
          </a:p>
          <a:p>
            <a:pPr indent="0" lvl="0" marL="0" rtl="0" algn="l">
              <a:lnSpc>
                <a:spcPct val="100000"/>
              </a:lnSpc>
              <a:spcBef>
                <a:spcPts val="0"/>
              </a:spcBef>
              <a:spcAft>
                <a:spcPts val="0"/>
              </a:spcAft>
              <a:buNone/>
            </a:pPr>
            <a:r>
              <a:rPr lang="en">
                <a:solidFill>
                  <a:schemeClr val="accent6"/>
                </a:solidFill>
                <a:latin typeface="Lato"/>
                <a:ea typeface="Lato"/>
                <a:cs typeface="Lato"/>
                <a:sym typeface="Lato"/>
              </a:rPr>
              <a:t>Lincoln Lin</a:t>
            </a:r>
            <a:endParaRPr>
              <a:solidFill>
                <a:schemeClr val="accent6"/>
              </a:solidFill>
              <a:latin typeface="Lato"/>
              <a:ea typeface="Lato"/>
              <a:cs typeface="Lato"/>
              <a:sym typeface="Lato"/>
            </a:endParaRPr>
          </a:p>
          <a:p>
            <a:pPr indent="0" lvl="0" marL="0" rtl="0" algn="l">
              <a:lnSpc>
                <a:spcPct val="100000"/>
              </a:lnSpc>
              <a:spcBef>
                <a:spcPts val="0"/>
              </a:spcBef>
              <a:spcAft>
                <a:spcPts val="0"/>
              </a:spcAft>
              <a:buNone/>
            </a:pPr>
            <a:r>
              <a:rPr lang="en">
                <a:solidFill>
                  <a:schemeClr val="accent6"/>
                </a:solidFill>
                <a:latin typeface="Lato"/>
                <a:ea typeface="Lato"/>
                <a:cs typeface="Lato"/>
                <a:sym typeface="Lato"/>
              </a:rPr>
              <a:t>Liam Trodden</a:t>
            </a:r>
            <a:endParaRPr>
              <a:solidFill>
                <a:schemeClr val="accent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3156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Further Elaboration on:</a:t>
            </a:r>
            <a:r>
              <a:rPr lang="en" sz="2400"/>
              <a:t> </a:t>
            </a:r>
            <a:endParaRPr sz="2400"/>
          </a:p>
          <a:p>
            <a:pPr indent="0" lvl="0" marL="0" rtl="0" algn="l">
              <a:spcBef>
                <a:spcPts val="0"/>
              </a:spcBef>
              <a:spcAft>
                <a:spcPts val="0"/>
              </a:spcAft>
              <a:buNone/>
            </a:pPr>
            <a:r>
              <a:rPr lang="en" sz="2400"/>
              <a:t>Using libcurl to Retrieve Price Data</a:t>
            </a:r>
            <a:endParaRPr sz="2400"/>
          </a:p>
        </p:txBody>
      </p:sp>
      <p:sp>
        <p:nvSpPr>
          <p:cNvPr id="191" name="Google Shape;191;p22"/>
          <p:cNvSpPr txBox="1"/>
          <p:nvPr>
            <p:ph idx="1" type="body"/>
          </p:nvPr>
        </p:nvSpPr>
        <p:spPr>
          <a:xfrm>
            <a:off x="311700" y="1210175"/>
            <a:ext cx="50253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FinInst has callYahoo member function to populate the price vector for that Financial Instrument object</a:t>
            </a:r>
            <a:endParaRPr/>
          </a:p>
          <a:p>
            <a:pPr indent="-317500" lvl="1" marL="914400" rtl="0" algn="l">
              <a:spcBef>
                <a:spcPts val="0"/>
              </a:spcBef>
              <a:spcAft>
                <a:spcPts val="0"/>
              </a:spcAft>
              <a:buSzPts val="1400"/>
              <a:buChar char="○"/>
            </a:pPr>
            <a:r>
              <a:rPr lang="en"/>
              <a:t>ETF calls the base class function callYahoo(string StartDate, string EndDate)</a:t>
            </a:r>
            <a:endParaRPr/>
          </a:p>
          <a:p>
            <a:pPr indent="-317500" lvl="1" marL="914400" rtl="0" algn="l">
              <a:spcBef>
                <a:spcPts val="0"/>
              </a:spcBef>
              <a:spcAft>
                <a:spcPts val="0"/>
              </a:spcAft>
              <a:buSzPts val="1400"/>
              <a:buChar char="○"/>
            </a:pPr>
            <a:r>
              <a:rPr lang="en"/>
              <a:t>Stock calls overloaded function callYahoo(vector &lt;string&gt; etfdates)</a:t>
            </a:r>
            <a:endParaRPr/>
          </a:p>
          <a:p>
            <a:pPr indent="-342900" lvl="0" marL="457200" rtl="0" algn="l">
              <a:spcBef>
                <a:spcPts val="0"/>
              </a:spcBef>
              <a:spcAft>
                <a:spcPts val="0"/>
              </a:spcAft>
              <a:buSzPts val="1800"/>
              <a:buChar char="●"/>
            </a:pPr>
            <a:r>
              <a:rPr lang="en"/>
              <a:t>Stock :: callYahoo() will use day0 and N to find StartDate and EndDate, then call the base class method</a:t>
            </a:r>
            <a:endParaRPr/>
          </a:p>
        </p:txBody>
      </p:sp>
      <p:sp>
        <p:nvSpPr>
          <p:cNvPr id="192" name="Google Shape;192;p22"/>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2"/>
          <p:cNvSpPr/>
          <p:nvPr/>
        </p:nvSpPr>
        <p:spPr>
          <a:xfrm>
            <a:off x="5337000" y="1965425"/>
            <a:ext cx="1380600" cy="36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ETFs Object</a:t>
            </a:r>
            <a:endParaRPr sz="800"/>
          </a:p>
        </p:txBody>
      </p:sp>
      <p:sp>
        <p:nvSpPr>
          <p:cNvPr id="194" name="Google Shape;194;p22"/>
          <p:cNvSpPr/>
          <p:nvPr/>
        </p:nvSpPr>
        <p:spPr>
          <a:xfrm>
            <a:off x="6801266" y="2325744"/>
            <a:ext cx="1205400" cy="21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Dates</a:t>
            </a:r>
            <a:endParaRPr sz="800"/>
          </a:p>
        </p:txBody>
      </p:sp>
      <p:sp>
        <p:nvSpPr>
          <p:cNvPr id="195" name="Google Shape;195;p22"/>
          <p:cNvSpPr/>
          <p:nvPr/>
        </p:nvSpPr>
        <p:spPr>
          <a:xfrm>
            <a:off x="6801266" y="2595876"/>
            <a:ext cx="1205400" cy="21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InitLibcurl</a:t>
            </a:r>
            <a:endParaRPr sz="800"/>
          </a:p>
        </p:txBody>
      </p:sp>
      <p:sp>
        <p:nvSpPr>
          <p:cNvPr id="196" name="Google Shape;196;p22"/>
          <p:cNvSpPr/>
          <p:nvPr/>
        </p:nvSpPr>
        <p:spPr>
          <a:xfrm>
            <a:off x="6801266" y="2866009"/>
            <a:ext cx="1205400" cy="21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CallYahoo</a:t>
            </a:r>
            <a:endParaRPr sz="800"/>
          </a:p>
        </p:txBody>
      </p:sp>
      <p:sp>
        <p:nvSpPr>
          <p:cNvPr id="197" name="Google Shape;197;p22"/>
          <p:cNvSpPr/>
          <p:nvPr/>
        </p:nvSpPr>
        <p:spPr>
          <a:xfrm>
            <a:off x="6801266" y="3136141"/>
            <a:ext cx="1205400" cy="21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CreateReturns</a:t>
            </a:r>
            <a:endParaRPr sz="800"/>
          </a:p>
        </p:txBody>
      </p:sp>
      <p:cxnSp>
        <p:nvCxnSpPr>
          <p:cNvPr id="198" name="Google Shape;198;p22"/>
          <p:cNvCxnSpPr>
            <a:stCxn id="193" idx="4"/>
            <a:endCxn id="197" idx="1"/>
          </p:cNvCxnSpPr>
          <p:nvPr/>
        </p:nvCxnSpPr>
        <p:spPr>
          <a:xfrm flipH="1" rot="-5400000">
            <a:off x="5954400" y="2398625"/>
            <a:ext cx="919800" cy="774000"/>
          </a:xfrm>
          <a:prstGeom prst="bentConnector2">
            <a:avLst/>
          </a:prstGeom>
          <a:noFill/>
          <a:ln cap="flat" cmpd="sng" w="9525">
            <a:solidFill>
              <a:schemeClr val="dk2"/>
            </a:solidFill>
            <a:prstDash val="solid"/>
            <a:round/>
            <a:headEnd len="med" w="med" type="none"/>
            <a:tailEnd len="med" w="med" type="none"/>
          </a:ln>
        </p:spPr>
      </p:cxnSp>
      <p:cxnSp>
        <p:nvCxnSpPr>
          <p:cNvPr id="199" name="Google Shape;199;p22"/>
          <p:cNvCxnSpPr>
            <a:stCxn id="193" idx="4"/>
            <a:endCxn id="196" idx="1"/>
          </p:cNvCxnSpPr>
          <p:nvPr/>
        </p:nvCxnSpPr>
        <p:spPr>
          <a:xfrm flipH="1" rot="-5400000">
            <a:off x="6089550" y="2263475"/>
            <a:ext cx="649500" cy="774000"/>
          </a:xfrm>
          <a:prstGeom prst="bentConnector2">
            <a:avLst/>
          </a:prstGeom>
          <a:noFill/>
          <a:ln cap="flat" cmpd="sng" w="9525">
            <a:solidFill>
              <a:schemeClr val="dk2"/>
            </a:solidFill>
            <a:prstDash val="solid"/>
            <a:round/>
            <a:headEnd len="med" w="med" type="none"/>
            <a:tailEnd len="med" w="med" type="none"/>
          </a:ln>
        </p:spPr>
      </p:cxnSp>
      <p:cxnSp>
        <p:nvCxnSpPr>
          <p:cNvPr id="200" name="Google Shape;200;p22"/>
          <p:cNvCxnSpPr>
            <a:stCxn id="193" idx="4"/>
            <a:endCxn id="195" idx="1"/>
          </p:cNvCxnSpPr>
          <p:nvPr/>
        </p:nvCxnSpPr>
        <p:spPr>
          <a:xfrm flipH="1" rot="-5400000">
            <a:off x="6224550" y="2128475"/>
            <a:ext cx="379500" cy="774000"/>
          </a:xfrm>
          <a:prstGeom prst="bentConnector2">
            <a:avLst/>
          </a:prstGeom>
          <a:noFill/>
          <a:ln cap="flat" cmpd="sng" w="9525">
            <a:solidFill>
              <a:schemeClr val="dk2"/>
            </a:solidFill>
            <a:prstDash val="solid"/>
            <a:round/>
            <a:headEnd len="med" w="med" type="none"/>
            <a:tailEnd len="med" w="med" type="none"/>
          </a:ln>
        </p:spPr>
      </p:cxnSp>
      <p:cxnSp>
        <p:nvCxnSpPr>
          <p:cNvPr id="201" name="Google Shape;201;p22"/>
          <p:cNvCxnSpPr>
            <a:stCxn id="193" idx="4"/>
            <a:endCxn id="194" idx="1"/>
          </p:cNvCxnSpPr>
          <p:nvPr/>
        </p:nvCxnSpPr>
        <p:spPr>
          <a:xfrm flipH="1" rot="-5400000">
            <a:off x="6359550" y="1993475"/>
            <a:ext cx="109500" cy="7740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idx="1" type="body"/>
          </p:nvPr>
        </p:nvSpPr>
        <p:spPr>
          <a:xfrm>
            <a:off x="311700" y="1417800"/>
            <a:ext cx="49935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First, we initialize an ETF object in main, and call InitLibCurl().</a:t>
            </a:r>
            <a:endParaRPr/>
          </a:p>
          <a:p>
            <a:pPr indent="-342900" lvl="0" marL="457200" rtl="0" algn="l">
              <a:spcBef>
                <a:spcPts val="0"/>
              </a:spcBef>
              <a:spcAft>
                <a:spcPts val="0"/>
              </a:spcAft>
              <a:buSzPts val="1800"/>
              <a:buChar char="●"/>
            </a:pPr>
            <a:r>
              <a:rPr lang="en"/>
              <a:t>This performs the set up for libcurl, including getting the cookie and crumb as a string.</a:t>
            </a:r>
            <a:endParaRPr/>
          </a:p>
          <a:p>
            <a:pPr indent="-342900" lvl="0" marL="457200" rtl="0" algn="l">
              <a:spcBef>
                <a:spcPts val="0"/>
              </a:spcBef>
              <a:spcAft>
                <a:spcPts val="0"/>
              </a:spcAft>
              <a:buSzPts val="1800"/>
              <a:buChar char="●"/>
            </a:pPr>
            <a:r>
              <a:rPr lang="en"/>
              <a:t>In Data class we call setYahoo(), which iterates over every object in the stock map and calls its respective callYahoo function.</a:t>
            </a:r>
            <a:endParaRPr/>
          </a:p>
          <a:p>
            <a:pPr indent="-342900" lvl="0" marL="457200" rtl="0" algn="l">
              <a:spcBef>
                <a:spcPts val="0"/>
              </a:spcBef>
              <a:spcAft>
                <a:spcPts val="0"/>
              </a:spcAft>
              <a:buSzPts val="1800"/>
              <a:buChar char="●"/>
            </a:pPr>
            <a:r>
              <a:rPr lang="en"/>
              <a:t>In this same iteration loop we also set the abnormal returns vectors.</a:t>
            </a:r>
            <a:endParaRPr/>
          </a:p>
        </p:txBody>
      </p:sp>
      <p:sp>
        <p:nvSpPr>
          <p:cNvPr id="207" name="Google Shape;207;p23"/>
          <p:cNvSpPr txBox="1"/>
          <p:nvPr>
            <p:ph type="title"/>
          </p:nvPr>
        </p:nvSpPr>
        <p:spPr>
          <a:xfrm>
            <a:off x="311700" y="3156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Further Elaboration on:</a:t>
            </a:r>
            <a:r>
              <a:rPr lang="en" sz="2400"/>
              <a:t> </a:t>
            </a:r>
            <a:endParaRPr sz="2400"/>
          </a:p>
          <a:p>
            <a:pPr indent="0" lvl="0" marL="0" rtl="0" algn="l">
              <a:spcBef>
                <a:spcPts val="0"/>
              </a:spcBef>
              <a:spcAft>
                <a:spcPts val="0"/>
              </a:spcAft>
              <a:buNone/>
            </a:pPr>
            <a:r>
              <a:rPr lang="en" sz="2400"/>
              <a:t>Using libcurl to Retrieve Price Data</a:t>
            </a:r>
            <a:endParaRPr sz="2400"/>
          </a:p>
        </p:txBody>
      </p:sp>
      <p:sp>
        <p:nvSpPr>
          <p:cNvPr id="208" name="Google Shape;208;p23"/>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3"/>
          <p:cNvSpPr/>
          <p:nvPr/>
        </p:nvSpPr>
        <p:spPr>
          <a:xfrm>
            <a:off x="7300073" y="2641274"/>
            <a:ext cx="1566600" cy="3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Find Announcement Day in ETFs data, get +- N Days</a:t>
            </a:r>
            <a:endParaRPr sz="800"/>
          </a:p>
        </p:txBody>
      </p:sp>
      <p:sp>
        <p:nvSpPr>
          <p:cNvPr id="210" name="Google Shape;210;p23"/>
          <p:cNvSpPr/>
          <p:nvPr/>
        </p:nvSpPr>
        <p:spPr>
          <a:xfrm>
            <a:off x="5384650" y="1923850"/>
            <a:ext cx="1034400" cy="33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Data.SetYahoo()</a:t>
            </a:r>
            <a:endParaRPr sz="800"/>
          </a:p>
        </p:txBody>
      </p:sp>
      <p:sp>
        <p:nvSpPr>
          <p:cNvPr id="211" name="Google Shape;211;p23"/>
          <p:cNvSpPr/>
          <p:nvPr/>
        </p:nvSpPr>
        <p:spPr>
          <a:xfrm>
            <a:off x="6467571" y="2321084"/>
            <a:ext cx="1268400" cy="25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Each Stock: CallYahoo</a:t>
            </a:r>
            <a:endParaRPr sz="800"/>
          </a:p>
        </p:txBody>
      </p:sp>
      <p:sp>
        <p:nvSpPr>
          <p:cNvPr id="212" name="Google Shape;212;p23"/>
          <p:cNvSpPr/>
          <p:nvPr/>
        </p:nvSpPr>
        <p:spPr>
          <a:xfrm>
            <a:off x="6514777" y="3373309"/>
            <a:ext cx="1174200" cy="25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CreateAbReturns()</a:t>
            </a:r>
            <a:endParaRPr sz="800"/>
          </a:p>
        </p:txBody>
      </p:sp>
      <p:cxnSp>
        <p:nvCxnSpPr>
          <p:cNvPr id="213" name="Google Shape;213;p23"/>
          <p:cNvCxnSpPr>
            <a:stCxn id="210" idx="2"/>
            <a:endCxn id="211" idx="1"/>
          </p:cNvCxnSpPr>
          <p:nvPr/>
        </p:nvCxnSpPr>
        <p:spPr>
          <a:xfrm flipH="1" rot="-5400000">
            <a:off x="6090700" y="2073100"/>
            <a:ext cx="188100" cy="565800"/>
          </a:xfrm>
          <a:prstGeom prst="bentConnector2">
            <a:avLst/>
          </a:prstGeom>
          <a:noFill/>
          <a:ln cap="flat" cmpd="sng" w="9525">
            <a:solidFill>
              <a:schemeClr val="dk2"/>
            </a:solidFill>
            <a:prstDash val="solid"/>
            <a:round/>
            <a:headEnd len="med" w="med" type="none"/>
            <a:tailEnd len="med" w="med" type="none"/>
          </a:ln>
        </p:spPr>
      </p:cxnSp>
      <p:cxnSp>
        <p:nvCxnSpPr>
          <p:cNvPr id="214" name="Google Shape;214;p23"/>
          <p:cNvCxnSpPr>
            <a:stCxn id="210" idx="2"/>
            <a:endCxn id="212" idx="1"/>
          </p:cNvCxnSpPr>
          <p:nvPr/>
        </p:nvCxnSpPr>
        <p:spPr>
          <a:xfrm flipH="1" rot="-5400000">
            <a:off x="5588200" y="2575600"/>
            <a:ext cx="1240200" cy="612900"/>
          </a:xfrm>
          <a:prstGeom prst="bentConnector2">
            <a:avLst/>
          </a:prstGeom>
          <a:noFill/>
          <a:ln cap="flat" cmpd="sng" w="9525">
            <a:solidFill>
              <a:schemeClr val="dk2"/>
            </a:solidFill>
            <a:prstDash val="solid"/>
            <a:round/>
            <a:headEnd len="med" w="med" type="none"/>
            <a:tailEnd len="med" w="med" type="none"/>
          </a:ln>
        </p:spPr>
      </p:cxnSp>
      <p:sp>
        <p:nvSpPr>
          <p:cNvPr id="215" name="Google Shape;215;p23"/>
          <p:cNvSpPr/>
          <p:nvPr/>
        </p:nvSpPr>
        <p:spPr>
          <a:xfrm>
            <a:off x="7300122" y="3701203"/>
            <a:ext cx="1268400" cy="25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Find Returns</a:t>
            </a:r>
            <a:endParaRPr sz="800"/>
          </a:p>
        </p:txBody>
      </p:sp>
      <p:cxnSp>
        <p:nvCxnSpPr>
          <p:cNvPr id="216" name="Google Shape;216;p23"/>
          <p:cNvCxnSpPr>
            <a:stCxn id="211" idx="2"/>
            <a:endCxn id="209" idx="1"/>
          </p:cNvCxnSpPr>
          <p:nvPr/>
        </p:nvCxnSpPr>
        <p:spPr>
          <a:xfrm flipH="1" rot="-5400000">
            <a:off x="7080621" y="2599934"/>
            <a:ext cx="240600" cy="198300"/>
          </a:xfrm>
          <a:prstGeom prst="bentConnector2">
            <a:avLst/>
          </a:prstGeom>
          <a:noFill/>
          <a:ln cap="flat" cmpd="sng" w="9525">
            <a:solidFill>
              <a:schemeClr val="dk2"/>
            </a:solidFill>
            <a:prstDash val="solid"/>
            <a:round/>
            <a:headEnd len="med" w="med" type="none"/>
            <a:tailEnd len="med" w="med" type="none"/>
          </a:ln>
        </p:spPr>
      </p:cxnSp>
      <p:cxnSp>
        <p:nvCxnSpPr>
          <p:cNvPr id="217" name="Google Shape;217;p23"/>
          <p:cNvCxnSpPr>
            <a:stCxn id="212" idx="2"/>
            <a:endCxn id="215" idx="1"/>
          </p:cNvCxnSpPr>
          <p:nvPr/>
        </p:nvCxnSpPr>
        <p:spPr>
          <a:xfrm flipH="1" rot="-5400000">
            <a:off x="7101577" y="3631309"/>
            <a:ext cx="198900" cy="198300"/>
          </a:xfrm>
          <a:prstGeom prst="bentConnector2">
            <a:avLst/>
          </a:prstGeom>
          <a:noFill/>
          <a:ln cap="flat" cmpd="sng" w="9525">
            <a:solidFill>
              <a:schemeClr val="dk2"/>
            </a:solidFill>
            <a:prstDash val="solid"/>
            <a:round/>
            <a:headEnd len="med" w="med" type="none"/>
            <a:tailEnd len="med" w="med" type="none"/>
          </a:ln>
        </p:spPr>
      </p:cxnSp>
      <p:sp>
        <p:nvSpPr>
          <p:cNvPr id="218" name="Google Shape;218;p23"/>
          <p:cNvSpPr/>
          <p:nvPr/>
        </p:nvSpPr>
        <p:spPr>
          <a:xfrm>
            <a:off x="7300122" y="3056613"/>
            <a:ext cx="1566600" cy="25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CallYahoo()</a:t>
            </a:r>
            <a:endParaRPr sz="800"/>
          </a:p>
        </p:txBody>
      </p:sp>
      <p:cxnSp>
        <p:nvCxnSpPr>
          <p:cNvPr id="219" name="Google Shape;219;p23"/>
          <p:cNvCxnSpPr>
            <a:stCxn id="211" idx="2"/>
            <a:endCxn id="218" idx="1"/>
          </p:cNvCxnSpPr>
          <p:nvPr/>
        </p:nvCxnSpPr>
        <p:spPr>
          <a:xfrm flipH="1" rot="-5400000">
            <a:off x="6897621" y="2782934"/>
            <a:ext cx="606600" cy="1983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4"/>
          <p:cNvSpPr txBox="1"/>
          <p:nvPr>
            <p:ph idx="1" type="body"/>
          </p:nvPr>
        </p:nvSpPr>
        <p:spPr>
          <a:xfrm>
            <a:off x="311700" y="1417800"/>
            <a:ext cx="4659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Initialize Data class object, passing through list of string Tickers from csv file</a:t>
            </a:r>
            <a:endParaRPr/>
          </a:p>
          <a:p>
            <a:pPr indent="-342900" lvl="0" marL="457200" rtl="0" algn="l">
              <a:spcBef>
                <a:spcPts val="0"/>
              </a:spcBef>
              <a:spcAft>
                <a:spcPts val="0"/>
              </a:spcAft>
              <a:buSzPts val="1800"/>
              <a:buChar char="●"/>
            </a:pPr>
            <a:r>
              <a:rPr lang="en"/>
              <a:t>Call Data::Group(), dividing stocks into 3 groups, setting respective vectors of string tickers beat, meet, and miss</a:t>
            </a:r>
            <a:endParaRPr/>
          </a:p>
          <a:p>
            <a:pPr indent="-317500" lvl="1" marL="914400" rtl="0" algn="l">
              <a:spcBef>
                <a:spcPts val="0"/>
              </a:spcBef>
              <a:spcAft>
                <a:spcPts val="0"/>
              </a:spcAft>
              <a:buSzPts val="1400"/>
              <a:buChar char="○"/>
            </a:pPr>
            <a:r>
              <a:rPr lang="en"/>
              <a:t>Ticker vector is ordered by surprise percentage, Group() sets beat, meet, and miss equal to the top, middle, and bottom third, respectively</a:t>
            </a:r>
            <a:endParaRPr/>
          </a:p>
        </p:txBody>
      </p:sp>
      <p:sp>
        <p:nvSpPr>
          <p:cNvPr id="225" name="Google Shape;225;p24"/>
          <p:cNvSpPr txBox="1"/>
          <p:nvPr>
            <p:ph type="title"/>
          </p:nvPr>
        </p:nvSpPr>
        <p:spPr>
          <a:xfrm>
            <a:off x="311700" y="3649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Further Elaboration on: </a:t>
            </a:r>
            <a:endParaRPr sz="2000"/>
          </a:p>
          <a:p>
            <a:pPr indent="0" lvl="0" marL="0" rtl="0" algn="l">
              <a:spcBef>
                <a:spcPts val="0"/>
              </a:spcBef>
              <a:spcAft>
                <a:spcPts val="0"/>
              </a:spcAft>
              <a:buNone/>
            </a:pPr>
            <a:r>
              <a:rPr lang="en" sz="2400"/>
              <a:t>Manage Data and Calculations</a:t>
            </a:r>
            <a:endParaRPr sz="2400"/>
          </a:p>
        </p:txBody>
      </p:sp>
      <p:sp>
        <p:nvSpPr>
          <p:cNvPr id="226" name="Google Shape;226;p24"/>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4"/>
          <p:cNvSpPr/>
          <p:nvPr/>
        </p:nvSpPr>
        <p:spPr>
          <a:xfrm>
            <a:off x="5410625" y="1797275"/>
            <a:ext cx="1285500" cy="45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Object</a:t>
            </a:r>
            <a:endParaRPr sz="800"/>
          </a:p>
        </p:txBody>
      </p:sp>
      <p:sp>
        <p:nvSpPr>
          <p:cNvPr id="228" name="Google Shape;228;p24"/>
          <p:cNvSpPr/>
          <p:nvPr/>
        </p:nvSpPr>
        <p:spPr>
          <a:xfrm>
            <a:off x="5533363" y="2697661"/>
            <a:ext cx="1040100" cy="32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Data.Group()</a:t>
            </a:r>
            <a:endParaRPr sz="800"/>
          </a:p>
        </p:txBody>
      </p:sp>
      <p:sp>
        <p:nvSpPr>
          <p:cNvPr id="229" name="Google Shape;229;p24"/>
          <p:cNvSpPr/>
          <p:nvPr/>
        </p:nvSpPr>
        <p:spPr>
          <a:xfrm>
            <a:off x="6827332" y="2230272"/>
            <a:ext cx="1506600" cy="3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Populate StockMap</a:t>
            </a:r>
            <a:endParaRPr sz="800"/>
          </a:p>
          <a:p>
            <a:pPr indent="0" lvl="0" marL="0" rtl="0" algn="l">
              <a:spcBef>
                <a:spcPts val="0"/>
              </a:spcBef>
              <a:spcAft>
                <a:spcPts val="0"/>
              </a:spcAft>
              <a:buNone/>
            </a:pPr>
            <a:r>
              <a:rPr lang="en" sz="800"/>
              <a:t>With Zacks information</a:t>
            </a:r>
            <a:endParaRPr sz="800"/>
          </a:p>
        </p:txBody>
      </p:sp>
      <p:sp>
        <p:nvSpPr>
          <p:cNvPr id="230" name="Google Shape;230;p24"/>
          <p:cNvSpPr/>
          <p:nvPr/>
        </p:nvSpPr>
        <p:spPr>
          <a:xfrm>
            <a:off x="6827332" y="3021931"/>
            <a:ext cx="1826400" cy="32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Populate Data Members:</a:t>
            </a:r>
            <a:endParaRPr sz="800"/>
          </a:p>
          <a:p>
            <a:pPr indent="0" lvl="0" marL="0" rtl="0" algn="l">
              <a:spcBef>
                <a:spcPts val="0"/>
              </a:spcBef>
              <a:spcAft>
                <a:spcPts val="0"/>
              </a:spcAft>
              <a:buNone/>
            </a:pPr>
            <a:r>
              <a:rPr lang="en" sz="800"/>
              <a:t>Beat, Meet, Miss with Tickers</a:t>
            </a:r>
            <a:endParaRPr sz="800"/>
          </a:p>
        </p:txBody>
      </p:sp>
      <p:cxnSp>
        <p:nvCxnSpPr>
          <p:cNvPr id="231" name="Google Shape;231;p24"/>
          <p:cNvCxnSpPr>
            <a:stCxn id="227" idx="4"/>
            <a:endCxn id="229" idx="1"/>
          </p:cNvCxnSpPr>
          <p:nvPr/>
        </p:nvCxnSpPr>
        <p:spPr>
          <a:xfrm flipH="1" rot="-5400000">
            <a:off x="6363725" y="1937225"/>
            <a:ext cx="153300" cy="774000"/>
          </a:xfrm>
          <a:prstGeom prst="bentConnector2">
            <a:avLst/>
          </a:prstGeom>
          <a:noFill/>
          <a:ln cap="flat" cmpd="sng" w="9525">
            <a:solidFill>
              <a:schemeClr val="dk2"/>
            </a:solidFill>
            <a:prstDash val="solid"/>
            <a:round/>
            <a:headEnd len="med" w="med" type="none"/>
            <a:tailEnd len="med" w="med" type="none"/>
          </a:ln>
        </p:spPr>
      </p:cxnSp>
      <p:cxnSp>
        <p:nvCxnSpPr>
          <p:cNvPr id="232" name="Google Shape;232;p24"/>
          <p:cNvCxnSpPr>
            <a:stCxn id="228" idx="2"/>
            <a:endCxn id="230" idx="1"/>
          </p:cNvCxnSpPr>
          <p:nvPr/>
        </p:nvCxnSpPr>
        <p:spPr>
          <a:xfrm flipH="1" rot="-5400000">
            <a:off x="6359413" y="2715961"/>
            <a:ext cx="162000" cy="7740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5"/>
          <p:cNvSpPr txBox="1"/>
          <p:nvPr>
            <p:ph idx="1" type="body"/>
          </p:nvPr>
        </p:nvSpPr>
        <p:spPr>
          <a:xfrm>
            <a:off x="311700" y="1417800"/>
            <a:ext cx="49935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Initialize three group objects: Beat, Meet, Miss</a:t>
            </a:r>
            <a:endParaRPr/>
          </a:p>
          <a:p>
            <a:pPr indent="-342900" lvl="0" marL="457200" rtl="0" algn="l">
              <a:spcBef>
                <a:spcPts val="0"/>
              </a:spcBef>
              <a:spcAft>
                <a:spcPts val="0"/>
              </a:spcAft>
              <a:buSzPts val="1800"/>
              <a:buChar char="●"/>
            </a:pPr>
            <a:r>
              <a:rPr lang="en"/>
              <a:t>Each group object contains a map pointing to all stock objects in respective category</a:t>
            </a:r>
            <a:endParaRPr/>
          </a:p>
          <a:p>
            <a:pPr indent="-342900" lvl="0" marL="457200" rtl="0" algn="l">
              <a:spcBef>
                <a:spcPts val="0"/>
              </a:spcBef>
              <a:spcAft>
                <a:spcPts val="0"/>
              </a:spcAft>
              <a:buSzPts val="1800"/>
              <a:buChar char="●"/>
            </a:pPr>
            <a:r>
              <a:rPr lang="en"/>
              <a:t>Call Group::Bootstrapping(), generating bootstrapped samples and calculating vectors for AAR, CAAR, StdDevAAR, and StdDevCAAR</a:t>
            </a:r>
            <a:endParaRPr/>
          </a:p>
        </p:txBody>
      </p:sp>
      <p:sp>
        <p:nvSpPr>
          <p:cNvPr id="238" name="Google Shape;238;p25"/>
          <p:cNvSpPr txBox="1"/>
          <p:nvPr>
            <p:ph type="title"/>
          </p:nvPr>
        </p:nvSpPr>
        <p:spPr>
          <a:xfrm>
            <a:off x="311700" y="3649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Further Elaboration on: </a:t>
            </a:r>
            <a:endParaRPr sz="2000"/>
          </a:p>
          <a:p>
            <a:pPr indent="0" lvl="0" marL="0" rtl="0" algn="l">
              <a:spcBef>
                <a:spcPts val="0"/>
              </a:spcBef>
              <a:spcAft>
                <a:spcPts val="0"/>
              </a:spcAft>
              <a:buNone/>
            </a:pPr>
            <a:r>
              <a:rPr lang="en" sz="2400"/>
              <a:t>Manage Data and Calculations</a:t>
            </a:r>
            <a:endParaRPr sz="2400"/>
          </a:p>
        </p:txBody>
      </p:sp>
      <p:sp>
        <p:nvSpPr>
          <p:cNvPr id="239" name="Google Shape;239;p25"/>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5"/>
          <p:cNvSpPr/>
          <p:nvPr/>
        </p:nvSpPr>
        <p:spPr>
          <a:xfrm>
            <a:off x="5488125" y="1024000"/>
            <a:ext cx="1117800" cy="29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Beat Object</a:t>
            </a:r>
            <a:endParaRPr sz="800"/>
          </a:p>
        </p:txBody>
      </p:sp>
      <p:sp>
        <p:nvSpPr>
          <p:cNvPr id="241" name="Google Shape;241;p25"/>
          <p:cNvSpPr/>
          <p:nvPr/>
        </p:nvSpPr>
        <p:spPr>
          <a:xfrm>
            <a:off x="5488125" y="1348605"/>
            <a:ext cx="1117800" cy="29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Meet Object</a:t>
            </a:r>
            <a:endParaRPr sz="800"/>
          </a:p>
        </p:txBody>
      </p:sp>
      <p:sp>
        <p:nvSpPr>
          <p:cNvPr id="242" name="Google Shape;242;p25"/>
          <p:cNvSpPr/>
          <p:nvPr/>
        </p:nvSpPr>
        <p:spPr>
          <a:xfrm>
            <a:off x="5488125" y="1673211"/>
            <a:ext cx="1117800" cy="29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Miss Object</a:t>
            </a:r>
            <a:endParaRPr sz="800"/>
          </a:p>
        </p:txBody>
      </p:sp>
      <p:sp>
        <p:nvSpPr>
          <p:cNvPr id="243" name="Google Shape;243;p25"/>
          <p:cNvSpPr/>
          <p:nvPr/>
        </p:nvSpPr>
        <p:spPr>
          <a:xfrm>
            <a:off x="6679093" y="1058850"/>
            <a:ext cx="1599300" cy="222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Group Beat( Data*, Data.GetBeat() )</a:t>
            </a:r>
            <a:endParaRPr sz="600"/>
          </a:p>
        </p:txBody>
      </p:sp>
      <p:sp>
        <p:nvSpPr>
          <p:cNvPr id="244" name="Google Shape;244;p25"/>
          <p:cNvSpPr/>
          <p:nvPr/>
        </p:nvSpPr>
        <p:spPr>
          <a:xfrm>
            <a:off x="6751167" y="1965468"/>
            <a:ext cx="1370700" cy="29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Populate GrpStockMap</a:t>
            </a:r>
            <a:endParaRPr sz="800"/>
          </a:p>
          <a:p>
            <a:pPr indent="0" lvl="0" marL="0" rtl="0" algn="l">
              <a:spcBef>
                <a:spcPts val="0"/>
              </a:spcBef>
              <a:spcAft>
                <a:spcPts val="0"/>
              </a:spcAft>
              <a:buNone/>
            </a:pPr>
            <a:r>
              <a:rPr lang="en" sz="600"/>
              <a:t>Without creating new objects</a:t>
            </a:r>
            <a:endParaRPr sz="600"/>
          </a:p>
        </p:txBody>
      </p:sp>
      <p:cxnSp>
        <p:nvCxnSpPr>
          <p:cNvPr id="245" name="Google Shape;245;p25"/>
          <p:cNvCxnSpPr>
            <a:stCxn id="242" idx="4"/>
            <a:endCxn id="244" idx="1"/>
          </p:cNvCxnSpPr>
          <p:nvPr/>
        </p:nvCxnSpPr>
        <p:spPr>
          <a:xfrm flipH="1" rot="-5400000">
            <a:off x="6326025" y="1686411"/>
            <a:ext cx="146100" cy="704100"/>
          </a:xfrm>
          <a:prstGeom prst="bentConnector2">
            <a:avLst/>
          </a:prstGeom>
          <a:noFill/>
          <a:ln cap="flat" cmpd="sng" w="9525">
            <a:solidFill>
              <a:schemeClr val="dk2"/>
            </a:solidFill>
            <a:prstDash val="solid"/>
            <a:round/>
            <a:headEnd len="med" w="med" type="none"/>
            <a:tailEnd len="med" w="med" type="none"/>
          </a:ln>
        </p:spPr>
      </p:cxnSp>
      <p:cxnSp>
        <p:nvCxnSpPr>
          <p:cNvPr id="246" name="Google Shape;246;p25"/>
          <p:cNvCxnSpPr>
            <a:stCxn id="241" idx="0"/>
            <a:endCxn id="240" idx="4"/>
          </p:cNvCxnSpPr>
          <p:nvPr/>
        </p:nvCxnSpPr>
        <p:spPr>
          <a:xfrm rot="-5400000">
            <a:off x="6031125" y="1332105"/>
            <a:ext cx="32400" cy="6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247" name="Google Shape;247;p25"/>
          <p:cNvCxnSpPr>
            <a:stCxn id="242" idx="0"/>
            <a:endCxn id="241" idx="4"/>
          </p:cNvCxnSpPr>
          <p:nvPr/>
        </p:nvCxnSpPr>
        <p:spPr>
          <a:xfrm rot="-5400000">
            <a:off x="6031125" y="1656711"/>
            <a:ext cx="32400" cy="6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248" name="Google Shape;248;p25"/>
          <p:cNvCxnSpPr>
            <a:stCxn id="240" idx="6"/>
            <a:endCxn id="243" idx="1"/>
          </p:cNvCxnSpPr>
          <p:nvPr/>
        </p:nvCxnSpPr>
        <p:spPr>
          <a:xfrm>
            <a:off x="6605925" y="1170100"/>
            <a:ext cx="73200" cy="600"/>
          </a:xfrm>
          <a:prstGeom prst="bentConnector3">
            <a:avLst>
              <a:gd fmla="val 50054" name="adj1"/>
            </a:avLst>
          </a:prstGeom>
          <a:noFill/>
          <a:ln cap="flat" cmpd="sng" w="9525">
            <a:solidFill>
              <a:schemeClr val="dk2"/>
            </a:solidFill>
            <a:prstDash val="solid"/>
            <a:round/>
            <a:headEnd len="med" w="med" type="none"/>
            <a:tailEnd len="med" w="med" type="none"/>
          </a:ln>
        </p:spPr>
      </p:cxnSp>
      <p:sp>
        <p:nvSpPr>
          <p:cNvPr id="249" name="Google Shape;249;p25"/>
          <p:cNvSpPr/>
          <p:nvPr/>
        </p:nvSpPr>
        <p:spPr>
          <a:xfrm>
            <a:off x="5488125" y="3362750"/>
            <a:ext cx="9567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Miss.Refresh()</a:t>
            </a:r>
            <a:endParaRPr sz="800"/>
          </a:p>
        </p:txBody>
      </p:sp>
      <p:sp>
        <p:nvSpPr>
          <p:cNvPr id="250" name="Google Shape;250;p25"/>
          <p:cNvSpPr/>
          <p:nvPr/>
        </p:nvSpPr>
        <p:spPr>
          <a:xfrm>
            <a:off x="5488125" y="3040025"/>
            <a:ext cx="9567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Meet.Refresh()</a:t>
            </a:r>
            <a:endParaRPr sz="800"/>
          </a:p>
        </p:txBody>
      </p:sp>
      <p:sp>
        <p:nvSpPr>
          <p:cNvPr id="251" name="Google Shape;251;p25"/>
          <p:cNvSpPr/>
          <p:nvPr/>
        </p:nvSpPr>
        <p:spPr>
          <a:xfrm>
            <a:off x="5488125" y="2717300"/>
            <a:ext cx="9567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Beat.Refresh()</a:t>
            </a:r>
            <a:endParaRPr sz="800"/>
          </a:p>
        </p:txBody>
      </p:sp>
      <p:sp>
        <p:nvSpPr>
          <p:cNvPr id="252" name="Google Shape;252;p25"/>
          <p:cNvSpPr/>
          <p:nvPr/>
        </p:nvSpPr>
        <p:spPr>
          <a:xfrm>
            <a:off x="6835425" y="2964875"/>
            <a:ext cx="1818300" cy="40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Clear AAR and CAAR</a:t>
            </a:r>
            <a:endParaRPr sz="800"/>
          </a:p>
          <a:p>
            <a:pPr indent="0" lvl="0" marL="0" rtl="0" algn="l">
              <a:spcBef>
                <a:spcPts val="0"/>
              </a:spcBef>
              <a:spcAft>
                <a:spcPts val="0"/>
              </a:spcAft>
              <a:buNone/>
            </a:pPr>
            <a:r>
              <a:rPr lang="en" sz="800"/>
              <a:t>Get AAR and CAAR each Stock</a:t>
            </a:r>
            <a:endParaRPr sz="800"/>
          </a:p>
          <a:p>
            <a:pPr indent="0" lvl="0" marL="0" rtl="0" algn="l">
              <a:spcBef>
                <a:spcPts val="0"/>
              </a:spcBef>
              <a:spcAft>
                <a:spcPts val="0"/>
              </a:spcAft>
              <a:buNone/>
            </a:pPr>
            <a:r>
              <a:rPr lang="en" sz="800"/>
              <a:t>Bootstrapping</a:t>
            </a:r>
            <a:endParaRPr sz="800"/>
          </a:p>
        </p:txBody>
      </p:sp>
      <p:cxnSp>
        <p:nvCxnSpPr>
          <p:cNvPr id="253" name="Google Shape;253;p25"/>
          <p:cNvCxnSpPr>
            <a:stCxn id="250" idx="3"/>
            <a:endCxn id="252" idx="1"/>
          </p:cNvCxnSpPr>
          <p:nvPr/>
        </p:nvCxnSpPr>
        <p:spPr>
          <a:xfrm>
            <a:off x="6444825" y="3167075"/>
            <a:ext cx="3906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54" name="Google Shape;254;p25"/>
          <p:cNvCxnSpPr>
            <a:stCxn id="251" idx="3"/>
            <a:endCxn id="252" idx="1"/>
          </p:cNvCxnSpPr>
          <p:nvPr/>
        </p:nvCxnSpPr>
        <p:spPr>
          <a:xfrm>
            <a:off x="6444825" y="2844350"/>
            <a:ext cx="390600" cy="322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55" name="Google Shape;255;p25"/>
          <p:cNvCxnSpPr>
            <a:stCxn id="249" idx="3"/>
            <a:endCxn id="252" idx="1"/>
          </p:cNvCxnSpPr>
          <p:nvPr/>
        </p:nvCxnSpPr>
        <p:spPr>
          <a:xfrm flipH="1" rot="10800000">
            <a:off x="6444825" y="3167000"/>
            <a:ext cx="390600" cy="3228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a:solidFill>
                  <a:srgbClr val="FFFFFF"/>
                </a:solidFill>
                <a:latin typeface="Arial"/>
                <a:ea typeface="Arial"/>
                <a:cs typeface="Arial"/>
                <a:sym typeface="Arial"/>
              </a:rPr>
              <a:t>int plotCAAR(const vector&lt;double&gt;&amp; beat,</a:t>
            </a:r>
            <a:endParaRPr>
              <a:solidFill>
                <a:srgbClr val="FFFFFF"/>
              </a:solidFill>
              <a:latin typeface="Arial"/>
              <a:ea typeface="Arial"/>
              <a:cs typeface="Arial"/>
              <a:sym typeface="Arial"/>
            </a:endParaRPr>
          </a:p>
          <a:p>
            <a:pPr indent="0" lvl="0" marL="0" rtl="0" algn="l">
              <a:lnSpc>
                <a:spcPct val="107000"/>
              </a:lnSpc>
              <a:spcBef>
                <a:spcPts val="800"/>
              </a:spcBef>
              <a:spcAft>
                <a:spcPts val="0"/>
              </a:spcAft>
              <a:buNone/>
            </a:pPr>
            <a:r>
              <a:rPr lang="en">
                <a:solidFill>
                  <a:srgbClr val="FFFFFF"/>
                </a:solidFill>
                <a:latin typeface="Arial"/>
                <a:ea typeface="Arial"/>
                <a:cs typeface="Arial"/>
                <a:sym typeface="Arial"/>
              </a:rPr>
              <a:t>         		const vector&lt;double&gt;&amp; meet,</a:t>
            </a:r>
            <a:endParaRPr>
              <a:solidFill>
                <a:srgbClr val="FFFFFF"/>
              </a:solidFill>
              <a:latin typeface="Arial"/>
              <a:ea typeface="Arial"/>
              <a:cs typeface="Arial"/>
              <a:sym typeface="Arial"/>
            </a:endParaRPr>
          </a:p>
          <a:p>
            <a:pPr indent="0" lvl="0" marL="0" rtl="0" algn="l">
              <a:lnSpc>
                <a:spcPct val="150000"/>
              </a:lnSpc>
              <a:spcBef>
                <a:spcPts val="800"/>
              </a:spcBef>
              <a:spcAft>
                <a:spcPts val="0"/>
              </a:spcAft>
              <a:buNone/>
            </a:pPr>
            <a:r>
              <a:rPr lang="en">
                <a:solidFill>
                  <a:srgbClr val="FFFFFF"/>
                </a:solidFill>
                <a:latin typeface="Arial"/>
                <a:ea typeface="Arial"/>
                <a:cs typeface="Arial"/>
                <a:sym typeface="Arial"/>
              </a:rPr>
              <a:t>         		const vector&lt;double&gt;&amp; miss);</a:t>
            </a:r>
            <a:endParaRPr>
              <a:solidFill>
                <a:srgbClr val="FFFFFF"/>
              </a:solidFill>
              <a:latin typeface="Arial"/>
              <a:ea typeface="Arial"/>
              <a:cs typeface="Arial"/>
              <a:sym typeface="Arial"/>
            </a:endParaRPr>
          </a:p>
          <a:p>
            <a:pPr indent="0" lvl="0" marL="0" rtl="0" algn="l">
              <a:lnSpc>
                <a:spcPct val="150000"/>
              </a:lnSpc>
              <a:spcBef>
                <a:spcPts val="800"/>
              </a:spcBef>
              <a:spcAft>
                <a:spcPts val="0"/>
              </a:spcAft>
              <a:buNone/>
            </a:pPr>
            <a:r>
              <a:rPr lang="en" sz="1600">
                <a:solidFill>
                  <a:srgbClr val="FFFFFF"/>
                </a:solidFill>
                <a:latin typeface="Arial"/>
                <a:ea typeface="Arial"/>
                <a:cs typeface="Arial"/>
                <a:sym typeface="Arial"/>
              </a:rPr>
              <a:t>Pre-condition: 3 vectors of type double of a same size are passed as parameters</a:t>
            </a:r>
            <a:endParaRPr sz="1600">
              <a:solidFill>
                <a:srgbClr val="FFFFFF"/>
              </a:solidFill>
              <a:latin typeface="Arial"/>
              <a:ea typeface="Arial"/>
              <a:cs typeface="Arial"/>
              <a:sym typeface="Arial"/>
            </a:endParaRPr>
          </a:p>
          <a:p>
            <a:pPr indent="0" lvl="0" marL="0" rtl="0" algn="l">
              <a:spcBef>
                <a:spcPts val="800"/>
              </a:spcBef>
              <a:spcAft>
                <a:spcPts val="0"/>
              </a:spcAft>
              <a:buNone/>
            </a:pPr>
            <a:r>
              <a:rPr lang="en" sz="1600">
                <a:solidFill>
                  <a:srgbClr val="FFFFFF"/>
                </a:solidFill>
                <a:latin typeface="Arial"/>
                <a:ea typeface="Arial"/>
                <a:cs typeface="Arial"/>
                <a:sym typeface="Arial"/>
              </a:rPr>
              <a:t>Post-condition: plot 3 lines of CAAR on one canvas</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FFFFFF"/>
                </a:solidFill>
                <a:latin typeface="Arial"/>
                <a:ea typeface="Arial"/>
                <a:cs typeface="Arial"/>
                <a:sym typeface="Arial"/>
              </a:rPr>
              <a:t>	                 return 0 if successful</a:t>
            </a:r>
            <a:endParaRPr sz="1600">
              <a:solidFill>
                <a:srgbClr val="FFFFFF"/>
              </a:solidFill>
              <a:latin typeface="Arial"/>
              <a:ea typeface="Arial"/>
              <a:cs typeface="Arial"/>
              <a:sym typeface="Arial"/>
            </a:endParaRPr>
          </a:p>
          <a:p>
            <a:pPr indent="0" lvl="0" marL="0" rtl="0" algn="l">
              <a:spcBef>
                <a:spcPts val="1600"/>
              </a:spcBef>
              <a:spcAft>
                <a:spcPts val="0"/>
              </a:spcAft>
              <a:buNone/>
            </a:pPr>
            <a:r>
              <a:rPr lang="en" sz="1600">
                <a:solidFill>
                  <a:srgbClr val="FFFFFF"/>
                </a:solidFill>
                <a:latin typeface="Arial"/>
                <a:ea typeface="Arial"/>
                <a:cs typeface="Arial"/>
                <a:sym typeface="Arial"/>
              </a:rPr>
              <a:t>                         return 1 if unsuccessful</a:t>
            </a:r>
            <a:endParaRPr sz="160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sp>
        <p:nvSpPr>
          <p:cNvPr id="261" name="Google Shape;261;p26"/>
          <p:cNvSpPr txBox="1"/>
          <p:nvPr>
            <p:ph type="title"/>
          </p:nvPr>
        </p:nvSpPr>
        <p:spPr>
          <a:xfrm>
            <a:off x="311700" y="3156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Further Elaboration on:</a:t>
            </a:r>
            <a:r>
              <a:rPr lang="en" sz="2400"/>
              <a:t> </a:t>
            </a:r>
            <a:endParaRPr sz="2400"/>
          </a:p>
          <a:p>
            <a:pPr indent="0" lvl="0" marL="0" rtl="0" algn="l">
              <a:spcBef>
                <a:spcPts val="0"/>
              </a:spcBef>
              <a:spcAft>
                <a:spcPts val="0"/>
              </a:spcAft>
              <a:buNone/>
            </a:pPr>
            <a:r>
              <a:rPr lang="en" sz="2400"/>
              <a:t>Visualization (gnuplot)</a:t>
            </a:r>
            <a:endParaRPr sz="2400"/>
          </a:p>
        </p:txBody>
      </p:sp>
      <p:sp>
        <p:nvSpPr>
          <p:cNvPr id="262" name="Google Shape;262;p26"/>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Check the passed vectors have the same size</a:t>
            </a:r>
            <a:endParaRPr/>
          </a:p>
          <a:p>
            <a:pPr indent="-342900" lvl="0" marL="457200" rtl="0" algn="l">
              <a:lnSpc>
                <a:spcPct val="200000"/>
              </a:lnSpc>
              <a:spcBef>
                <a:spcPts val="0"/>
              </a:spcBef>
              <a:spcAft>
                <a:spcPts val="0"/>
              </a:spcAft>
              <a:buSzPts val="1800"/>
              <a:buChar char="●"/>
            </a:pPr>
            <a:r>
              <a:rPr lang="en"/>
              <a:t>Check if gnuplot.exe is successfully opened</a:t>
            </a:r>
            <a:endParaRPr/>
          </a:p>
          <a:p>
            <a:pPr indent="-342900" lvl="0" marL="457200" rtl="0" algn="l">
              <a:lnSpc>
                <a:spcPct val="200000"/>
              </a:lnSpc>
              <a:spcBef>
                <a:spcPts val="0"/>
              </a:spcBef>
              <a:spcAft>
                <a:spcPts val="0"/>
              </a:spcAft>
              <a:buSzPts val="1800"/>
              <a:buChar char="●"/>
            </a:pPr>
            <a:r>
              <a:rPr lang="en"/>
              <a:t>Set the range on x-axis  [-N+1, N]</a:t>
            </a:r>
            <a:endParaRPr/>
          </a:p>
          <a:p>
            <a:pPr indent="-342900" lvl="0" marL="457200" rtl="0" algn="l">
              <a:lnSpc>
                <a:spcPct val="200000"/>
              </a:lnSpc>
              <a:spcBef>
                <a:spcPts val="0"/>
              </a:spcBef>
              <a:spcAft>
                <a:spcPts val="0"/>
              </a:spcAft>
              <a:buSzPts val="1800"/>
              <a:buChar char="●"/>
            </a:pPr>
            <a:r>
              <a:rPr lang="en"/>
              <a:t>Format the plot for easy-reading</a:t>
            </a:r>
            <a:endParaRPr/>
          </a:p>
          <a:p>
            <a:pPr indent="-342900" lvl="0" marL="457200" rtl="0" algn="l">
              <a:lnSpc>
                <a:spcPct val="200000"/>
              </a:lnSpc>
              <a:spcBef>
                <a:spcPts val="0"/>
              </a:spcBef>
              <a:spcAft>
                <a:spcPts val="0"/>
              </a:spcAft>
              <a:buSzPts val="1800"/>
              <a:buChar char="●"/>
            </a:pPr>
            <a:r>
              <a:rPr lang="en"/>
              <a:t>Display the plot on a pop-up window</a:t>
            </a:r>
            <a:endParaRPr/>
          </a:p>
          <a:p>
            <a:pPr indent="0" lvl="0" marL="457200" rtl="0" algn="l">
              <a:spcBef>
                <a:spcPts val="1600"/>
              </a:spcBef>
              <a:spcAft>
                <a:spcPts val="1600"/>
              </a:spcAft>
              <a:buNone/>
            </a:pPr>
            <a:r>
              <a:t/>
            </a:r>
            <a:endParaRPr/>
          </a:p>
        </p:txBody>
      </p:sp>
      <p:sp>
        <p:nvSpPr>
          <p:cNvPr id="268" name="Google Shape;268;p27"/>
          <p:cNvSpPr txBox="1"/>
          <p:nvPr>
            <p:ph type="title"/>
          </p:nvPr>
        </p:nvSpPr>
        <p:spPr>
          <a:xfrm>
            <a:off x="311700" y="31560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Further Elaboration on:</a:t>
            </a:r>
            <a:r>
              <a:rPr lang="en" sz="2400"/>
              <a:t> </a:t>
            </a:r>
            <a:endParaRPr sz="2400"/>
          </a:p>
          <a:p>
            <a:pPr indent="0" lvl="0" marL="0" rtl="0" algn="l">
              <a:spcBef>
                <a:spcPts val="0"/>
              </a:spcBef>
              <a:spcAft>
                <a:spcPts val="0"/>
              </a:spcAft>
              <a:buNone/>
            </a:pPr>
            <a:r>
              <a:rPr lang="en" sz="2400"/>
              <a:t>Visualization (gnuplot)</a:t>
            </a:r>
            <a:endParaRPr sz="2400"/>
          </a:p>
        </p:txBody>
      </p:sp>
      <p:sp>
        <p:nvSpPr>
          <p:cNvPr id="269" name="Google Shape;269;p27"/>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AAR Plot</a:t>
            </a:r>
            <a:endParaRPr/>
          </a:p>
        </p:txBody>
      </p:sp>
      <p:pic>
        <p:nvPicPr>
          <p:cNvPr id="275" name="Google Shape;275;p28"/>
          <p:cNvPicPr preferRelativeResize="0"/>
          <p:nvPr/>
        </p:nvPicPr>
        <p:blipFill>
          <a:blip r:embed="rId3">
            <a:alphaModFix/>
          </a:blip>
          <a:stretch>
            <a:fillRect/>
          </a:stretch>
        </p:blipFill>
        <p:spPr>
          <a:xfrm>
            <a:off x="1992150" y="1353700"/>
            <a:ext cx="5159673" cy="3443536"/>
          </a:xfrm>
          <a:prstGeom prst="rect">
            <a:avLst/>
          </a:prstGeom>
          <a:noFill/>
          <a:ln>
            <a:noFill/>
          </a:ln>
        </p:spPr>
      </p:pic>
      <p:sp>
        <p:nvSpPr>
          <p:cNvPr id="276" name="Google Shape;276;p28"/>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CAAR Plot</a:t>
            </a:r>
            <a:endParaRPr/>
          </a:p>
        </p:txBody>
      </p:sp>
      <p:pic>
        <p:nvPicPr>
          <p:cNvPr id="282" name="Google Shape;282;p29"/>
          <p:cNvPicPr preferRelativeResize="0"/>
          <p:nvPr/>
        </p:nvPicPr>
        <p:blipFill>
          <a:blip r:embed="rId3">
            <a:alphaModFix/>
          </a:blip>
          <a:stretch>
            <a:fillRect/>
          </a:stretch>
        </p:blipFill>
        <p:spPr>
          <a:xfrm>
            <a:off x="1992174" y="1257075"/>
            <a:ext cx="5159675" cy="3457451"/>
          </a:xfrm>
          <a:prstGeom prst="rect">
            <a:avLst/>
          </a:prstGeom>
          <a:noFill/>
          <a:ln>
            <a:noFill/>
          </a:ln>
        </p:spPr>
      </p:pic>
      <p:sp>
        <p:nvSpPr>
          <p:cNvPr id="283" name="Google Shape;283;p29"/>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Standard Deviation AAR and CAAR</a:t>
            </a:r>
            <a:endParaRPr/>
          </a:p>
        </p:txBody>
      </p:sp>
      <p:pic>
        <p:nvPicPr>
          <p:cNvPr id="289" name="Google Shape;289;p30"/>
          <p:cNvPicPr preferRelativeResize="0"/>
          <p:nvPr/>
        </p:nvPicPr>
        <p:blipFill>
          <a:blip r:embed="rId3">
            <a:alphaModFix/>
          </a:blip>
          <a:stretch>
            <a:fillRect/>
          </a:stretch>
        </p:blipFill>
        <p:spPr>
          <a:xfrm>
            <a:off x="573763" y="1663700"/>
            <a:ext cx="3930127" cy="2620075"/>
          </a:xfrm>
          <a:prstGeom prst="rect">
            <a:avLst/>
          </a:prstGeom>
          <a:noFill/>
          <a:ln>
            <a:noFill/>
          </a:ln>
        </p:spPr>
      </p:pic>
      <p:pic>
        <p:nvPicPr>
          <p:cNvPr id="290" name="Google Shape;290;p30"/>
          <p:cNvPicPr preferRelativeResize="0"/>
          <p:nvPr/>
        </p:nvPicPr>
        <p:blipFill>
          <a:blip r:embed="rId4">
            <a:alphaModFix/>
          </a:blip>
          <a:stretch>
            <a:fillRect/>
          </a:stretch>
        </p:blipFill>
        <p:spPr>
          <a:xfrm>
            <a:off x="4652112" y="1663700"/>
            <a:ext cx="3918117" cy="2620074"/>
          </a:xfrm>
          <a:prstGeom prst="rect">
            <a:avLst/>
          </a:prstGeom>
          <a:noFill/>
          <a:ln>
            <a:noFill/>
          </a:ln>
        </p:spPr>
      </p:pic>
      <p:sp>
        <p:nvSpPr>
          <p:cNvPr id="291" name="Google Shape;291;p30"/>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97" name="Google Shape;297;p3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AAR plot clearly indicates positive spike in returns immediately following announcement date for the beat group</a:t>
            </a:r>
            <a:endParaRPr sz="1600"/>
          </a:p>
          <a:p>
            <a:pPr indent="-330200" lvl="0" marL="457200" rtl="0" algn="l">
              <a:lnSpc>
                <a:spcPct val="150000"/>
              </a:lnSpc>
              <a:spcBef>
                <a:spcPts val="0"/>
              </a:spcBef>
              <a:spcAft>
                <a:spcPts val="0"/>
              </a:spcAft>
              <a:buSzPts val="1600"/>
              <a:buChar char="●"/>
            </a:pPr>
            <a:r>
              <a:rPr lang="en" sz="1600"/>
              <a:t>Similarly, negative spike in AAR for the miss group</a:t>
            </a:r>
            <a:endParaRPr sz="1600"/>
          </a:p>
          <a:p>
            <a:pPr indent="-330200" lvl="0" marL="457200" rtl="0" algn="l">
              <a:lnSpc>
                <a:spcPct val="150000"/>
              </a:lnSpc>
              <a:spcBef>
                <a:spcPts val="0"/>
              </a:spcBef>
              <a:spcAft>
                <a:spcPts val="0"/>
              </a:spcAft>
              <a:buSzPts val="1600"/>
              <a:buChar char="●"/>
            </a:pPr>
            <a:r>
              <a:rPr lang="en" sz="1600"/>
              <a:t>No </a:t>
            </a:r>
            <a:r>
              <a:rPr lang="en" sz="1600"/>
              <a:t>discernible</a:t>
            </a:r>
            <a:r>
              <a:rPr lang="en" sz="1600"/>
              <a:t> impact on AAR for the meet group</a:t>
            </a:r>
            <a:endParaRPr sz="1600"/>
          </a:p>
          <a:p>
            <a:pPr indent="-330200" lvl="0" marL="457200" rtl="0" algn="l">
              <a:lnSpc>
                <a:spcPct val="150000"/>
              </a:lnSpc>
              <a:spcBef>
                <a:spcPts val="0"/>
              </a:spcBef>
              <a:spcAft>
                <a:spcPts val="0"/>
              </a:spcAft>
              <a:buSzPts val="1600"/>
              <a:buChar char="●"/>
            </a:pPr>
            <a:r>
              <a:rPr lang="en" sz="1600"/>
              <a:t>CAAR plot seems to indicate there no reversion effect - impact of earnings announcement (any gains / losses made in the AAR spike) were generally maintained after the spike</a:t>
            </a:r>
            <a:endParaRPr sz="1600"/>
          </a:p>
        </p:txBody>
      </p:sp>
      <p:sp>
        <p:nvSpPr>
          <p:cNvPr id="298" name="Google Shape;298;p31"/>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7" name="Google Shape;77;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purpose of this project is to understand the impact of a company’s earning release on its stock returns. Intuition tells us that companies that exceed expectations should see positive impact on their share prices. To test this hypothesis, we first categorize stocks into three groups of relatively even size based on whether they beat, meet, or miss their earnings expectation. Second, we randomly sample stocks from each group and compute the average of the relative returns against an index (to drop market </a:t>
            </a:r>
            <a:r>
              <a:rPr lang="en" sz="1400"/>
              <a:t>noise</a:t>
            </a:r>
            <a:r>
              <a:rPr lang="en" sz="1400"/>
              <a:t>) for the dates surrounding the announcement day. Finally, we visualize the cumulative average of these returns for each group.</a:t>
            </a:r>
            <a:endParaRPr sz="1400"/>
          </a:p>
        </p:txBody>
      </p:sp>
      <p:sp>
        <p:nvSpPr>
          <p:cNvPr id="78" name="Google Shape;78;p14"/>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04" name="Google Shape;304;p32"/>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Planning: designed structure and divided work into three areas</a:t>
            </a:r>
            <a:endParaRPr/>
          </a:p>
          <a:p>
            <a:pPr indent="-317500" lvl="1" marL="914400" rtl="0" algn="l">
              <a:spcBef>
                <a:spcPts val="0"/>
              </a:spcBef>
              <a:spcAft>
                <a:spcPts val="0"/>
              </a:spcAft>
              <a:buSzPts val="1400"/>
              <a:buChar char="○"/>
            </a:pPr>
            <a:r>
              <a:rPr lang="en"/>
              <a:t>Data retrieval</a:t>
            </a:r>
            <a:endParaRPr/>
          </a:p>
          <a:p>
            <a:pPr indent="-317500" lvl="1" marL="914400" rtl="0" algn="l">
              <a:spcBef>
                <a:spcPts val="0"/>
              </a:spcBef>
              <a:spcAft>
                <a:spcPts val="0"/>
              </a:spcAft>
              <a:buSzPts val="1400"/>
              <a:buChar char="○"/>
            </a:pPr>
            <a:r>
              <a:rPr lang="en"/>
              <a:t>Bootstrapping and calculations</a:t>
            </a:r>
            <a:endParaRPr/>
          </a:p>
          <a:p>
            <a:pPr indent="-317500" lvl="1" marL="914400" rtl="0" algn="l">
              <a:spcBef>
                <a:spcPts val="0"/>
              </a:spcBef>
              <a:spcAft>
                <a:spcPts val="0"/>
              </a:spcAft>
              <a:buSzPts val="1400"/>
              <a:buChar char="○"/>
            </a:pPr>
            <a:r>
              <a:rPr lang="en"/>
              <a:t>Visualizations</a:t>
            </a:r>
            <a:endParaRPr/>
          </a:p>
          <a:p>
            <a:pPr indent="-342900" lvl="0" marL="457200" rtl="0" algn="l">
              <a:spcBef>
                <a:spcPts val="0"/>
              </a:spcBef>
              <a:spcAft>
                <a:spcPts val="0"/>
              </a:spcAft>
              <a:buSzPts val="1800"/>
              <a:buChar char="●"/>
            </a:pPr>
            <a:r>
              <a:rPr lang="en"/>
              <a:t>Retrieved data from Yahoo Finance servers</a:t>
            </a:r>
            <a:endParaRPr/>
          </a:p>
          <a:p>
            <a:pPr indent="-342900" lvl="0" marL="457200" rtl="0" algn="l">
              <a:spcBef>
                <a:spcPts val="0"/>
              </a:spcBef>
              <a:spcAft>
                <a:spcPts val="0"/>
              </a:spcAft>
              <a:buSzPts val="1800"/>
              <a:buChar char="●"/>
            </a:pPr>
            <a:r>
              <a:rPr lang="en"/>
              <a:t>Passed data to appropriate classes for calculations</a:t>
            </a:r>
            <a:endParaRPr/>
          </a:p>
          <a:p>
            <a:pPr indent="-342900" lvl="0" marL="457200" rtl="0" algn="l">
              <a:spcBef>
                <a:spcPts val="0"/>
              </a:spcBef>
              <a:spcAft>
                <a:spcPts val="0"/>
              </a:spcAft>
              <a:buSzPts val="1800"/>
              <a:buChar char="●"/>
            </a:pPr>
            <a:r>
              <a:rPr lang="en"/>
              <a:t>Performed bootstrapping and AAR / CAAR per group</a:t>
            </a:r>
            <a:endParaRPr/>
          </a:p>
          <a:p>
            <a:pPr indent="-342900" lvl="0" marL="457200" rtl="0" algn="l">
              <a:spcBef>
                <a:spcPts val="0"/>
              </a:spcBef>
              <a:spcAft>
                <a:spcPts val="0"/>
              </a:spcAft>
              <a:buSzPts val="1800"/>
              <a:buChar char="●"/>
            </a:pPr>
            <a:r>
              <a:rPr lang="en"/>
              <a:t>Generated visualized plot of results</a:t>
            </a:r>
            <a:endParaRPr/>
          </a:p>
          <a:p>
            <a:pPr indent="-342900" lvl="0" marL="457200" rtl="0" algn="l">
              <a:spcBef>
                <a:spcPts val="0"/>
              </a:spcBef>
              <a:spcAft>
                <a:spcPts val="0"/>
              </a:spcAft>
              <a:buSzPts val="1800"/>
              <a:buChar char="●"/>
            </a:pPr>
            <a:r>
              <a:rPr lang="en"/>
              <a:t>Results confirmed initial hypothesis that positive earnings surprise leads to positive impact on stock returns, vice versa for negative surprises</a:t>
            </a:r>
            <a:endParaRPr/>
          </a:p>
        </p:txBody>
      </p:sp>
      <p:sp>
        <p:nvSpPr>
          <p:cNvPr id="305" name="Google Shape;305;p32"/>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sz="1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Enhancements</a:t>
            </a:r>
            <a:endParaRPr/>
          </a:p>
        </p:txBody>
      </p:sp>
      <p:sp>
        <p:nvSpPr>
          <p:cNvPr id="311" name="Google Shape;311;p3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700"/>
              <a:t>Added menu option to allow user to change the benchmark security.</a:t>
            </a:r>
            <a:endParaRPr sz="1700"/>
          </a:p>
          <a:p>
            <a:pPr indent="-317500" lvl="0" marL="457200" rtl="0" algn="l">
              <a:spcBef>
                <a:spcPts val="0"/>
              </a:spcBef>
              <a:spcAft>
                <a:spcPts val="0"/>
              </a:spcAft>
              <a:buSzPts val="1400"/>
              <a:buChar char="●"/>
            </a:pPr>
            <a:r>
              <a:rPr lang="en" sz="1700"/>
              <a:t>Implemented compatibility for individual stocks to be benchmarked against different ETFs</a:t>
            </a:r>
            <a:endParaRPr sz="1700"/>
          </a:p>
          <a:p>
            <a:pPr indent="-317500" lvl="0" marL="457200" rtl="0" algn="l">
              <a:spcBef>
                <a:spcPts val="0"/>
              </a:spcBef>
              <a:spcAft>
                <a:spcPts val="0"/>
              </a:spcAft>
              <a:buSzPts val="1400"/>
              <a:buChar char="●"/>
            </a:pPr>
            <a:r>
              <a:rPr lang="en" sz="1700"/>
              <a:t>Unique function for setting date boundaries for stock data extraction</a:t>
            </a:r>
            <a:endParaRPr sz="1700"/>
          </a:p>
          <a:p>
            <a:pPr indent="-317500" lvl="0" marL="457200" rtl="0" algn="l">
              <a:spcBef>
                <a:spcPts val="0"/>
              </a:spcBef>
              <a:spcAft>
                <a:spcPts val="0"/>
              </a:spcAft>
              <a:buSzPts val="1400"/>
              <a:buChar char="●"/>
            </a:pPr>
            <a:r>
              <a:rPr lang="en" sz="1700"/>
              <a:t>Added method to catch libcurl failure while running the program.</a:t>
            </a:r>
            <a:endParaRPr sz="1700"/>
          </a:p>
          <a:p>
            <a:pPr indent="-336550" lvl="0" marL="457200" rtl="0" algn="l">
              <a:spcBef>
                <a:spcPts val="0"/>
              </a:spcBef>
              <a:spcAft>
                <a:spcPts val="0"/>
              </a:spcAft>
              <a:buSzPts val="1700"/>
              <a:buChar char="●"/>
            </a:pPr>
            <a:r>
              <a:rPr lang="en" sz="1700"/>
              <a:t>Efficiency in object initialization</a:t>
            </a:r>
            <a:endParaRPr sz="1700"/>
          </a:p>
        </p:txBody>
      </p:sp>
      <p:sp>
        <p:nvSpPr>
          <p:cNvPr id="312" name="Google Shape;312;p33"/>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318" name="Google Shape;318;p3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04800" lvl="0" marL="457200" rtl="0" algn="l">
              <a:lnSpc>
                <a:spcPct val="218181"/>
              </a:lnSpc>
              <a:spcBef>
                <a:spcPts val="0"/>
              </a:spcBef>
              <a:spcAft>
                <a:spcPts val="0"/>
              </a:spcAft>
              <a:buSzPts val="1200"/>
              <a:buChar char="●"/>
            </a:pPr>
            <a:r>
              <a:rPr lang="en" sz="1200"/>
              <a:t>“Working with Historical and Market Data.” Song Tang, NYU FRE 6883 Financial Computing Class slides.</a:t>
            </a:r>
            <a:endParaRPr sz="1200"/>
          </a:p>
          <a:p>
            <a:pPr indent="-304800" lvl="0" marL="457200" rtl="0" algn="l">
              <a:spcBef>
                <a:spcPts val="0"/>
              </a:spcBef>
              <a:spcAft>
                <a:spcPts val="0"/>
              </a:spcAft>
              <a:buSzPts val="1200"/>
              <a:buChar char="●"/>
            </a:pPr>
            <a:r>
              <a:rPr lang="en" sz="1200"/>
              <a:t>“Numerical Method In Finance with C++” Capinski and Zastawniak, Cambridge University Press, 2012.</a:t>
            </a:r>
            <a:endParaRPr sz="1200"/>
          </a:p>
        </p:txBody>
      </p:sp>
      <p:sp>
        <p:nvSpPr>
          <p:cNvPr id="319" name="Google Shape;319;p34"/>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Responsibilities</a:t>
            </a:r>
            <a:endParaRPr/>
          </a:p>
        </p:txBody>
      </p:sp>
      <p:graphicFrame>
        <p:nvGraphicFramePr>
          <p:cNvPr id="84" name="Google Shape;84;p15"/>
          <p:cNvGraphicFramePr/>
          <p:nvPr/>
        </p:nvGraphicFramePr>
        <p:xfrm>
          <a:off x="952500" y="1619250"/>
          <a:ext cx="3000000" cy="3000000"/>
        </p:xfrm>
        <a:graphic>
          <a:graphicData uri="http://schemas.openxmlformats.org/drawingml/2006/table">
            <a:tbl>
              <a:tblPr>
                <a:noFill/>
                <a:tableStyleId>{A3672A99-B415-478C-8EFB-6FEF87AB09B9}</a:tableStyleId>
              </a:tblPr>
              <a:tblGrid>
                <a:gridCol w="1143925"/>
                <a:gridCol w="6095075"/>
              </a:tblGrid>
              <a:tr h="381000">
                <a:tc>
                  <a:txBody>
                    <a:bodyPr/>
                    <a:lstStyle/>
                    <a:p>
                      <a:pPr indent="0" lvl="0" marL="0" rtl="0" algn="l">
                        <a:spcBef>
                          <a:spcPts val="0"/>
                        </a:spcBef>
                        <a:spcAft>
                          <a:spcPts val="0"/>
                        </a:spcAft>
                        <a:buNone/>
                      </a:pPr>
                      <a:r>
                        <a:rPr lang="en">
                          <a:solidFill>
                            <a:srgbClr val="FFFFFF"/>
                          </a:solidFill>
                        </a:rPr>
                        <a:t>Cristobal</a:t>
                      </a:r>
                      <a:endParaRPr>
                        <a:solidFill>
                          <a:srgbClr val="FFFFFF"/>
                        </a:solidFill>
                      </a:endParaRPr>
                    </a:p>
                  </a:txBody>
                  <a:tcPr marT="91425" marB="91425" marR="91425" marL="91425">
                    <a:solidFill>
                      <a:srgbClr val="0095B2"/>
                    </a:solidFill>
                  </a:tcPr>
                </a:tc>
                <a:tc>
                  <a:txBody>
                    <a:bodyPr/>
                    <a:lstStyle/>
                    <a:p>
                      <a:pPr indent="-317500" lvl="0" marL="457200" rtl="0" algn="l">
                        <a:spcBef>
                          <a:spcPts val="0"/>
                        </a:spcBef>
                        <a:spcAft>
                          <a:spcPts val="0"/>
                        </a:spcAft>
                        <a:buClr>
                          <a:srgbClr val="FFFFFF"/>
                        </a:buClr>
                        <a:buSzPts val="1400"/>
                        <a:buChar char="●"/>
                      </a:pPr>
                      <a:r>
                        <a:rPr lang="en">
                          <a:solidFill>
                            <a:srgbClr val="FFFFFF"/>
                          </a:solidFill>
                        </a:rPr>
                        <a:t>Project design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Bootstrapping</a:t>
                      </a:r>
                      <a:endParaRPr>
                        <a:solidFill>
                          <a:srgbClr val="FFFFFF"/>
                        </a:solidFill>
                      </a:endParaRPr>
                    </a:p>
                  </a:txBody>
                  <a:tcPr marT="91425" marB="91425" marR="91425" marL="91425">
                    <a:solidFill>
                      <a:srgbClr val="0095B2"/>
                    </a:solidFill>
                  </a:tcPr>
                </a:tc>
              </a:tr>
              <a:tr h="381000">
                <a:tc>
                  <a:txBody>
                    <a:bodyPr/>
                    <a:lstStyle/>
                    <a:p>
                      <a:pPr indent="0" lvl="0" marL="0" rtl="0" algn="l">
                        <a:spcBef>
                          <a:spcPts val="0"/>
                        </a:spcBef>
                        <a:spcAft>
                          <a:spcPts val="0"/>
                        </a:spcAft>
                        <a:buNone/>
                      </a:pPr>
                      <a:r>
                        <a:rPr lang="en">
                          <a:solidFill>
                            <a:srgbClr val="FFFFFF"/>
                          </a:solidFill>
                        </a:rPr>
                        <a:t>Deniz</a:t>
                      </a:r>
                      <a:endParaRPr>
                        <a:solidFill>
                          <a:srgbClr val="FFFFFF"/>
                        </a:solidFill>
                      </a:endParaRPr>
                    </a:p>
                  </a:txBody>
                  <a:tcPr marT="91425" marB="91425" marR="91425" marL="91425">
                    <a:solidFill>
                      <a:srgbClr val="0095B2"/>
                    </a:solidFill>
                  </a:tcPr>
                </a:tc>
                <a:tc>
                  <a:txBody>
                    <a:bodyPr/>
                    <a:lstStyle/>
                    <a:p>
                      <a:pPr indent="-317500" lvl="0" marL="457200" rtl="0" algn="l">
                        <a:spcBef>
                          <a:spcPts val="0"/>
                        </a:spcBef>
                        <a:spcAft>
                          <a:spcPts val="0"/>
                        </a:spcAft>
                        <a:buClr>
                          <a:srgbClr val="FFFFFF"/>
                        </a:buClr>
                        <a:buSzPts val="1400"/>
                        <a:buChar char="●"/>
                      </a:pPr>
                      <a:r>
                        <a:rPr lang="en">
                          <a:solidFill>
                            <a:srgbClr val="FFFFFF"/>
                          </a:solidFill>
                        </a:rPr>
                        <a:t>Data Retrieval Stage - Algorithm Implementation</a:t>
                      </a:r>
                      <a:endParaRPr>
                        <a:solidFill>
                          <a:srgbClr val="FFFFFF"/>
                        </a:solidFill>
                      </a:endParaRPr>
                    </a:p>
                    <a:p>
                      <a:pPr indent="-317500" lvl="0" marL="457200" rtl="0" algn="l">
                        <a:spcBef>
                          <a:spcPts val="0"/>
                        </a:spcBef>
                        <a:spcAft>
                          <a:spcPts val="0"/>
                        </a:spcAft>
                        <a:buClr>
                          <a:schemeClr val="dk1"/>
                        </a:buClr>
                        <a:buSzPts val="1400"/>
                        <a:buChar char="●"/>
                      </a:pPr>
                      <a:r>
                        <a:rPr lang="en">
                          <a:solidFill>
                            <a:schemeClr val="dk1"/>
                          </a:solidFill>
                        </a:rPr>
                        <a:t>Libcurl implementation</a:t>
                      </a:r>
                      <a:endParaRPr>
                        <a:solidFill>
                          <a:srgbClr val="FFFFFF"/>
                        </a:solidFill>
                      </a:endParaRPr>
                    </a:p>
                  </a:txBody>
                  <a:tcPr marT="91425" marB="91425" marR="91425" marL="91425">
                    <a:solidFill>
                      <a:srgbClr val="0095B2"/>
                    </a:solidFill>
                  </a:tcPr>
                </a:tc>
              </a:tr>
              <a:tr h="381000">
                <a:tc>
                  <a:txBody>
                    <a:bodyPr/>
                    <a:lstStyle/>
                    <a:p>
                      <a:pPr indent="0" lvl="0" marL="0" rtl="0" algn="l">
                        <a:spcBef>
                          <a:spcPts val="0"/>
                        </a:spcBef>
                        <a:spcAft>
                          <a:spcPts val="0"/>
                        </a:spcAft>
                        <a:buNone/>
                      </a:pPr>
                      <a:r>
                        <a:rPr lang="en">
                          <a:solidFill>
                            <a:srgbClr val="FFFFFF"/>
                          </a:solidFill>
                        </a:rPr>
                        <a:t>Albert</a:t>
                      </a:r>
                      <a:endParaRPr>
                        <a:solidFill>
                          <a:srgbClr val="FFFFFF"/>
                        </a:solidFill>
                      </a:endParaRPr>
                    </a:p>
                  </a:txBody>
                  <a:tcPr marT="91425" marB="91425" marR="91425" marL="91425">
                    <a:solidFill>
                      <a:srgbClr val="0095B2"/>
                    </a:solidFill>
                  </a:tcPr>
                </a:tc>
                <a:tc>
                  <a:txBody>
                    <a:bodyPr/>
                    <a:lstStyle/>
                    <a:p>
                      <a:pPr indent="-317500" lvl="0" marL="457200" rtl="0" algn="l">
                        <a:spcBef>
                          <a:spcPts val="0"/>
                        </a:spcBef>
                        <a:spcAft>
                          <a:spcPts val="0"/>
                        </a:spcAft>
                        <a:buClr>
                          <a:srgbClr val="FFFFFF"/>
                        </a:buClr>
                        <a:buSzPts val="1400"/>
                        <a:buChar char="●"/>
                      </a:pPr>
                      <a:r>
                        <a:rPr lang="en">
                          <a:solidFill>
                            <a:srgbClr val="FFFFFF"/>
                          </a:solidFill>
                        </a:rPr>
                        <a:t>Visualization: Excel Driver and gnuplot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Validate performance of functions</a:t>
                      </a:r>
                      <a:endParaRPr>
                        <a:solidFill>
                          <a:srgbClr val="FFFFFF"/>
                        </a:solidFill>
                      </a:endParaRPr>
                    </a:p>
                  </a:txBody>
                  <a:tcPr marT="91425" marB="91425" marR="91425" marL="91425">
                    <a:solidFill>
                      <a:srgbClr val="0095B2"/>
                    </a:solidFill>
                  </a:tcPr>
                </a:tc>
              </a:tr>
              <a:tr h="381000">
                <a:tc>
                  <a:txBody>
                    <a:bodyPr/>
                    <a:lstStyle/>
                    <a:p>
                      <a:pPr indent="0" lvl="0" marL="0" rtl="0" algn="l">
                        <a:spcBef>
                          <a:spcPts val="0"/>
                        </a:spcBef>
                        <a:spcAft>
                          <a:spcPts val="0"/>
                        </a:spcAft>
                        <a:buNone/>
                      </a:pPr>
                      <a:r>
                        <a:rPr lang="en">
                          <a:solidFill>
                            <a:srgbClr val="FFFFFF"/>
                          </a:solidFill>
                        </a:rPr>
                        <a:t>Lincoln</a:t>
                      </a:r>
                      <a:endParaRPr>
                        <a:solidFill>
                          <a:srgbClr val="FFFFFF"/>
                        </a:solidFill>
                      </a:endParaRPr>
                    </a:p>
                  </a:txBody>
                  <a:tcPr marT="91425" marB="91425" marR="91425" marL="91425">
                    <a:solidFill>
                      <a:srgbClr val="0095B2"/>
                    </a:solidFill>
                  </a:tcPr>
                </a:tc>
                <a:tc>
                  <a:txBody>
                    <a:bodyPr/>
                    <a:lstStyle/>
                    <a:p>
                      <a:pPr indent="-317500" lvl="0" marL="457200" rtl="0" algn="l">
                        <a:spcBef>
                          <a:spcPts val="0"/>
                        </a:spcBef>
                        <a:spcAft>
                          <a:spcPts val="0"/>
                        </a:spcAft>
                        <a:buClr>
                          <a:srgbClr val="FFFFFF"/>
                        </a:buClr>
                        <a:buSzPts val="1400"/>
                        <a:buChar char="●"/>
                      </a:pPr>
                      <a:r>
                        <a:rPr lang="en">
                          <a:solidFill>
                            <a:srgbClr val="FFFFFF"/>
                          </a:solidFill>
                        </a:rPr>
                        <a:t>Zacks data extraction &amp; D</a:t>
                      </a:r>
                      <a:r>
                        <a:rPr lang="en">
                          <a:solidFill>
                            <a:schemeClr val="dk1"/>
                          </a:solidFill>
                        </a:rPr>
                        <a:t>ata Initiations,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Return Creations &amp; Random Sampling</a:t>
                      </a:r>
                      <a:endParaRPr>
                        <a:solidFill>
                          <a:srgbClr val="FFFFFF"/>
                        </a:solidFill>
                      </a:endParaRPr>
                    </a:p>
                  </a:txBody>
                  <a:tcPr marT="91425" marB="91425" marR="91425" marL="91425">
                    <a:solidFill>
                      <a:srgbClr val="0095B2"/>
                    </a:solidFill>
                  </a:tcPr>
                </a:tc>
              </a:tr>
              <a:tr h="381000">
                <a:tc>
                  <a:txBody>
                    <a:bodyPr/>
                    <a:lstStyle/>
                    <a:p>
                      <a:pPr indent="0" lvl="0" marL="0" rtl="0" algn="l">
                        <a:spcBef>
                          <a:spcPts val="0"/>
                        </a:spcBef>
                        <a:spcAft>
                          <a:spcPts val="0"/>
                        </a:spcAft>
                        <a:buNone/>
                      </a:pPr>
                      <a:r>
                        <a:rPr lang="en">
                          <a:solidFill>
                            <a:srgbClr val="FFFFFF"/>
                          </a:solidFill>
                        </a:rPr>
                        <a:t>Liam</a:t>
                      </a:r>
                      <a:endParaRPr>
                        <a:solidFill>
                          <a:srgbClr val="FFFFFF"/>
                        </a:solidFill>
                      </a:endParaRPr>
                    </a:p>
                  </a:txBody>
                  <a:tcPr marT="91425" marB="91425" marR="91425" marL="91425">
                    <a:solidFill>
                      <a:srgbClr val="0095B2"/>
                    </a:solidFill>
                  </a:tcPr>
                </a:tc>
                <a:tc>
                  <a:txBody>
                    <a:bodyPr/>
                    <a:lstStyle/>
                    <a:p>
                      <a:pPr indent="-317500" lvl="0" marL="457200" rtl="0" algn="l">
                        <a:spcBef>
                          <a:spcPts val="0"/>
                        </a:spcBef>
                        <a:spcAft>
                          <a:spcPts val="0"/>
                        </a:spcAft>
                        <a:buClr>
                          <a:srgbClr val="FFFFFF"/>
                        </a:buClr>
                        <a:buSzPts val="1400"/>
                        <a:buChar char="●"/>
                      </a:pPr>
                      <a:r>
                        <a:rPr lang="en">
                          <a:solidFill>
                            <a:srgbClr val="FFFFFF"/>
                          </a:solidFill>
                        </a:rPr>
                        <a:t>Data integration and testing</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Libcurl implementation</a:t>
                      </a:r>
                      <a:endParaRPr>
                        <a:solidFill>
                          <a:srgbClr val="FFFFFF"/>
                        </a:solidFill>
                      </a:endParaRPr>
                    </a:p>
                  </a:txBody>
                  <a:tcPr marT="91425" marB="91425" marR="91425" marL="91425">
                    <a:solidFill>
                      <a:srgbClr val="0095B2"/>
                    </a:solidFill>
                  </a:tcPr>
                </a:tc>
              </a:tr>
            </a:tbl>
          </a:graphicData>
        </a:graphic>
      </p:graphicFrame>
      <p:sp>
        <p:nvSpPr>
          <p:cNvPr id="85" name="Google Shape;85;p15"/>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Selection Process</a:t>
            </a:r>
            <a:endParaRPr/>
          </a:p>
        </p:txBody>
      </p:sp>
      <p:sp>
        <p:nvSpPr>
          <p:cNvPr id="91" name="Google Shape;91;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Used MATLAB script to run a Zack’s query, downloading csv containing</a:t>
            </a:r>
            <a:endParaRPr sz="1400"/>
          </a:p>
          <a:p>
            <a:pPr indent="-304800" lvl="1" marL="914400" rtl="0" algn="l">
              <a:spcBef>
                <a:spcPts val="0"/>
              </a:spcBef>
              <a:spcAft>
                <a:spcPts val="0"/>
              </a:spcAft>
              <a:buSzPts val="1200"/>
              <a:buChar char="○"/>
            </a:pPr>
            <a:r>
              <a:rPr lang="en"/>
              <a:t>T</a:t>
            </a:r>
            <a:r>
              <a:rPr lang="en" sz="1400"/>
              <a:t>icke</a:t>
            </a:r>
            <a:r>
              <a:rPr lang="en"/>
              <a:t>r</a:t>
            </a:r>
            <a:endParaRPr/>
          </a:p>
          <a:p>
            <a:pPr indent="-304800" lvl="1" marL="914400" rtl="0" algn="l">
              <a:spcBef>
                <a:spcPts val="0"/>
              </a:spcBef>
              <a:spcAft>
                <a:spcPts val="0"/>
              </a:spcAft>
              <a:buSzPts val="1200"/>
              <a:buChar char="○"/>
            </a:pPr>
            <a:r>
              <a:rPr lang="en"/>
              <a:t>A</a:t>
            </a:r>
            <a:r>
              <a:rPr lang="en" sz="1400"/>
              <a:t>nnounce date</a:t>
            </a:r>
            <a:endParaRPr/>
          </a:p>
          <a:p>
            <a:pPr indent="-304800" lvl="1" marL="914400" rtl="0" algn="l">
              <a:spcBef>
                <a:spcPts val="0"/>
              </a:spcBef>
              <a:spcAft>
                <a:spcPts val="0"/>
              </a:spcAft>
              <a:buSzPts val="1200"/>
              <a:buChar char="○"/>
            </a:pPr>
            <a:r>
              <a:rPr lang="en"/>
              <a:t>E</a:t>
            </a:r>
            <a:r>
              <a:rPr lang="en" sz="1400"/>
              <a:t>arnings exp</a:t>
            </a:r>
            <a:r>
              <a:rPr lang="en"/>
              <a:t>e</a:t>
            </a:r>
            <a:r>
              <a:rPr lang="en" sz="1400"/>
              <a:t>cted</a:t>
            </a:r>
            <a:endParaRPr/>
          </a:p>
          <a:p>
            <a:pPr indent="-304800" lvl="1" marL="914400" rtl="0" algn="l">
              <a:spcBef>
                <a:spcPts val="0"/>
              </a:spcBef>
              <a:spcAft>
                <a:spcPts val="0"/>
              </a:spcAft>
              <a:buSzPts val="1200"/>
              <a:buChar char="○"/>
            </a:pPr>
            <a:r>
              <a:rPr lang="en"/>
              <a:t>E</a:t>
            </a:r>
            <a:r>
              <a:rPr lang="en" sz="1400"/>
              <a:t>arnings actual</a:t>
            </a:r>
            <a:endParaRPr sz="1400"/>
          </a:p>
          <a:p>
            <a:pPr indent="-317500" lvl="1" marL="914400" rtl="0" algn="l">
              <a:spcBef>
                <a:spcPts val="0"/>
              </a:spcBef>
              <a:spcAft>
                <a:spcPts val="0"/>
              </a:spcAft>
              <a:buSzPts val="1400"/>
              <a:buChar char="○"/>
            </a:pPr>
            <a:r>
              <a:rPr lang="en"/>
              <a:t>Earning surprise %</a:t>
            </a:r>
            <a:endParaRPr/>
          </a:p>
          <a:p>
            <a:pPr indent="-317500" lvl="0" marL="457200" rtl="0" algn="l">
              <a:spcBef>
                <a:spcPts val="0"/>
              </a:spcBef>
              <a:spcAft>
                <a:spcPts val="0"/>
              </a:spcAft>
              <a:buSzPts val="1400"/>
              <a:buChar char="●"/>
            </a:pPr>
            <a:r>
              <a:rPr lang="en" sz="1400"/>
              <a:t>Zack’s CSV file contains 487 stock info.</a:t>
            </a:r>
            <a:endParaRPr/>
          </a:p>
          <a:p>
            <a:pPr indent="-304800" lvl="0" marL="457200" rtl="0" algn="l">
              <a:spcBef>
                <a:spcPts val="0"/>
              </a:spcBef>
              <a:spcAft>
                <a:spcPts val="0"/>
              </a:spcAft>
              <a:buSzPts val="1200"/>
              <a:buChar char="●"/>
            </a:pPr>
            <a:r>
              <a:rPr lang="en" sz="1200"/>
              <a:t>505 stocks in S&amp;P 500, minus 16 stocks that have “0” expectations, and 2 stock that have weekend announcements.</a:t>
            </a:r>
            <a:endParaRPr sz="1200"/>
          </a:p>
        </p:txBody>
      </p:sp>
      <p:sp>
        <p:nvSpPr>
          <p:cNvPr id="92" name="Google Shape;92;p16"/>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Data Structure Overview</a:t>
            </a:r>
            <a:endParaRPr/>
          </a:p>
        </p:txBody>
      </p:sp>
      <p:sp>
        <p:nvSpPr>
          <p:cNvPr id="98" name="Google Shape;98;p17"/>
          <p:cNvSpPr/>
          <p:nvPr/>
        </p:nvSpPr>
        <p:spPr>
          <a:xfrm>
            <a:off x="311700" y="1313675"/>
            <a:ext cx="2670300" cy="29370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Data Class</a:t>
            </a:r>
            <a:endParaRPr sz="1800">
              <a:solidFill>
                <a:schemeClr val="dk1"/>
              </a:solidFill>
              <a:latin typeface="Lato"/>
              <a:ea typeface="Lato"/>
              <a:cs typeface="Lato"/>
              <a:sym typeface="Lato"/>
            </a:endParaRPr>
          </a:p>
          <a:p>
            <a:pPr indent="-330200" lvl="0" marL="457200" rtl="0" algn="l">
              <a:lnSpc>
                <a:spcPct val="115000"/>
              </a:lnSpc>
              <a:spcBef>
                <a:spcPts val="1600"/>
              </a:spcBef>
              <a:spcAft>
                <a:spcPts val="0"/>
              </a:spcAft>
              <a:buClr>
                <a:schemeClr val="dk1"/>
              </a:buClr>
              <a:buSzPts val="1600"/>
              <a:buFont typeface="Lato"/>
              <a:buChar char="●"/>
            </a:pPr>
            <a:r>
              <a:rPr lang="en" sz="1600">
                <a:solidFill>
                  <a:schemeClr val="dk1"/>
                </a:solidFill>
                <a:latin typeface="Lato"/>
                <a:ea typeface="Lato"/>
                <a:cs typeface="Lato"/>
                <a:sym typeface="Lato"/>
              </a:rPr>
              <a:t>Store map with tickers and corresponding stock object</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Populate all stock objects</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Populate the three group object</a:t>
            </a:r>
            <a:endParaRPr/>
          </a:p>
        </p:txBody>
      </p:sp>
      <p:sp>
        <p:nvSpPr>
          <p:cNvPr id="99" name="Google Shape;99;p17"/>
          <p:cNvSpPr/>
          <p:nvPr/>
        </p:nvSpPr>
        <p:spPr>
          <a:xfrm>
            <a:off x="3086175" y="3277125"/>
            <a:ext cx="2895300" cy="9735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Child classes of FinInst:</a:t>
            </a:r>
            <a:endParaRPr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Stock &amp; ETF</a:t>
            </a:r>
            <a:endParaRPr sz="1800">
              <a:solidFill>
                <a:schemeClr val="dk1"/>
              </a:solidFill>
              <a:latin typeface="Lato"/>
              <a:ea typeface="Lato"/>
              <a:cs typeface="Lato"/>
              <a:sym typeface="Lato"/>
            </a:endParaRPr>
          </a:p>
        </p:txBody>
      </p:sp>
      <p:sp>
        <p:nvSpPr>
          <p:cNvPr id="100" name="Google Shape;100;p17"/>
          <p:cNvSpPr/>
          <p:nvPr/>
        </p:nvSpPr>
        <p:spPr>
          <a:xfrm>
            <a:off x="3086175" y="1308775"/>
            <a:ext cx="2895300" cy="18642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FinInst Class</a:t>
            </a:r>
            <a:endParaRPr sz="1800">
              <a:solidFill>
                <a:schemeClr val="dk1"/>
              </a:solidFill>
              <a:latin typeface="Lato"/>
              <a:ea typeface="Lato"/>
              <a:cs typeface="Lato"/>
              <a:sym typeface="Lato"/>
            </a:endParaRPr>
          </a:p>
          <a:p>
            <a:pPr indent="-342900" lvl="0" marL="457200" rtl="0" algn="l">
              <a:lnSpc>
                <a:spcPct val="115000"/>
              </a:lnSpc>
              <a:spcBef>
                <a:spcPts val="1600"/>
              </a:spcBef>
              <a:spcAft>
                <a:spcPts val="0"/>
              </a:spcAft>
              <a:buClr>
                <a:schemeClr val="dk1"/>
              </a:buClr>
              <a:buSzPts val="1800"/>
              <a:buFont typeface="Lato"/>
              <a:buChar char="●"/>
            </a:pPr>
            <a:r>
              <a:rPr lang="en" sz="1800">
                <a:solidFill>
                  <a:schemeClr val="dk1"/>
                </a:solidFill>
                <a:latin typeface="Lato"/>
                <a:ea typeface="Lato"/>
                <a:cs typeface="Lato"/>
                <a:sym typeface="Lato"/>
              </a:rPr>
              <a:t>S</a:t>
            </a:r>
            <a:r>
              <a:rPr lang="en" sz="1600">
                <a:solidFill>
                  <a:schemeClr val="dk1"/>
                </a:solidFill>
                <a:latin typeface="Lato"/>
                <a:ea typeface="Lato"/>
                <a:cs typeface="Lato"/>
                <a:sym typeface="Lato"/>
              </a:rPr>
              <a:t>tore price and date vectors</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Method to set class data from server</a:t>
            </a:r>
            <a:endParaRPr/>
          </a:p>
        </p:txBody>
      </p:sp>
      <p:sp>
        <p:nvSpPr>
          <p:cNvPr id="101" name="Google Shape;101;p17"/>
          <p:cNvSpPr/>
          <p:nvPr/>
        </p:nvSpPr>
        <p:spPr>
          <a:xfrm>
            <a:off x="6085650" y="1313675"/>
            <a:ext cx="2839500" cy="29370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Class Group</a:t>
            </a:r>
            <a:endParaRPr sz="1800">
              <a:solidFill>
                <a:schemeClr val="dk1"/>
              </a:solidFill>
              <a:latin typeface="Lato"/>
              <a:ea typeface="Lato"/>
              <a:cs typeface="Lato"/>
              <a:sym typeface="Lato"/>
            </a:endParaRPr>
          </a:p>
          <a:p>
            <a:pPr indent="-330200" lvl="0" marL="457200" rtl="0" algn="l">
              <a:lnSpc>
                <a:spcPct val="115000"/>
              </a:lnSpc>
              <a:spcBef>
                <a:spcPts val="1600"/>
              </a:spcBef>
              <a:spcAft>
                <a:spcPts val="0"/>
              </a:spcAft>
              <a:buClr>
                <a:schemeClr val="dk1"/>
              </a:buClr>
              <a:buSzPts val="1600"/>
              <a:buFont typeface="Lato"/>
              <a:buChar char="●"/>
            </a:pPr>
            <a:r>
              <a:rPr lang="en" sz="1600">
                <a:solidFill>
                  <a:schemeClr val="dk1"/>
                </a:solidFill>
                <a:latin typeface="Lato"/>
                <a:ea typeface="Lato"/>
                <a:cs typeface="Lato"/>
                <a:sym typeface="Lato"/>
              </a:rPr>
              <a:t>Store map of stock objects</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Calculates and stores AAR, CAAR</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Sends these vectors to visualizer</a:t>
            </a:r>
            <a:endParaRPr sz="1600">
              <a:solidFill>
                <a:schemeClr val="dk1"/>
              </a:solidFill>
              <a:latin typeface="Lato"/>
              <a:ea typeface="Lato"/>
              <a:cs typeface="Lato"/>
              <a:sym typeface="Lato"/>
            </a:endParaRPr>
          </a:p>
        </p:txBody>
      </p:sp>
      <p:sp>
        <p:nvSpPr>
          <p:cNvPr id="102" name="Google Shape;102;p17"/>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Data Structure</a:t>
            </a:r>
            <a:endParaRPr/>
          </a:p>
        </p:txBody>
      </p:sp>
      <p:sp>
        <p:nvSpPr>
          <p:cNvPr id="108" name="Google Shape;108;p18"/>
          <p:cNvSpPr/>
          <p:nvPr/>
        </p:nvSpPr>
        <p:spPr>
          <a:xfrm>
            <a:off x="188700" y="1271925"/>
            <a:ext cx="2808000" cy="36978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FinInst Class</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Data Members: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Ticker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Name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PriceDates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PriceValues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Returns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StartDate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EndDate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Cookies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Crumb</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N</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Member Functions: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InitLibCurl</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CallYahoo</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SetTicker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SetName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CreateReturns</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 (plus constructors and GetDataMember functions)</a:t>
            </a:r>
            <a:endParaRPr sz="900">
              <a:solidFill>
                <a:schemeClr val="dk1"/>
              </a:solidFill>
              <a:latin typeface="Lato"/>
              <a:ea typeface="Lato"/>
              <a:cs typeface="Lato"/>
              <a:sym typeface="Lato"/>
            </a:endParaRPr>
          </a:p>
        </p:txBody>
      </p:sp>
      <p:sp>
        <p:nvSpPr>
          <p:cNvPr id="109" name="Google Shape;109;p18"/>
          <p:cNvSpPr/>
          <p:nvPr/>
        </p:nvSpPr>
        <p:spPr>
          <a:xfrm>
            <a:off x="3238600" y="1271925"/>
            <a:ext cx="2593500" cy="13773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ETFs</a:t>
            </a:r>
            <a:r>
              <a:rPr lang="en" sz="1800">
                <a:solidFill>
                  <a:schemeClr val="dk1"/>
                </a:solidFill>
                <a:latin typeface="Lato"/>
                <a:ea typeface="Lato"/>
                <a:cs typeface="Lato"/>
                <a:sym typeface="Lato"/>
              </a:rPr>
              <a:t> Class: FinInst</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Member Functions: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FindReturns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SetBenchDates</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 (plus constructors)</a:t>
            </a:r>
            <a:endParaRPr sz="900">
              <a:solidFill>
                <a:schemeClr val="dk1"/>
              </a:solidFill>
              <a:latin typeface="Lato"/>
              <a:ea typeface="Lato"/>
              <a:cs typeface="Lato"/>
              <a:sym typeface="Lato"/>
            </a:endParaRPr>
          </a:p>
        </p:txBody>
      </p:sp>
      <p:sp>
        <p:nvSpPr>
          <p:cNvPr id="110" name="Google Shape;110;p18"/>
          <p:cNvSpPr/>
          <p:nvPr/>
        </p:nvSpPr>
        <p:spPr>
          <a:xfrm>
            <a:off x="6074000" y="1271925"/>
            <a:ext cx="2895300" cy="26988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Stock</a:t>
            </a:r>
            <a:r>
              <a:rPr lang="en" sz="1800">
                <a:solidFill>
                  <a:schemeClr val="dk1"/>
                </a:solidFill>
                <a:latin typeface="Lato"/>
                <a:ea typeface="Lato"/>
                <a:cs typeface="Lato"/>
                <a:sym typeface="Lato"/>
              </a:rPr>
              <a:t> Class</a:t>
            </a:r>
            <a:r>
              <a:rPr lang="en" sz="1800">
                <a:solidFill>
                  <a:schemeClr val="dk1"/>
                </a:solidFill>
                <a:latin typeface="Lato"/>
                <a:ea typeface="Lato"/>
                <a:cs typeface="Lato"/>
                <a:sym typeface="Lato"/>
              </a:rPr>
              <a:t>: FinInst</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Data Members: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Announcement Date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PeriodDate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SurprisePerc</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Benchmark (ETFs Pointer)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AbReturns</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Member Functions: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CallYahoo</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SetBenchmark</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CreateAbReturns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SetN</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 (plus constructors and GetDataMember functions)</a:t>
            </a:r>
            <a:endParaRPr sz="900">
              <a:solidFill>
                <a:schemeClr val="dk1"/>
              </a:solidFill>
              <a:latin typeface="Lato"/>
              <a:ea typeface="Lato"/>
              <a:cs typeface="Lato"/>
              <a:sym typeface="Lato"/>
            </a:endParaRPr>
          </a:p>
        </p:txBody>
      </p:sp>
      <p:sp>
        <p:nvSpPr>
          <p:cNvPr id="111" name="Google Shape;111;p18"/>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Data Structure</a:t>
            </a:r>
            <a:endParaRPr/>
          </a:p>
        </p:txBody>
      </p:sp>
      <p:sp>
        <p:nvSpPr>
          <p:cNvPr id="117" name="Google Shape;117;p19"/>
          <p:cNvSpPr/>
          <p:nvPr/>
        </p:nvSpPr>
        <p:spPr>
          <a:xfrm>
            <a:off x="1355125" y="1271925"/>
            <a:ext cx="2808000" cy="33504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Data</a:t>
            </a:r>
            <a:r>
              <a:rPr lang="en" sz="1800">
                <a:solidFill>
                  <a:schemeClr val="dk1"/>
                </a:solidFill>
                <a:latin typeface="Lato"/>
                <a:ea typeface="Lato"/>
                <a:cs typeface="Lato"/>
                <a:sym typeface="Lato"/>
              </a:rPr>
              <a:t> Class</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Data Members: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StockTickers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BenchTicker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StockMap</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BenchMap</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beat</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meet</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miss</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Member Functions: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SetStockN</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SetYahoo</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Group</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maxdate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Mindate</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printstockinfo</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 (plus constructors and GetDataMember functions)</a:t>
            </a:r>
            <a:endParaRPr sz="900">
              <a:solidFill>
                <a:schemeClr val="dk1"/>
              </a:solidFill>
              <a:latin typeface="Lato"/>
              <a:ea typeface="Lato"/>
              <a:cs typeface="Lato"/>
              <a:sym typeface="Lato"/>
            </a:endParaRPr>
          </a:p>
        </p:txBody>
      </p:sp>
      <p:sp>
        <p:nvSpPr>
          <p:cNvPr id="118" name="Google Shape;118;p19"/>
          <p:cNvSpPr/>
          <p:nvPr/>
        </p:nvSpPr>
        <p:spPr>
          <a:xfrm>
            <a:off x="4802100" y="1271925"/>
            <a:ext cx="2895300" cy="33195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Group</a:t>
            </a:r>
            <a:r>
              <a:rPr lang="en" sz="1800">
                <a:solidFill>
                  <a:schemeClr val="dk1"/>
                </a:solidFill>
                <a:latin typeface="Lato"/>
                <a:ea typeface="Lato"/>
                <a:cs typeface="Lato"/>
                <a:sym typeface="Lato"/>
              </a:rPr>
              <a:t> Class</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Data Members: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DataPtr (Data class </a:t>
            </a:r>
            <a:r>
              <a:rPr lang="en" sz="900">
                <a:solidFill>
                  <a:schemeClr val="dk1"/>
                </a:solidFill>
                <a:latin typeface="Lato"/>
                <a:ea typeface="Lato"/>
                <a:cs typeface="Lato"/>
                <a:sym typeface="Lato"/>
              </a:rPr>
              <a:t>pointer</a:t>
            </a:r>
            <a:r>
              <a:rPr lang="en" sz="900">
                <a:solidFill>
                  <a:schemeClr val="dk1"/>
                </a:solidFill>
                <a:latin typeface="Lato"/>
                <a:ea typeface="Lato"/>
                <a:cs typeface="Lato"/>
                <a:sym typeface="Lato"/>
              </a:rPr>
              <a:t>)</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GrpStockMap</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group_tickers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AAR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CAAR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AverageAAR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AverageCAAR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StdDevAAR</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StdDevCAAR</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Member Functions:</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Bootstraping</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Refresh</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IsInGroup</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GetStockInfo</a:t>
            </a:r>
            <a:endParaRPr sz="900">
              <a:solidFill>
                <a:schemeClr val="dk1"/>
              </a:solidFill>
              <a:latin typeface="Lato"/>
              <a:ea typeface="Lato"/>
              <a:cs typeface="Lato"/>
              <a:sym typeface="Lato"/>
            </a:endParaRPr>
          </a:p>
          <a:p>
            <a:pPr indent="-285750" lvl="0" marL="457200" rtl="0" algn="l">
              <a:lnSpc>
                <a:spcPct val="115000"/>
              </a:lnSpc>
              <a:spcBef>
                <a:spcPts val="0"/>
              </a:spcBef>
              <a:spcAft>
                <a:spcPts val="0"/>
              </a:spcAft>
              <a:buClr>
                <a:schemeClr val="dk1"/>
              </a:buClr>
              <a:buSzPts val="900"/>
              <a:buFont typeface="Lato"/>
              <a:buChar char="-"/>
            </a:pPr>
            <a:r>
              <a:rPr lang="en" sz="900">
                <a:solidFill>
                  <a:schemeClr val="dk1"/>
                </a:solidFill>
                <a:latin typeface="Lato"/>
                <a:ea typeface="Lato"/>
                <a:cs typeface="Lato"/>
                <a:sym typeface="Lato"/>
              </a:rPr>
              <a:t>RandomSampling</a:t>
            </a:r>
            <a:endParaRPr sz="9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900">
                <a:solidFill>
                  <a:schemeClr val="dk1"/>
                </a:solidFill>
                <a:latin typeface="Lato"/>
                <a:ea typeface="Lato"/>
                <a:cs typeface="Lato"/>
                <a:sym typeface="Lato"/>
              </a:rPr>
              <a:t>… (plus constructors and GetDataMember functions)</a:t>
            </a:r>
            <a:endParaRPr sz="900">
              <a:solidFill>
                <a:schemeClr val="dk1"/>
              </a:solidFill>
              <a:latin typeface="Lato"/>
              <a:ea typeface="Lato"/>
              <a:cs typeface="Lato"/>
              <a:sym typeface="Lato"/>
            </a:endParaRPr>
          </a:p>
        </p:txBody>
      </p:sp>
      <p:sp>
        <p:nvSpPr>
          <p:cNvPr id="119" name="Google Shape;119;p19"/>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p:nvPr/>
        </p:nvSpPr>
        <p:spPr>
          <a:xfrm>
            <a:off x="7368850" y="2983625"/>
            <a:ext cx="1602900" cy="26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Find Announcement Day in ETFs data, get </a:t>
            </a:r>
            <a:r>
              <a:rPr lang="en" sz="800"/>
              <a:t>+- N Days</a:t>
            </a:r>
            <a:endParaRPr sz="800"/>
          </a:p>
        </p:txBody>
      </p:sp>
      <p:sp>
        <p:nvSpPr>
          <p:cNvPr id="125" name="Google Shape;125;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Initialization</a:t>
            </a:r>
            <a:endParaRPr/>
          </a:p>
        </p:txBody>
      </p:sp>
      <p:cxnSp>
        <p:nvCxnSpPr>
          <p:cNvPr id="126" name="Google Shape;126;p20"/>
          <p:cNvCxnSpPr/>
          <p:nvPr/>
        </p:nvCxnSpPr>
        <p:spPr>
          <a:xfrm>
            <a:off x="838200" y="1304925"/>
            <a:ext cx="26100" cy="3368100"/>
          </a:xfrm>
          <a:prstGeom prst="straightConnector1">
            <a:avLst/>
          </a:prstGeom>
          <a:noFill/>
          <a:ln cap="flat" cmpd="sng" w="38100">
            <a:solidFill>
              <a:schemeClr val="dk2"/>
            </a:solidFill>
            <a:prstDash val="solid"/>
            <a:round/>
            <a:headEnd len="med" w="med" type="none"/>
            <a:tailEnd len="med" w="med" type="triangle"/>
          </a:ln>
        </p:spPr>
      </p:cxnSp>
      <p:sp>
        <p:nvSpPr>
          <p:cNvPr id="127" name="Google Shape;127;p20"/>
          <p:cNvSpPr/>
          <p:nvPr/>
        </p:nvSpPr>
        <p:spPr>
          <a:xfrm>
            <a:off x="1166975" y="1341975"/>
            <a:ext cx="1107600" cy="35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Object</a:t>
            </a:r>
            <a:endParaRPr sz="800"/>
          </a:p>
        </p:txBody>
      </p:sp>
      <p:sp>
        <p:nvSpPr>
          <p:cNvPr id="128" name="Google Shape;128;p20"/>
          <p:cNvSpPr/>
          <p:nvPr/>
        </p:nvSpPr>
        <p:spPr>
          <a:xfrm>
            <a:off x="1272725" y="2047525"/>
            <a:ext cx="8961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Data.Group()</a:t>
            </a:r>
            <a:endParaRPr sz="800"/>
          </a:p>
        </p:txBody>
      </p:sp>
      <p:sp>
        <p:nvSpPr>
          <p:cNvPr id="129" name="Google Shape;129;p20"/>
          <p:cNvSpPr/>
          <p:nvPr/>
        </p:nvSpPr>
        <p:spPr>
          <a:xfrm>
            <a:off x="2387600" y="1681275"/>
            <a:ext cx="1298100" cy="26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Populate StockMap</a:t>
            </a:r>
            <a:endParaRPr sz="800"/>
          </a:p>
          <a:p>
            <a:pPr indent="0" lvl="0" marL="0" rtl="0" algn="l">
              <a:spcBef>
                <a:spcPts val="0"/>
              </a:spcBef>
              <a:spcAft>
                <a:spcPts val="0"/>
              </a:spcAft>
              <a:buNone/>
            </a:pPr>
            <a:r>
              <a:rPr lang="en" sz="800"/>
              <a:t>With Zacks information</a:t>
            </a:r>
            <a:endParaRPr sz="800"/>
          </a:p>
        </p:txBody>
      </p:sp>
      <p:sp>
        <p:nvSpPr>
          <p:cNvPr id="130" name="Google Shape;130;p20"/>
          <p:cNvSpPr/>
          <p:nvPr/>
        </p:nvSpPr>
        <p:spPr>
          <a:xfrm>
            <a:off x="2387600" y="2301625"/>
            <a:ext cx="15735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Populate Data Members:</a:t>
            </a:r>
            <a:endParaRPr sz="800"/>
          </a:p>
          <a:p>
            <a:pPr indent="0" lvl="0" marL="0" rtl="0" algn="l">
              <a:spcBef>
                <a:spcPts val="0"/>
              </a:spcBef>
              <a:spcAft>
                <a:spcPts val="0"/>
              </a:spcAft>
              <a:buNone/>
            </a:pPr>
            <a:r>
              <a:rPr lang="en" sz="800"/>
              <a:t>Beat, Meet, Miss with Tickers</a:t>
            </a:r>
            <a:endParaRPr sz="800"/>
          </a:p>
        </p:txBody>
      </p:sp>
      <p:sp>
        <p:nvSpPr>
          <p:cNvPr id="131" name="Google Shape;131;p20"/>
          <p:cNvSpPr/>
          <p:nvPr/>
        </p:nvSpPr>
        <p:spPr>
          <a:xfrm>
            <a:off x="1191575" y="2654375"/>
            <a:ext cx="1058400" cy="25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Beat</a:t>
            </a:r>
            <a:r>
              <a:rPr lang="en" sz="800"/>
              <a:t> Object</a:t>
            </a:r>
            <a:endParaRPr sz="800"/>
          </a:p>
        </p:txBody>
      </p:sp>
      <p:sp>
        <p:nvSpPr>
          <p:cNvPr id="132" name="Google Shape;132;p20"/>
          <p:cNvSpPr/>
          <p:nvPr/>
        </p:nvSpPr>
        <p:spPr>
          <a:xfrm>
            <a:off x="1191575" y="2936600"/>
            <a:ext cx="1058400" cy="25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Meet</a:t>
            </a:r>
            <a:r>
              <a:rPr lang="en" sz="800"/>
              <a:t> Object</a:t>
            </a:r>
            <a:endParaRPr sz="800"/>
          </a:p>
        </p:txBody>
      </p:sp>
      <p:sp>
        <p:nvSpPr>
          <p:cNvPr id="133" name="Google Shape;133;p20"/>
          <p:cNvSpPr/>
          <p:nvPr/>
        </p:nvSpPr>
        <p:spPr>
          <a:xfrm>
            <a:off x="1191575" y="3218825"/>
            <a:ext cx="1058400" cy="25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Miss</a:t>
            </a:r>
            <a:r>
              <a:rPr lang="en" sz="800"/>
              <a:t> Object</a:t>
            </a:r>
            <a:endParaRPr sz="800"/>
          </a:p>
        </p:txBody>
      </p:sp>
      <p:cxnSp>
        <p:nvCxnSpPr>
          <p:cNvPr id="134" name="Google Shape;134;p20"/>
          <p:cNvCxnSpPr>
            <a:stCxn id="127" idx="4"/>
            <a:endCxn id="129" idx="1"/>
          </p:cNvCxnSpPr>
          <p:nvPr/>
        </p:nvCxnSpPr>
        <p:spPr>
          <a:xfrm flipH="1" rot="-5400000">
            <a:off x="1994075" y="1421475"/>
            <a:ext cx="120300" cy="666900"/>
          </a:xfrm>
          <a:prstGeom prst="bentConnector2">
            <a:avLst/>
          </a:prstGeom>
          <a:noFill/>
          <a:ln cap="flat" cmpd="sng" w="9525">
            <a:solidFill>
              <a:schemeClr val="dk2"/>
            </a:solidFill>
            <a:prstDash val="solid"/>
            <a:round/>
            <a:headEnd len="med" w="med" type="none"/>
            <a:tailEnd len="med" w="med" type="none"/>
          </a:ln>
        </p:spPr>
      </p:cxnSp>
      <p:cxnSp>
        <p:nvCxnSpPr>
          <p:cNvPr id="135" name="Google Shape;135;p20"/>
          <p:cNvCxnSpPr>
            <a:stCxn id="128" idx="2"/>
            <a:endCxn id="130" idx="1"/>
          </p:cNvCxnSpPr>
          <p:nvPr/>
        </p:nvCxnSpPr>
        <p:spPr>
          <a:xfrm flipH="1" rot="-5400000">
            <a:off x="1990625" y="2031775"/>
            <a:ext cx="127200" cy="666900"/>
          </a:xfrm>
          <a:prstGeom prst="bentConnector2">
            <a:avLst/>
          </a:prstGeom>
          <a:noFill/>
          <a:ln cap="flat" cmpd="sng" w="9525">
            <a:solidFill>
              <a:schemeClr val="dk2"/>
            </a:solidFill>
            <a:prstDash val="solid"/>
            <a:round/>
            <a:headEnd len="med" w="med" type="none"/>
            <a:tailEnd len="med" w="med" type="none"/>
          </a:ln>
        </p:spPr>
      </p:cxnSp>
      <p:sp>
        <p:nvSpPr>
          <p:cNvPr id="136" name="Google Shape;136;p20"/>
          <p:cNvSpPr/>
          <p:nvPr/>
        </p:nvSpPr>
        <p:spPr>
          <a:xfrm>
            <a:off x="2319350" y="2684675"/>
            <a:ext cx="1514400" cy="1935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Group Beat</a:t>
            </a:r>
            <a:r>
              <a:rPr lang="en" sz="600"/>
              <a:t>( Data*, Data.GetBeat() )</a:t>
            </a:r>
            <a:endParaRPr sz="600"/>
          </a:p>
        </p:txBody>
      </p:sp>
      <p:sp>
        <p:nvSpPr>
          <p:cNvPr id="137" name="Google Shape;137;p20"/>
          <p:cNvSpPr/>
          <p:nvPr/>
        </p:nvSpPr>
        <p:spPr>
          <a:xfrm>
            <a:off x="2387600" y="3472925"/>
            <a:ext cx="12981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Populate GrpStockMap</a:t>
            </a:r>
            <a:endParaRPr sz="800"/>
          </a:p>
          <a:p>
            <a:pPr indent="0" lvl="0" marL="0" rtl="0" algn="l">
              <a:spcBef>
                <a:spcPts val="0"/>
              </a:spcBef>
              <a:spcAft>
                <a:spcPts val="0"/>
              </a:spcAft>
              <a:buNone/>
            </a:pPr>
            <a:r>
              <a:rPr lang="en" sz="600"/>
              <a:t>Without creating new objects</a:t>
            </a:r>
            <a:endParaRPr sz="600"/>
          </a:p>
        </p:txBody>
      </p:sp>
      <p:cxnSp>
        <p:nvCxnSpPr>
          <p:cNvPr id="138" name="Google Shape;138;p20"/>
          <p:cNvCxnSpPr>
            <a:stCxn id="133" idx="4"/>
            <a:endCxn id="137" idx="1"/>
          </p:cNvCxnSpPr>
          <p:nvPr/>
        </p:nvCxnSpPr>
        <p:spPr>
          <a:xfrm flipH="1" rot="-5400000">
            <a:off x="1990625" y="3203075"/>
            <a:ext cx="127200" cy="666900"/>
          </a:xfrm>
          <a:prstGeom prst="bentConnector2">
            <a:avLst/>
          </a:prstGeom>
          <a:noFill/>
          <a:ln cap="flat" cmpd="sng" w="9525">
            <a:solidFill>
              <a:schemeClr val="dk2"/>
            </a:solidFill>
            <a:prstDash val="solid"/>
            <a:round/>
            <a:headEnd len="med" w="med" type="none"/>
            <a:tailEnd len="med" w="med" type="none"/>
          </a:ln>
        </p:spPr>
      </p:cxnSp>
      <p:cxnSp>
        <p:nvCxnSpPr>
          <p:cNvPr id="139" name="Google Shape;139;p20"/>
          <p:cNvCxnSpPr>
            <a:stCxn id="132" idx="0"/>
            <a:endCxn id="131" idx="4"/>
          </p:cNvCxnSpPr>
          <p:nvPr/>
        </p:nvCxnSpPr>
        <p:spPr>
          <a:xfrm rot="-5400000">
            <a:off x="1706975" y="2922200"/>
            <a:ext cx="28200" cy="600"/>
          </a:xfrm>
          <a:prstGeom prst="bentConnector3">
            <a:avLst>
              <a:gd fmla="val 49867" name="adj1"/>
            </a:avLst>
          </a:prstGeom>
          <a:noFill/>
          <a:ln cap="flat" cmpd="sng" w="9525">
            <a:solidFill>
              <a:schemeClr val="dk2"/>
            </a:solidFill>
            <a:prstDash val="solid"/>
            <a:round/>
            <a:headEnd len="med" w="med" type="none"/>
            <a:tailEnd len="med" w="med" type="none"/>
          </a:ln>
        </p:spPr>
      </p:cxnSp>
      <p:cxnSp>
        <p:nvCxnSpPr>
          <p:cNvPr id="140" name="Google Shape;140;p20"/>
          <p:cNvCxnSpPr>
            <a:stCxn id="133" idx="0"/>
            <a:endCxn id="132" idx="4"/>
          </p:cNvCxnSpPr>
          <p:nvPr/>
        </p:nvCxnSpPr>
        <p:spPr>
          <a:xfrm rot="-5400000">
            <a:off x="1706975" y="3204425"/>
            <a:ext cx="28200" cy="600"/>
          </a:xfrm>
          <a:prstGeom prst="bentConnector3">
            <a:avLst>
              <a:gd fmla="val 49867" name="adj1"/>
            </a:avLst>
          </a:prstGeom>
          <a:noFill/>
          <a:ln cap="flat" cmpd="sng" w="9525">
            <a:solidFill>
              <a:schemeClr val="dk2"/>
            </a:solidFill>
            <a:prstDash val="solid"/>
            <a:round/>
            <a:headEnd len="med" w="med" type="none"/>
            <a:tailEnd len="med" w="med" type="none"/>
          </a:ln>
        </p:spPr>
      </p:cxnSp>
      <p:cxnSp>
        <p:nvCxnSpPr>
          <p:cNvPr id="141" name="Google Shape;141;p20"/>
          <p:cNvCxnSpPr>
            <a:stCxn id="131" idx="6"/>
            <a:endCxn id="136" idx="1"/>
          </p:cNvCxnSpPr>
          <p:nvPr/>
        </p:nvCxnSpPr>
        <p:spPr>
          <a:xfrm>
            <a:off x="2249975" y="278142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sp>
        <p:nvSpPr>
          <p:cNvPr id="142" name="Google Shape;142;p20"/>
          <p:cNvSpPr/>
          <p:nvPr/>
        </p:nvSpPr>
        <p:spPr>
          <a:xfrm>
            <a:off x="1191875" y="3825675"/>
            <a:ext cx="1127400" cy="25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ETFs</a:t>
            </a:r>
            <a:r>
              <a:rPr lang="en" sz="800"/>
              <a:t> Object</a:t>
            </a:r>
            <a:endParaRPr sz="800"/>
          </a:p>
        </p:txBody>
      </p:sp>
      <p:sp>
        <p:nvSpPr>
          <p:cNvPr id="143" name="Google Shape;143;p20"/>
          <p:cNvSpPr/>
          <p:nvPr/>
        </p:nvSpPr>
        <p:spPr>
          <a:xfrm>
            <a:off x="2387600" y="4079775"/>
            <a:ext cx="984300" cy="1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Dates</a:t>
            </a:r>
            <a:endParaRPr sz="800"/>
          </a:p>
        </p:txBody>
      </p:sp>
      <p:sp>
        <p:nvSpPr>
          <p:cNvPr id="144" name="Google Shape;144;p20"/>
          <p:cNvSpPr/>
          <p:nvPr/>
        </p:nvSpPr>
        <p:spPr>
          <a:xfrm>
            <a:off x="2387600" y="4270275"/>
            <a:ext cx="984300" cy="1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InitLibcurl</a:t>
            </a:r>
            <a:endParaRPr sz="800"/>
          </a:p>
        </p:txBody>
      </p:sp>
      <p:sp>
        <p:nvSpPr>
          <p:cNvPr id="145" name="Google Shape;145;p20"/>
          <p:cNvSpPr/>
          <p:nvPr/>
        </p:nvSpPr>
        <p:spPr>
          <a:xfrm>
            <a:off x="2387600" y="4460775"/>
            <a:ext cx="984300" cy="1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CallYahoo</a:t>
            </a:r>
            <a:endParaRPr sz="800"/>
          </a:p>
        </p:txBody>
      </p:sp>
      <p:sp>
        <p:nvSpPr>
          <p:cNvPr id="146" name="Google Shape;146;p20"/>
          <p:cNvSpPr/>
          <p:nvPr/>
        </p:nvSpPr>
        <p:spPr>
          <a:xfrm>
            <a:off x="2387600" y="4651275"/>
            <a:ext cx="984300" cy="15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CreateReturns</a:t>
            </a:r>
            <a:endParaRPr sz="800"/>
          </a:p>
        </p:txBody>
      </p:sp>
      <p:cxnSp>
        <p:nvCxnSpPr>
          <p:cNvPr id="147" name="Google Shape;147;p20"/>
          <p:cNvCxnSpPr>
            <a:stCxn id="142" idx="4"/>
            <a:endCxn id="146" idx="1"/>
          </p:cNvCxnSpPr>
          <p:nvPr/>
        </p:nvCxnSpPr>
        <p:spPr>
          <a:xfrm flipH="1" rot="-5400000">
            <a:off x="1747325" y="4088025"/>
            <a:ext cx="648600" cy="632100"/>
          </a:xfrm>
          <a:prstGeom prst="bentConnector2">
            <a:avLst/>
          </a:prstGeom>
          <a:noFill/>
          <a:ln cap="flat" cmpd="sng" w="9525">
            <a:solidFill>
              <a:schemeClr val="dk2"/>
            </a:solidFill>
            <a:prstDash val="solid"/>
            <a:round/>
            <a:headEnd len="med" w="med" type="none"/>
            <a:tailEnd len="med" w="med" type="none"/>
          </a:ln>
        </p:spPr>
      </p:cxnSp>
      <p:cxnSp>
        <p:nvCxnSpPr>
          <p:cNvPr id="148" name="Google Shape;148;p20"/>
          <p:cNvCxnSpPr>
            <a:stCxn id="142" idx="4"/>
            <a:endCxn id="145" idx="1"/>
          </p:cNvCxnSpPr>
          <p:nvPr/>
        </p:nvCxnSpPr>
        <p:spPr>
          <a:xfrm flipH="1" rot="-5400000">
            <a:off x="1842575" y="3992775"/>
            <a:ext cx="458100" cy="632100"/>
          </a:xfrm>
          <a:prstGeom prst="bentConnector2">
            <a:avLst/>
          </a:prstGeom>
          <a:noFill/>
          <a:ln cap="flat" cmpd="sng" w="9525">
            <a:solidFill>
              <a:schemeClr val="dk2"/>
            </a:solidFill>
            <a:prstDash val="solid"/>
            <a:round/>
            <a:headEnd len="med" w="med" type="none"/>
            <a:tailEnd len="med" w="med" type="none"/>
          </a:ln>
        </p:spPr>
      </p:cxnSp>
      <p:cxnSp>
        <p:nvCxnSpPr>
          <p:cNvPr id="149" name="Google Shape;149;p20"/>
          <p:cNvCxnSpPr>
            <a:stCxn id="142" idx="4"/>
            <a:endCxn id="144" idx="1"/>
          </p:cNvCxnSpPr>
          <p:nvPr/>
        </p:nvCxnSpPr>
        <p:spPr>
          <a:xfrm flipH="1" rot="-5400000">
            <a:off x="1937825" y="3897525"/>
            <a:ext cx="267600" cy="632100"/>
          </a:xfrm>
          <a:prstGeom prst="bentConnector2">
            <a:avLst/>
          </a:prstGeom>
          <a:noFill/>
          <a:ln cap="flat" cmpd="sng" w="9525">
            <a:solidFill>
              <a:schemeClr val="dk2"/>
            </a:solidFill>
            <a:prstDash val="solid"/>
            <a:round/>
            <a:headEnd len="med" w="med" type="none"/>
            <a:tailEnd len="med" w="med" type="none"/>
          </a:ln>
        </p:spPr>
      </p:cxnSp>
      <p:cxnSp>
        <p:nvCxnSpPr>
          <p:cNvPr id="150" name="Google Shape;150;p20"/>
          <p:cNvCxnSpPr>
            <a:stCxn id="142" idx="4"/>
            <a:endCxn id="143" idx="1"/>
          </p:cNvCxnSpPr>
          <p:nvPr/>
        </p:nvCxnSpPr>
        <p:spPr>
          <a:xfrm flipH="1" rot="-5400000">
            <a:off x="2033075" y="3802275"/>
            <a:ext cx="77100" cy="632100"/>
          </a:xfrm>
          <a:prstGeom prst="bentConnector2">
            <a:avLst/>
          </a:prstGeom>
          <a:noFill/>
          <a:ln cap="flat" cmpd="sng" w="9525">
            <a:solidFill>
              <a:schemeClr val="dk2"/>
            </a:solidFill>
            <a:prstDash val="solid"/>
            <a:round/>
            <a:headEnd len="med" w="med" type="none"/>
            <a:tailEnd len="med" w="med" type="none"/>
          </a:ln>
        </p:spPr>
      </p:cxnSp>
      <p:cxnSp>
        <p:nvCxnSpPr>
          <p:cNvPr id="151" name="Google Shape;151;p20"/>
          <p:cNvCxnSpPr/>
          <p:nvPr/>
        </p:nvCxnSpPr>
        <p:spPr>
          <a:xfrm>
            <a:off x="5081500" y="1304925"/>
            <a:ext cx="21000" cy="3383400"/>
          </a:xfrm>
          <a:prstGeom prst="straightConnector1">
            <a:avLst/>
          </a:prstGeom>
          <a:noFill/>
          <a:ln cap="flat" cmpd="sng" w="38100">
            <a:solidFill>
              <a:schemeClr val="dk2"/>
            </a:solidFill>
            <a:prstDash val="solid"/>
            <a:round/>
            <a:headEnd len="med" w="med" type="none"/>
            <a:tailEnd len="med" w="med" type="triangle"/>
          </a:ln>
        </p:spPr>
      </p:cxnSp>
      <p:cxnSp>
        <p:nvCxnSpPr>
          <p:cNvPr id="152" name="Google Shape;152;p20"/>
          <p:cNvCxnSpPr/>
          <p:nvPr/>
        </p:nvCxnSpPr>
        <p:spPr>
          <a:xfrm>
            <a:off x="4550850" y="1183125"/>
            <a:ext cx="39300" cy="3489900"/>
          </a:xfrm>
          <a:prstGeom prst="straightConnector1">
            <a:avLst/>
          </a:prstGeom>
          <a:noFill/>
          <a:ln cap="flat" cmpd="sng" w="76200">
            <a:solidFill>
              <a:srgbClr val="1C4587"/>
            </a:solidFill>
            <a:prstDash val="solid"/>
            <a:round/>
            <a:headEnd len="med" w="med" type="none"/>
            <a:tailEnd len="med" w="med" type="none"/>
          </a:ln>
        </p:spPr>
      </p:cxnSp>
      <p:sp>
        <p:nvSpPr>
          <p:cNvPr id="153" name="Google Shape;153;p20"/>
          <p:cNvSpPr/>
          <p:nvPr/>
        </p:nvSpPr>
        <p:spPr>
          <a:xfrm>
            <a:off x="5484775" y="1356225"/>
            <a:ext cx="744600" cy="3243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Option 1</a:t>
            </a:r>
            <a:endParaRPr sz="800"/>
          </a:p>
        </p:txBody>
      </p:sp>
      <p:sp>
        <p:nvSpPr>
          <p:cNvPr id="154" name="Google Shape;154;p20"/>
          <p:cNvSpPr/>
          <p:nvPr/>
        </p:nvSpPr>
        <p:spPr>
          <a:xfrm flipH="1">
            <a:off x="6436225" y="1421625"/>
            <a:ext cx="692700" cy="193500"/>
          </a:xfrm>
          <a:prstGeom prst="homePlate">
            <a:avLst>
              <a:gd fmla="val 7815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Insert N</a:t>
            </a:r>
            <a:endParaRPr sz="800"/>
          </a:p>
        </p:txBody>
      </p:sp>
      <p:cxnSp>
        <p:nvCxnSpPr>
          <p:cNvPr id="155" name="Google Shape;155;p20"/>
          <p:cNvCxnSpPr>
            <a:stCxn id="153" idx="0"/>
            <a:endCxn id="154" idx="3"/>
          </p:cNvCxnSpPr>
          <p:nvPr/>
        </p:nvCxnSpPr>
        <p:spPr>
          <a:xfrm>
            <a:off x="6229375" y="1518375"/>
            <a:ext cx="207000" cy="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0"/>
          <p:cNvSpPr/>
          <p:nvPr/>
        </p:nvSpPr>
        <p:spPr>
          <a:xfrm>
            <a:off x="5409025" y="1948875"/>
            <a:ext cx="10584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Data.SetStockN()</a:t>
            </a:r>
            <a:endParaRPr sz="800"/>
          </a:p>
        </p:txBody>
      </p:sp>
      <p:sp>
        <p:nvSpPr>
          <p:cNvPr id="157" name="Google Shape;157;p20"/>
          <p:cNvSpPr/>
          <p:nvPr/>
        </p:nvSpPr>
        <p:spPr>
          <a:xfrm>
            <a:off x="5409025" y="2444700"/>
            <a:ext cx="10584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Data.SetYahoo()</a:t>
            </a:r>
            <a:endParaRPr sz="800"/>
          </a:p>
        </p:txBody>
      </p:sp>
      <p:sp>
        <p:nvSpPr>
          <p:cNvPr id="158" name="Google Shape;158;p20"/>
          <p:cNvSpPr/>
          <p:nvPr/>
        </p:nvSpPr>
        <p:spPr>
          <a:xfrm>
            <a:off x="5409025" y="4618800"/>
            <a:ext cx="9567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Miss</a:t>
            </a:r>
            <a:r>
              <a:rPr lang="en" sz="800"/>
              <a:t>.</a:t>
            </a:r>
            <a:r>
              <a:rPr lang="en" sz="800"/>
              <a:t>Refresh</a:t>
            </a:r>
            <a:r>
              <a:rPr lang="en" sz="800"/>
              <a:t>()</a:t>
            </a:r>
            <a:endParaRPr sz="800"/>
          </a:p>
        </p:txBody>
      </p:sp>
      <p:sp>
        <p:nvSpPr>
          <p:cNvPr id="159" name="Google Shape;159;p20"/>
          <p:cNvSpPr/>
          <p:nvPr/>
        </p:nvSpPr>
        <p:spPr>
          <a:xfrm>
            <a:off x="5409025" y="4296075"/>
            <a:ext cx="9567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Meet</a:t>
            </a:r>
            <a:r>
              <a:rPr lang="en" sz="800"/>
              <a:t>.</a:t>
            </a:r>
            <a:r>
              <a:rPr lang="en" sz="800"/>
              <a:t>Refresh</a:t>
            </a:r>
            <a:r>
              <a:rPr lang="en" sz="800"/>
              <a:t>()</a:t>
            </a:r>
            <a:endParaRPr sz="800"/>
          </a:p>
        </p:txBody>
      </p:sp>
      <p:sp>
        <p:nvSpPr>
          <p:cNvPr id="160" name="Google Shape;160;p20"/>
          <p:cNvSpPr/>
          <p:nvPr/>
        </p:nvSpPr>
        <p:spPr>
          <a:xfrm>
            <a:off x="5409025" y="3973350"/>
            <a:ext cx="9567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Beat</a:t>
            </a:r>
            <a:r>
              <a:rPr lang="en" sz="800"/>
              <a:t>.Refresh()</a:t>
            </a:r>
            <a:endParaRPr sz="800"/>
          </a:p>
        </p:txBody>
      </p:sp>
      <p:sp>
        <p:nvSpPr>
          <p:cNvPr id="161" name="Google Shape;161;p20"/>
          <p:cNvSpPr/>
          <p:nvPr/>
        </p:nvSpPr>
        <p:spPr>
          <a:xfrm>
            <a:off x="6715600" y="2174425"/>
            <a:ext cx="1573500" cy="2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Check ETF Dates</a:t>
            </a:r>
            <a:endParaRPr sz="800"/>
          </a:p>
          <a:p>
            <a:pPr indent="0" lvl="0" marL="0" rtl="0" algn="l">
              <a:spcBef>
                <a:spcPts val="0"/>
              </a:spcBef>
              <a:spcAft>
                <a:spcPts val="0"/>
              </a:spcAft>
              <a:buNone/>
            </a:pPr>
            <a:r>
              <a:rPr lang="en" sz="800"/>
              <a:t>Set N for each Stock</a:t>
            </a:r>
            <a:endParaRPr sz="800"/>
          </a:p>
        </p:txBody>
      </p:sp>
      <p:sp>
        <p:nvSpPr>
          <p:cNvPr id="162" name="Google Shape;162;p20"/>
          <p:cNvSpPr/>
          <p:nvPr/>
        </p:nvSpPr>
        <p:spPr>
          <a:xfrm>
            <a:off x="6517050" y="2743100"/>
            <a:ext cx="1298100" cy="1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Each Stock: CallYahoo</a:t>
            </a:r>
            <a:endParaRPr sz="800"/>
          </a:p>
        </p:txBody>
      </p:sp>
      <p:sp>
        <p:nvSpPr>
          <p:cNvPr id="163" name="Google Shape;163;p20"/>
          <p:cNvSpPr/>
          <p:nvPr/>
        </p:nvSpPr>
        <p:spPr>
          <a:xfrm>
            <a:off x="6565350" y="3533525"/>
            <a:ext cx="1201500" cy="1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CreateAbReturns()</a:t>
            </a:r>
            <a:endParaRPr sz="800"/>
          </a:p>
        </p:txBody>
      </p:sp>
      <p:cxnSp>
        <p:nvCxnSpPr>
          <p:cNvPr id="164" name="Google Shape;164;p20"/>
          <p:cNvCxnSpPr>
            <a:stCxn id="156" idx="2"/>
            <a:endCxn id="161" idx="1"/>
          </p:cNvCxnSpPr>
          <p:nvPr/>
        </p:nvCxnSpPr>
        <p:spPr>
          <a:xfrm flipH="1" rot="-5400000">
            <a:off x="6277675" y="1863525"/>
            <a:ext cx="98400" cy="777300"/>
          </a:xfrm>
          <a:prstGeom prst="bentConnector2">
            <a:avLst/>
          </a:prstGeom>
          <a:noFill/>
          <a:ln cap="flat" cmpd="sng" w="9525">
            <a:solidFill>
              <a:schemeClr val="dk2"/>
            </a:solidFill>
            <a:prstDash val="solid"/>
            <a:round/>
            <a:headEnd len="med" w="med" type="none"/>
            <a:tailEnd len="med" w="med" type="none"/>
          </a:ln>
        </p:spPr>
      </p:cxnSp>
      <p:cxnSp>
        <p:nvCxnSpPr>
          <p:cNvPr id="165" name="Google Shape;165;p20"/>
          <p:cNvCxnSpPr>
            <a:stCxn id="157" idx="2"/>
            <a:endCxn id="162" idx="1"/>
          </p:cNvCxnSpPr>
          <p:nvPr/>
        </p:nvCxnSpPr>
        <p:spPr>
          <a:xfrm flipH="1" rot="-5400000">
            <a:off x="6157075" y="2479950"/>
            <a:ext cx="141000" cy="578700"/>
          </a:xfrm>
          <a:prstGeom prst="bentConnector2">
            <a:avLst/>
          </a:prstGeom>
          <a:noFill/>
          <a:ln cap="flat" cmpd="sng" w="9525">
            <a:solidFill>
              <a:schemeClr val="dk2"/>
            </a:solidFill>
            <a:prstDash val="solid"/>
            <a:round/>
            <a:headEnd len="med" w="med" type="none"/>
            <a:tailEnd len="med" w="med" type="none"/>
          </a:ln>
        </p:spPr>
      </p:cxnSp>
      <p:cxnSp>
        <p:nvCxnSpPr>
          <p:cNvPr id="166" name="Google Shape;166;p20"/>
          <p:cNvCxnSpPr>
            <a:stCxn id="157" idx="2"/>
            <a:endCxn id="163" idx="1"/>
          </p:cNvCxnSpPr>
          <p:nvPr/>
        </p:nvCxnSpPr>
        <p:spPr>
          <a:xfrm flipH="1" rot="-5400000">
            <a:off x="5785975" y="2851050"/>
            <a:ext cx="931500" cy="627000"/>
          </a:xfrm>
          <a:prstGeom prst="bentConnector2">
            <a:avLst/>
          </a:prstGeom>
          <a:noFill/>
          <a:ln cap="flat" cmpd="sng" w="9525">
            <a:solidFill>
              <a:schemeClr val="dk2"/>
            </a:solidFill>
            <a:prstDash val="solid"/>
            <a:round/>
            <a:headEnd len="med" w="med" type="none"/>
            <a:tailEnd len="med" w="med" type="none"/>
          </a:ln>
        </p:spPr>
      </p:cxnSp>
      <p:sp>
        <p:nvSpPr>
          <p:cNvPr id="167" name="Google Shape;167;p20"/>
          <p:cNvSpPr/>
          <p:nvPr/>
        </p:nvSpPr>
        <p:spPr>
          <a:xfrm>
            <a:off x="7368900" y="3779838"/>
            <a:ext cx="1298100" cy="1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Find Returns</a:t>
            </a:r>
            <a:endParaRPr sz="800"/>
          </a:p>
        </p:txBody>
      </p:sp>
      <p:cxnSp>
        <p:nvCxnSpPr>
          <p:cNvPr id="168" name="Google Shape;168;p20"/>
          <p:cNvCxnSpPr>
            <a:stCxn id="162" idx="2"/>
            <a:endCxn id="124" idx="1"/>
          </p:cNvCxnSpPr>
          <p:nvPr/>
        </p:nvCxnSpPr>
        <p:spPr>
          <a:xfrm flipH="1" rot="-5400000">
            <a:off x="7177050" y="2925650"/>
            <a:ext cx="180900" cy="202800"/>
          </a:xfrm>
          <a:prstGeom prst="bentConnector2">
            <a:avLst/>
          </a:prstGeom>
          <a:noFill/>
          <a:ln cap="flat" cmpd="sng" w="9525">
            <a:solidFill>
              <a:schemeClr val="dk2"/>
            </a:solidFill>
            <a:prstDash val="solid"/>
            <a:round/>
            <a:headEnd len="med" w="med" type="none"/>
            <a:tailEnd len="med" w="med" type="none"/>
          </a:ln>
        </p:spPr>
      </p:cxnSp>
      <p:cxnSp>
        <p:nvCxnSpPr>
          <p:cNvPr id="169" name="Google Shape;169;p20"/>
          <p:cNvCxnSpPr>
            <a:stCxn id="163" idx="2"/>
            <a:endCxn id="167" idx="1"/>
          </p:cNvCxnSpPr>
          <p:nvPr/>
        </p:nvCxnSpPr>
        <p:spPr>
          <a:xfrm flipH="1" rot="-5400000">
            <a:off x="7192650" y="3700475"/>
            <a:ext cx="149700" cy="202800"/>
          </a:xfrm>
          <a:prstGeom prst="bentConnector2">
            <a:avLst/>
          </a:prstGeom>
          <a:noFill/>
          <a:ln cap="flat" cmpd="sng" w="9525">
            <a:solidFill>
              <a:schemeClr val="dk2"/>
            </a:solidFill>
            <a:prstDash val="solid"/>
            <a:round/>
            <a:headEnd len="med" w="med" type="none"/>
            <a:tailEnd len="med" w="med" type="none"/>
          </a:ln>
        </p:spPr>
      </p:cxnSp>
      <p:sp>
        <p:nvSpPr>
          <p:cNvPr id="170" name="Google Shape;170;p20"/>
          <p:cNvSpPr/>
          <p:nvPr/>
        </p:nvSpPr>
        <p:spPr>
          <a:xfrm>
            <a:off x="7368900" y="3295625"/>
            <a:ext cx="1602900" cy="1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CallYahoo()</a:t>
            </a:r>
            <a:endParaRPr sz="800"/>
          </a:p>
        </p:txBody>
      </p:sp>
      <p:cxnSp>
        <p:nvCxnSpPr>
          <p:cNvPr id="171" name="Google Shape;171;p20"/>
          <p:cNvCxnSpPr>
            <a:stCxn id="162" idx="2"/>
            <a:endCxn id="170" idx="1"/>
          </p:cNvCxnSpPr>
          <p:nvPr/>
        </p:nvCxnSpPr>
        <p:spPr>
          <a:xfrm flipH="1" rot="-5400000">
            <a:off x="7039650" y="3063050"/>
            <a:ext cx="455700" cy="202800"/>
          </a:xfrm>
          <a:prstGeom prst="bentConnector2">
            <a:avLst/>
          </a:prstGeom>
          <a:noFill/>
          <a:ln cap="flat" cmpd="sng" w="9525">
            <a:solidFill>
              <a:schemeClr val="dk2"/>
            </a:solidFill>
            <a:prstDash val="solid"/>
            <a:round/>
            <a:headEnd len="med" w="med" type="none"/>
            <a:tailEnd len="med" w="med" type="none"/>
          </a:ln>
        </p:spPr>
      </p:cxnSp>
      <p:sp>
        <p:nvSpPr>
          <p:cNvPr id="172" name="Google Shape;172;p20"/>
          <p:cNvSpPr/>
          <p:nvPr/>
        </p:nvSpPr>
        <p:spPr>
          <a:xfrm>
            <a:off x="6756325" y="4220925"/>
            <a:ext cx="1818300" cy="40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Clear AAR and CAAR</a:t>
            </a:r>
            <a:endParaRPr sz="800"/>
          </a:p>
          <a:p>
            <a:pPr indent="0" lvl="0" marL="0" rtl="0" algn="l">
              <a:spcBef>
                <a:spcPts val="0"/>
              </a:spcBef>
              <a:spcAft>
                <a:spcPts val="0"/>
              </a:spcAft>
              <a:buNone/>
            </a:pPr>
            <a:r>
              <a:rPr lang="en" sz="800"/>
              <a:t>Get AAR and CAAR each Stock</a:t>
            </a:r>
            <a:endParaRPr sz="800"/>
          </a:p>
          <a:p>
            <a:pPr indent="0" lvl="0" marL="0" rtl="0" algn="l">
              <a:spcBef>
                <a:spcPts val="0"/>
              </a:spcBef>
              <a:spcAft>
                <a:spcPts val="0"/>
              </a:spcAft>
              <a:buNone/>
            </a:pPr>
            <a:r>
              <a:rPr lang="en" sz="800"/>
              <a:t>Bootstrapping</a:t>
            </a:r>
            <a:endParaRPr sz="800"/>
          </a:p>
        </p:txBody>
      </p:sp>
      <p:cxnSp>
        <p:nvCxnSpPr>
          <p:cNvPr id="173" name="Google Shape;173;p20"/>
          <p:cNvCxnSpPr>
            <a:stCxn id="159" idx="3"/>
            <a:endCxn id="172" idx="1"/>
          </p:cNvCxnSpPr>
          <p:nvPr/>
        </p:nvCxnSpPr>
        <p:spPr>
          <a:xfrm>
            <a:off x="6365725" y="4423125"/>
            <a:ext cx="3906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4" name="Google Shape;174;p20"/>
          <p:cNvCxnSpPr>
            <a:stCxn id="160" idx="3"/>
            <a:endCxn id="172" idx="1"/>
          </p:cNvCxnSpPr>
          <p:nvPr/>
        </p:nvCxnSpPr>
        <p:spPr>
          <a:xfrm>
            <a:off x="6365725" y="4100400"/>
            <a:ext cx="390600" cy="322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5" name="Google Shape;175;p20"/>
          <p:cNvCxnSpPr>
            <a:stCxn id="158" idx="3"/>
            <a:endCxn id="172" idx="1"/>
          </p:cNvCxnSpPr>
          <p:nvPr/>
        </p:nvCxnSpPr>
        <p:spPr>
          <a:xfrm flipH="1" rot="10800000">
            <a:off x="6365725" y="4423050"/>
            <a:ext cx="390600" cy="3228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76" name="Google Shape;176;p20"/>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0"/>
          <p:cNvSpPr txBox="1"/>
          <p:nvPr/>
        </p:nvSpPr>
        <p:spPr>
          <a:xfrm>
            <a:off x="723375" y="4243200"/>
            <a:ext cx="692700" cy="6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Lato"/>
                <a:ea typeface="Lato"/>
                <a:cs typeface="Lato"/>
                <a:sym typeface="Lato"/>
              </a:rPr>
              <a:t>...</a:t>
            </a:r>
            <a:endParaRPr sz="4300">
              <a:latin typeface="Lato"/>
              <a:ea typeface="Lato"/>
              <a:cs typeface="Lato"/>
              <a:sym typeface="Lato"/>
            </a:endParaRPr>
          </a:p>
        </p:txBody>
      </p:sp>
      <p:sp>
        <p:nvSpPr>
          <p:cNvPr id="178" name="Google Shape;178;p20"/>
          <p:cNvSpPr txBox="1"/>
          <p:nvPr/>
        </p:nvSpPr>
        <p:spPr>
          <a:xfrm>
            <a:off x="5004850" y="500625"/>
            <a:ext cx="692700" cy="6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Lato"/>
                <a:ea typeface="Lato"/>
                <a:cs typeface="Lato"/>
                <a:sym typeface="Lato"/>
              </a:rPr>
              <a:t>...</a:t>
            </a:r>
            <a:endParaRPr sz="4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184" name="Google Shape;184;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Menu Options:</a:t>
            </a:r>
            <a:endParaRPr/>
          </a:p>
          <a:p>
            <a:pPr indent="-317500" lvl="1" marL="914400" rtl="0" algn="l">
              <a:spcBef>
                <a:spcPts val="0"/>
              </a:spcBef>
              <a:spcAft>
                <a:spcPts val="0"/>
              </a:spcAft>
              <a:buSzPts val="1400"/>
              <a:buChar char="○"/>
            </a:pPr>
            <a:r>
              <a:rPr lang="en" sz="1800"/>
              <a:t>1: Enter N to retrieve historical price data for all stocks</a:t>
            </a:r>
            <a:r>
              <a:rPr lang="en"/>
              <a:t> </a:t>
            </a:r>
            <a:endParaRPr/>
          </a:p>
          <a:p>
            <a:pPr indent="-317500" lvl="1" marL="914400" rtl="0" algn="l">
              <a:spcBef>
                <a:spcPts val="0"/>
              </a:spcBef>
              <a:spcAft>
                <a:spcPts val="0"/>
              </a:spcAft>
              <a:buSzPts val="1400"/>
              <a:buChar char="○"/>
            </a:pPr>
            <a:r>
              <a:rPr lang="en" sz="1800"/>
              <a:t>2: Pull information for one stock from one group</a:t>
            </a:r>
            <a:endParaRPr sz="1800"/>
          </a:p>
          <a:p>
            <a:pPr indent="-342900" lvl="1" marL="914400" rtl="0" algn="l">
              <a:spcBef>
                <a:spcPts val="0"/>
              </a:spcBef>
              <a:spcAft>
                <a:spcPts val="0"/>
              </a:spcAft>
              <a:buSzPts val="1800"/>
              <a:buChar char="○"/>
            </a:pPr>
            <a:r>
              <a:rPr lang="en" sz="1800"/>
              <a:t>3: Show AAR, AAR-SD, CAAR and CAAR-STD for one group</a:t>
            </a:r>
            <a:endParaRPr sz="1800"/>
          </a:p>
          <a:p>
            <a:pPr indent="-342900" lvl="1" marL="914400" rtl="0" algn="l">
              <a:spcBef>
                <a:spcPts val="0"/>
              </a:spcBef>
              <a:spcAft>
                <a:spcPts val="0"/>
              </a:spcAft>
              <a:buSzPts val="1800"/>
              <a:buChar char="○"/>
            </a:pPr>
            <a:r>
              <a:rPr lang="en" sz="1800"/>
              <a:t>4: Show the Excel or gnuplot graph with CAAR for all 3 Group</a:t>
            </a:r>
            <a:endParaRPr sz="1800"/>
          </a:p>
          <a:p>
            <a:pPr indent="-342900" lvl="1" marL="914400" rtl="0" algn="l">
              <a:spcBef>
                <a:spcPts val="0"/>
              </a:spcBef>
              <a:spcAft>
                <a:spcPts val="0"/>
              </a:spcAft>
              <a:buSzPts val="1800"/>
              <a:buChar char="○"/>
            </a:pPr>
            <a:r>
              <a:rPr lang="en" sz="1800"/>
              <a:t>5: Enter Ticker, Start and End dates for ETF</a:t>
            </a:r>
            <a:endParaRPr sz="1800"/>
          </a:p>
          <a:p>
            <a:pPr indent="-342900" lvl="1" marL="914400" rtl="0" algn="l">
              <a:spcBef>
                <a:spcPts val="0"/>
              </a:spcBef>
              <a:spcAft>
                <a:spcPts val="0"/>
              </a:spcAft>
              <a:buSzPts val="1800"/>
              <a:buChar char="○"/>
            </a:pPr>
            <a:r>
              <a:rPr lang="en" sz="1800"/>
              <a:t>6: Exit program</a:t>
            </a:r>
            <a:endParaRPr sz="1800"/>
          </a:p>
        </p:txBody>
      </p:sp>
      <p:sp>
        <p:nvSpPr>
          <p:cNvPr id="185" name="Google Shape;185;p21"/>
          <p:cNvSpPr txBox="1"/>
          <p:nvPr>
            <p:ph idx="12" type="sldNum"/>
          </p:nvPr>
        </p:nvSpPr>
        <p:spPr>
          <a:xfrm>
            <a:off x="8653727" y="4714525"/>
            <a:ext cx="38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