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35azeArQOglfUxZBWUPLSfeu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e24d668e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3e24d668e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a3e24d668e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e24d668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e24d668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3e24d668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e24d668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e24d668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3e24d668e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7910/DVN/KP4XRP" TargetMode="External"/><Relationship Id="rId4" Type="http://schemas.openxmlformats.org/officeDocument/2006/relationships/hyperlink" Target="https://github.com/jaiminsanghvi/Analysing-Stock-Market-Movements-Using-Twitter-Sentiment-Analysis" TargetMode="External"/><Relationship Id="rId5" Type="http://schemas.openxmlformats.org/officeDocument/2006/relationships/hyperlink" Target="https://github.com/jaiminsanghvi/Analysing-Stock-Market-Movements-Using-Twitter-Sentiment-Analysis" TargetMode="External"/><Relationship Id="rId6" Type="http://schemas.openxmlformats.org/officeDocument/2006/relationships/hyperlink" Target="https://towardsdatascience.com/creating-the-twitter-sentiment-analysis-program-in-python-with-naive-bayes-classification-672e5589a7ed?gi=d366a0a2bcd6" TargetMode="External"/><Relationship Id="rId7" Type="http://schemas.openxmlformats.org/officeDocument/2006/relationships/hyperlink" Target="https://github.com/abdulfatir/twitter-sentiment-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46533" y="1552397"/>
            <a:ext cx="7231784" cy="3654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Gill Sans"/>
              <a:buNone/>
            </a:pPr>
            <a:r>
              <a:t/>
            </a:r>
            <a:endParaRPr sz="456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Gill Sans"/>
              <a:buNone/>
            </a:pPr>
            <a:r>
              <a:rPr lang="en-US" sz="4560">
                <a:solidFill>
                  <a:schemeClr val="dk2"/>
                </a:solidFill>
              </a:rPr>
              <a:t>Estimate British Pound Volatility using NLP and LSTM Neural Network </a:t>
            </a:r>
            <a:endParaRPr sz="456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Gill Sans"/>
              <a:buNone/>
            </a:pPr>
            <a:r>
              <a:t/>
            </a:r>
            <a:endParaRPr i="1" sz="456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Gill Sans"/>
              <a:buNone/>
            </a:pPr>
            <a:r>
              <a:t/>
            </a:r>
            <a:endParaRPr sz="33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129871" y="1552397"/>
            <a:ext cx="3610575" cy="18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i="1" lang="en-US" sz="3000"/>
              <a:t>DURING THE BREXIT PERIOD</a:t>
            </a:r>
            <a:endParaRPr i="1" sz="3000"/>
          </a:p>
        </p:txBody>
      </p:sp>
      <p:sp>
        <p:nvSpPr>
          <p:cNvPr id="104" name="Google Shape;104;p1"/>
          <p:cNvSpPr/>
          <p:nvPr/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6685100" y="3630000"/>
            <a:ext cx="50502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b="0" i="0" lang="en-US" sz="2900" u="none" cap="none" strike="noStrike">
                <a:solidFill>
                  <a:srgbClr val="969FA8"/>
                </a:solidFill>
                <a:latin typeface="Gill Sans"/>
                <a:ea typeface="Gill Sans"/>
                <a:cs typeface="Gill Sans"/>
                <a:sym typeface="Gill Sans"/>
              </a:rPr>
              <a:t>CRISTOBAL GONZALEZ  </a:t>
            </a:r>
            <a:endParaRPr b="0" i="0" sz="2900" u="none" cap="none" strike="noStrike">
              <a:solidFill>
                <a:srgbClr val="969FA8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b="0" i="0" lang="en-US" sz="2900" u="none" cap="none" strike="noStrike">
                <a:solidFill>
                  <a:srgbClr val="969FA8"/>
                </a:solidFill>
                <a:latin typeface="Gill Sans"/>
                <a:ea typeface="Gill Sans"/>
                <a:cs typeface="Gill Sans"/>
                <a:sym typeface="Gill Sans"/>
              </a:rPr>
              <a:t>DENIZ KURAL</a:t>
            </a:r>
            <a:endParaRPr b="0" i="0" sz="2900" u="none" cap="none" strike="noStrike">
              <a:solidFill>
                <a:srgbClr val="969FA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1"/>
          <p:cNvSpPr txBox="1"/>
          <p:nvPr>
            <p:ph type="title"/>
          </p:nvPr>
        </p:nvSpPr>
        <p:spPr>
          <a:xfrm>
            <a:off x="959157" y="1113764"/>
            <a:ext cx="3269700" cy="46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/>
              <a:t>Volatility Prediction using LSTM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5155905" y="1113764"/>
            <a:ext cx="6108300" cy="4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252" y="4066550"/>
            <a:ext cx="2452212" cy="23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937" y="485675"/>
            <a:ext cx="4332225" cy="35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925" y="4025925"/>
            <a:ext cx="2612315" cy="24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825" y="4357575"/>
            <a:ext cx="3752351" cy="12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/>
              <a:t>Conclusion &amp;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5155850" y="1113776"/>
            <a:ext cx="6108300" cy="5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believe that Forex market is h</a:t>
            </a:r>
            <a:r>
              <a:rPr lang="en-US"/>
              <a:t>ighly sensitive to news and opinions</a:t>
            </a:r>
            <a:r>
              <a:rPr lang="en-US"/>
              <a:t> 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Need a topic to relate news with a country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England = Brexit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VADER compound score had a great impact on the forecasting process.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One LSTM layer with 50 neurons was a good fit.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More layers tend to be more abstract features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wanted to be better than Naive Approach (good beginning)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Accuracy of 60.3% in predicting if the volatility will be higher or lower than the previous day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Importance of Datasets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first try with less data </a:t>
            </a:r>
            <a:r>
              <a:rPr lang="en-US"/>
              <a:t>made a compound index useless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Future work: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Test with different Neural Network models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Increase the Database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Testing with live twitter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e24d668e_0_4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for the Project</a:t>
            </a:r>
            <a:endParaRPr/>
          </a:p>
        </p:txBody>
      </p:sp>
      <p:sp>
        <p:nvSpPr>
          <p:cNvPr id="196" name="Google Shape;196;ga3e24d668e_0_45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Calisir, Emre; Brambilla, Marco, 2020, "Twitter dataset about Brexit", 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https://doi.org/10.7910/DVN/KP4XRP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Harvard Dataverse, V1, UNF:6:5wutKhAU/2JSByEfCbI2Tg== [fileUNF]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Patel, Nirali (2016). 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Analysing Stock Market Movements Using Twitter Sentiment Analysis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https://github.com/jaiminsanghvi/Analysing-Stock-Market-Movements-Using-Twitter-Sentiment-Analysis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Al-Masri, Anas. (2019,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Feb 13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Creating The Twitter Sentiment Analysis Program in Python with Naive Bayes Classification. Retrieved from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https://towardsdatascience.com/creating-the-twitter-sentiment-analysis-program-in-python-with-naive-bayes-classification-672e5589a7ed?gi=d366a0a2bcd6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Fatir,Abdul (2017, November 12). Twitter Sentiment Analysis. Retrieved from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https://github.com/abdulfatir/twitter-sentiment-analysis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Hutto, C.J. &amp; Gilbert, E.E. (2014). VADER: A Parsimonious Rule-based Model for Sentiment Analysis of Social Media Text. Eighth International Conference on Weblogs and Social Media (ICWSM-14). Ann Arbor, MI, June 2014.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</a:rPr>
              <a:t>CONTENTS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155905" y="1113764"/>
            <a:ext cx="610817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Student Information &amp; Introduction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Problem Statement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Datasets Used for the Project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“GBP Index Price” Dataset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“Brexit Tweets” Dataset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Natural Language Processing for Tweets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Preprocessing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Sentiment Analysis (VADER)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Volatility Prediction using LSTM Model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Student Information &amp; Introduction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581192" y="21996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40106" lvl="0" marL="457200" rtl="0" algn="l">
              <a:spcBef>
                <a:spcPts val="0"/>
              </a:spcBef>
              <a:spcAft>
                <a:spcPts val="0"/>
              </a:spcAft>
              <a:buSzPts val="1756"/>
              <a:buChar char="◼"/>
            </a:pPr>
            <a:r>
              <a:rPr lang="en-US" sz="1900"/>
              <a:t>Student Information</a:t>
            </a:r>
            <a:endParaRPr sz="1900"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Deniz Kural / Email: dk3703@nyu.edu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Cristobal Gonzalez Corssen / </a:t>
            </a:r>
            <a:r>
              <a:rPr lang="en-US"/>
              <a:t>Email: cg3516@nyu.edu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u="sng"/>
              <a:t>Motivation: </a:t>
            </a:r>
            <a:r>
              <a:rPr lang="en-US"/>
              <a:t>To estimate GBP’s volatility with a considerable accuracy by using the news (Tweets) related to the trade talks.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u="sng"/>
              <a:t>Steps for achieving task:</a:t>
            </a:r>
            <a:endParaRPr u="sng"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Twitter API scraping for getting Tweets from Twitter,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NLP modeling, 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Generating the sentiment scores for individual tweets 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Prediction of GBP’s volatility with LSTM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5155900" y="1113775"/>
            <a:ext cx="6454800" cy="4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</a:t>
            </a:r>
            <a:r>
              <a:rPr lang="en-US"/>
              <a:t>olatility as prediction target.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Its features of clustering and mean reversion, makes us believe that it easier to predict than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Trying to estimate the volatility of a foreign exchange rate, considering the historical prices and news related to the country.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problem consists in a little more than three years of data as the Brexit originates in mid 2016.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a3e24d668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00" y="640225"/>
            <a:ext cx="6646675" cy="608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3e24d668e_0_11"/>
          <p:cNvSpPr txBox="1"/>
          <p:nvPr/>
        </p:nvSpPr>
        <p:spPr>
          <a:xfrm>
            <a:off x="8356375" y="2343625"/>
            <a:ext cx="2401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Figure 1: Flow Chart for Project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/>
              <a:t>Datasets Used for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5155900" y="1113775"/>
            <a:ext cx="6370200" cy="4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“GBP Index Price” Dataset</a:t>
            </a:r>
            <a:endParaRPr/>
          </a:p>
          <a:p>
            <a:pPr indent="-269999" lvl="2" marL="899999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</a:t>
            </a:r>
            <a:r>
              <a:rPr lang="en-US" u="sng"/>
              <a:t>he purpose</a:t>
            </a:r>
            <a:r>
              <a:rPr lang="en-US"/>
              <a:t>: Isolate the movements of this particular country currency with respect to others.</a:t>
            </a:r>
            <a:endParaRPr/>
          </a:p>
          <a:p>
            <a:pPr indent="-269999" lvl="2" marL="899999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Compare the Great Britain Pound against the G10 currencies,</a:t>
            </a:r>
            <a:endParaRPr/>
          </a:p>
          <a:p>
            <a:pPr indent="-234000" lvl="3" marL="1242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GBPUSD, GBPEUR, GBPJPY,  GBPAUD, GBPNZD, GBPCAD, GBPCHF, GBPNOK, and GBPSEK.</a:t>
            </a:r>
            <a:endParaRPr/>
          </a:p>
          <a:p>
            <a:pPr indent="-269999" lvl="2" marL="899999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goal was to create an index that were equivalent to have a portfolio of different currencies.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“Brexit Tweets” Dataset</a:t>
            </a:r>
            <a:endParaRPr/>
          </a:p>
          <a:p>
            <a:pPr indent="-269999" lvl="2" marL="899999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Twitter API was used to extract the Tweets.</a:t>
            </a:r>
            <a:endParaRPr/>
          </a:p>
          <a:p>
            <a:pPr indent="-269999" lvl="2" marL="899999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Brexit Dataset from Harvard Dataverse</a:t>
            </a:r>
            <a:endParaRPr/>
          </a:p>
          <a:p>
            <a:pPr indent="-234000" lvl="3" marL="1242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Contains the public tweets about Brexit, posted between Jan 2016 and September 2019. (the number of lines in the tweet list is 50,897,534.)</a:t>
            </a:r>
            <a:endParaRPr/>
          </a:p>
          <a:p>
            <a:pPr indent="-234000" lvl="3" marL="1242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ID of tweet and user, Sentiment of Tweet, Stance of Tweet</a:t>
            </a:r>
            <a:endParaRPr/>
          </a:p>
          <a:p>
            <a:pPr indent="-269999" lvl="2" marL="899999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280,000 tweets fetched (App. 200 per day) -- 56 hours of downloading!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</a:rPr>
              <a:t>Natural Language Processing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5155905" y="1113764"/>
            <a:ext cx="610817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Preprocessing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Normalize all characters to be lower-case across all our data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URLs and usernames are removed from the tweet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number sign (i.e. #) is removed from every hashtag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Replace 2 or more dots (.) and 2 or more spaces with a single space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Duplicate characters are rid of from their respective word in the tweet</a:t>
            </a:r>
            <a:endParaRPr/>
          </a:p>
          <a:p>
            <a:pPr indent="-3337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Replaced all the URLs in tweets with the word URL and replace all @USER with AT_USER and then remove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Stopwords are removed (ex: the, at, a, an, he, etc.)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725" y="4514375"/>
            <a:ext cx="6504399" cy="18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6959075" y="4187800"/>
            <a:ext cx="32697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Tweet Text Preprocessing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959157" y="1113764"/>
            <a:ext cx="3269749" cy="4624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/>
              <a:t>Natural Language Processing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5155900" y="1113775"/>
            <a:ext cx="65430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75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 VADER Sentiment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the binary polarity (positive versus negative), but the strength of the sentiment expressed in text.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 to use, valence-based, human-curated gold standard sentiment lexicon training 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VADER returns a dictionary of scores in each of four categories: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Negative, Neutral,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and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(normalizing the scor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above)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is between -1 and 1.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output from VADER can be observed below which is obtained from the code of the project,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Vader score: {'neg': 0.0, 'neu': 0.872, 'pos': 0.128, 'compound': 0.2263}</a:t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Vader score: {'neg': 0.0, 'neu': 0.769, 'pos': 0.231, 'compound': 0.4019}</a:t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Vader score: {'neg': 0.0, 'neu': 0.732, 'pos': 0.268, 'compound': 0.5106}</a:t>
            </a:r>
            <a:endParaRPr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e24d668e_0_3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The obtained Preprocessed Data Frame after VADER</a:t>
            </a:r>
            <a:endParaRPr/>
          </a:p>
        </p:txBody>
      </p:sp>
      <p:pic>
        <p:nvPicPr>
          <p:cNvPr id="169" name="Google Shape;169;ga3e24d668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625" y="2343288"/>
            <a:ext cx="8469199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2020-10-06T11:17:32Z</dcterms:created>
  <dc:creator>Cristobal Gonzalez Corssen</dc:creator>
</cp:coreProperties>
</file>