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7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 showGuides="1">
      <p:cViewPr varScale="1">
        <p:scale>
          <a:sx n="64" d="100"/>
          <a:sy n="64" d="100"/>
        </p:scale>
        <p:origin x="33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12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14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E7F6-4233-214E-823B-C408060D0F4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373B0F-23A3-F844-9AAE-948C38253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F586-AD8A-6B43-94A6-909BEFF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36557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FRE 6083: Final Project</a:t>
            </a:r>
            <a:br>
              <a:rPr lang="en-US" dirty="0"/>
            </a:br>
            <a:r>
              <a:rPr lang="tr-TR" sz="2000" dirty="0"/>
              <a:t>Analysis of </a:t>
            </a:r>
            <a:r>
              <a:rPr lang="tr-TR" sz="2000" dirty="0" err="1"/>
              <a:t>Fast</a:t>
            </a:r>
            <a:r>
              <a:rPr lang="tr-TR" sz="2000" dirty="0"/>
              <a:t> </a:t>
            </a:r>
            <a:r>
              <a:rPr lang="tr-TR" sz="2000" dirty="0" err="1"/>
              <a:t>Fourier</a:t>
            </a:r>
            <a:r>
              <a:rPr lang="tr-TR" sz="2000" dirty="0"/>
              <a:t> </a:t>
            </a:r>
            <a:r>
              <a:rPr lang="tr-TR" sz="2000" dirty="0" err="1"/>
              <a:t>Transform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Heston</a:t>
            </a:r>
            <a:r>
              <a:rPr lang="tr-TR" sz="2000" dirty="0"/>
              <a:t> Model </a:t>
            </a:r>
            <a:r>
              <a:rPr lang="tr-TR" sz="2000" dirty="0" err="1"/>
              <a:t>for</a:t>
            </a:r>
            <a:r>
              <a:rPr lang="tr-TR" sz="2000" dirty="0"/>
              <a:t> Option </a:t>
            </a:r>
            <a:r>
              <a:rPr lang="tr-TR" sz="2000" dirty="0" err="1"/>
              <a:t>Pricing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922B-B469-184A-BE55-FA2AB5AA2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13012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US"/>
              <a:t>Cristobal Gonzalez / cg3516</a:t>
            </a:r>
            <a:endParaRPr lang="en-US" dirty="0"/>
          </a:p>
          <a:p>
            <a:pPr algn="r"/>
            <a:r>
              <a:rPr lang="en-US" dirty="0"/>
              <a:t>Deniz </a:t>
            </a:r>
            <a:r>
              <a:rPr lang="en-US" dirty="0" err="1"/>
              <a:t>Kural</a:t>
            </a:r>
            <a:r>
              <a:rPr lang="en-US" dirty="0"/>
              <a:t> / dk3703</a:t>
            </a:r>
          </a:p>
          <a:p>
            <a:pPr algn="r"/>
            <a:r>
              <a:rPr lang="en-US" dirty="0"/>
              <a:t>Liam Trodden / lct330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B9E04B-1D5B-4440-8C42-109BC088F3C6}"/>
              </a:ext>
            </a:extLst>
          </p:cNvPr>
          <p:cNvSpPr txBox="1">
            <a:spLocks/>
          </p:cNvSpPr>
          <p:nvPr/>
        </p:nvSpPr>
        <p:spPr>
          <a:xfrm>
            <a:off x="2589212" y="525296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Under the Guidance of:</a:t>
            </a:r>
          </a:p>
          <a:p>
            <a:pPr algn="r"/>
            <a:r>
              <a:rPr lang="en-US" sz="1600" dirty="0"/>
              <a:t>Prof. Daniel </a:t>
            </a:r>
            <a:r>
              <a:rPr lang="en-US" sz="1600" dirty="0" err="1"/>
              <a:t>Totuoum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055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E64-26F5-43FC-BE95-ABAAD6A3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694074" cy="563215"/>
          </a:xfrm>
        </p:spPr>
        <p:txBody>
          <a:bodyPr>
            <a:normAutofit fontScale="90000"/>
          </a:bodyPr>
          <a:lstStyle/>
          <a:p>
            <a:r>
              <a:rPr lang="en-US" dirty="0"/>
              <a:t>Implied Volatility Estimated by Models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5E9A343-DE9C-4F59-868B-3D9BC4F86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377" y="1599783"/>
            <a:ext cx="6106339" cy="4070892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4EB94B6-D596-412C-B87C-B4E24F48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31" y="1599783"/>
            <a:ext cx="6106339" cy="40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0EC-9119-4775-80C8-253F2080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00" y="127154"/>
            <a:ext cx="8479266" cy="1280890"/>
          </a:xfrm>
        </p:spPr>
        <p:txBody>
          <a:bodyPr/>
          <a:lstStyle/>
          <a:p>
            <a:r>
              <a:rPr lang="en-US" dirty="0"/>
              <a:t>Price Estimates when including Vega in Calibration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BF13D-2044-4371-9F44-A4D33EDB0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486" y="1229174"/>
            <a:ext cx="3950765" cy="263384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F1D31-A9E3-4C9D-A41E-C50AB2B4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37" y="1229174"/>
            <a:ext cx="3950765" cy="2633843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C6AACF9-3E08-406C-B7D5-A4673C50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914" y="3863017"/>
            <a:ext cx="4114800" cy="27432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460A714-35E9-4968-A3E6-B9AB23653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137" y="3890356"/>
            <a:ext cx="4032783" cy="26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184-0F1E-47FC-B644-80D37667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22884" cy="658038"/>
          </a:xfrm>
        </p:spPr>
        <p:txBody>
          <a:bodyPr/>
          <a:lstStyle/>
          <a:p>
            <a:r>
              <a:rPr lang="en-US" dirty="0"/>
              <a:t>Time to Calibrate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63BE1CD-74D9-43AE-BC78-4BC34130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921" y="1359360"/>
            <a:ext cx="6208921" cy="413928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01BE6E-B1A6-426B-B279-CDD272C3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79" y="1359360"/>
            <a:ext cx="6208921" cy="41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4E20-10D9-FC44-B3B1-536D56AD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8BB0-C260-5A4C-809D-A8EC92C0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closed form Heston model and the </a:t>
            </a:r>
            <a:r>
              <a:rPr lang="en-US" dirty="0" err="1"/>
              <a:t>Carr</a:t>
            </a:r>
            <a:r>
              <a:rPr lang="en-US" dirty="0"/>
              <a:t>-Madan FFT, we can construct Python implementation to price options</a:t>
            </a:r>
          </a:p>
          <a:p>
            <a:r>
              <a:rPr lang="en-US" dirty="0"/>
              <a:t>The accuracy of both models is very high</a:t>
            </a:r>
          </a:p>
          <a:p>
            <a:r>
              <a:rPr lang="en-US" dirty="0"/>
              <a:t>Implied volatility estimated by the models is less accurate</a:t>
            </a:r>
          </a:p>
          <a:p>
            <a:r>
              <a:rPr lang="en-US" dirty="0"/>
              <a:t>Calibrate on price rather than volatility to get the best estimates</a:t>
            </a:r>
          </a:p>
          <a:p>
            <a:r>
              <a:rPr lang="en-US" dirty="0"/>
              <a:t>FFT Calibration ~50x faster than Heston closed form model</a:t>
            </a:r>
          </a:p>
        </p:txBody>
      </p:sp>
    </p:spTree>
    <p:extLst>
      <p:ext uri="{BB962C8B-B14F-4D97-AF65-F5344CB8AC3E}">
        <p14:creationId xmlns:p14="http://schemas.microsoft.com/office/powerpoint/2010/main" val="423781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1F76-B9E9-0A4D-8338-973FD163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CA2A-310B-2840-9229-F28226DF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Option Pricing</a:t>
            </a:r>
          </a:p>
          <a:p>
            <a:r>
              <a:rPr lang="tr-TR" dirty="0"/>
              <a:t> </a:t>
            </a:r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Volatility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– </a:t>
            </a:r>
            <a:r>
              <a:rPr lang="tr-TR" dirty="0" err="1"/>
              <a:t>Heston</a:t>
            </a:r>
            <a:r>
              <a:rPr lang="tr-TR" dirty="0"/>
              <a:t> Model</a:t>
            </a:r>
          </a:p>
          <a:p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motivation</a:t>
            </a:r>
            <a:r>
              <a:rPr lang="tr-TR" dirty="0"/>
              <a:t> is 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European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option</a:t>
            </a:r>
            <a:r>
              <a:rPr lang="tr-TR" dirty="0"/>
              <a:t> </a:t>
            </a:r>
            <a:r>
              <a:rPr lang="tr-TR" dirty="0" err="1"/>
              <a:t>pricing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Heston</a:t>
            </a:r>
            <a:r>
              <a:rPr lang="tr-TR" dirty="0"/>
              <a:t> model,</a:t>
            </a:r>
          </a:p>
          <a:p>
            <a:pPr lvl="1"/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(</a:t>
            </a:r>
            <a:r>
              <a:rPr lang="tr-TR" dirty="0" err="1"/>
              <a:t>Carr-Madan</a:t>
            </a:r>
            <a:r>
              <a:rPr lang="tr-TR" dirty="0"/>
              <a:t>)</a:t>
            </a:r>
          </a:p>
          <a:p>
            <a:r>
              <a:rPr lang="tr-TR" dirty="0" err="1"/>
              <a:t>To</a:t>
            </a:r>
            <a:r>
              <a:rPr lang="tr-TR" dirty="0"/>
              <a:t> test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performances</a:t>
            </a:r>
            <a:r>
              <a:rPr lang="tr-TR" dirty="0"/>
              <a:t>,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impelemeted</a:t>
            </a:r>
            <a:r>
              <a:rPr lang="tr-TR" dirty="0"/>
              <a:t> in </a:t>
            </a:r>
            <a:r>
              <a:rPr lang="tr-TR" dirty="0" err="1"/>
              <a:t>Python</a:t>
            </a:r>
            <a:r>
              <a:rPr lang="tr-TR" dirty="0"/>
              <a:t>.</a:t>
            </a:r>
          </a:p>
          <a:p>
            <a:r>
              <a:rPr lang="tr-TR" dirty="0" err="1"/>
              <a:t>Calibration</a:t>
            </a:r>
            <a:r>
              <a:rPr lang="tr-TR" dirty="0"/>
              <a:t> is done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efficiently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4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F541-0BF9-1345-BCA8-F6D3F7C8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Heston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A670F-648D-D54F-892D-748FEA9B7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S</a:t>
                </a:r>
                <a:r>
                  <a:rPr lang="tr-TR" dirty="0" err="1"/>
                  <a:t>tochastic</a:t>
                </a:r>
                <a:r>
                  <a:rPr lang="tr-TR" dirty="0"/>
                  <a:t> </a:t>
                </a:r>
                <a:r>
                  <a:rPr lang="tr-TR" dirty="0" err="1"/>
                  <a:t>volatility</a:t>
                </a:r>
                <a:r>
                  <a:rPr lang="tr-TR" dirty="0"/>
                  <a:t> model </a:t>
                </a:r>
                <a:r>
                  <a:rPr lang="tr-TR" dirty="0" err="1"/>
                  <a:t>that</a:t>
                </a:r>
                <a:r>
                  <a:rPr lang="tr-TR" dirty="0"/>
                  <a:t> is </a:t>
                </a:r>
                <a:r>
                  <a:rPr lang="tr-TR" dirty="0" err="1"/>
                  <a:t>used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pricing</a:t>
                </a:r>
                <a:r>
                  <a:rPr lang="tr-TR" dirty="0"/>
                  <a:t> </a:t>
                </a:r>
                <a:r>
                  <a:rPr lang="tr-TR" dirty="0" err="1"/>
                  <a:t>European</a:t>
                </a:r>
                <a:r>
                  <a:rPr lang="tr-TR" dirty="0"/>
                  <a:t> </a:t>
                </a:r>
                <a:r>
                  <a:rPr lang="tr-TR" dirty="0" err="1"/>
                  <a:t>options</a:t>
                </a:r>
                <a:r>
                  <a:rPr lang="tr-TR" dirty="0"/>
                  <a:t>.</a:t>
                </a:r>
              </a:p>
              <a:p>
                <a:r>
                  <a:rPr lang="tr-TR" dirty="0"/>
                  <a:t>Volatility is </a:t>
                </a:r>
                <a:r>
                  <a:rPr lang="en-US" dirty="0"/>
                  <a:t>a </a:t>
                </a:r>
                <a:r>
                  <a:rPr lang="en-US"/>
                  <a:t>stochastic process</a:t>
                </a:r>
                <a:r>
                  <a:rPr lang="tr-TR"/>
                  <a:t>.</a:t>
                </a:r>
                <a:endParaRPr lang="tr-TR" dirty="0"/>
              </a:p>
              <a:p>
                <a:r>
                  <a:rPr lang="tr-TR" dirty="0" err="1"/>
                  <a:t>Heston</a:t>
                </a:r>
                <a:r>
                  <a:rPr lang="tr-TR" dirty="0"/>
                  <a:t> model can be </a:t>
                </a:r>
                <a:r>
                  <a:rPr lang="tr-TR" dirty="0" err="1"/>
                  <a:t>shown</a:t>
                </a:r>
                <a:r>
                  <a:rPr lang="tr-TR" dirty="0"/>
                  <a:t> as </a:t>
                </a:r>
                <a:r>
                  <a:rPr lang="tr-TR" dirty="0" err="1"/>
                  <a:t>below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/>
                  <a:t>	(1)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b="0" dirty="0">
                    <a:ea typeface="Cambria Math" panose="02040503050406030204" pitchFamily="18" charset="0"/>
                  </a:rPr>
                  <a:t>	(2)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tr-TR" dirty="0"/>
                  <a:t>	(3)</a:t>
                </a:r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A670F-648D-D54F-892D-748FEA9B7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2426-0FC4-0B40-A679-F91B24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Heston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2CF1-FFB0-F94B-A3FE-71E27D641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Closed Form of Heston Model</a:t>
                </a:r>
              </a:p>
              <a:p>
                <a:r>
                  <a:rPr lang="en-US" dirty="0"/>
                  <a:t>Present Value of European Call Option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𝑞𝑇</m:t>
                        </m:r>
                      </m:sup>
                    </m:s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(4)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can be found via Inverse Fourier Transformation.</a:t>
                </a:r>
              </a:p>
              <a:p>
                <a:r>
                  <a:rPr lang="en-US" dirty="0"/>
                  <a:t>With these Equations, Heston (1993) generated the Heston characteristic function as: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(5)</a:t>
                </a:r>
              </a:p>
              <a:p>
                <a:r>
                  <a:rPr lang="en-US" dirty="0"/>
                  <a:t>Simpson’s rule is used as numerical integration method.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2CF1-FFB0-F94B-A3FE-71E27D641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8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E30-643F-6B47-8D82-C5B5DCC4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4EF2E-EE66-D24D-A0F7-C9B2572A1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r-TR" dirty="0"/>
                  <a:t>Peter </a:t>
                </a:r>
                <a:r>
                  <a:rPr lang="tr-TR" dirty="0" err="1"/>
                  <a:t>Carr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Dilip B. </a:t>
                </a:r>
                <a:r>
                  <a:rPr lang="tr-TR" dirty="0" err="1"/>
                  <a:t>Madan</a:t>
                </a:r>
                <a:r>
                  <a:rPr lang="tr-TR" dirty="0"/>
                  <a:t> (1999) </a:t>
                </a:r>
                <a:r>
                  <a:rPr lang="tr-TR" dirty="0" err="1"/>
                  <a:t>develop</a:t>
                </a:r>
                <a:r>
                  <a:rPr lang="tr-TR" dirty="0"/>
                  <a:t> an </a:t>
                </a:r>
                <a:r>
                  <a:rPr lang="tr-TR" dirty="0" err="1"/>
                  <a:t>expression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option</a:t>
                </a:r>
                <a:r>
                  <a:rPr lang="tr-TR" dirty="0"/>
                  <a:t> </a:t>
                </a:r>
                <a:r>
                  <a:rPr lang="tr-TR" dirty="0" err="1"/>
                  <a:t>price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FFT.</a:t>
                </a:r>
              </a:p>
              <a:p>
                <a:r>
                  <a:rPr lang="tr-TR" dirty="0"/>
                  <a:t>FFT is a </a:t>
                </a:r>
                <a:r>
                  <a:rPr lang="tr-TR" dirty="0" err="1"/>
                  <a:t>fast</a:t>
                </a:r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you</a:t>
                </a:r>
                <a:r>
                  <a:rPr lang="tr-TR" dirty="0"/>
                  <a:t> </a:t>
                </a:r>
                <a:r>
                  <a:rPr lang="tr-TR" dirty="0" err="1"/>
                  <a:t>compare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other</a:t>
                </a:r>
                <a:r>
                  <a:rPr lang="tr-TR" dirty="0"/>
                  <a:t> </a:t>
                </a:r>
                <a:r>
                  <a:rPr lang="tr-TR" dirty="0" err="1"/>
                  <a:t>methods</a:t>
                </a:r>
                <a:r>
                  <a:rPr lang="tr-TR" dirty="0"/>
                  <a:t> </a:t>
                </a:r>
                <a:r>
                  <a:rPr lang="tr-TR" dirty="0" err="1"/>
                  <a:t>such</a:t>
                </a:r>
                <a:r>
                  <a:rPr lang="tr-TR" dirty="0"/>
                  <a:t> as </a:t>
                </a:r>
                <a:r>
                  <a:rPr lang="tr-TR" dirty="0" err="1"/>
                  <a:t>Heston</a:t>
                </a:r>
                <a:r>
                  <a:rPr lang="tr-TR" dirty="0"/>
                  <a:t>, </a:t>
                </a:r>
                <a:r>
                  <a:rPr lang="tr-TR" dirty="0" err="1"/>
                  <a:t>Bates</a:t>
                </a:r>
                <a:r>
                  <a:rPr lang="tr-TR" dirty="0"/>
                  <a:t>!</a:t>
                </a:r>
              </a:p>
              <a:p>
                <a:r>
                  <a:rPr lang="tr-TR" dirty="0" err="1"/>
                  <a:t>Carr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Madan</a:t>
                </a:r>
                <a:r>
                  <a:rPr lang="tr-TR" dirty="0"/>
                  <a:t> </a:t>
                </a:r>
                <a:r>
                  <a:rPr lang="tr-TR" dirty="0" err="1"/>
                  <a:t>modified</a:t>
                </a:r>
                <a:r>
                  <a:rPr lang="tr-TR" dirty="0"/>
                  <a:t> </a:t>
                </a:r>
                <a:r>
                  <a:rPr lang="tr-TR" dirty="0" err="1"/>
                  <a:t>call</a:t>
                </a:r>
                <a:r>
                  <a:rPr lang="tr-TR" dirty="0"/>
                  <a:t> </a:t>
                </a:r>
                <a:r>
                  <a:rPr lang="tr-TR" dirty="0" err="1"/>
                  <a:t>price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be </a:t>
                </a:r>
                <a:r>
                  <a:rPr lang="tr-TR" dirty="0" err="1"/>
                  <a:t>square-integrable</a:t>
                </a:r>
                <a:r>
                  <a:rPr lang="tr-TR" dirty="0"/>
                  <a:t>,</a:t>
                </a:r>
              </a:p>
              <a:p>
                <a:pPr marL="0" indent="0" algn="ctr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b="0" dirty="0">
                    <a:ea typeface="Cambria Math" panose="02040503050406030204" pitchFamily="18" charset="0"/>
                  </a:rPr>
                  <a:t>		(6)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𝑖𝑣𝑘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	(7)</a:t>
                </a:r>
                <a:endParaRPr lang="tr-TR" b="0" dirty="0">
                  <a:ea typeface="Cambria Math" panose="02040503050406030204" pitchFamily="18" charset="0"/>
                </a:endParaRPr>
              </a:p>
              <a:p>
                <a:r>
                  <a:rPr lang="tr-TR" dirty="0"/>
                  <a:t>The modifed </a:t>
                </a:r>
                <a:r>
                  <a:rPr lang="en-US" dirty="0"/>
                  <a:t>characteristic function </a:t>
                </a:r>
                <a:r>
                  <a:rPr lang="tr-TR" dirty="0"/>
                  <a:t>written as a function of log strike has found to be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</m:oMath>
                </a14:m>
                <a:r>
                  <a:rPr lang="tr-TR" b="0" dirty="0">
                    <a:ea typeface="Cambria Math" panose="02040503050406030204" pitchFamily="18" charset="0"/>
                  </a:rPr>
                  <a:t>		(</a:t>
                </a:r>
                <a:r>
                  <a:rPr lang="en-US" b="0" dirty="0">
                    <a:ea typeface="Cambria Math" panose="02040503050406030204" pitchFamily="18" charset="0"/>
                  </a:rPr>
                  <a:t>8</a:t>
                </a:r>
                <a:r>
                  <a:rPr lang="tr-TR" b="0" dirty="0">
                    <a:ea typeface="Cambria Math" panose="02040503050406030204" pitchFamily="18" charset="0"/>
                  </a:rPr>
                  <a:t>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4EF2E-EE66-D24D-A0F7-C9B2572A1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83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D620-1901-0944-B21C-8E188218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8F442-0C18-2B45-99AF-9681E2FCD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FFT in discrete form can be shown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=1,2,……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		(9)</a:t>
                </a:r>
              </a:p>
              <a:p>
                <a:r>
                  <a:rPr lang="en-US" dirty="0" err="1"/>
                  <a:t>Carr</a:t>
                </a:r>
                <a:r>
                  <a:rPr lang="en-US" dirty="0"/>
                  <a:t> and Madan (1999) formed the following expression in their study for pricing options,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𝑖𝑏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num>
                              <m:den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(10)</a:t>
                </a:r>
              </a:p>
              <a:p>
                <a:r>
                  <a:rPr lang="en-US" dirty="0"/>
                  <a:t>The selection of parameters is important such as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n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8F442-0C18-2B45-99AF-9681E2FCD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76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A043-35AC-46AE-B83B-858C0B48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Parameters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748155D-7463-427D-8E04-2FC5E685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656" y="1573697"/>
            <a:ext cx="5068956" cy="3379304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49347F2-901A-447C-985B-DE02B2B2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4" y="1573698"/>
            <a:ext cx="5068956" cy="3379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64A90F-EAE4-460E-84FF-142FF8E18C64}"/>
                  </a:ext>
                </a:extLst>
              </p:cNvPr>
              <p:cNvSpPr/>
              <p:nvPr/>
            </p:nvSpPr>
            <p:spPr>
              <a:xfrm>
                <a:off x="2948609" y="5309421"/>
                <a:ext cx="6096000" cy="10401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/>
                  <a:t>	(1)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dirty="0">
                    <a:ea typeface="Cambria Math" panose="02040503050406030204" pitchFamily="18" charset="0"/>
                  </a:rPr>
                  <a:t>	(2)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tr-TR" dirty="0"/>
                  <a:t>	(3)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64A90F-EAE4-460E-84FF-142FF8E18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09" y="5309421"/>
                <a:ext cx="6096000" cy="1040157"/>
              </a:xfrm>
              <a:prstGeom prst="rect">
                <a:avLst/>
              </a:prstGeom>
              <a:blipFill>
                <a:blip r:embed="rId4"/>
                <a:stretch>
                  <a:fillRect t="-585" b="-8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3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1030-C447-F04A-A11A-7279D649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Heston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B900A-6C2D-4C41-8BBA-3DB68D83F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There are </a:t>
                </a:r>
                <a:r>
                  <a:rPr lang="en-US" dirty="0"/>
                  <a:t>five</a:t>
                </a:r>
                <a:r>
                  <a:rPr lang="tr-TR" dirty="0"/>
                  <a:t> parameters that need to be estimated in Heston model which are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tr-TR" dirty="0"/>
              </a:p>
              <a:p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minimization</a:t>
                </a:r>
                <a:r>
                  <a:rPr lang="tr-TR" dirty="0"/>
                  <a:t> is </a:t>
                </a:r>
                <a:r>
                  <a:rPr lang="tr-TR" dirty="0" err="1"/>
                  <a:t>solved</a:t>
                </a:r>
                <a:r>
                  <a:rPr lang="tr-TR" dirty="0"/>
                  <a:t> as </a:t>
                </a:r>
                <a:r>
                  <a:rPr lang="tr-TR" dirty="0" err="1"/>
                  <a:t>nonlinear</a:t>
                </a:r>
                <a:r>
                  <a:rPr lang="tr-TR" dirty="0"/>
                  <a:t>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squares</a:t>
                </a:r>
                <a:r>
                  <a:rPr lang="tr-TR" dirty="0"/>
                  <a:t> </a:t>
                </a:r>
                <a:r>
                  <a:rPr lang="tr-TR" dirty="0" err="1"/>
                  <a:t>optimization</a:t>
                </a:r>
                <a:r>
                  <a:rPr lang="tr-TR" dirty="0"/>
                  <a:t> problem.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dirty="0"/>
                  <a:t>	(1</a:t>
                </a:r>
                <a:r>
                  <a:rPr lang="en-US" dirty="0"/>
                  <a:t>1</a:t>
                </a:r>
                <a:r>
                  <a:rPr lang="tr-TR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𝑣𝑒𝑔𝑎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lang="tr-TR" dirty="0"/>
                  <a:t>	(1</a:t>
                </a:r>
                <a:r>
                  <a:rPr lang="en-US" dirty="0"/>
                  <a:t>2</a:t>
                </a:r>
                <a:r>
                  <a:rPr lang="tr-TR" dirty="0"/>
                  <a:t>)</a:t>
                </a:r>
              </a:p>
              <a:p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calibration</a:t>
                </a:r>
                <a:r>
                  <a:rPr lang="tr-TR" dirty="0"/>
                  <a:t> of model, </a:t>
                </a:r>
                <a:r>
                  <a:rPr lang="tr-TR" dirty="0" err="1"/>
                  <a:t>sequential</a:t>
                </a:r>
                <a:r>
                  <a:rPr lang="tr-TR" dirty="0"/>
                  <a:t>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squares</a:t>
                </a:r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</a:t>
                </a:r>
                <a:r>
                  <a:rPr lang="tr-TR" dirty="0" err="1"/>
                  <a:t>will</a:t>
                </a:r>
                <a:r>
                  <a:rPr lang="tr-TR" dirty="0"/>
                  <a:t> be </a:t>
                </a:r>
                <a:r>
                  <a:rPr lang="tr-TR" dirty="0" err="1"/>
                  <a:t>used</a:t>
                </a:r>
                <a:r>
                  <a:rPr lang="tr-TR" dirty="0"/>
                  <a:t>. 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B900A-6C2D-4C41-8BBA-3DB68D83F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A493-943A-C14E-B54D-F6E1A02D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71DF06-3E07-4D05-B9F3-7998498EC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" y="1599782"/>
            <a:ext cx="6082589" cy="405505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69A41A-3272-466E-9075-FA901CE0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11" y="1599781"/>
            <a:ext cx="6082589" cy="40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0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{D1290AE7-D82F-704A-9545-523784A5C730}tf10001069</Template>
  <TotalTime>364</TotalTime>
  <Words>600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Wisp</vt:lpstr>
      <vt:lpstr>FRE 6083: Final Project Analysis of Fast Fourier Transform and Heston Model for Option Pricing</vt:lpstr>
      <vt:lpstr>Motivation </vt:lpstr>
      <vt:lpstr>Heston Model</vt:lpstr>
      <vt:lpstr>Heston Model</vt:lpstr>
      <vt:lpstr>Fast Fourier Transform (FFT)</vt:lpstr>
      <vt:lpstr>Fast Fourier Transform (FFT)</vt:lpstr>
      <vt:lpstr>Data and Parameters</vt:lpstr>
      <vt:lpstr>Calibration of Heston Model</vt:lpstr>
      <vt:lpstr>Analysis &amp; Results</vt:lpstr>
      <vt:lpstr>Implied Volatility Estimated by Models</vt:lpstr>
      <vt:lpstr>Price Estimates when including Vega in Calibration</vt:lpstr>
      <vt:lpstr>Time to Calibrate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 6083: Final Project</dc:title>
  <dc:creator>DENİZ  KURAL</dc:creator>
  <cp:lastModifiedBy>Liam Trodden</cp:lastModifiedBy>
  <cp:revision>26</cp:revision>
  <dcterms:created xsi:type="dcterms:W3CDTF">2019-12-11T22:33:27Z</dcterms:created>
  <dcterms:modified xsi:type="dcterms:W3CDTF">2019-12-15T04:58:32Z</dcterms:modified>
</cp:coreProperties>
</file>