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9"/>
  </p:normalViewPr>
  <p:slideViewPr>
    <p:cSldViewPr snapToGrid="0" snapToObjects="1" showGuides="1">
      <p:cViewPr varScale="1">
        <p:scale>
          <a:sx n="89" d="100"/>
          <a:sy n="89" d="100"/>
        </p:scale>
        <p:origin x="80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79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33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2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4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A4749-FF85-0443-A914-2B3B2BC623F2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850A9F-BB01-4047-B22A-8CA228AC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355B-9ED5-DA4F-931A-88C6CCA6E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 7773 Term Project:</a:t>
            </a:r>
            <a:br>
              <a:rPr lang="en-US" dirty="0"/>
            </a:br>
            <a:r>
              <a:rPr lang="en-US" dirty="0"/>
              <a:t>Trading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12EEC-B21F-5040-B88E-DD4E3D8A5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Deniz </a:t>
            </a:r>
            <a:r>
              <a:rPr lang="en-US" dirty="0" err="1"/>
              <a:t>Kural</a:t>
            </a:r>
            <a:r>
              <a:rPr lang="en-US" dirty="0"/>
              <a:t> – dk3703</a:t>
            </a:r>
          </a:p>
          <a:p>
            <a:pPr algn="r"/>
            <a:r>
              <a:rPr lang="en-US" dirty="0"/>
              <a:t>Qi Yan – qy606</a:t>
            </a:r>
          </a:p>
        </p:txBody>
      </p:sp>
    </p:spTree>
    <p:extLst>
      <p:ext uri="{BB962C8B-B14F-4D97-AF65-F5344CB8AC3E}">
        <p14:creationId xmlns:p14="http://schemas.microsoft.com/office/powerpoint/2010/main" val="294638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93EA-CAB5-A04D-8299-E3B0DD51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8CD0-258E-C443-8431-52416DCE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 is Apple Inc(AAPL) taken from Yahoo Finance.</a:t>
            </a:r>
          </a:p>
          <a:p>
            <a:r>
              <a:rPr lang="en-US" dirty="0"/>
              <a:t>Data range is specified for training and testing.</a:t>
            </a:r>
          </a:p>
          <a:p>
            <a:r>
              <a:rPr lang="en-US" dirty="0"/>
              <a:t>Training data range is between 01-01-2001 and 01-01-2018.</a:t>
            </a:r>
          </a:p>
          <a:p>
            <a:r>
              <a:rPr lang="en-US" dirty="0"/>
              <a:t>Test data range is between 01-01-2018 and 10-01-2019.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E948B-2EB3-2147-AC17-515EAC27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75" y="658851"/>
            <a:ext cx="1286411" cy="1280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09BF3A-37FD-EF4C-B53C-640890B67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543" y="3689501"/>
            <a:ext cx="3736914" cy="2714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C71B6-4D82-8748-8F2A-8E645DB82308}"/>
              </a:ext>
            </a:extLst>
          </p:cNvPr>
          <p:cNvSpPr txBox="1"/>
          <p:nvPr/>
        </p:nvSpPr>
        <p:spPr>
          <a:xfrm>
            <a:off x="4400551" y="6403681"/>
            <a:ext cx="367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Apple Stock Price Chart</a:t>
            </a:r>
          </a:p>
        </p:txBody>
      </p:sp>
    </p:spTree>
    <p:extLst>
      <p:ext uri="{BB962C8B-B14F-4D97-AF65-F5344CB8AC3E}">
        <p14:creationId xmlns:p14="http://schemas.microsoft.com/office/powerpoint/2010/main" val="213527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3971-2EAB-4D41-987B-1755056F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F30B-D400-C84C-9734-9A21E220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 are created for the trading strategy that is used: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Open-Close</a:t>
            </a:r>
          </a:p>
          <a:p>
            <a:pPr lvl="1"/>
            <a:r>
              <a:rPr lang="en-US" dirty="0"/>
              <a:t>High-Low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Trade Decision</a:t>
            </a:r>
          </a:p>
          <a:p>
            <a:r>
              <a:rPr lang="en-US" dirty="0"/>
              <a:t>There are three Trade Decision outcomes : ‘Buy’, ‘Sell’, ‘Hold’</a:t>
            </a:r>
          </a:p>
          <a:p>
            <a:r>
              <a:rPr lang="en-US" dirty="0"/>
              <a:t>For finding the thresholds between outcomes, </a:t>
            </a:r>
            <a:r>
              <a:rPr lang="en-US" b="1" dirty="0"/>
              <a:t>quantile</a:t>
            </a:r>
            <a:r>
              <a:rPr lang="en-US" dirty="0"/>
              <a:t> is used so that number of each of outcome is presumed. </a:t>
            </a:r>
          </a:p>
        </p:txBody>
      </p:sp>
    </p:spTree>
    <p:extLst>
      <p:ext uri="{BB962C8B-B14F-4D97-AF65-F5344CB8AC3E}">
        <p14:creationId xmlns:p14="http://schemas.microsoft.com/office/powerpoint/2010/main" val="108728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C8E3-DFDD-494D-8206-B3D6B40F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04620-78A5-AC40-8E0D-3B8753E7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assumptions have been made before implementing the trading strategies:</a:t>
            </a:r>
          </a:p>
          <a:p>
            <a:pPr lvl="1"/>
            <a:r>
              <a:rPr lang="en-US" dirty="0"/>
              <a:t>‘Adj Close’ price is used as transaction price for trade.</a:t>
            </a:r>
          </a:p>
          <a:p>
            <a:pPr lvl="1"/>
            <a:r>
              <a:rPr lang="en-US" dirty="0"/>
              <a:t>Buy and sell orders are done with 100 shares which will not influence the price.</a:t>
            </a:r>
          </a:p>
          <a:p>
            <a:pPr lvl="1"/>
            <a:r>
              <a:rPr lang="en-US" dirty="0"/>
              <a:t>Stock market is a liquidity market so that we can buy or sell any time.</a:t>
            </a:r>
          </a:p>
          <a:p>
            <a:pPr lvl="1"/>
            <a:r>
              <a:rPr lang="en-US" dirty="0"/>
              <a:t>Buy and sell operations are done only with 100 shares per day.  No more or less is allowed.</a:t>
            </a:r>
          </a:p>
          <a:p>
            <a:pPr lvl="1"/>
            <a:r>
              <a:rPr lang="en-US" dirty="0"/>
              <a:t>While using quantile method, lower bound is used as 0.05 and upper bound is used as 0.75, which are found by testing the algorithm.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6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87990-A3C5-054E-A695-F676BDF0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Implemented Trading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67BE-9C67-AA4A-9D97-66C161A7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978421" cy="3759253"/>
          </a:xfrm>
        </p:spPr>
        <p:txBody>
          <a:bodyPr>
            <a:normAutofit/>
          </a:bodyPr>
          <a:lstStyle/>
          <a:p>
            <a:r>
              <a:rPr lang="en-US" dirty="0"/>
              <a:t>‘Random walk’ naïve strategy is implemented and used as a tester. </a:t>
            </a:r>
          </a:p>
          <a:p>
            <a:r>
              <a:rPr lang="en-US" dirty="0"/>
              <a:t>As it seems from PNL, loss occurred in these transactions.</a:t>
            </a:r>
          </a:p>
          <a:p>
            <a:r>
              <a:rPr lang="en-US" dirty="0"/>
              <a:t>Due to this result, another strategies are implemented that can be seen below:</a:t>
            </a:r>
          </a:p>
          <a:p>
            <a:pPr lvl="1"/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Decision Tree Classifier</a:t>
            </a:r>
          </a:p>
          <a:p>
            <a:pPr lvl="1"/>
            <a:r>
              <a:rPr lang="en-US" dirty="0"/>
              <a:t>Random Forest Classifier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8D064-F584-DE4C-9B3C-E6F4FCF4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26" y="1136935"/>
            <a:ext cx="5326594" cy="3262538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0C3E3-F43D-5646-8ABE-265431FBE3AD}"/>
              </a:ext>
            </a:extLst>
          </p:cNvPr>
          <p:cNvSpPr txBox="1"/>
          <p:nvPr/>
        </p:nvSpPr>
        <p:spPr>
          <a:xfrm>
            <a:off x="7243763" y="4557712"/>
            <a:ext cx="367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2: PNL of Random Walk Strategy</a:t>
            </a:r>
          </a:p>
        </p:txBody>
      </p:sp>
    </p:spTree>
    <p:extLst>
      <p:ext uri="{BB962C8B-B14F-4D97-AF65-F5344CB8AC3E}">
        <p14:creationId xmlns:p14="http://schemas.microsoft.com/office/powerpoint/2010/main" val="405452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2753E-0793-1F4D-93D9-1E7F8610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First Strategy: SVM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DF9A-0A11-9343-9CE0-33BB96F9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546099" cy="3759253"/>
          </a:xfrm>
        </p:spPr>
        <p:txBody>
          <a:bodyPr>
            <a:normAutofit/>
          </a:bodyPr>
          <a:lstStyle/>
          <a:p>
            <a:r>
              <a:rPr lang="en-US" dirty="0"/>
              <a:t>Score of the training data set was observed as 1.0.</a:t>
            </a:r>
          </a:p>
          <a:p>
            <a:r>
              <a:rPr lang="en-US" dirty="0"/>
              <a:t>Score with test data was observed as 0.699 which was exactly the ‘hold’ percentage in the assumption (1-0.05-0.25=0.70).</a:t>
            </a:r>
          </a:p>
          <a:p>
            <a:r>
              <a:rPr lang="en-US" dirty="0"/>
              <a:t>The SVM model is only predicted hold, so this furtherly clarifies 0.699 with test data.</a:t>
            </a:r>
          </a:p>
          <a:p>
            <a:r>
              <a:rPr lang="en-US" dirty="0"/>
              <a:t>This model perform poorly because of overfitting.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7C1AD-A0D8-F347-A71C-1BFDB54C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04" y="989170"/>
            <a:ext cx="5758916" cy="4152173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0809D-0D5D-5B44-B515-CE8AEF1250FB}"/>
              </a:ext>
            </a:extLst>
          </p:cNvPr>
          <p:cNvSpPr txBox="1"/>
          <p:nvPr/>
        </p:nvSpPr>
        <p:spPr>
          <a:xfrm>
            <a:off x="7111747" y="5299583"/>
            <a:ext cx="367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3: PNL of SVM Strategy</a:t>
            </a:r>
          </a:p>
        </p:txBody>
      </p:sp>
    </p:spTree>
    <p:extLst>
      <p:ext uri="{BB962C8B-B14F-4D97-AF65-F5344CB8AC3E}">
        <p14:creationId xmlns:p14="http://schemas.microsoft.com/office/powerpoint/2010/main" val="1108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1F961-20AA-1B44-AF66-77094479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Second Strategy:</a:t>
            </a:r>
            <a:br>
              <a:rPr lang="en-US" sz="2800"/>
            </a:br>
            <a:r>
              <a:rPr lang="en-US" sz="2800"/>
              <a:t>Decision Tree Classifier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81B1-84A9-954E-B3D4-C98E9E07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194363" cy="3759253"/>
          </a:xfrm>
        </p:spPr>
        <p:txBody>
          <a:bodyPr>
            <a:normAutofit/>
          </a:bodyPr>
          <a:lstStyle/>
          <a:p>
            <a:r>
              <a:rPr lang="en-US" dirty="0"/>
              <a:t>PNL is found to be 31703, so it is almost 32% over the year and half, which shows good performance.</a:t>
            </a:r>
          </a:p>
          <a:p>
            <a:r>
              <a:rPr lang="en-US" dirty="0"/>
              <a:t>Drawback happens between red dots that can be seen in Figure 4 and the drawback amount is 44467.51.</a:t>
            </a:r>
          </a:p>
          <a:p>
            <a:r>
              <a:rPr lang="en-US" dirty="0"/>
              <a:t>Drawback periods are in between 2018-10-03 and 2019-01-02.</a:t>
            </a:r>
          </a:p>
          <a:p>
            <a:r>
              <a:rPr lang="en-US" dirty="0"/>
              <a:t>Sharpe ratio for test apple data was 0.677 and </a:t>
            </a:r>
            <a:r>
              <a:rPr lang="en-US" dirty="0" err="1"/>
              <a:t>sharpe</a:t>
            </a:r>
            <a:r>
              <a:rPr lang="en-US" dirty="0"/>
              <a:t> ratio with our strategy increased to 0.729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4F019-B76C-2244-9D34-DC9FDCB7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272" y="1093475"/>
            <a:ext cx="5693434" cy="4134134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ADF9A-2097-484D-8291-6CBEC639DD09}"/>
              </a:ext>
            </a:extLst>
          </p:cNvPr>
          <p:cNvSpPr txBox="1"/>
          <p:nvPr/>
        </p:nvSpPr>
        <p:spPr>
          <a:xfrm>
            <a:off x="7111747" y="5299583"/>
            <a:ext cx="367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4: PNL of Decision Tree Strategy</a:t>
            </a:r>
          </a:p>
        </p:txBody>
      </p:sp>
    </p:spTree>
    <p:extLst>
      <p:ext uri="{BB962C8B-B14F-4D97-AF65-F5344CB8AC3E}">
        <p14:creationId xmlns:p14="http://schemas.microsoft.com/office/powerpoint/2010/main" val="14480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9E7AD-247B-AF43-BE25-DF92D04F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Third Strategy:</a:t>
            </a:r>
            <a:br>
              <a:rPr lang="en-US" dirty="0"/>
            </a:br>
            <a:r>
              <a:rPr lang="en-US" dirty="0"/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44F0-B832-1746-9810-CEAE9FCC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5446775" cy="37592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algorithm, maximum number of trees is selected as 1000 and maximum features as 2.</a:t>
            </a:r>
          </a:p>
          <a:p>
            <a:r>
              <a:rPr lang="en-US" dirty="0"/>
              <a:t>PNL is found to be 33763, so it is almost 34% over the year and half, which shows better performance than decision tree method.</a:t>
            </a:r>
          </a:p>
          <a:p>
            <a:r>
              <a:rPr lang="en-US" dirty="0"/>
              <a:t>Drawback happens between red dots that can be seen in Figure 5 and the drawback amount is 47012.41.</a:t>
            </a:r>
          </a:p>
          <a:p>
            <a:r>
              <a:rPr lang="en-US" dirty="0"/>
              <a:t>Drawback periods are in between 2018-10-03 and 2019-01-02.</a:t>
            </a:r>
          </a:p>
          <a:p>
            <a:r>
              <a:rPr lang="en-US" dirty="0"/>
              <a:t>Sharpe ratio for test apple data was 0.677 and </a:t>
            </a:r>
            <a:r>
              <a:rPr lang="en-US" dirty="0" err="1"/>
              <a:t>sharpe</a:t>
            </a:r>
            <a:r>
              <a:rPr lang="en-US" dirty="0"/>
              <a:t> ratio with our strategy increased to 0.787 which is better than decision tree method.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0A50C-63B8-694B-89B9-2CA38A48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846" y="1544902"/>
            <a:ext cx="5058697" cy="3199626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DC790-3647-FB42-8BE3-FDEA5CDF3C3F}"/>
              </a:ext>
            </a:extLst>
          </p:cNvPr>
          <p:cNvSpPr txBox="1"/>
          <p:nvPr/>
        </p:nvSpPr>
        <p:spPr>
          <a:xfrm>
            <a:off x="7111747" y="4779224"/>
            <a:ext cx="367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5: PNL of Random Forest Strategy</a:t>
            </a:r>
          </a:p>
        </p:txBody>
      </p:sp>
    </p:spTree>
    <p:extLst>
      <p:ext uri="{BB962C8B-B14F-4D97-AF65-F5344CB8AC3E}">
        <p14:creationId xmlns:p14="http://schemas.microsoft.com/office/powerpoint/2010/main" val="116217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7F5F-25EF-0046-B7E6-7585304A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864-C675-1049-8C12-B5DC03EF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project description, 2 of 3 trading method should be selected.</a:t>
            </a:r>
          </a:p>
          <a:p>
            <a:r>
              <a:rPr lang="en-US" dirty="0"/>
              <a:t>Based on the observed performances, decision tree and random forest are selected for further use.</a:t>
            </a:r>
          </a:p>
          <a:p>
            <a:r>
              <a:rPr lang="en-US" dirty="0"/>
              <a:t>Among these two, random forest performed better than decision tree.</a:t>
            </a:r>
          </a:p>
          <a:p>
            <a:r>
              <a:rPr lang="en-US" dirty="0"/>
              <a:t>Profit value and </a:t>
            </a:r>
            <a:r>
              <a:rPr lang="en-US" dirty="0" err="1"/>
              <a:t>sharpe</a:t>
            </a:r>
            <a:r>
              <a:rPr lang="en-US" dirty="0"/>
              <a:t> ratio of random forest are better than stock itself and basic naïve strategy random walk significantly.</a:t>
            </a:r>
          </a:p>
          <a:p>
            <a:r>
              <a:rPr lang="en-US" dirty="0"/>
              <a:t>To improve the trading strategy further:</a:t>
            </a:r>
          </a:p>
          <a:p>
            <a:pPr lvl="1"/>
            <a:r>
              <a:rPr lang="en-US" dirty="0"/>
              <a:t>We can tune or change the parameters of machine learning methods such as maximum tree number in random forest.</a:t>
            </a:r>
          </a:p>
          <a:p>
            <a:pPr lvl="1"/>
            <a:r>
              <a:rPr lang="en-US" dirty="0"/>
              <a:t>Some algorithm could be implemented to try to avoid drawback and reduce it.</a:t>
            </a:r>
          </a:p>
          <a:p>
            <a:pPr lvl="1"/>
            <a:r>
              <a:rPr lang="en-US" dirty="0"/>
              <a:t>Number of shares per transaction could be altered for more PNL.</a:t>
            </a:r>
          </a:p>
        </p:txBody>
      </p:sp>
    </p:spTree>
    <p:extLst>
      <p:ext uri="{BB962C8B-B14F-4D97-AF65-F5344CB8AC3E}">
        <p14:creationId xmlns:p14="http://schemas.microsoft.com/office/powerpoint/2010/main" val="36975329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666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FRE 7773 Term Project: Trading Strategy</vt:lpstr>
      <vt:lpstr>Data Preparation</vt:lpstr>
      <vt:lpstr>Data Preparation</vt:lpstr>
      <vt:lpstr>Assumptions</vt:lpstr>
      <vt:lpstr>Implemented Trading Strategy</vt:lpstr>
      <vt:lpstr>First Strategy: SVM</vt:lpstr>
      <vt:lpstr>Second Strategy: Decision Tree Classifier</vt:lpstr>
      <vt:lpstr>Third Strategy: Random Forest</vt:lpstr>
      <vt:lpstr>Final Comments /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 7773 Term Project: Trading Strategy</dc:title>
  <dc:creator>DENİZ  KURAL</dc:creator>
  <cp:lastModifiedBy>DENİZ  KURAL</cp:lastModifiedBy>
  <cp:revision>3</cp:revision>
  <dcterms:created xsi:type="dcterms:W3CDTF">2019-11-06T18:08:26Z</dcterms:created>
  <dcterms:modified xsi:type="dcterms:W3CDTF">2019-11-06T18:22:37Z</dcterms:modified>
</cp:coreProperties>
</file>