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76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68" r:id="rId16"/>
    <p:sldId id="270" r:id="rId17"/>
    <p:sldId id="271" r:id="rId18"/>
    <p:sldId id="272" r:id="rId19"/>
    <p:sldId id="273" r:id="rId20"/>
    <p:sldId id="275" r:id="rId2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327196B-3C2A-4A84-B5A8-875F08B5D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7574012-490B-4A09-B4A6-93B77F53D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42EBE3C-5530-4EA5-863D-CFE0BB67B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D927-4D62-400A-874F-E51F15DBB71B}" type="datetimeFigureOut">
              <a:rPr lang="tr-TR" smtClean="0"/>
              <a:t>13.06.2025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BE4DE0B-DD9E-492F-B03F-578087AFF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B37A865-E611-4700-98F4-C895F3715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6CC30-DB1A-4D23-9CB8-5FCCFD678A3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52881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C47DB78-3050-4F4E-B016-AFA9E1669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A67438BE-0E1F-4F2A-AF64-8CF7BE616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C11DB71-E3AE-424C-B813-97B5273C6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D927-4D62-400A-874F-E51F15DBB71B}" type="datetimeFigureOut">
              <a:rPr lang="tr-TR" smtClean="0"/>
              <a:t>13.06.2025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79308BA-2E2C-4252-81AC-CEBE7F2C1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914B298-7522-43A5-94AB-6C3DA833C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6CC30-DB1A-4D23-9CB8-5FCCFD678A3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8048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F9C0732C-5985-48B9-AF68-571CA410F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014EF6E-EEBC-4610-9A35-118205981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0625578-246E-42B0-A11C-87ED10A5F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D927-4D62-400A-874F-E51F15DBB71B}" type="datetimeFigureOut">
              <a:rPr lang="tr-TR" smtClean="0"/>
              <a:t>13.06.2025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6497B55-DE2A-4691-97F6-1D3ECA53F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E791CF8-3600-4953-9578-BB95B1BFC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6CC30-DB1A-4D23-9CB8-5FCCFD678A3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67326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25AF026-AEA2-418B-BBEC-DEE881AE1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9E5BBCA-3C9F-428B-8BB5-C90317B65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D408ADD-1262-4641-B389-897F158A8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D927-4D62-400A-874F-E51F15DBB71B}" type="datetimeFigureOut">
              <a:rPr lang="tr-TR" smtClean="0"/>
              <a:t>13.06.2025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E6B6D90-4504-4414-B187-4AE26E751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10E8DB0-4EA7-4D0F-937E-D62EBB506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6CC30-DB1A-4D23-9CB8-5FCCFD678A3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41211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395E614-2DF7-4D77-A366-507463E77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AD17355-B55A-44CA-AF5B-24D6C1C15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891C501-DEEC-418C-8BC1-C30A247B2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D927-4D62-400A-874F-E51F15DBB71B}" type="datetimeFigureOut">
              <a:rPr lang="tr-TR" smtClean="0"/>
              <a:t>13.06.2025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3781161-CADA-45DA-9412-AB8F622D5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A2253D9-6333-49DB-8861-7C1154823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6CC30-DB1A-4D23-9CB8-5FCCFD678A3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7744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110DDA-B77F-4DBB-BB41-A988FA2C8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281775B-F091-4627-AA98-319763EC71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9CE20E7-449E-4C86-9543-A982B8016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926C5E4-1634-4C0D-B7A1-354756B3E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D927-4D62-400A-874F-E51F15DBB71B}" type="datetimeFigureOut">
              <a:rPr lang="tr-TR" smtClean="0"/>
              <a:t>13.06.2025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170E262-6424-4F5B-BF9D-213FF2404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3F12D05F-9C7D-46C9-8E4C-4651F8C43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6CC30-DB1A-4D23-9CB8-5FCCFD678A3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5031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7F0A0EA-AAC1-44C3-89B1-9F7F5243A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F850898-BC66-4045-915C-9AC9EE0C5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CD4240A-E77B-42E4-BE49-AFAD81855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9D694941-A5E1-4116-AB66-1A8F529E86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4A943B2D-8EF8-48FD-878C-C5BE661181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C80B091F-E50A-4C20-BA06-C57A79040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D927-4D62-400A-874F-E51F15DBB71B}" type="datetimeFigureOut">
              <a:rPr lang="tr-TR" smtClean="0"/>
              <a:t>13.06.2025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3DCFC019-9C70-4330-AA5F-157A87236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AB510022-7651-40A0-9967-17451C79D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6CC30-DB1A-4D23-9CB8-5FCCFD678A3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7729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888A6E5-C964-4A6B-A1CF-119F5F517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887643D0-E41A-4903-A13E-B18B6D626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D927-4D62-400A-874F-E51F15DBB71B}" type="datetimeFigureOut">
              <a:rPr lang="tr-TR" smtClean="0"/>
              <a:t>13.06.2025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FF52C212-9BB5-44E0-9AF2-AFE530773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7EC0D84D-4901-41F1-A734-3FF7D3901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6CC30-DB1A-4D23-9CB8-5FCCFD678A3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773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22425724-16BD-48AF-AED3-4B0CE13D6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D927-4D62-400A-874F-E51F15DBB71B}" type="datetimeFigureOut">
              <a:rPr lang="tr-TR" smtClean="0"/>
              <a:t>13.06.2025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189087E0-7BFB-44AF-9F72-38EFCA013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6B3E5DF2-3F80-4B6B-BEC6-C92922EA2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6CC30-DB1A-4D23-9CB8-5FCCFD678A3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547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5482E30-B51D-4051-94C2-1A1157C4F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9EAD3ED-B82A-4DC6-9F79-7FEAFDD8F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3EC4F82-AAF7-471C-8E80-0DA5CB8043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DAB1241-18AF-42E5-92BC-8CE929FE5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D927-4D62-400A-874F-E51F15DBB71B}" type="datetimeFigureOut">
              <a:rPr lang="tr-TR" smtClean="0"/>
              <a:t>13.06.2025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59253D5-A7A4-4859-B5D3-C48DA66A7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08A77D2-78C7-49D5-938C-FC958E19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6CC30-DB1A-4D23-9CB8-5FCCFD678A3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39768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CDC66D5-7FE9-43F5-B022-B6B01C953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14FCC32C-1AD4-4E2B-A35D-DF0BE19016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4EBC09D-3785-465E-A533-B333BE756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2DA2234-2E87-464A-B108-0ED1B7B30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4D927-4D62-400A-874F-E51F15DBB71B}" type="datetimeFigureOut">
              <a:rPr lang="tr-TR" smtClean="0"/>
              <a:t>13.06.2025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59BDF364-7FC2-4F93-86FF-BF4B04A1A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82E3410-9287-4F26-9364-DEA66216A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6CC30-DB1A-4D23-9CB8-5FCCFD678A3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07865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9C753927-58E9-49D1-BF7E-46092A4EE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6DAFAE6-DBF8-4A0F-8347-5E09FF334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93761C3-A4C9-4201-9948-1D52654DE7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4D927-4D62-400A-874F-E51F15DBB71B}" type="datetimeFigureOut">
              <a:rPr lang="tr-TR" smtClean="0"/>
              <a:t>13.06.2025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C8B2B33-3B4B-4AE7-AE32-2FEB9B8995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B57B7F1-DDBB-4713-BBA7-8092C12E66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6CC30-DB1A-4D23-9CB8-5FCCFD678A3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1097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3AF669-D345-422C-94FB-A8BFC47478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MTH 407 Term Project: Passive Sensor Ship Tracking</a:t>
            </a: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7FCB110-F68F-43E1-BE32-17F50CFBA5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Deniz Kaan Şahiner</a:t>
            </a:r>
          </a:p>
          <a:p>
            <a:r>
              <a:rPr lang="tr-TR" dirty="0"/>
              <a:t>090190357</a:t>
            </a:r>
          </a:p>
          <a:p>
            <a:r>
              <a:rPr lang="tr-TR" dirty="0"/>
              <a:t>İTÜ-Matematik Mühendisliği </a:t>
            </a:r>
          </a:p>
        </p:txBody>
      </p:sp>
    </p:spTree>
    <p:extLst>
      <p:ext uri="{BB962C8B-B14F-4D97-AF65-F5344CB8AC3E}">
        <p14:creationId xmlns:p14="http://schemas.microsoft.com/office/powerpoint/2010/main" val="3340712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10D8122-C8AD-42BC-ACB5-2EE8AA325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Radar Açışı ve </a:t>
            </a:r>
            <a:r>
              <a:rPr lang="tr-TR" dirty="0" err="1"/>
              <a:t>Sensör</a:t>
            </a:r>
            <a:r>
              <a:rPr lang="tr-TR" dirty="0"/>
              <a:t> Tespiti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718EF18-2C5C-4AD6-94FF-B087031D2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Radar Açısı: </a:t>
            </a:r>
          </a:p>
          <a:p>
            <a:endParaRPr lang="tr-TR" dirty="0"/>
          </a:p>
          <a:p>
            <a:r>
              <a:rPr lang="tr-TR" dirty="0" err="1"/>
              <a:t>Sensör</a:t>
            </a:r>
            <a:r>
              <a:rPr lang="tr-TR" dirty="0"/>
              <a:t> – Gemi açısı:</a:t>
            </a:r>
          </a:p>
          <a:p>
            <a:endParaRPr lang="tr-TR" dirty="0"/>
          </a:p>
          <a:p>
            <a:r>
              <a:rPr lang="tr-TR" dirty="0" err="1"/>
              <a:t>Sensörün</a:t>
            </a:r>
            <a:r>
              <a:rPr lang="tr-TR" dirty="0"/>
              <a:t>, radar alanında olduğunun kontrolü:</a:t>
            </a:r>
          </a:p>
          <a:p>
            <a:pPr marL="0" indent="0">
              <a:buNone/>
            </a:pPr>
            <a:r>
              <a:rPr lang="tr-TR" dirty="0"/>
              <a:t> 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C00AC28-AEDC-4F27-BDEE-B12A240575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544"/>
          <a:stretch/>
        </p:blipFill>
        <p:spPr>
          <a:xfrm>
            <a:off x="2833262" y="1690688"/>
            <a:ext cx="6148814" cy="520718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46FEB9DD-768A-4735-B5D6-7B26C6A056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66"/>
          <a:stretch/>
        </p:blipFill>
        <p:spPr>
          <a:xfrm>
            <a:off x="4191000" y="2771683"/>
            <a:ext cx="4615198" cy="657317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A9810252-D6D5-483D-B51B-5751774A6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521" y="4384611"/>
            <a:ext cx="6496957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034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32122CF-F3C0-458E-9E26-9E7469961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Sensör</a:t>
            </a:r>
            <a:r>
              <a:rPr lang="tr-TR" dirty="0"/>
              <a:t> Tespiti Kodu</a:t>
            </a:r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DDF075D7-039D-43BE-97E5-3D588251F7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363323" cy="3238952"/>
          </a:xfrm>
        </p:spPr>
      </p:pic>
    </p:spTree>
    <p:extLst>
      <p:ext uri="{BB962C8B-B14F-4D97-AF65-F5344CB8AC3E}">
        <p14:creationId xmlns:p14="http://schemas.microsoft.com/office/powerpoint/2010/main" val="215143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D330009-F378-4C6E-A0DD-0AD82A67F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EKF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9A443562-F2C2-4A9B-8645-6E085EB439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r-TR" dirty="0" err="1"/>
                  <a:t>Jacobian</a:t>
                </a:r>
                <a:r>
                  <a:rPr lang="tr-T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tr-TR" dirty="0"/>
              </a:p>
              <a:p>
                <a:endParaRPr lang="tr-TR" dirty="0"/>
              </a:p>
              <a:p>
                <a:r>
                  <a:rPr lang="tr-TR" dirty="0"/>
                  <a:t>Kalman Kazancı:</a:t>
                </a:r>
              </a:p>
              <a:p>
                <a:endParaRPr lang="tr-TR" dirty="0"/>
              </a:p>
              <a:p>
                <a:r>
                  <a:rPr lang="tr-TR" dirty="0"/>
                  <a:t>Güncelleme Kısmı:  </a:t>
                </a:r>
              </a:p>
            </p:txBody>
          </p:sp>
        </mc:Choice>
        <mc:Fallback xmlns="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9A443562-F2C2-4A9B-8645-6E085EB439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Resim 4">
            <a:extLst>
              <a:ext uri="{FF2B5EF4-FFF2-40B4-BE49-F238E27FC236}">
                <a16:creationId xmlns:a16="http://schemas.microsoft.com/office/drawing/2014/main" id="{2E021B87-9890-49B5-92E6-A7BC8E72E7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368" b="6124"/>
          <a:stretch/>
        </p:blipFill>
        <p:spPr>
          <a:xfrm>
            <a:off x="3028950" y="1624013"/>
            <a:ext cx="4277090" cy="804862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F8A4201-3AC6-476D-9507-CD38DB18FC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496" y="2733622"/>
            <a:ext cx="5430008" cy="762106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EFF1BD35-5646-4307-A2CC-34E66AF6F6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7839" y="3933742"/>
            <a:ext cx="4277322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33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DDC1874-FD9F-4911-AFFA-F48AA4F9C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EKF-</a:t>
            </a:r>
            <a:r>
              <a:rPr lang="tr-TR" dirty="0" err="1"/>
              <a:t>Matlab</a:t>
            </a:r>
            <a:r>
              <a:rPr lang="tr-TR" dirty="0"/>
              <a:t> Kodu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A552936C-EB4D-46A6-AEE9-B716409F3E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91179"/>
            <a:ext cx="4372585" cy="4153480"/>
          </a:xfrm>
        </p:spPr>
      </p:pic>
    </p:spTree>
    <p:extLst>
      <p:ext uri="{BB962C8B-B14F-4D97-AF65-F5344CB8AC3E}">
        <p14:creationId xmlns:p14="http://schemas.microsoft.com/office/powerpoint/2010/main" val="610034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C0798A6-DF92-4050-8EF8-29E3B29A2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RMSE</a:t>
            </a:r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78F5F377-DB58-4021-A7F5-0DFCD87C6F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1" y="2058909"/>
            <a:ext cx="4915492" cy="874147"/>
          </a:xfr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93C19152-97BB-45E6-9A62-0DB47213B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90" y="1825624"/>
            <a:ext cx="6019800" cy="1496448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8A646DE1-EA2C-4E73-A72F-FA57FA8498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9226" y="3535928"/>
            <a:ext cx="4543528" cy="209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137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7E0BFE6-D316-4ECD-90C3-C5034588D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Ship</a:t>
            </a:r>
            <a:r>
              <a:rPr lang="tr-TR" dirty="0"/>
              <a:t> </a:t>
            </a:r>
            <a:r>
              <a:rPr lang="tr-TR" dirty="0" err="1"/>
              <a:t>Movement</a:t>
            </a:r>
            <a:endParaRPr lang="tr-TR" dirty="0"/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C4A3B5AE-A7DB-4389-83BC-87FAC1F4E0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5350" y="1857910"/>
            <a:ext cx="4658375" cy="3715268"/>
          </a:xfr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BD159E31-B276-42F7-8B5C-7206D762F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4683" y="1857910"/>
            <a:ext cx="4872392" cy="3720569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5A893F87-F02A-49CB-85D1-5B9B6BC74077}"/>
              </a:ext>
            </a:extLst>
          </p:cNvPr>
          <p:cNvSpPr txBox="1"/>
          <p:nvPr/>
        </p:nvSpPr>
        <p:spPr>
          <a:xfrm>
            <a:off x="866775" y="6096000"/>
            <a:ext cx="4686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q=0.1 - </a:t>
            </a:r>
            <a:r>
              <a:rPr lang="tr-TR" dirty="0" err="1"/>
              <a:t>Sigma</a:t>
            </a:r>
            <a:r>
              <a:rPr lang="tr-TR" dirty="0"/>
              <a:t> = 0.5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149318BB-9086-4FA1-AC29-5FDA36F59C77}"/>
              </a:ext>
            </a:extLst>
          </p:cNvPr>
          <p:cNvSpPr txBox="1"/>
          <p:nvPr/>
        </p:nvSpPr>
        <p:spPr>
          <a:xfrm>
            <a:off x="6014683" y="6096000"/>
            <a:ext cx="4686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q=1 - </a:t>
            </a:r>
            <a:r>
              <a:rPr lang="tr-TR" dirty="0" err="1"/>
              <a:t>Sigma</a:t>
            </a:r>
            <a:r>
              <a:rPr lang="tr-TR" dirty="0"/>
              <a:t> = 0.8</a:t>
            </a:r>
          </a:p>
        </p:txBody>
      </p:sp>
    </p:spTree>
    <p:extLst>
      <p:ext uri="{BB962C8B-B14F-4D97-AF65-F5344CB8AC3E}">
        <p14:creationId xmlns:p14="http://schemas.microsoft.com/office/powerpoint/2010/main" val="2324886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7DA17B-25D2-4BE9-B4B2-F008A99E1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RMSE Analizi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92EAC1F0-60C4-44A9-A431-FCED1E27EC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539" y="1690687"/>
            <a:ext cx="3714750" cy="2894795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AD6C18F1-F4E5-4020-A2E5-8255329C4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414" y="1690688"/>
            <a:ext cx="3677172" cy="2894795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B0EB4B86-5691-4E85-A099-214C674D06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1975" y="1690688"/>
            <a:ext cx="3706486" cy="2894795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8A959F2C-D12E-41A7-A35E-911F9D09FD8D}"/>
              </a:ext>
            </a:extLst>
          </p:cNvPr>
          <p:cNvSpPr txBox="1"/>
          <p:nvPr/>
        </p:nvSpPr>
        <p:spPr>
          <a:xfrm>
            <a:off x="542925" y="5400675"/>
            <a:ext cx="538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For</a:t>
            </a:r>
            <a:r>
              <a:rPr lang="tr-TR" dirty="0"/>
              <a:t> q = 0.1 (</a:t>
            </a:r>
            <a:r>
              <a:rPr lang="tr-TR" dirty="0" err="1"/>
              <a:t>Process</a:t>
            </a:r>
            <a:r>
              <a:rPr lang="tr-TR" dirty="0"/>
              <a:t> </a:t>
            </a:r>
            <a:r>
              <a:rPr lang="tr-TR" dirty="0" err="1"/>
              <a:t>Noise</a:t>
            </a:r>
            <a:r>
              <a:rPr lang="tr-TR" dirty="0"/>
              <a:t> </a:t>
            </a:r>
            <a:r>
              <a:rPr lang="tr-TR" dirty="0" err="1"/>
              <a:t>Covariance</a:t>
            </a:r>
            <a:r>
              <a:rPr lang="tr-T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93459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C469237-CB0F-4599-89C0-D526C0345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RMSE Analizi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693B582-9A2A-4103-B3BB-1761B9288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018" y="1690687"/>
            <a:ext cx="3772254" cy="2864379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51995DEE-90B5-483B-BC81-E443E6654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9797" y="1690687"/>
            <a:ext cx="3689827" cy="2864378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F76B6152-D152-4FD2-B691-A8FDA23D74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083" y="1690687"/>
            <a:ext cx="3746269" cy="2864379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F139C379-AD55-4566-BF01-74CCA3688711}"/>
              </a:ext>
            </a:extLst>
          </p:cNvPr>
          <p:cNvSpPr txBox="1"/>
          <p:nvPr/>
        </p:nvSpPr>
        <p:spPr>
          <a:xfrm>
            <a:off x="319883" y="5047192"/>
            <a:ext cx="561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For</a:t>
            </a:r>
            <a:r>
              <a:rPr lang="tr-TR" dirty="0"/>
              <a:t> q=1 (</a:t>
            </a:r>
            <a:r>
              <a:rPr lang="tr-TR" dirty="0" err="1"/>
              <a:t>Process</a:t>
            </a:r>
            <a:r>
              <a:rPr lang="tr-TR" dirty="0"/>
              <a:t> </a:t>
            </a:r>
            <a:r>
              <a:rPr lang="tr-TR" dirty="0" err="1"/>
              <a:t>Noise</a:t>
            </a:r>
            <a:r>
              <a:rPr lang="tr-TR" dirty="0"/>
              <a:t> </a:t>
            </a:r>
            <a:r>
              <a:rPr lang="tr-TR" dirty="0" err="1"/>
              <a:t>Covariance</a:t>
            </a:r>
            <a:r>
              <a:rPr lang="tr-T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66302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FD825DE-5142-45B0-AC0A-CACB5A6D1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Sensitivity</a:t>
            </a:r>
            <a:r>
              <a:rPr lang="tr-TR" dirty="0"/>
              <a:t> Analysis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1DAC53E-F2BF-43BF-9927-6D4C469EA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57106"/>
            <a:ext cx="5058481" cy="3848637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AE56976-DA5D-4C6C-AD23-39C0543A2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137" y="1857106"/>
            <a:ext cx="5020376" cy="3858163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64EBAFE7-A478-4340-8769-7955DF8CE55E}"/>
              </a:ext>
            </a:extLst>
          </p:cNvPr>
          <p:cNvSpPr txBox="1"/>
          <p:nvPr/>
        </p:nvSpPr>
        <p:spPr>
          <a:xfrm>
            <a:off x="1743075" y="6172200"/>
            <a:ext cx="4067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	</a:t>
            </a:r>
            <a:r>
              <a:rPr lang="tr-TR" dirty="0" err="1"/>
              <a:t>For</a:t>
            </a:r>
            <a:r>
              <a:rPr lang="tr-TR" dirty="0"/>
              <a:t> q = 0.1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CBE1ED05-F5C8-48E4-A877-0DC14469E782}"/>
              </a:ext>
            </a:extLst>
          </p:cNvPr>
          <p:cNvSpPr txBox="1"/>
          <p:nvPr/>
        </p:nvSpPr>
        <p:spPr>
          <a:xfrm>
            <a:off x="8253062" y="6172200"/>
            <a:ext cx="505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For</a:t>
            </a:r>
            <a:r>
              <a:rPr lang="tr-TR" dirty="0"/>
              <a:t> q = 1</a:t>
            </a:r>
          </a:p>
        </p:txBody>
      </p:sp>
    </p:spTree>
    <p:extLst>
      <p:ext uri="{BB962C8B-B14F-4D97-AF65-F5344CB8AC3E}">
        <p14:creationId xmlns:p14="http://schemas.microsoft.com/office/powerpoint/2010/main" val="1328545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8B86CFA-18F8-4CC5-94F7-296672A6F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4128DE7-5D7B-4D91-AB57-AB83E1F59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tr-TR" sz="1800" b="0" i="0" u="none" strike="noStrike" baseline="0" dirty="0">
                <a:latin typeface="CMR12"/>
              </a:rPr>
              <a:t>[1] </a:t>
            </a:r>
            <a:r>
              <a:rPr lang="tr-TR" sz="1800" b="0" i="0" u="none" strike="noStrike" baseline="0" dirty="0" err="1">
                <a:latin typeface="CMR12"/>
              </a:rPr>
              <a:t>ChatGPT</a:t>
            </a:r>
            <a:r>
              <a:rPr lang="tr-TR" sz="1800" b="0" i="0" u="none" strike="noStrike" baseline="0" dirty="0">
                <a:latin typeface="CMR12"/>
              </a:rPr>
              <a:t>, </a:t>
            </a:r>
            <a:r>
              <a:rPr lang="tr-TR" sz="1800" b="0" i="0" u="none" strike="noStrike" baseline="0" dirty="0" err="1">
                <a:latin typeface="CMR12"/>
              </a:rPr>
              <a:t>OpenAI</a:t>
            </a:r>
            <a:r>
              <a:rPr lang="tr-TR" sz="1800" b="0" i="0" u="none" strike="noStrike" baseline="0" dirty="0">
                <a:latin typeface="CMR12"/>
              </a:rPr>
              <a:t>.</a:t>
            </a:r>
          </a:p>
          <a:p>
            <a:pPr algn="l"/>
            <a:r>
              <a:rPr lang="tr-TR" sz="1800" b="0" i="0" u="none" strike="noStrike" baseline="0" dirty="0">
                <a:latin typeface="CMR12"/>
              </a:rPr>
              <a:t>[2] Gemini, Google.</a:t>
            </a:r>
          </a:p>
          <a:p>
            <a:pPr algn="l"/>
            <a:r>
              <a:rPr lang="tr-TR" sz="1800" b="0" i="0" u="none" strike="noStrike" baseline="0" dirty="0">
                <a:latin typeface="CMR12"/>
              </a:rPr>
              <a:t>[3] MTH 407 Dersi Ders Notları</a:t>
            </a:r>
          </a:p>
          <a:p>
            <a:pPr algn="l"/>
            <a:r>
              <a:rPr lang="en-US" sz="1800" b="0" i="0" u="none" strike="noStrike" baseline="0" dirty="0">
                <a:latin typeface="CMR12"/>
              </a:rPr>
              <a:t>[4] Bar-Shalom, Y., Li, X. R., &amp; </a:t>
            </a:r>
            <a:r>
              <a:rPr lang="en-US" sz="1800" b="0" i="0" u="none" strike="noStrike" baseline="0" dirty="0" err="1">
                <a:latin typeface="CMR12"/>
              </a:rPr>
              <a:t>Kirubarajan</a:t>
            </a:r>
            <a:r>
              <a:rPr lang="en-US" sz="1800" b="0" i="0" u="none" strike="noStrike" baseline="0" dirty="0">
                <a:latin typeface="CMR12"/>
              </a:rPr>
              <a:t>, T. (2001). </a:t>
            </a:r>
            <a:r>
              <a:rPr lang="en-US" sz="1800" b="0" i="0" u="none" strike="noStrike" baseline="0" dirty="0">
                <a:latin typeface="CMTI12"/>
              </a:rPr>
              <a:t>Estimation with Applications</a:t>
            </a:r>
          </a:p>
          <a:p>
            <a:pPr algn="l"/>
            <a:r>
              <a:rPr lang="en-US" sz="1800" b="0" i="0" u="none" strike="noStrike" baseline="0" dirty="0">
                <a:latin typeface="CMTI12"/>
              </a:rPr>
              <a:t>to Tracking and Navigation</a:t>
            </a:r>
            <a:r>
              <a:rPr lang="en-US" sz="1800" b="0" i="0" u="none" strike="noStrike" baseline="0" dirty="0">
                <a:latin typeface="CMR12"/>
              </a:rPr>
              <a:t>. John Wiley &amp; Sons.</a:t>
            </a:r>
          </a:p>
          <a:p>
            <a:pPr algn="l"/>
            <a:r>
              <a:rPr lang="en-US" sz="1800" b="0" i="0" u="none" strike="noStrike" baseline="0" dirty="0">
                <a:latin typeface="CMR12"/>
              </a:rPr>
              <a:t>[5] MATLAB. MathWorks. https://www.mathworks.com/.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74942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909CF39-B625-4153-9D3B-E1B8CEB1D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1.Problem Tanımı &amp; Amaç	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CA2D4FC-9EE1-4432-9B32-3154E3735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8800"/>
            <a:ext cx="10515600" cy="4348162"/>
          </a:xfrm>
        </p:spPr>
        <p:txBody>
          <a:bodyPr>
            <a:normAutofit/>
          </a:bodyPr>
          <a:lstStyle/>
          <a:p>
            <a:r>
              <a:rPr lang="tr-TR" dirty="0"/>
              <a:t>Bir gemi düzlemde sabit hız modeliyle hareket etmektedir. </a:t>
            </a:r>
          </a:p>
          <a:p>
            <a:r>
              <a:rPr lang="tr-TR" dirty="0"/>
              <a:t>Geminin üzerinde bulunan radar 6 saniyede 360°’lik tarama yapmaktadır.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Radarın o anki görüş alanına giren pasif </a:t>
            </a:r>
            <a:r>
              <a:rPr lang="tr-TR" dirty="0" err="1"/>
              <a:t>sensör</a:t>
            </a:r>
            <a:r>
              <a:rPr lang="tr-TR" dirty="0"/>
              <a:t> ölçüm yapabiliyor.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Her </a:t>
            </a:r>
            <a:r>
              <a:rPr lang="tr-TR" dirty="0" err="1"/>
              <a:t>sensör</a:t>
            </a:r>
            <a:r>
              <a:rPr lang="tr-TR" dirty="0"/>
              <a:t>, %90 olasılıkla </a:t>
            </a:r>
            <a:r>
              <a:rPr lang="tr-TR" dirty="0" err="1"/>
              <a:t>açısal</a:t>
            </a:r>
            <a:r>
              <a:rPr lang="tr-TR" dirty="0"/>
              <a:t> (</a:t>
            </a:r>
            <a:r>
              <a:rPr lang="tr-TR" dirty="0" err="1"/>
              <a:t>bearing</a:t>
            </a:r>
            <a:r>
              <a:rPr lang="tr-TR" dirty="0"/>
              <a:t>) ölçüm gerçekleştiriyor.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Amaç: Yalnızca </a:t>
            </a:r>
            <a:r>
              <a:rPr lang="tr-TR" dirty="0" err="1"/>
              <a:t>açısal</a:t>
            </a:r>
            <a:r>
              <a:rPr lang="tr-TR" dirty="0"/>
              <a:t> ölçümlerle geminin konumunu tahmin etmek.</a:t>
            </a:r>
          </a:p>
        </p:txBody>
      </p:sp>
    </p:spTree>
    <p:extLst>
      <p:ext uri="{BB962C8B-B14F-4D97-AF65-F5344CB8AC3E}">
        <p14:creationId xmlns:p14="http://schemas.microsoft.com/office/powerpoint/2010/main" val="5631206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9B38372-20FE-4E29-8351-36E0415FF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7200"/>
            <a:ext cx="10915650" cy="2597150"/>
          </a:xfrm>
        </p:spPr>
        <p:txBody>
          <a:bodyPr/>
          <a:lstStyle/>
          <a:p>
            <a:r>
              <a:rPr lang="tr-TR" dirty="0"/>
              <a:t>Dinlediğiniz için teşekkür ederim…</a:t>
            </a:r>
          </a:p>
        </p:txBody>
      </p:sp>
    </p:spTree>
    <p:extLst>
      <p:ext uri="{BB962C8B-B14F-4D97-AF65-F5344CB8AC3E}">
        <p14:creationId xmlns:p14="http://schemas.microsoft.com/office/powerpoint/2010/main" val="1288296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F1E44AD-3D41-4E35-AF30-F8212B415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Model Çıkarımı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2A02BC8-6FA3-4EA9-8563-BC2B4F8DA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  <a:p>
            <a:r>
              <a:rPr lang="tr-TR" dirty="0"/>
              <a:t>Durum vektörü:</a:t>
            </a:r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Ölçüm modeli: 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999BE82-3A39-4A49-B6AC-7A76BC1440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39"/>
          <a:stretch/>
        </p:blipFill>
        <p:spPr>
          <a:xfrm>
            <a:off x="3495674" y="1825625"/>
            <a:ext cx="1666875" cy="1514686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F3B09434-1CD0-4C9B-9442-EE635752D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692" y="3876675"/>
            <a:ext cx="4944165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491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17B90F3-4A21-4D69-B7DB-ECDA9B14E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Model Çıkarımı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E722904-1424-4502-9E72-153029DEC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  <a:p>
            <a:r>
              <a:rPr lang="tr-TR" dirty="0" err="1"/>
              <a:t>State</a:t>
            </a:r>
            <a:r>
              <a:rPr lang="tr-TR" dirty="0"/>
              <a:t> </a:t>
            </a:r>
            <a:r>
              <a:rPr lang="tr-TR" dirty="0" err="1"/>
              <a:t>Transition</a:t>
            </a:r>
            <a:r>
              <a:rPr lang="tr-TR" dirty="0"/>
              <a:t> </a:t>
            </a:r>
            <a:r>
              <a:rPr lang="tr-TR" dirty="0" err="1"/>
              <a:t>Matrix</a:t>
            </a:r>
            <a:r>
              <a:rPr lang="tr-TR" dirty="0"/>
              <a:t>: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r>
              <a:rPr lang="tr-TR" dirty="0" err="1"/>
              <a:t>Process</a:t>
            </a:r>
            <a:r>
              <a:rPr lang="tr-TR" dirty="0"/>
              <a:t> </a:t>
            </a:r>
            <a:r>
              <a:rPr lang="tr-TR" dirty="0" err="1"/>
              <a:t>Noise</a:t>
            </a:r>
            <a:r>
              <a:rPr lang="tr-TR" dirty="0"/>
              <a:t> </a:t>
            </a:r>
            <a:r>
              <a:rPr lang="tr-TR" dirty="0" err="1"/>
              <a:t>Covariance</a:t>
            </a:r>
            <a:r>
              <a:rPr lang="tr-TR" dirty="0"/>
              <a:t>: 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0035C666-2AEF-442A-A851-4DE56B500F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67" t="7466" r="6769"/>
          <a:stretch/>
        </p:blipFill>
        <p:spPr>
          <a:xfrm>
            <a:off x="4657724" y="1825469"/>
            <a:ext cx="2876551" cy="1652692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9B39BED6-D0DB-4363-BD4B-A86FA206C5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93" t="1198" r="-830" b="-1198"/>
          <a:stretch/>
        </p:blipFill>
        <p:spPr>
          <a:xfrm>
            <a:off x="5019675" y="3895725"/>
            <a:ext cx="4391345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26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84C2F38-43D1-42AA-92CA-1C022B037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Simülasyon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0A9EB7E6-2600-43E3-8DE4-EAB2589103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tr-TR" b="1" dirty="0"/>
                  <a:t>Simülasyon Kurulumu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tr-TR" dirty="0"/>
                  <a:t>50 zaman adımı (1 saniye aralıkla)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tr-TR" dirty="0"/>
                  <a:t>Geminin başlangıç konumu: (100, 200)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tr-TR" dirty="0"/>
                  <a:t>Hız: (5, 3) m/s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tr-TR" dirty="0" err="1"/>
                  <a:t>Sensörler</a:t>
                </a:r>
                <a:r>
                  <a:rPr lang="tr-TR" dirty="0"/>
                  <a:t>: (0,0), (500,0), (250,400)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tr-TR" dirty="0"/>
                  <a:t>Radar her saniye 60° dönüyor (FOV = ±30°)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tr-TR" dirty="0"/>
                  <a:t>Ölçüm gürültüsü: </a:t>
                </a:r>
                <a14:m>
                  <m:oMath xmlns:m="http://schemas.openxmlformats.org/officeDocument/2006/math">
                    <m:r>
                      <a:rPr lang="tr-T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=0.5°</m:t>
                    </m:r>
                  </m:oMath>
                </a14:m>
                <a:endParaRPr lang="tr-TR" dirty="0"/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0A9EB7E6-2600-43E3-8DE4-EAB2589103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8542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E3AE6F3-7393-45B9-8A92-DEEABD90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NLS ile Başlangıç Tahmini	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01D3CC-7C0A-4251-A774-D6FD9B06C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İlk 3 </a:t>
            </a:r>
            <a:r>
              <a:rPr lang="tr-TR" dirty="0" err="1"/>
              <a:t>açısal</a:t>
            </a:r>
            <a:r>
              <a:rPr lang="tr-TR" dirty="0"/>
              <a:t> ölçüm kullanılarak Gauss-Newton yöntemiyle geminin ilk konumu tahmin edildi.</a:t>
            </a: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E31A3DB9-655F-4BFD-9C6E-B6DAF536B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954" y="2747775"/>
            <a:ext cx="7287642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377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37B8AD9-CEDC-464E-B5BB-22B31B6F9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NLS </a:t>
            </a:r>
            <a:r>
              <a:rPr lang="tr-TR" dirty="0" err="1"/>
              <a:t>Estimation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8BB97B90-91CF-4308-B1B0-54BDEA0AA7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tr-TR" dirty="0"/>
                  <a:t>Residual Hesabı: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tr-TR" b="0" dirty="0"/>
              </a:p>
              <a:p>
                <a:endParaRPr lang="tr-TR" dirty="0"/>
              </a:p>
              <a:p>
                <a:r>
                  <a:rPr lang="tr-TR" dirty="0" err="1"/>
                  <a:t>Jacobian</a:t>
                </a:r>
                <a:r>
                  <a:rPr lang="tr-TR" dirty="0"/>
                  <a:t>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tr-TR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tr-TR" smtClean="0"/>
                              <m:t>∂</m:t>
                            </m:r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m:rPr>
                                <m:nor/>
                              </m:rPr>
                              <a:rPr lang="tr-TR" smtClean="0"/>
                              <m:t>∂</m:t>
                            </m:r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f>
                          <m:f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tr-TR" smtClean="0"/>
                              <m:t>∂</m:t>
                            </m:r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m:rPr>
                                <m:nor/>
                              </m:rPr>
                              <a:rPr lang="tr-TR" smtClean="0"/>
                              <m:t>∂</m:t>
                            </m:r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tr-TR" dirty="0"/>
                  <a:t> ,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tr-TR" smtClean="0"/>
                          <m:t>∂</m:t>
                        </m:r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m:rPr>
                            <m:nor/>
                          </m:rPr>
                          <a:rPr lang="tr-TR" smtClean="0"/>
                          <m:t>∂</m:t>
                        </m:r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tr-T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tr-TR" b="0" i="0" smtClean="0">
                            <a:latin typeface="Cambria Math" panose="02040503050406030204" pitchFamily="18" charset="0"/>
                          </a:rPr>
                          <m:t>dy</m:t>
                        </m:r>
                      </m:num>
                      <m:den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^2</m:t>
                        </m:r>
                      </m:den>
                    </m:f>
                  </m:oMath>
                </a14:m>
                <a:r>
                  <a:rPr lang="tr-TR" dirty="0"/>
                  <a:t>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tr-TR" smtClean="0"/>
                          <m:t>∂</m:t>
                        </m:r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m:rPr>
                            <m:nor/>
                          </m:rPr>
                          <a:rPr lang="tr-TR" smtClean="0"/>
                          <m:t>∂</m:t>
                        </m:r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tr-TR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tr-TR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^2</m:t>
                        </m:r>
                      </m:den>
                    </m:f>
                  </m:oMath>
                </a14:m>
                <a:endParaRPr lang="tr-TR" dirty="0"/>
              </a:p>
              <a:p>
                <a:endParaRPr lang="tr-TR" dirty="0"/>
              </a:p>
              <a:p>
                <a14:m>
                  <m:oMath xmlns:m="http://schemas.openxmlformats.org/officeDocument/2006/math">
                    <m:r>
                      <a:rPr lang="tr-T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tr-TR" smtClean="0"/>
                      <m:t>=</m:t>
                    </m:r>
                    <m:sSup>
                      <m:sSup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tr-TR" smtClean="0"/>
                          <m:t>(</m:t>
                        </m:r>
                        <m:sSup>
                          <m:sSupPr>
                            <m:ctrlPr>
                              <a:rPr lang="tr-T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p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tr-TR" b="0" i="0" smtClean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m:rPr>
                            <m:nor/>
                          </m:rPr>
                          <a:rPr lang="tr-TR" smtClean="0"/>
                          <m:t>)</m:t>
                        </m:r>
                      </m:e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tr-TR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tr-TR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bSup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𝑜𝑙𝑑</m:t>
                        </m:r>
                      </m:sup>
                    </m:sSubSup>
                    <m:r>
                      <a:rPr lang="tr-TR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tr-T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tr-TR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tr-T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tr-TR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endParaRPr lang="tr-TR" dirty="0"/>
              </a:p>
              <a:p>
                <a:endParaRPr lang="tr-TR" dirty="0"/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8BB97B90-91CF-4308-B1B0-54BDEA0AA7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735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5466739-2E39-47BC-B392-F49F3FD2E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NLS Kodu: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F4B4D113-15B8-403D-B0BD-541B790E9B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38824"/>
            <a:ext cx="5839640" cy="3505689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69392AA9-1B19-4F28-A5EB-B76D2D5A8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840" y="1438824"/>
            <a:ext cx="4258269" cy="3248478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2887F726-851E-4C89-8B75-377D5D79FB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8560" y="5384218"/>
            <a:ext cx="5312722" cy="450850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66D08D0C-4537-4853-AC18-DB9B6EFB7EED}"/>
              </a:ext>
            </a:extLst>
          </p:cNvPr>
          <p:cNvSpPr txBox="1"/>
          <p:nvPr/>
        </p:nvSpPr>
        <p:spPr>
          <a:xfrm>
            <a:off x="924215" y="542497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Kod çıktısı:</a:t>
            </a:r>
          </a:p>
        </p:txBody>
      </p:sp>
    </p:spTree>
    <p:extLst>
      <p:ext uri="{BB962C8B-B14F-4D97-AF65-F5344CB8AC3E}">
        <p14:creationId xmlns:p14="http://schemas.microsoft.com/office/powerpoint/2010/main" val="2776733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C9D48AF-3AA8-4183-BA11-3BDA9ED62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EKF – Tahmin Adımı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FA290C2-7AB8-41D5-9077-82C59CECC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  <a:p>
            <a:endParaRPr lang="tr-TR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25A7620B-BBBA-4192-82C1-95545FF54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816" y="2477081"/>
            <a:ext cx="4963218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17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1419</TotalTime>
  <Words>384</Words>
  <Application>Microsoft Office PowerPoint</Application>
  <PresentationFormat>Geniş ekran</PresentationFormat>
  <Paragraphs>78</Paragraphs>
  <Slides>20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CMR12</vt:lpstr>
      <vt:lpstr>CMTI12</vt:lpstr>
      <vt:lpstr>Office Teması</vt:lpstr>
      <vt:lpstr>MTH 407 Term Project: Passive Sensor Ship Tracking</vt:lpstr>
      <vt:lpstr>1.Problem Tanımı &amp; Amaç </vt:lpstr>
      <vt:lpstr>Model Çıkarımı</vt:lpstr>
      <vt:lpstr>Model Çıkarımı</vt:lpstr>
      <vt:lpstr>Simülasyon</vt:lpstr>
      <vt:lpstr>NLS ile Başlangıç Tahmini </vt:lpstr>
      <vt:lpstr>NLS Estimation</vt:lpstr>
      <vt:lpstr>NLS Kodu:</vt:lpstr>
      <vt:lpstr>EKF – Tahmin Adımı</vt:lpstr>
      <vt:lpstr>Radar Açışı ve Sensör Tespiti</vt:lpstr>
      <vt:lpstr>Sensör Tespiti Kodu</vt:lpstr>
      <vt:lpstr>EKF</vt:lpstr>
      <vt:lpstr>EKF-Matlab Kodu</vt:lpstr>
      <vt:lpstr>RMSE</vt:lpstr>
      <vt:lpstr>Ship Movement</vt:lpstr>
      <vt:lpstr>RMSE Analizi</vt:lpstr>
      <vt:lpstr>RMSE Analizi</vt:lpstr>
      <vt:lpstr>Sensitivity Analysis</vt:lpstr>
      <vt:lpstr>Kaynaklar</vt:lpstr>
      <vt:lpstr>Dinlediğiniz için teşekkür ederim…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MTH 407 Term Project: Passive Sensor Ship Tracking</dc:title>
  <dc:creator>Deniz Kaan Şahiner</dc:creator>
  <cp:lastModifiedBy>Deniz Kaan Şahiner</cp:lastModifiedBy>
  <cp:revision>22</cp:revision>
  <dcterms:created xsi:type="dcterms:W3CDTF">2025-06-11T21:04:38Z</dcterms:created>
  <dcterms:modified xsi:type="dcterms:W3CDTF">2025-06-13T06:54:34Z</dcterms:modified>
</cp:coreProperties>
</file>