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8">
          <p15:clr>
            <a:srgbClr val="A4A3A4"/>
          </p15:clr>
        </p15:guide>
        <p15:guide id="2" pos="2880">
          <p15:clr>
            <a:srgbClr val="A4A3A4"/>
          </p15:clr>
        </p15:guide>
        <p15:guide id="3" pos="315">
          <p15:clr>
            <a:srgbClr val="9AA0A6"/>
          </p15:clr>
        </p15:guide>
        <p15:guide id="4" orient="horz" pos="2638">
          <p15:clr>
            <a:srgbClr val="9AA0A6"/>
          </p15:clr>
        </p15:guide>
        <p15:guide id="5" pos="1928">
          <p15:clr>
            <a:srgbClr val="9AA0A6"/>
          </p15:clr>
        </p15:guide>
        <p15:guide id="6" orient="horz" pos="1620">
          <p15:clr>
            <a:srgbClr val="9AA0A6"/>
          </p15:clr>
        </p15:guide>
        <p15:guide id="7" orient="horz" pos="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938"/>
        <p:guide pos="2880"/>
        <p:guide pos="315"/>
        <p:guide orient="horz" pos="2638"/>
        <p:guide pos="1928"/>
        <p:guide orient="horz" pos="1620"/>
        <p:guide orient="horz" pos="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1041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66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a4fb4fba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a4fb4fba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4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a4fb4fba1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a4fb4fba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71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a4fb4fba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a4fb4fba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00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a4fb4fba1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a4fb4fba1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83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a4fb4fba1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a4fb4fba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8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198b0db1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198b0db1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91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198b0db1d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198b0db1d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37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a4fb4fba1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a4fb4fba1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6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28827" y="1166623"/>
            <a:ext cx="6086345" cy="1457400"/>
          </a:xfrm>
          <a:prstGeom prst="rect">
            <a:avLst/>
          </a:prstGeom>
        </p:spPr>
        <p:txBody>
          <a:bodyPr spcFirstLastPara="1" wrap="square" lIns="91425" tIns="91425" rIns="91425" bIns="91425" anchor="b" anchorCtr="0">
            <a:noAutofit/>
          </a:bodyPr>
          <a:lstStyle/>
          <a:p>
            <a:pPr lvl="0"/>
            <a:r>
              <a:rPr lang="en-US" sz="3000" dirty="0"/>
              <a:t>Image Processing Based Automatic </a:t>
            </a:r>
            <a:r>
              <a:rPr lang="en-US" sz="3000" dirty="0" smtClean="0"/>
              <a:t>Control </a:t>
            </a:r>
            <a:r>
              <a:rPr lang="en-US" sz="3000" dirty="0"/>
              <a:t>System for Occupational Health and Safety</a:t>
            </a:r>
            <a:endParaRPr sz="3000" dirty="0"/>
          </a:p>
        </p:txBody>
      </p:sp>
      <p:sp>
        <p:nvSpPr>
          <p:cNvPr id="64" name="Google Shape;64;p13"/>
          <p:cNvSpPr txBox="1">
            <a:spLocks noGrp="1"/>
          </p:cNvSpPr>
          <p:nvPr>
            <p:ph type="subTitle" idx="1"/>
          </p:nvPr>
        </p:nvSpPr>
        <p:spPr>
          <a:xfrm>
            <a:off x="1641450" y="2975100"/>
            <a:ext cx="5861100" cy="97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dirty="0"/>
              <a:t>Deniz Karakaya</a:t>
            </a:r>
            <a:endParaRPr dirty="0"/>
          </a:p>
          <a:p>
            <a:pPr marL="0" lvl="0" indent="0" algn="ctr" rtl="0">
              <a:spcBef>
                <a:spcPts val="0"/>
              </a:spcBef>
              <a:spcAft>
                <a:spcPts val="0"/>
              </a:spcAft>
              <a:buNone/>
            </a:pPr>
            <a:r>
              <a:rPr lang="tr" sz="2000" dirty="0"/>
              <a:t>Ege </a:t>
            </a:r>
            <a:r>
              <a:rPr lang="en-US" sz="2000" dirty="0" smtClean="0"/>
              <a:t>University</a:t>
            </a:r>
            <a:r>
              <a:rPr lang="tr" sz="2000" dirty="0" smtClean="0"/>
              <a:t> </a:t>
            </a:r>
            <a:r>
              <a:rPr lang="en-US" sz="2000" dirty="0" smtClean="0"/>
              <a:t>Computer</a:t>
            </a:r>
            <a:r>
              <a:rPr lang="tr" sz="2000" dirty="0" smtClean="0"/>
              <a:t> </a:t>
            </a:r>
            <a:r>
              <a:rPr lang="en-US" sz="2000" dirty="0" smtClean="0"/>
              <a:t>Engineering</a:t>
            </a:r>
            <a:endParaRP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lvl="0"/>
            <a:r>
              <a:rPr lang="tr-TR" dirty="0" err="1"/>
              <a:t>Subject</a:t>
            </a:r>
            <a:r>
              <a:rPr lang="tr-TR" dirty="0"/>
              <a:t> </a:t>
            </a:r>
            <a:r>
              <a:rPr lang="tr-TR" dirty="0" err="1"/>
              <a:t>and</a:t>
            </a:r>
            <a:r>
              <a:rPr lang="tr-TR" dirty="0"/>
              <a:t> </a:t>
            </a:r>
            <a:r>
              <a:rPr lang="tr-TR" dirty="0" err="1"/>
              <a:t>Purpose</a:t>
            </a:r>
            <a:endParaRPr dirty="0"/>
          </a:p>
        </p:txBody>
      </p:sp>
      <p:sp>
        <p:nvSpPr>
          <p:cNvPr id="70" name="Google Shape;70;p14"/>
          <p:cNvSpPr txBox="1">
            <a:spLocks noGrp="1"/>
          </p:cNvSpPr>
          <p:nvPr>
            <p:ph type="body" idx="1"/>
          </p:nvPr>
        </p:nvSpPr>
        <p:spPr>
          <a:xfrm>
            <a:off x="387900" y="3174400"/>
            <a:ext cx="8052000" cy="1426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solidFill>
                  <a:schemeClr val="lt2"/>
                </a:solidFill>
              </a:rPr>
              <a:t>It </a:t>
            </a:r>
            <a:r>
              <a:rPr lang="en-US" dirty="0">
                <a:solidFill>
                  <a:schemeClr val="lt2"/>
                </a:solidFill>
              </a:rPr>
              <a:t>is a protective equipment monitoring system through real-time visualization aiming to minimize the damage caused by occupational accidents to personnel due to lack of protective equipment.</a:t>
            </a:r>
            <a:endParaRPr dirty="0">
              <a:solidFill>
                <a:schemeClr val="lt2"/>
              </a:solidFill>
            </a:endParaRPr>
          </a:p>
        </p:txBody>
      </p:sp>
      <p:pic>
        <p:nvPicPr>
          <p:cNvPr id="71" name="Google Shape;71;p14"/>
          <p:cNvPicPr preferRelativeResize="0"/>
          <p:nvPr/>
        </p:nvPicPr>
        <p:blipFill>
          <a:blip r:embed="rId3">
            <a:alphaModFix/>
          </a:blip>
          <a:stretch>
            <a:fillRect/>
          </a:stretch>
        </p:blipFill>
        <p:spPr>
          <a:xfrm>
            <a:off x="443575" y="1553525"/>
            <a:ext cx="8052000" cy="152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lvl="0"/>
            <a:r>
              <a:rPr lang="tr-TR" dirty="0"/>
              <a:t> </a:t>
            </a:r>
            <a:r>
              <a:rPr lang="tr-TR" dirty="0" err="1"/>
              <a:t>Genuine</a:t>
            </a:r>
            <a:r>
              <a:rPr lang="tr-TR" dirty="0"/>
              <a:t> Value</a:t>
            </a:r>
            <a:endParaRPr dirty="0"/>
          </a:p>
        </p:txBody>
      </p:sp>
      <p:sp>
        <p:nvSpPr>
          <p:cNvPr id="77" name="Google Shape;77;p15"/>
          <p:cNvSpPr txBox="1">
            <a:spLocks noGrp="1"/>
          </p:cNvSpPr>
          <p:nvPr>
            <p:ph type="body" idx="1"/>
          </p:nvPr>
        </p:nvSpPr>
        <p:spPr>
          <a:xfrm>
            <a:off x="4188050" y="1436725"/>
            <a:ext cx="4617900" cy="3185100"/>
          </a:xfrm>
          <a:prstGeom prst="rect">
            <a:avLst/>
          </a:prstGeom>
        </p:spPr>
        <p:txBody>
          <a:bodyPr spcFirstLastPara="1" wrap="square" lIns="91425" tIns="91425" rIns="91425" bIns="91425" anchor="t" anchorCtr="0">
            <a:noAutofit/>
          </a:bodyPr>
          <a:lstStyle/>
          <a:p>
            <a:pPr marL="0" lvl="0" indent="0">
              <a:buNone/>
            </a:pPr>
            <a:r>
              <a:rPr lang="en-US" dirty="0" smtClean="0">
                <a:solidFill>
                  <a:schemeClr val="lt2"/>
                </a:solidFill>
              </a:rPr>
              <a:t>	The </a:t>
            </a:r>
            <a:r>
              <a:rPr lang="en-US" dirty="0">
                <a:solidFill>
                  <a:schemeClr val="lt2"/>
                </a:solidFill>
              </a:rPr>
              <a:t>systems used to monitor the protective equipment used today have real-time image tracking.</a:t>
            </a:r>
          </a:p>
          <a:p>
            <a:pPr marL="0" lvl="0" indent="0">
              <a:buNone/>
            </a:pPr>
            <a:r>
              <a:rPr lang="en-US" dirty="0" smtClean="0">
                <a:solidFill>
                  <a:schemeClr val="lt2"/>
                </a:solidFill>
              </a:rPr>
              <a:t>	However</a:t>
            </a:r>
            <a:r>
              <a:rPr lang="en-US" dirty="0">
                <a:solidFill>
                  <a:schemeClr val="lt2"/>
                </a:solidFill>
              </a:rPr>
              <a:t>, there is no system that enables the </a:t>
            </a:r>
            <a:r>
              <a:rPr lang="en-US" dirty="0" smtClean="0">
                <a:solidFill>
                  <a:schemeClr val="lt2"/>
                </a:solidFill>
              </a:rPr>
              <a:t>monitoring </a:t>
            </a:r>
            <a:r>
              <a:rPr lang="en-US" dirty="0">
                <a:solidFill>
                  <a:schemeClr val="lt2"/>
                </a:solidFill>
              </a:rPr>
              <a:t>of a different protective equipment that has not been introduced to the system by the user.</a:t>
            </a:r>
            <a:endParaRPr dirty="0">
              <a:solidFill>
                <a:schemeClr val="lt2"/>
              </a:solidFill>
            </a:endParaRPr>
          </a:p>
        </p:txBody>
      </p:sp>
      <p:pic>
        <p:nvPicPr>
          <p:cNvPr id="78" name="Google Shape;78;p15"/>
          <p:cNvPicPr preferRelativeResize="0"/>
          <p:nvPr/>
        </p:nvPicPr>
        <p:blipFill>
          <a:blip r:embed="rId3">
            <a:alphaModFix/>
          </a:blip>
          <a:stretch>
            <a:fillRect/>
          </a:stretch>
        </p:blipFill>
        <p:spPr>
          <a:xfrm>
            <a:off x="499375" y="1553525"/>
            <a:ext cx="3441951" cy="263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lvl="0"/>
            <a:r>
              <a:rPr lang="tr-TR" dirty="0" err="1" smtClean="0"/>
              <a:t>Impact</a:t>
            </a:r>
            <a:endParaRPr dirty="0"/>
          </a:p>
        </p:txBody>
      </p:sp>
      <p:sp>
        <p:nvSpPr>
          <p:cNvPr id="84" name="Google Shape;84;p16"/>
          <p:cNvSpPr txBox="1">
            <a:spLocks noGrp="1"/>
          </p:cNvSpPr>
          <p:nvPr>
            <p:ph type="body" idx="1"/>
          </p:nvPr>
        </p:nvSpPr>
        <p:spPr>
          <a:xfrm>
            <a:off x="387900" y="1450000"/>
            <a:ext cx="8368200" cy="3183900"/>
          </a:xfrm>
          <a:prstGeom prst="rect">
            <a:avLst/>
          </a:prstGeom>
        </p:spPr>
        <p:txBody>
          <a:bodyPr spcFirstLastPara="1" wrap="square" lIns="91425" tIns="91425" rIns="91425" bIns="91425" anchor="t" anchorCtr="0">
            <a:noAutofit/>
          </a:bodyPr>
          <a:lstStyle/>
          <a:p>
            <a:pPr marL="0" lvl="0" indent="0">
              <a:buNone/>
            </a:pPr>
            <a:r>
              <a:rPr lang="en-US" dirty="0">
                <a:solidFill>
                  <a:schemeClr val="lt2"/>
                </a:solidFill>
              </a:rPr>
              <a:t>According to the records of Social Security Institution in </a:t>
            </a:r>
            <a:r>
              <a:rPr lang="en-US" dirty="0" smtClean="0">
                <a:solidFill>
                  <a:schemeClr val="lt2"/>
                </a:solidFill>
              </a:rPr>
              <a:t>Turkey</a:t>
            </a:r>
            <a:r>
              <a:rPr lang="tr" dirty="0" smtClean="0">
                <a:solidFill>
                  <a:schemeClr val="lt2"/>
                </a:solidFill>
              </a:rPr>
              <a:t>; </a:t>
            </a:r>
            <a:endParaRPr dirty="0" smtClean="0">
              <a:solidFill>
                <a:schemeClr val="lt2"/>
              </a:solidFill>
            </a:endParaRPr>
          </a:p>
          <a:p>
            <a:pPr lvl="0">
              <a:spcBef>
                <a:spcPts val="1600"/>
              </a:spcBef>
              <a:buClr>
                <a:schemeClr val="lt2"/>
              </a:buClr>
              <a:buChar char="➔"/>
            </a:pPr>
            <a:r>
              <a:rPr lang="en-US" dirty="0">
                <a:solidFill>
                  <a:schemeClr val="lt2"/>
                </a:solidFill>
              </a:rPr>
              <a:t>175 - 250 occupational accidents occur every day</a:t>
            </a:r>
            <a:r>
              <a:rPr lang="tr" dirty="0" smtClean="0">
                <a:solidFill>
                  <a:schemeClr val="lt2"/>
                </a:solidFill>
              </a:rPr>
              <a:t>.</a:t>
            </a:r>
            <a:endParaRPr dirty="0" smtClean="0">
              <a:solidFill>
                <a:schemeClr val="lt2"/>
              </a:solidFill>
            </a:endParaRPr>
          </a:p>
          <a:p>
            <a:pPr lvl="0">
              <a:buClr>
                <a:schemeClr val="lt2"/>
              </a:buClr>
              <a:buChar char="➔"/>
            </a:pPr>
            <a:r>
              <a:rPr lang="en-US" dirty="0">
                <a:solidFill>
                  <a:schemeClr val="lt2"/>
                </a:solidFill>
              </a:rPr>
              <a:t>3 - 4 workers are </a:t>
            </a:r>
            <a:r>
              <a:rPr lang="en-US" dirty="0" smtClean="0">
                <a:solidFill>
                  <a:schemeClr val="lt2"/>
                </a:solidFill>
              </a:rPr>
              <a:t>dying every day</a:t>
            </a:r>
            <a:r>
              <a:rPr lang="tr" dirty="0" smtClean="0">
                <a:solidFill>
                  <a:schemeClr val="lt2"/>
                </a:solidFill>
              </a:rPr>
              <a:t>.</a:t>
            </a:r>
            <a:endParaRPr dirty="0">
              <a:solidFill>
                <a:schemeClr val="lt2"/>
              </a:solidFill>
            </a:endParaRPr>
          </a:p>
          <a:p>
            <a:pPr lvl="0">
              <a:buClr>
                <a:schemeClr val="lt2"/>
              </a:buClr>
              <a:buChar char="➔"/>
            </a:pPr>
            <a:r>
              <a:rPr lang="en-US" dirty="0">
                <a:solidFill>
                  <a:schemeClr val="lt2"/>
                </a:solidFill>
              </a:rPr>
              <a:t>7 - 10 workers become </a:t>
            </a:r>
            <a:r>
              <a:rPr lang="en-US" dirty="0" smtClean="0">
                <a:solidFill>
                  <a:schemeClr val="lt2"/>
                </a:solidFill>
              </a:rPr>
              <a:t>incapacitated every day</a:t>
            </a:r>
            <a:r>
              <a:rPr lang="tr" dirty="0" smtClean="0">
                <a:solidFill>
                  <a:schemeClr val="lt2"/>
                </a:solidFill>
              </a:rPr>
              <a:t>.</a:t>
            </a:r>
            <a:endParaRPr dirty="0">
              <a:solidFill>
                <a:schemeClr val="lt2"/>
              </a:solidFill>
            </a:endParaRPr>
          </a:p>
          <a:p>
            <a:pPr lvl="0">
              <a:buClr>
                <a:schemeClr val="lt2"/>
              </a:buClr>
              <a:buChar char="➔"/>
            </a:pPr>
            <a:r>
              <a:rPr lang="en-US" dirty="0">
                <a:solidFill>
                  <a:schemeClr val="lt2"/>
                </a:solidFill>
              </a:rPr>
              <a:t>The Gross Domestic Product (GDP) impact is estimated to be about 4% and the total annual cost of occupational accidents is estimated at $ 34 </a:t>
            </a:r>
            <a:r>
              <a:rPr lang="en-US" dirty="0" smtClean="0">
                <a:solidFill>
                  <a:schemeClr val="lt2"/>
                </a:solidFill>
              </a:rPr>
              <a:t>billion</a:t>
            </a:r>
            <a:r>
              <a:rPr lang="tr" dirty="0" smtClean="0">
                <a:solidFill>
                  <a:schemeClr val="lt2"/>
                </a:solidFill>
              </a:rPr>
              <a:t>.</a:t>
            </a:r>
            <a:endParaRPr dirty="0">
              <a:solidFill>
                <a:schemeClr val="lt2"/>
              </a:solidFill>
            </a:endParaRPr>
          </a:p>
          <a:p>
            <a:pPr marL="0" lvl="0" indent="0">
              <a:spcBef>
                <a:spcPts val="1600"/>
              </a:spcBef>
              <a:spcAft>
                <a:spcPts val="1600"/>
              </a:spcAft>
              <a:buNone/>
            </a:pPr>
            <a:r>
              <a:rPr lang="en-US" dirty="0">
                <a:solidFill>
                  <a:schemeClr val="lt2"/>
                </a:solidFill>
              </a:rPr>
              <a:t>For these reasons, such a system is an important </a:t>
            </a:r>
            <a:r>
              <a:rPr lang="en-US" dirty="0" smtClean="0">
                <a:solidFill>
                  <a:schemeClr val="lt2"/>
                </a:solidFill>
              </a:rPr>
              <a:t>choice</a:t>
            </a:r>
            <a:r>
              <a:rPr lang="tr" dirty="0" smtClean="0">
                <a:solidFill>
                  <a:schemeClr val="lt2"/>
                </a:solidFill>
              </a:rPr>
              <a:t>. </a:t>
            </a:r>
            <a:endParaRPr dirty="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lvl="0"/>
            <a:r>
              <a:rPr lang="tr-TR" dirty="0" err="1"/>
              <a:t>Applicability</a:t>
            </a:r>
            <a:endParaRPr dirty="0"/>
          </a:p>
        </p:txBody>
      </p:sp>
      <p:sp>
        <p:nvSpPr>
          <p:cNvPr id="90" name="Google Shape;90;p17"/>
          <p:cNvSpPr txBox="1">
            <a:spLocks noGrp="1"/>
          </p:cNvSpPr>
          <p:nvPr>
            <p:ph type="body" idx="1"/>
          </p:nvPr>
        </p:nvSpPr>
        <p:spPr>
          <a:xfrm>
            <a:off x="2468100" y="1442050"/>
            <a:ext cx="6288000" cy="2698200"/>
          </a:xfrm>
          <a:prstGeom prst="rect">
            <a:avLst/>
          </a:prstGeom>
        </p:spPr>
        <p:txBody>
          <a:bodyPr spcFirstLastPara="1" wrap="square" lIns="91425" tIns="91425" rIns="91425" bIns="91425" anchor="t" anchorCtr="0">
            <a:noAutofit/>
          </a:bodyPr>
          <a:lstStyle/>
          <a:p>
            <a:pPr marL="0" lvl="0" indent="0">
              <a:buNone/>
            </a:pPr>
            <a:r>
              <a:rPr lang="en-US" dirty="0" smtClean="0">
                <a:solidFill>
                  <a:schemeClr val="lt2"/>
                </a:solidFill>
              </a:rPr>
              <a:t>	In </a:t>
            </a:r>
            <a:r>
              <a:rPr lang="en-US" dirty="0">
                <a:solidFill>
                  <a:schemeClr val="lt2"/>
                </a:solidFill>
              </a:rPr>
              <a:t>the system, the device is controlled by the application in the smartphone. This application can be used easily because there are many powerful smartphones available today.</a:t>
            </a:r>
          </a:p>
          <a:p>
            <a:pPr marL="0" lvl="0" indent="0">
              <a:buNone/>
            </a:pPr>
            <a:r>
              <a:rPr lang="en-US" dirty="0" smtClean="0">
                <a:solidFill>
                  <a:schemeClr val="lt2"/>
                </a:solidFill>
              </a:rPr>
              <a:t>	The </a:t>
            </a:r>
            <a:r>
              <a:rPr lang="en-US" dirty="0">
                <a:solidFill>
                  <a:schemeClr val="lt2"/>
                </a:solidFill>
              </a:rPr>
              <a:t>cost of the device is very low and the device can monitor different protective equipment after the user introduces the protective equipment to the existing device through the application in the smartphone without the need for a new device or expert assistance.</a:t>
            </a:r>
            <a:endParaRPr dirty="0">
              <a:solidFill>
                <a:schemeClr val="lt2"/>
              </a:solidFill>
            </a:endParaRPr>
          </a:p>
        </p:txBody>
      </p:sp>
      <p:pic>
        <p:nvPicPr>
          <p:cNvPr id="91" name="Google Shape;91;p17"/>
          <p:cNvPicPr preferRelativeResize="0"/>
          <p:nvPr/>
        </p:nvPicPr>
        <p:blipFill>
          <a:blip r:embed="rId3">
            <a:alphaModFix/>
          </a:blip>
          <a:stretch>
            <a:fillRect/>
          </a:stretch>
        </p:blipFill>
        <p:spPr>
          <a:xfrm>
            <a:off x="499375" y="1553525"/>
            <a:ext cx="1416965" cy="2634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lvl="0"/>
            <a:r>
              <a:rPr lang="tr-TR" dirty="0" err="1" smtClean="0"/>
              <a:t>Implementatio</a:t>
            </a:r>
            <a:r>
              <a:rPr lang="en-US" dirty="0" smtClean="0"/>
              <a:t>n</a:t>
            </a:r>
            <a:endParaRPr dirty="0"/>
          </a:p>
        </p:txBody>
      </p:sp>
      <p:sp>
        <p:nvSpPr>
          <p:cNvPr id="97" name="Google Shape;9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lvl="0">
              <a:buClr>
                <a:schemeClr val="lt2"/>
              </a:buClr>
              <a:buChar char="➔"/>
            </a:pPr>
            <a:r>
              <a:rPr lang="en-US" dirty="0">
                <a:solidFill>
                  <a:schemeClr val="lt2"/>
                </a:solidFill>
              </a:rPr>
              <a:t>The device is made of Raspberry Pi. Raspberry Pi camera is used for the camera</a:t>
            </a:r>
            <a:r>
              <a:rPr lang="en-US" dirty="0" smtClean="0">
                <a:solidFill>
                  <a:schemeClr val="lt2"/>
                </a:solidFill>
              </a:rPr>
              <a:t>.</a:t>
            </a:r>
          </a:p>
          <a:p>
            <a:pPr lvl="0">
              <a:buClr>
                <a:schemeClr val="lt2"/>
              </a:buClr>
              <a:buChar char="➔"/>
            </a:pPr>
            <a:r>
              <a:rPr lang="en-US" dirty="0">
                <a:solidFill>
                  <a:schemeClr val="lt2"/>
                </a:solidFill>
              </a:rPr>
              <a:t>Images taken by the device camera are trained with the </a:t>
            </a:r>
            <a:r>
              <a:rPr lang="en-US" dirty="0" err="1">
                <a:solidFill>
                  <a:schemeClr val="lt2"/>
                </a:solidFill>
              </a:rPr>
              <a:t>Tensorflow</a:t>
            </a:r>
            <a:r>
              <a:rPr lang="en-US" dirty="0">
                <a:solidFill>
                  <a:schemeClr val="lt2"/>
                </a:solidFill>
              </a:rPr>
              <a:t> library and are also classified with the </a:t>
            </a:r>
            <a:r>
              <a:rPr lang="en-US" dirty="0" err="1">
                <a:solidFill>
                  <a:schemeClr val="lt2"/>
                </a:solidFill>
              </a:rPr>
              <a:t>MobileNet</a:t>
            </a:r>
            <a:r>
              <a:rPr lang="en-US" dirty="0">
                <a:solidFill>
                  <a:schemeClr val="lt2"/>
                </a:solidFill>
              </a:rPr>
              <a:t> </a:t>
            </a:r>
            <a:r>
              <a:rPr lang="en-US" dirty="0" smtClean="0">
                <a:solidFill>
                  <a:schemeClr val="lt2"/>
                </a:solidFill>
              </a:rPr>
              <a:t>library</a:t>
            </a:r>
            <a:r>
              <a:rPr lang="tr" dirty="0" smtClean="0">
                <a:solidFill>
                  <a:schemeClr val="lt2"/>
                </a:solidFill>
              </a:rPr>
              <a:t>. </a:t>
            </a:r>
            <a:endParaRPr dirty="0">
              <a:solidFill>
                <a:schemeClr val="lt2"/>
              </a:solidFill>
            </a:endParaRPr>
          </a:p>
          <a:p>
            <a:pPr lvl="0">
              <a:buClr>
                <a:schemeClr val="lt2"/>
              </a:buClr>
              <a:buChar char="➔"/>
            </a:pPr>
            <a:r>
              <a:rPr lang="en-US" dirty="0">
                <a:solidFill>
                  <a:schemeClr val="lt2"/>
                </a:solidFill>
              </a:rPr>
              <a:t>The data flow between the application on the smartphone and the device is provided by </a:t>
            </a:r>
            <a:r>
              <a:rPr lang="en-US" dirty="0" smtClean="0">
                <a:solidFill>
                  <a:schemeClr val="lt2"/>
                </a:solidFill>
              </a:rPr>
              <a:t>sockets</a:t>
            </a:r>
            <a:r>
              <a:rPr lang="tr" dirty="0" smtClean="0">
                <a:solidFill>
                  <a:schemeClr val="lt2"/>
                </a:solidFill>
              </a:rPr>
              <a:t>.  </a:t>
            </a:r>
            <a:endParaRPr dirty="0">
              <a:solidFill>
                <a:schemeClr val="lt2"/>
              </a:solidFill>
            </a:endParaRPr>
          </a:p>
          <a:p>
            <a:pPr lvl="0">
              <a:buClr>
                <a:schemeClr val="lt2"/>
              </a:buClr>
              <a:buChar char="➔"/>
            </a:pPr>
            <a:r>
              <a:rPr lang="en-US" dirty="0">
                <a:solidFill>
                  <a:schemeClr val="lt2"/>
                </a:solidFill>
              </a:rPr>
              <a:t>The TCP / IP protocol is used in the connection between the application on the smartphone and the device</a:t>
            </a:r>
            <a:r>
              <a:rPr lang="tr" dirty="0" smtClean="0">
                <a:solidFill>
                  <a:schemeClr val="lt2"/>
                </a:solidFill>
              </a:rPr>
              <a:t>.</a:t>
            </a:r>
            <a:endParaRPr dirty="0">
              <a:solidFill>
                <a:schemeClr val="lt2"/>
              </a:solidFill>
            </a:endParaRPr>
          </a:p>
          <a:p>
            <a:pPr lvl="0">
              <a:buClr>
                <a:schemeClr val="lt2"/>
              </a:buClr>
              <a:buChar char="➔"/>
            </a:pPr>
            <a:r>
              <a:rPr lang="en-US" dirty="0">
                <a:solidFill>
                  <a:schemeClr val="lt2"/>
                </a:solidFill>
              </a:rPr>
              <a:t>The client-side application on the smartphone was developed with Java technology, and the server-side device was developed with Python </a:t>
            </a:r>
            <a:r>
              <a:rPr lang="en-US" dirty="0" smtClean="0">
                <a:solidFill>
                  <a:schemeClr val="lt2"/>
                </a:solidFill>
              </a:rPr>
              <a:t>technology</a:t>
            </a:r>
            <a:r>
              <a:rPr lang="tr" dirty="0" smtClean="0">
                <a:solidFill>
                  <a:schemeClr val="lt2"/>
                </a:solidFill>
              </a:rPr>
              <a:t>. </a:t>
            </a:r>
            <a:endParaRPr dirty="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a:blip r:embed="rId3">
            <a:extLst>
              <a:ext uri="{28A0092B-C50C-407E-A947-70E740481C1C}">
                <a14:useLocalDpi xmlns:a14="http://schemas.microsoft.com/office/drawing/2010/main" val="0"/>
              </a:ext>
            </a:extLst>
          </a:blip>
          <a:stretch>
            <a:fillRect/>
          </a:stretch>
        </p:blipFill>
        <p:spPr>
          <a:xfrm>
            <a:off x="1780575" y="152566"/>
            <a:ext cx="5673222" cy="48383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90762" y="458025"/>
            <a:ext cx="9053599" cy="686100"/>
          </a:xfrm>
          <a:prstGeom prst="rect">
            <a:avLst/>
          </a:prstGeom>
        </p:spPr>
        <p:txBody>
          <a:bodyPr spcFirstLastPara="1" wrap="square" lIns="91425" tIns="91425" rIns="91425" bIns="91425" anchor="b" anchorCtr="0">
            <a:noAutofit/>
          </a:bodyPr>
          <a:lstStyle/>
          <a:p>
            <a:pPr lvl="0"/>
            <a:r>
              <a:rPr lang="en-US" dirty="0"/>
              <a:t>Adding New Protective Equipment to the System</a:t>
            </a:r>
            <a:endParaRPr dirty="0"/>
          </a:p>
        </p:txBody>
      </p:sp>
      <p:pic>
        <p:nvPicPr>
          <p:cNvPr id="108" name="Google Shape;108;p20"/>
          <p:cNvPicPr preferRelativeResize="0"/>
          <p:nvPr/>
        </p:nvPicPr>
        <p:blipFill rotWithShape="1">
          <a:blip r:embed="rId3">
            <a:alphaModFix/>
          </a:blip>
          <a:srcRect t="1788" b="991"/>
          <a:stretch/>
        </p:blipFill>
        <p:spPr>
          <a:xfrm>
            <a:off x="190762" y="1623050"/>
            <a:ext cx="1274103" cy="2262288"/>
          </a:xfrm>
          <a:prstGeom prst="rect">
            <a:avLst/>
          </a:prstGeom>
          <a:noFill/>
          <a:ln>
            <a:noFill/>
          </a:ln>
        </p:spPr>
      </p:pic>
      <p:pic>
        <p:nvPicPr>
          <p:cNvPr id="109" name="Google Shape;109;p20"/>
          <p:cNvPicPr preferRelativeResize="0"/>
          <p:nvPr/>
        </p:nvPicPr>
        <p:blipFill rotWithShape="1">
          <a:blip r:embed="rId4">
            <a:alphaModFix/>
          </a:blip>
          <a:srcRect t="967" b="1290"/>
          <a:stretch/>
        </p:blipFill>
        <p:spPr>
          <a:xfrm>
            <a:off x="2081916" y="1623074"/>
            <a:ext cx="1253197" cy="2262255"/>
          </a:xfrm>
          <a:prstGeom prst="rect">
            <a:avLst/>
          </a:prstGeom>
          <a:noFill/>
          <a:ln>
            <a:noFill/>
          </a:ln>
        </p:spPr>
      </p:pic>
      <p:pic>
        <p:nvPicPr>
          <p:cNvPr id="110" name="Google Shape;110;p20"/>
          <p:cNvPicPr preferRelativeResize="0"/>
          <p:nvPr/>
        </p:nvPicPr>
        <p:blipFill rotWithShape="1">
          <a:blip r:embed="rId5">
            <a:alphaModFix/>
          </a:blip>
          <a:srcRect t="804" b="1118"/>
          <a:stretch/>
        </p:blipFill>
        <p:spPr>
          <a:xfrm>
            <a:off x="3952255" y="1623074"/>
            <a:ext cx="1267142" cy="2262288"/>
          </a:xfrm>
          <a:prstGeom prst="rect">
            <a:avLst/>
          </a:prstGeom>
          <a:noFill/>
          <a:ln>
            <a:noFill/>
          </a:ln>
        </p:spPr>
      </p:pic>
      <p:pic>
        <p:nvPicPr>
          <p:cNvPr id="111" name="Google Shape;111;p20"/>
          <p:cNvPicPr preferRelativeResize="0"/>
          <p:nvPr/>
        </p:nvPicPr>
        <p:blipFill rotWithShape="1">
          <a:blip r:embed="rId6">
            <a:alphaModFix/>
          </a:blip>
          <a:srcRect t="957" b="1299"/>
          <a:stretch/>
        </p:blipFill>
        <p:spPr>
          <a:xfrm>
            <a:off x="5854366" y="1623048"/>
            <a:ext cx="1270623" cy="2262290"/>
          </a:xfrm>
          <a:prstGeom prst="rect">
            <a:avLst/>
          </a:prstGeom>
          <a:noFill/>
          <a:ln>
            <a:noFill/>
          </a:ln>
        </p:spPr>
      </p:pic>
      <p:pic>
        <p:nvPicPr>
          <p:cNvPr id="112" name="Google Shape;112;p20"/>
          <p:cNvPicPr preferRelativeResize="0"/>
          <p:nvPr/>
        </p:nvPicPr>
        <p:blipFill rotWithShape="1">
          <a:blip r:embed="rId7">
            <a:alphaModFix/>
          </a:blip>
          <a:srcRect t="803"/>
          <a:stretch/>
        </p:blipFill>
        <p:spPr>
          <a:xfrm>
            <a:off x="7759963" y="1623074"/>
            <a:ext cx="1256699" cy="2262289"/>
          </a:xfrm>
          <a:prstGeom prst="rect">
            <a:avLst/>
          </a:prstGeom>
          <a:noFill/>
          <a:ln>
            <a:noFill/>
          </a:ln>
        </p:spPr>
      </p:pic>
      <p:sp>
        <p:nvSpPr>
          <p:cNvPr id="113" name="Google Shape;113;p20"/>
          <p:cNvSpPr/>
          <p:nvPr/>
        </p:nvSpPr>
        <p:spPr>
          <a:xfrm>
            <a:off x="1531750" y="2590550"/>
            <a:ext cx="483300" cy="3273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p:nvPr/>
        </p:nvSpPr>
        <p:spPr>
          <a:xfrm>
            <a:off x="2082112" y="3987775"/>
            <a:ext cx="1253100" cy="504900"/>
          </a:xfrm>
          <a:prstGeom prst="rect">
            <a:avLst/>
          </a:prstGeom>
          <a:noFill/>
          <a:ln>
            <a:noFill/>
          </a:ln>
        </p:spPr>
        <p:txBody>
          <a:bodyPr spcFirstLastPara="1" wrap="square" lIns="91425" tIns="91425" rIns="91425" bIns="91425" anchor="t" anchorCtr="0">
            <a:noAutofit/>
          </a:bodyPr>
          <a:lstStyle/>
          <a:p>
            <a:pPr lvl="0" algn="ctr"/>
            <a:r>
              <a:rPr lang="tr-TR" sz="800" dirty="0" err="1">
                <a:solidFill>
                  <a:schemeClr val="lt2"/>
                </a:solidFill>
              </a:rPr>
              <a:t>Recording</a:t>
            </a:r>
            <a:r>
              <a:rPr lang="tr-TR" sz="800" dirty="0">
                <a:solidFill>
                  <a:schemeClr val="lt2"/>
                </a:solidFill>
              </a:rPr>
              <a:t> </a:t>
            </a:r>
            <a:r>
              <a:rPr lang="tr-TR" sz="800" dirty="0" err="1" smtClean="0">
                <a:solidFill>
                  <a:schemeClr val="lt2"/>
                </a:solidFill>
              </a:rPr>
              <a:t>with</a:t>
            </a:r>
            <a:r>
              <a:rPr lang="tr-TR" sz="800" dirty="0" smtClean="0">
                <a:solidFill>
                  <a:schemeClr val="lt2"/>
                </a:solidFill>
              </a:rPr>
              <a:t> </a:t>
            </a:r>
            <a:r>
              <a:rPr lang="tr-TR" sz="800" dirty="0" err="1">
                <a:solidFill>
                  <a:schemeClr val="lt2"/>
                </a:solidFill>
              </a:rPr>
              <a:t>equipment</a:t>
            </a:r>
            <a:endParaRPr lang="tr-TR" sz="800" dirty="0">
              <a:solidFill>
                <a:schemeClr val="lt2"/>
              </a:solidFill>
            </a:endParaRPr>
          </a:p>
        </p:txBody>
      </p:sp>
      <p:sp>
        <p:nvSpPr>
          <p:cNvPr id="115" name="Google Shape;115;p20"/>
          <p:cNvSpPr txBox="1"/>
          <p:nvPr/>
        </p:nvSpPr>
        <p:spPr>
          <a:xfrm>
            <a:off x="3952275" y="3987775"/>
            <a:ext cx="1267200" cy="504900"/>
          </a:xfrm>
          <a:prstGeom prst="rect">
            <a:avLst/>
          </a:prstGeom>
          <a:noFill/>
          <a:ln>
            <a:noFill/>
          </a:ln>
        </p:spPr>
        <p:txBody>
          <a:bodyPr spcFirstLastPara="1" wrap="square" lIns="91425" tIns="91425" rIns="91425" bIns="91425" anchor="t" anchorCtr="0">
            <a:noAutofit/>
          </a:bodyPr>
          <a:lstStyle/>
          <a:p>
            <a:pPr lvl="0" algn="ctr"/>
            <a:r>
              <a:rPr lang="tr-TR" sz="800" dirty="0" err="1">
                <a:solidFill>
                  <a:schemeClr val="lt2"/>
                </a:solidFill>
              </a:rPr>
              <a:t>Recording</a:t>
            </a:r>
            <a:r>
              <a:rPr lang="tr-TR" sz="800" dirty="0">
                <a:solidFill>
                  <a:schemeClr val="lt2"/>
                </a:solidFill>
              </a:rPr>
              <a:t> </a:t>
            </a:r>
            <a:r>
              <a:rPr lang="tr-TR" sz="800" dirty="0" err="1">
                <a:solidFill>
                  <a:schemeClr val="lt2"/>
                </a:solidFill>
              </a:rPr>
              <a:t>without</a:t>
            </a:r>
            <a:r>
              <a:rPr lang="tr-TR" sz="800" dirty="0">
                <a:solidFill>
                  <a:schemeClr val="lt2"/>
                </a:solidFill>
              </a:rPr>
              <a:t> </a:t>
            </a:r>
            <a:r>
              <a:rPr lang="tr-TR" sz="800" dirty="0" err="1">
                <a:solidFill>
                  <a:schemeClr val="lt2"/>
                </a:solidFill>
              </a:rPr>
              <a:t>equipment</a:t>
            </a:r>
            <a:endParaRPr sz="800" dirty="0">
              <a:solidFill>
                <a:schemeClr val="lt2"/>
              </a:solidFill>
            </a:endParaRPr>
          </a:p>
        </p:txBody>
      </p:sp>
      <p:sp>
        <p:nvSpPr>
          <p:cNvPr id="116" name="Google Shape;116;p20"/>
          <p:cNvSpPr txBox="1"/>
          <p:nvPr/>
        </p:nvSpPr>
        <p:spPr>
          <a:xfrm>
            <a:off x="5831913" y="3987750"/>
            <a:ext cx="1274100" cy="50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smtClean="0">
                <a:solidFill>
                  <a:schemeClr val="lt2"/>
                </a:solidFill>
              </a:rPr>
              <a:t>Training</a:t>
            </a:r>
            <a:endParaRPr sz="800" dirty="0">
              <a:solidFill>
                <a:schemeClr val="lt2"/>
              </a:solidFill>
            </a:endParaRPr>
          </a:p>
        </p:txBody>
      </p:sp>
      <p:sp>
        <p:nvSpPr>
          <p:cNvPr id="117" name="Google Shape;117;p20"/>
          <p:cNvSpPr txBox="1"/>
          <p:nvPr/>
        </p:nvSpPr>
        <p:spPr>
          <a:xfrm>
            <a:off x="7763475" y="3987775"/>
            <a:ext cx="1253100" cy="504900"/>
          </a:xfrm>
          <a:prstGeom prst="rect">
            <a:avLst/>
          </a:prstGeom>
          <a:noFill/>
          <a:ln>
            <a:noFill/>
          </a:ln>
        </p:spPr>
        <p:txBody>
          <a:bodyPr spcFirstLastPara="1" wrap="square" lIns="91425" tIns="91425" rIns="91425" bIns="91425" anchor="t" anchorCtr="0">
            <a:noAutofit/>
          </a:bodyPr>
          <a:lstStyle/>
          <a:p>
            <a:pPr lvl="0" algn="ctr"/>
            <a:r>
              <a:rPr lang="en-US" sz="800" dirty="0">
                <a:solidFill>
                  <a:schemeClr val="lt2"/>
                </a:solidFill>
              </a:rPr>
              <a:t>New equipment ready for </a:t>
            </a:r>
            <a:r>
              <a:rPr lang="en-US" sz="800" dirty="0" smtClean="0">
                <a:solidFill>
                  <a:schemeClr val="lt2"/>
                </a:solidFill>
              </a:rPr>
              <a:t>control</a:t>
            </a:r>
            <a:endParaRPr sz="800" dirty="0">
              <a:solidFill>
                <a:schemeClr val="lt2"/>
              </a:solidFill>
            </a:endParaRPr>
          </a:p>
        </p:txBody>
      </p:sp>
      <p:sp>
        <p:nvSpPr>
          <p:cNvPr id="118" name="Google Shape;118;p20"/>
          <p:cNvSpPr/>
          <p:nvPr/>
        </p:nvSpPr>
        <p:spPr>
          <a:xfrm>
            <a:off x="3402038" y="2590550"/>
            <a:ext cx="483300" cy="3273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5295225" y="2590563"/>
            <a:ext cx="483300" cy="3273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7200838" y="2590538"/>
            <a:ext cx="483300" cy="3273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idx="4294967295"/>
          </p:nvPr>
        </p:nvSpPr>
        <p:spPr>
          <a:xfrm>
            <a:off x="887275" y="2571750"/>
            <a:ext cx="8368200" cy="10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sz="2400" dirty="0">
                <a:solidFill>
                  <a:schemeClr val="accent5"/>
                </a:solidFill>
              </a:rPr>
              <a:t>Deniz Karakaya</a:t>
            </a:r>
            <a:endParaRPr sz="2400" dirty="0">
              <a:solidFill>
                <a:schemeClr val="accent5"/>
              </a:solidFill>
            </a:endParaRPr>
          </a:p>
          <a:p>
            <a:pPr marL="0" lvl="0" indent="0" algn="l" rtl="0">
              <a:spcBef>
                <a:spcPts val="0"/>
              </a:spcBef>
              <a:spcAft>
                <a:spcPts val="0"/>
              </a:spcAft>
              <a:buNone/>
            </a:pPr>
            <a:r>
              <a:rPr lang="tr" sz="1800" dirty="0" smtClean="0">
                <a:solidFill>
                  <a:schemeClr val="accent5"/>
                </a:solidFill>
              </a:rPr>
              <a:t>Eg</a:t>
            </a:r>
            <a:r>
              <a:rPr lang="en-US" sz="1800" dirty="0" smtClean="0">
                <a:solidFill>
                  <a:schemeClr val="accent5"/>
                </a:solidFill>
              </a:rPr>
              <a:t>e University Computer Engineering</a:t>
            </a:r>
            <a:endParaRPr sz="1800" dirty="0">
              <a:solidFill>
                <a:schemeClr val="accent5"/>
              </a:solidFill>
            </a:endParaRPr>
          </a:p>
          <a:p>
            <a:pPr marL="0" lvl="0" indent="0" algn="l" rtl="0">
              <a:spcBef>
                <a:spcPts val="0"/>
              </a:spcBef>
              <a:spcAft>
                <a:spcPts val="0"/>
              </a:spcAft>
              <a:buNone/>
            </a:pPr>
            <a:endParaRPr sz="1800" dirty="0">
              <a:solidFill>
                <a:schemeClr val="accent3"/>
              </a:solidFill>
            </a:endParaRPr>
          </a:p>
        </p:txBody>
      </p:sp>
      <p:sp>
        <p:nvSpPr>
          <p:cNvPr id="126" name="Google Shape;126;p21"/>
          <p:cNvSpPr txBox="1">
            <a:spLocks noGrp="1"/>
          </p:cNvSpPr>
          <p:nvPr>
            <p:ph type="title" idx="4294967295"/>
          </p:nvPr>
        </p:nvSpPr>
        <p:spPr>
          <a:xfrm>
            <a:off x="427725" y="183390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dirty="0" smtClean="0"/>
              <a:t>T</a:t>
            </a:r>
            <a:r>
              <a:rPr lang="en-US" dirty="0" smtClean="0"/>
              <a:t>HANK YOU</a:t>
            </a:r>
            <a:r>
              <a:rPr lang="tr" dirty="0" smtClean="0"/>
              <a:t>...</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259</Words>
  <Application>Microsoft Office PowerPoint</Application>
  <PresentationFormat>Ekran Gösterisi (16:9)</PresentationFormat>
  <Paragraphs>32</Paragraphs>
  <Slides>9</Slides>
  <Notes>9</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Roboto</vt:lpstr>
      <vt:lpstr>Arial</vt:lpstr>
      <vt:lpstr>Roboto Slab</vt:lpstr>
      <vt:lpstr>Marina</vt:lpstr>
      <vt:lpstr>Image Processing Based Automatic Control System for Occupational Health and Safety</vt:lpstr>
      <vt:lpstr>Subject and Purpose</vt:lpstr>
      <vt:lpstr> Genuine Value</vt:lpstr>
      <vt:lpstr>Impact</vt:lpstr>
      <vt:lpstr>Applicability</vt:lpstr>
      <vt:lpstr>Implementation</vt:lpstr>
      <vt:lpstr>PowerPoint Sunusu</vt:lpstr>
      <vt:lpstr>Adding New Protective Equipment to the System</vt:lpstr>
      <vt:lpstr>Deniz Karakaya Ege University Computer Engineering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Based Automatic Control System for Occupational Health and Safety</dc:title>
  <dc:creator>Deniz Karakay</dc:creator>
  <cp:lastModifiedBy>Deniz Karakay</cp:lastModifiedBy>
  <cp:revision>5</cp:revision>
  <dcterms:modified xsi:type="dcterms:W3CDTF">2019-07-02T00:03:12Z</dcterms:modified>
</cp:coreProperties>
</file>