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72" r:id="rId6"/>
    <p:sldId id="260" r:id="rId7"/>
    <p:sldId id="261" r:id="rId8"/>
    <p:sldId id="266" r:id="rId9"/>
    <p:sldId id="262" r:id="rId10"/>
    <p:sldId id="259" r:id="rId11"/>
    <p:sldId id="263" r:id="rId12"/>
    <p:sldId id="264" r:id="rId13"/>
    <p:sldId id="265" r:id="rId14"/>
    <p:sldId id="267" r:id="rId15"/>
    <p:sldId id="273" r:id="rId16"/>
    <p:sldId id="274" r:id="rId17"/>
    <p:sldId id="275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A386-E408-46BD-9980-FDD46A2D5ECC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1D0CD-DB21-4850-A276-489617F75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0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3A192-112D-438F-9748-4B69CD930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735952-83ED-442E-A5EA-9A18C434E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AC0337-DB20-4D42-BC75-ED593C08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55FF-3DD6-44B9-AD01-2C580A8819B5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AAC77-3E4D-438F-9419-94D6EDDD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C16E7-93C3-4D31-83EE-D0A0B94C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64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0152B-D45C-4466-8ED0-08758440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8A7711-D7E4-4478-A530-474BEFFB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47B3B-20CA-42C5-AB69-79C09F3B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41B2-F71E-4F2C-ACA7-A3943168FF31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258458-C555-4928-9282-9CCB542E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66690-F0AB-4E6E-83CE-43478CD4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2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82DE15-28A7-4540-B8BB-B4D4D3B46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C2C54-BF1E-47D2-AEA8-5AD88819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5ACAF-AB7E-4008-86E4-F6E2169B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B51-02CB-46EF-BCBF-02198524896B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4030C-0015-4A66-AE27-B4A25932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B6FD4-C2A7-47D6-BD75-2CBF8FED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571E1-8D6E-4296-9CB5-99D1AE1C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00DBE-E845-4894-AFBD-72EFF6AF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9183B-F980-4FAA-95D0-1FF3AD3F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E824-81EE-470A-AEA9-ACBB6E22DE8B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5B47D-4E90-40B4-B105-1B56821F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CCB3C-C319-41A1-AEA3-23A12533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CC564-3068-47D2-8553-D4799DA8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5B02A7-EC90-448E-9B6F-D76D8B627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287F8-7BD2-44D2-8F03-6D3C38A3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E18D-7838-43B7-B095-6B9CA8F9C84C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1C448-5928-4D66-A681-4E3E3B77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9AD49-75A2-442B-A52F-8D5B8ED2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0AA9F-1FF3-4C2D-8CA1-88AD60FE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2A882-B124-4623-A96B-10A973E60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4F8D1-FF0A-4A7D-8DE6-B74786F96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452B39-A1DE-44A1-A942-23EFC2E3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A141-8AF1-42BA-80EF-8FF3F2E7B576}" type="datetime1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30B178-FD24-45B6-AEA5-6275C8AF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FE2B0-191E-424A-A309-BF4CA791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3173D-15EE-433B-AE92-A37E91E8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864F4-C8B5-429A-BBF7-525D2CE1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27B6BE-D123-44B1-93B6-14EF5904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94B1F9-84A1-4834-854D-AEA7479C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B90874-E177-47D6-A986-EFF5147B6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9A9EBE-FBE7-437D-BF2F-F95F0A7E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4AFE-E043-4FE8-A499-A849DD64A380}" type="datetime1">
              <a:rPr lang="ru-RU" smtClean="0"/>
              <a:t>17.03.2021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DD339F-3715-47CF-A913-E0622AA8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D4B4D2-A33A-437B-BF27-5D808CD1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35EB9-0A0B-4C68-A7C3-ED0D64D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34288B-DCF6-412E-8FDB-E5BDFB8B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A35-0B07-4932-90AD-093579E87C64}" type="datetime1">
              <a:rPr lang="ru-RU" smtClean="0"/>
              <a:t>17.03.2021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759555-FF89-40C3-9E79-639CF70B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ABA42E-C78C-4E52-8427-EDE310F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3357AA-3E26-42A8-BDB2-02887FF1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23A-AA91-4BD2-809F-2AD6DC332357}" type="datetime1">
              <a:rPr lang="ru-RU" smtClean="0"/>
              <a:t>17.03.2021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430663-27A2-423B-8888-8DFC7D08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16F9E8-029D-4526-B0AE-62A54ADF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7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DFB3E-9798-4EAE-9BD9-3D57C10C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6BE41-D815-4752-BEC6-62367C10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ED92A6-DEC4-4105-AEDD-B049B667E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C80F35-43EC-4631-9DE7-199EF8C3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BA6-32D5-4815-991C-B474863382C2}" type="datetime1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BA90AD-3B01-4E2B-B577-A7AC3C37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A305D-C5B3-491D-965D-B98A6643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7A7C5-7430-407B-B46B-4EB57317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553CF2-C2A9-428E-A791-59C772FF2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1359C-FEAF-497B-895A-8FD9F615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B7D9A7-DD97-4310-8244-C635D212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8DE0-2487-4DD5-87C3-39D6C6DB2BFD}" type="datetime1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F4A5AE-2158-490B-955B-F7302B33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D068A6-0B04-458E-AC5F-511B3C39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3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91F21-56A3-4F28-BA58-FC6339D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67A76A-84EB-4964-A0AF-3DD27B06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9CA6C-33B3-4453-84E8-223DDDF4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8D01-91EB-4D5C-9D62-03C79DDDA071}" type="datetime1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BDA48-004A-4EA7-A1BE-B184E5E3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EFD38F-0C54-4400-93AC-86659E631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top-ten/2017/A7_2017-Cross-Site_Scripting_(XSS)" TargetMode="External"/><Relationship Id="rId3" Type="http://schemas.openxmlformats.org/officeDocument/2006/relationships/hyperlink" Target="https://owasp.org/www-project-top-ten/2017/A2_2017-Broken_Authentication" TargetMode="External"/><Relationship Id="rId7" Type="http://schemas.openxmlformats.org/officeDocument/2006/relationships/hyperlink" Target="https://owasp.org/www-project-top-ten/2017/A6_2017-Security_Misconfiguration" TargetMode="External"/><Relationship Id="rId2" Type="http://schemas.openxmlformats.org/officeDocument/2006/relationships/hyperlink" Target="https://owasp.org/www-project-top-ten/2017/A1_2017-Inj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wasp.org/www-project-top-ten/2017/A5_2017-Broken_Access_Control" TargetMode="External"/><Relationship Id="rId11" Type="http://schemas.openxmlformats.org/officeDocument/2006/relationships/hyperlink" Target="https://owasp.org/www-project-top-ten/2017/A10_2017-Insufficient_Logging%2526Monitoring" TargetMode="External"/><Relationship Id="rId5" Type="http://schemas.openxmlformats.org/officeDocument/2006/relationships/hyperlink" Target="https://owasp.org/www-project-top-ten/2017/A4_2017-XML_External_Entities_(XXE)" TargetMode="External"/><Relationship Id="rId10" Type="http://schemas.openxmlformats.org/officeDocument/2006/relationships/hyperlink" Target="https://owasp.org/www-project-top-ten/2017/A9_2017-Using_Components_with_Known_Vulnerabilities" TargetMode="External"/><Relationship Id="rId4" Type="http://schemas.openxmlformats.org/officeDocument/2006/relationships/hyperlink" Target="https://owasp.org/www-project-top-ten/2017/A3_2017-Sensitive_Data_Exposure" TargetMode="External"/><Relationship Id="rId9" Type="http://schemas.openxmlformats.org/officeDocument/2006/relationships/hyperlink" Target="https://owasp.org/www-project-top-ten/2017/A8_2017-Insecure_Deserializ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ing-searching_algorithm" TargetMode="External"/><Relationship Id="rId7" Type="http://schemas.openxmlformats.org/officeDocument/2006/relationships/hyperlink" Target="https://www.youtube.com/watch?v=-lQzG0BmH1A" TargetMode="External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ython-security/pyt" TargetMode="External"/><Relationship Id="rId5" Type="http://schemas.openxmlformats.org/officeDocument/2006/relationships/hyperlink" Target="https://www.deepcode.ai/" TargetMode="External"/><Relationship Id="rId4" Type="http://schemas.openxmlformats.org/officeDocument/2006/relationships/hyperlink" Target="https://habr.com/ru/post/11144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jasan/Sure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F68C2-011E-4F8C-A4F9-A1676FC1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1" y="136525"/>
            <a:ext cx="11871157" cy="1655762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Инструмент для обнаружения уязвимостей в исходном коде веб-приложений, написанных на языке Python3</a:t>
            </a:r>
            <a:endParaRPr lang="ru-RU" sz="3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69E6D7-6A2E-4423-BB59-CADCB48BC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21" y="2743200"/>
            <a:ext cx="11871157" cy="36131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Родионов Денис Александрович,</a:t>
            </a:r>
          </a:p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ГБОУ «Инженерная школа №1581», класс 11 И</a:t>
            </a:r>
          </a:p>
          <a:p>
            <a:pPr algn="l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Быков Александр Юрьевич,</a:t>
            </a:r>
          </a:p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 «Информационная безопасность» МГТУ им. Н.Э. Баумана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ИУ8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12E46E-C7B5-43A3-B161-E997CCF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12CF1-3F27-4065-8835-A73F3646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99345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уязвимостей по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OWASP</a:t>
            </a: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DCB95-F459-4D6D-896B-1C8F98F7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22224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2"/>
              </a:rPr>
              <a:t>Injection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3"/>
              </a:rPr>
              <a:t>Broken Authentication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4"/>
              </a:rPr>
              <a:t>Sensitive Data Exposure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5"/>
              </a:rPr>
              <a:t>XML External Entities (XXE)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6"/>
              </a:rPr>
              <a:t>Broken Access Control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7"/>
              </a:rPr>
              <a:t>Security Misconfiguration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8"/>
              </a:rPr>
              <a:t>Cross-Site Scripting (XSS)</a:t>
            </a:r>
            <a:r>
              <a:rPr lang="ru-RU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9"/>
              </a:rPr>
              <a:t>Insecure Deserialization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10"/>
              </a:rPr>
              <a:t>Using Components with Known Vulnerabilities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514350" indent="-514350">
              <a:buAutoNum type="arabicParenR"/>
            </a:pPr>
            <a:r>
              <a:rPr lang="ru-RU" b="1" i="0" u="none" strike="noStrike" dirty="0">
                <a:solidFill>
                  <a:srgbClr val="1D7BD7"/>
                </a:solidFill>
                <a:effectLst/>
                <a:latin typeface="roboto"/>
                <a:hlinkClick r:id="rId11"/>
              </a:rPr>
              <a:t> </a:t>
            </a: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11"/>
              </a:rPr>
              <a:t>Insufficient Logging &amp; Monitoring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514350" indent="-514350">
              <a:buAutoNum type="arabicParenR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CC10CE-A96B-480F-8A2D-61732688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1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50F9A-45A9-4166-9D8A-E2322615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550" y="2766218"/>
            <a:ext cx="8137939" cy="1325563"/>
          </a:xfrm>
        </p:spPr>
        <p:txBody>
          <a:bodyPr>
            <a:noAutofit/>
          </a:bodyPr>
          <a:lstStyle/>
          <a:p>
            <a:pPr algn="ctr"/>
            <a:r>
              <a:rPr lang="en-US" altLang="ja-JP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ja-JP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ECD03-756D-4257-B309-8ECF3EDD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20" y="685800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34BD64-93CB-47F0-A02E-532C467D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7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3807A-C5ED-4356-821C-66FF8C81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Взаимодействие </a:t>
            </a:r>
            <a:r>
              <a:rPr lang="en-US" dirty="0"/>
              <a:t>python </a:t>
            </a:r>
            <a:r>
              <a:rPr lang="ru-RU" dirty="0"/>
              <a:t>и БД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26C31-BDD4-4C09-A634-DFD25EE5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B47A3964-4289-4D3A-A8FF-8EE7EC57E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72449"/>
              </p:ext>
            </p:extLst>
          </p:nvPr>
        </p:nvGraphicFramePr>
        <p:xfrm>
          <a:off x="1435100" y="1690688"/>
          <a:ext cx="9321800" cy="4643722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3942310751"/>
                    </a:ext>
                  </a:extLst>
                </a:gridCol>
                <a:gridCol w="4660900">
                  <a:extLst>
                    <a:ext uri="{9D8B030D-6E8A-4147-A177-3AD203B41FA5}">
                      <a16:colId xmlns:a16="http://schemas.microsoft.com/office/drawing/2014/main" val="1484754907"/>
                    </a:ext>
                  </a:extLst>
                </a:gridCol>
              </a:tblGrid>
              <a:tr h="1250954">
                <a:tc>
                  <a:txBody>
                    <a:bodyPr/>
                    <a:lstStyle/>
                    <a:p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База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DB-API </a:t>
                      </a:r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81553"/>
                  </a:ext>
                </a:extLst>
              </a:tr>
              <a:tr h="848192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835957"/>
                  </a:ext>
                </a:extLst>
              </a:tr>
              <a:tr h="848192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psycopg2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098008"/>
                  </a:ext>
                </a:extLst>
              </a:tr>
              <a:tr h="848192">
                <a:tc>
                  <a:txBody>
                    <a:bodyPr/>
                    <a:lstStyle/>
                    <a:p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mysql.connector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643488"/>
                  </a:ext>
                </a:extLst>
              </a:tr>
              <a:tr h="848192">
                <a:tc>
                  <a:txBody>
                    <a:bodyPr/>
                    <a:lstStyle/>
                    <a:p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pyodbc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5675"/>
                  </a:ext>
                </a:extLst>
              </a:tr>
            </a:tbl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478AE4-6730-4F28-96EA-11DC257C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50CC5-16AF-4FBE-98C1-B7F5225C6C3C}"/>
              </a:ext>
            </a:extLst>
          </p:cNvPr>
          <p:cNvSpPr txBox="1"/>
          <p:nvPr/>
        </p:nvSpPr>
        <p:spPr>
          <a:xfrm>
            <a:off x="5517155" y="64693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3</a:t>
            </a:r>
          </a:p>
        </p:txBody>
      </p:sp>
    </p:spTree>
    <p:extLst>
      <p:ext uri="{BB962C8B-B14F-4D97-AF65-F5344CB8AC3E}">
        <p14:creationId xmlns:p14="http://schemas.microsoft.com/office/powerpoint/2010/main" val="227559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2E598-AC4C-4794-BA6F-7481B18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58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execute(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запрос*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C8165-F66E-4D38-9E03-B8F0F7E854F1}"/>
              </a:ext>
            </a:extLst>
          </p:cNvPr>
          <p:cNvSpPr txBox="1"/>
          <p:nvPr/>
        </p:nvSpPr>
        <p:spPr>
          <a:xfrm>
            <a:off x="1049020" y="672066"/>
            <a:ext cx="10093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идентичность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86EAF0-FB5F-4FE2-B9DE-E5A02D7C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24D40-9DA3-440E-BCB1-8BEB9C754998}"/>
              </a:ext>
            </a:extLst>
          </p:cNvPr>
          <p:cNvSpPr txBox="1"/>
          <p:nvPr/>
        </p:nvSpPr>
        <p:spPr>
          <a:xfrm>
            <a:off x="5719134" y="589258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CFB98F-1E17-4FD6-AACF-D0F1A9CB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54102"/>
            <a:ext cx="12192000" cy="16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B1915-1F61-4956-BA28-6741E62B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B5D77-3160-48AF-87A4-F43F294D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620" y="5909309"/>
            <a:ext cx="1254760" cy="6296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Рис. 3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B58F48-4366-4670-8F28-2F19A9B8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916A32-FA8C-45FD-9B30-2A1415D4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3" y="1151675"/>
            <a:ext cx="11179534" cy="44402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48FFA-20D5-4274-89F5-C464A2A1B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7" y="1090232"/>
            <a:ext cx="398886" cy="45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6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3602F-1B70-4DB7-BF47-AEF8378D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135" y="2766218"/>
            <a:ext cx="1867729" cy="1325563"/>
          </a:xfrm>
        </p:spPr>
        <p:txBody>
          <a:bodyPr>
            <a:noAutofit/>
          </a:bodyPr>
          <a:lstStyle/>
          <a:p>
            <a:r>
              <a:rPr lang="en-US" altLang="ja-JP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D5020C-E6E5-458B-BB3C-968844B2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46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D1327-0C96-491E-A40B-E5F5F019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801" y="2766218"/>
            <a:ext cx="4271204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ошибки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95206F-2332-4929-A9AA-839E291A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CBA350-E590-4E02-AEA0-445B1825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9" y="0"/>
            <a:ext cx="731918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E8AF6-17BB-445A-975E-CAF355CCE4DB}"/>
              </a:ext>
            </a:extLst>
          </p:cNvPr>
          <p:cNvSpPr txBox="1"/>
          <p:nvPr/>
        </p:nvSpPr>
        <p:spPr>
          <a:xfrm>
            <a:off x="7313846" y="6492875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4</a:t>
            </a:r>
          </a:p>
        </p:txBody>
      </p:sp>
    </p:spTree>
    <p:extLst>
      <p:ext uri="{BB962C8B-B14F-4D97-AF65-F5344CB8AC3E}">
        <p14:creationId xmlns:p14="http://schemas.microsoft.com/office/powerpoint/2010/main" val="191961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5950C-AFC0-4AD2-9487-A694B558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2766218"/>
            <a:ext cx="310896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B6178F-B7A4-4AB0-920C-0EF7E769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17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33CFB3-7115-4A0E-9835-516D4451EC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850" y="0"/>
            <a:ext cx="7622211" cy="64514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4B865-F8AA-4950-B4CD-B0E0AA70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6" y="652007"/>
            <a:ext cx="320333" cy="57994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198BC0-4FC1-4FA4-8C9A-A7D4E75D7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" y="0"/>
            <a:ext cx="314369" cy="652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BDB0B-182E-44D7-B13C-D06B2F555763}"/>
              </a:ext>
            </a:extLst>
          </p:cNvPr>
          <p:cNvSpPr txBox="1"/>
          <p:nvPr/>
        </p:nvSpPr>
        <p:spPr>
          <a:xfrm>
            <a:off x="3795073" y="63563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</a:t>
            </a:r>
          </a:p>
        </p:txBody>
      </p:sp>
    </p:spTree>
    <p:extLst>
      <p:ext uri="{BB962C8B-B14F-4D97-AF65-F5344CB8AC3E}">
        <p14:creationId xmlns:p14="http://schemas.microsoft.com/office/powerpoint/2010/main" val="19691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F999E-1B92-49B1-9748-ED28F4D3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доработки: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CD3BA-1E37-4A6D-801E-A85D215D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Уязвимая загрузка файлов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Лёгкая доработка ресурса пользователями (без понимания полного кода)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43EEA0-53B1-4E57-8BA9-39ECA84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7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C4908-E7BD-4F50-A08E-C48AE20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61755"/>
            <a:ext cx="10515600" cy="1325563"/>
          </a:xfrm>
        </p:spPr>
        <p:txBody>
          <a:bodyPr/>
          <a:lstStyle/>
          <a:p>
            <a:r>
              <a:rPr lang="ru-RU" dirty="0"/>
              <a:t>Список использованных источников: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6F565-54CF-4C33-8E51-31CF53CAF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331916"/>
            <a:ext cx="10515600" cy="502443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Ресурсы</a:t>
            </a:r>
            <a:r>
              <a:rPr lang="en-US" dirty="0"/>
              <a:t> OWASP: </a:t>
            </a:r>
            <a:r>
              <a:rPr lang="en-US" dirty="0">
                <a:hlinkClick r:id="rId2"/>
              </a:rPr>
              <a:t>https://owasp.org/www-project-top-ten/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Классификация методов поиска подстроки: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https://en.wikipedia.org/wiki/String-searching_algorithm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https://habr.com/ru/post/111449/</a:t>
            </a:r>
            <a:endParaRPr lang="ru-RU" dirty="0"/>
          </a:p>
          <a:p>
            <a:pPr marL="514350" indent="-514350">
              <a:buAutoNum type="arabicPeriod" startAt="3"/>
            </a:pPr>
            <a:r>
              <a:rPr lang="en-US" dirty="0" err="1"/>
              <a:t>DeepCode</a:t>
            </a:r>
            <a:r>
              <a:rPr lang="ru-RU" dirty="0"/>
              <a:t>: </a:t>
            </a:r>
            <a:r>
              <a:rPr lang="en-US" dirty="0">
                <a:hlinkClick r:id="rId5"/>
              </a:rPr>
              <a:t>https://www.deepcode.ai/</a:t>
            </a:r>
            <a:endParaRPr lang="ru-RU" dirty="0"/>
          </a:p>
          <a:p>
            <a:pPr marL="514350" indent="-514350">
              <a:buAutoNum type="arabicPeriod" startAt="3"/>
            </a:pPr>
            <a:r>
              <a:rPr lang="en-US" dirty="0"/>
              <a:t>PYT: </a:t>
            </a:r>
            <a:r>
              <a:rPr lang="en-US" dirty="0">
                <a:hlinkClick r:id="rId6"/>
              </a:rPr>
              <a:t>https://github.com/python-security/pyt</a:t>
            </a:r>
            <a:endParaRPr lang="en-US" dirty="0"/>
          </a:p>
          <a:p>
            <a:pPr marL="514350" indent="-514350">
              <a:buAutoNum type="arabicPeriod" startAt="3"/>
            </a:pPr>
            <a:r>
              <a:rPr lang="ru-RU" dirty="0"/>
              <a:t>Объяснение работы БМ алгоритма: </a:t>
            </a:r>
            <a:r>
              <a:rPr lang="en-US" dirty="0">
                <a:hlinkClick r:id="rId7"/>
              </a:rPr>
              <a:t>https://www.youtube.com/watch?v=-lQzG0BmH1A</a:t>
            </a:r>
            <a:endParaRPr lang="ru-RU" dirty="0"/>
          </a:p>
          <a:p>
            <a:pPr marL="514350" indent="-514350">
              <a:buAutoNum type="arabicPeriod" startAt="3"/>
            </a:pPr>
            <a:r>
              <a:rPr lang="ru-RU" dirty="0"/>
              <a:t>Научная статья «Технологии статического и динамического анализа уязвимостей программного обеспечения» от А.И. Аветисяна, А. А. </a:t>
            </a:r>
            <a:r>
              <a:rPr lang="ru-RU" dirty="0" err="1"/>
              <a:t>Белеванцева</a:t>
            </a:r>
            <a:r>
              <a:rPr lang="ru-RU" dirty="0"/>
              <a:t> и </a:t>
            </a:r>
            <a:r>
              <a:rPr lang="ru-RU" dirty="0" err="1"/>
              <a:t>И</a:t>
            </a:r>
            <a:r>
              <a:rPr lang="ru-RU" dirty="0"/>
              <a:t>. И. </a:t>
            </a:r>
            <a:r>
              <a:rPr lang="ru-RU" dirty="0" err="1"/>
              <a:t>Чукляева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1B0496-38CE-4778-821E-AB11F809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1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A9240-CF37-4487-9EEB-124F18E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Yu Mincho" panose="02020400000000000000" pitchFamily="18" charset="-128"/>
              </a:rPr>
              <a:t>С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уществующие инструменты для поиска уязвимостей в коде </a:t>
            </a:r>
            <a:r>
              <a:rPr lang="ru-RU" sz="44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Python</a:t>
            </a:r>
            <a:r>
              <a:rPr lang="ru-RU" b="1" dirty="0">
                <a:latin typeface="Times New Roman" panose="02020603050405020304" pitchFamily="18" charset="0"/>
                <a:ea typeface="Yu Mincho" panose="02020400000000000000" pitchFamily="18" charset="-128"/>
              </a:rPr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26252-DA7B-49D0-B1BF-5EC258C0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DeepCode</a:t>
            </a: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крупный проект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только через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на основе искусственного интеллекта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Taint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открытый код, с возможностью доработки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чересчур сложен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CB2105-1D9C-435E-9DC4-1AF73387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87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120E1-632D-47AB-8F86-B82BACE8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80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ECB79-B9D2-4350-A692-D7F0E661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23820"/>
            <a:ext cx="12192000" cy="3315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 и обоснованная критика приветствуются</a:t>
            </a:r>
          </a:p>
          <a:p>
            <a:pPr marL="0" indent="0" algn="ctr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000" dirty="0"/>
              <a:t>Проект и презентация тут: </a:t>
            </a:r>
            <a:r>
              <a:rPr lang="en-US" sz="3000" dirty="0">
                <a:hlinkClick r:id="rId2"/>
              </a:rPr>
              <a:t>https://github.com/denjasan/SureCode</a:t>
            </a:r>
            <a:endParaRPr lang="en-US" sz="3000" dirty="0"/>
          </a:p>
          <a:p>
            <a:pPr marL="0" indent="0" algn="ctr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AF6AED-B1A5-42BE-995B-EF16330D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37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B1853-CD49-40C9-8E56-6ADAF10F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A3A95-E3B6-46AB-BADB-1C8CAC2F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больше набирает популярность</a:t>
            </a:r>
          </a:p>
          <a:p>
            <a:pPr marL="0" indent="0" algn="ctr">
              <a:buNone/>
            </a:pP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</a:p>
          <a:p>
            <a:pPr marL="0" indent="0" algn="ctr">
              <a:buNone/>
            </a:pP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больше разработчиков</a:t>
            </a:r>
          </a:p>
          <a:p>
            <a:pPr marL="0" indent="0" algn="ctr">
              <a:buNone/>
            </a:pP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</a:p>
          <a:p>
            <a:pPr marL="0" indent="0" algn="ctr">
              <a:buNone/>
            </a:pP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разнообразие инструментов для разных задач</a:t>
            </a:r>
          </a:p>
          <a:p>
            <a:pPr marL="0" indent="0" algn="ctr">
              <a:buNone/>
            </a:pPr>
            <a:endParaRPr lang="ru-RU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Мой ресурс будет обеспечивать начинающих разработчиков уверенностью и всевозможными подсказками в разработке веб-приложений с точки зрения безопасности. </a:t>
            </a:r>
          </a:p>
          <a:p>
            <a:endParaRPr lang="ru-RU" altLang="ja-JP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9AF877-35F5-4DFB-8DEF-5FE40EBF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3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DD42-DCB7-4444-B551-97469079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627DE1-2B35-4643-8C51-DA5816A3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Анализ наиболее распространённых алгоритмов поиска уязвимостей</a:t>
            </a:r>
          </a:p>
          <a:p>
            <a:pPr marL="514350" indent="-514350">
              <a:buAutoNum type="arabicParenR"/>
            </a:pPr>
            <a:r>
              <a:rPr lang="ru-RU" dirty="0"/>
              <a:t>Выбор наиболее оптимального алгоритма для поставленной задачи и его программная реализация </a:t>
            </a:r>
          </a:p>
          <a:p>
            <a:pPr marL="514350" indent="-514350">
              <a:buAutoNum type="arabicParenR"/>
            </a:pPr>
            <a:r>
              <a:rPr lang="ru-RU" dirty="0"/>
              <a:t>Анализ наиболее распространённых угроз безопасности веб-приложений</a:t>
            </a:r>
          </a:p>
          <a:p>
            <a:pPr marL="514350" indent="-514350">
              <a:buAutoNum type="arabicParenR"/>
            </a:pPr>
            <a:r>
              <a:rPr lang="ru-RU" dirty="0"/>
              <a:t>Разбор выбранной уязвимости и её совмещение с алгоритмом поиска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C29FEF-3F74-4081-AC09-A44A0945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3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46C57-87C1-4E0E-95A1-AFCEC6CD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0"/>
            <a:ext cx="11694695" cy="121653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алгоритмов поиска уязвимостей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78064-6D5C-439A-A6FE-6C771FAD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052" y="1825625"/>
            <a:ext cx="752374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являются динамический и статический анализы. У каждого имеются, как плюсы, так и минусы, поэтому, грубо говоря, можно исходить из личных предпочтений и актуальности.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сети существует огромное количество систем, тестирующих сайты многочисленными и разнообразными попытками взлома, поэтому динамический метод менее актуален.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этого, был выбран статический метод поиска угроз безопасности, к тому же он проще.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8D34EF-B945-43E7-B397-D9BEEFCB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8DF78D-B406-4BC1-B506-3813BE7D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62392"/>
            <a:ext cx="3830053" cy="52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FC0EF8-438C-457A-BF6E-A99895045C08}"/>
              </a:ext>
            </a:extLst>
          </p:cNvPr>
          <p:cNvSpPr txBox="1"/>
          <p:nvPr/>
        </p:nvSpPr>
        <p:spPr>
          <a:xfrm>
            <a:off x="1429635" y="6283272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1</a:t>
            </a:r>
          </a:p>
        </p:txBody>
      </p:sp>
    </p:spTree>
    <p:extLst>
      <p:ext uri="{BB962C8B-B14F-4D97-AF65-F5344CB8AC3E}">
        <p14:creationId xmlns:p14="http://schemas.microsoft.com/office/powerpoint/2010/main" val="39405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63ADA-16C8-4459-940E-1CE3F47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поиска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79C78-B0D5-4CA5-ABB8-340A8E56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Наивный алгоритм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Рабина-Карпа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Кнута-Морриса-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Колусси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Ахо-Корасик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Бойера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-Мура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Апостолико-Крочемора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049255-783C-4326-95F7-9EFB9891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5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5F754-13E7-44DD-A215-C3752F79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Бойера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-Мура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D1698-750F-497C-BAF7-713EA6BF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2243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Считается наиболее быстрым из алгоритмов общего назначения. Использует эвристики. Существует большое количество оптимизаций.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Идея БМ-поиска – сравнение символов начинается с конца образца, а не с начала, то есть сравнение отдельных символов происходит справа налево. Затем с помощью некоторой эвристической процедуры вычисляется величина сдвига вправо. И снова производится сравнение символов, начиная с конца образца.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475928-09A3-4145-B15C-80BDA29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54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335FC-944A-4453-9C95-F333047D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909" y="100965"/>
            <a:ext cx="5250181" cy="903922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Наглядный пример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59E64536-841E-4083-A307-F0CB06854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470271"/>
              </p:ext>
            </p:extLst>
          </p:nvPr>
        </p:nvGraphicFramePr>
        <p:xfrm>
          <a:off x="1158242" y="1004887"/>
          <a:ext cx="9875516" cy="132556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410788">
                  <a:extLst>
                    <a:ext uri="{9D8B030D-6E8A-4147-A177-3AD203B41FA5}">
                      <a16:colId xmlns:a16="http://schemas.microsoft.com/office/drawing/2014/main" val="3256661986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948838080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4264753680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646691505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242292446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429086602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3252526509"/>
                    </a:ext>
                  </a:extLst>
                </a:gridCol>
              </a:tblGrid>
              <a:tr h="846888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Остальные буквы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772476"/>
                  </a:ext>
                </a:extLst>
              </a:tr>
              <a:tr h="478675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152013"/>
                  </a:ext>
                </a:extLst>
              </a:tr>
            </a:tbl>
          </a:graphicData>
        </a:graphic>
      </p:graphicFrame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F9B7B08-7835-4763-B86E-D773ABD7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40362"/>
              </p:ext>
            </p:extLst>
          </p:nvPr>
        </p:nvGraphicFramePr>
        <p:xfrm>
          <a:off x="1158242" y="3078320"/>
          <a:ext cx="9875516" cy="289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64">
                  <a:extLst>
                    <a:ext uri="{9D8B030D-6E8A-4147-A177-3AD203B41FA5}">
                      <a16:colId xmlns:a16="http://schemas.microsoft.com/office/drawing/2014/main" val="3660598267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732665299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3817862187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513613345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381723899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1711180380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2624312572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996649925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1277795020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874299880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3787515476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2851601211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4015504142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1071746489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968642878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491662978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2493316795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271859427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2048046175"/>
                    </a:ext>
                  </a:extLst>
                </a:gridCol>
              </a:tblGrid>
              <a:tr h="57969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98740"/>
                  </a:ext>
                </a:extLst>
              </a:tr>
              <a:tr h="57969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39739"/>
                  </a:ext>
                </a:extLst>
              </a:tr>
              <a:tr h="579691"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18757"/>
                  </a:ext>
                </a:extLst>
              </a:tr>
              <a:tr h="579691"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36497"/>
                  </a:ext>
                </a:extLst>
              </a:tr>
              <a:tr h="579691"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91697"/>
                  </a:ext>
                </a:extLst>
              </a:tr>
            </a:tbl>
          </a:graphicData>
        </a:graphic>
      </p:graphicFrame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F07C63A-CD23-4DD2-B341-ECF95C98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8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6F9AF-CB2A-4C59-A486-57C7A47C73B7}"/>
              </a:ext>
            </a:extLst>
          </p:cNvPr>
          <p:cNvSpPr txBox="1"/>
          <p:nvPr/>
        </p:nvSpPr>
        <p:spPr>
          <a:xfrm>
            <a:off x="5019590" y="251971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01A48-7486-4724-BC8C-3B60492D29BB}"/>
              </a:ext>
            </a:extLst>
          </p:cNvPr>
          <p:cNvSpPr txBox="1"/>
          <p:nvPr/>
        </p:nvSpPr>
        <p:spPr>
          <a:xfrm>
            <a:off x="5242560" y="618609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2</a:t>
            </a:r>
          </a:p>
        </p:txBody>
      </p:sp>
    </p:spTree>
    <p:extLst>
      <p:ext uri="{BB962C8B-B14F-4D97-AF65-F5344CB8AC3E}">
        <p14:creationId xmlns:p14="http://schemas.microsoft.com/office/powerpoint/2010/main" val="4523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706AE-FA96-4802-9B29-636DF8F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БМ-алгоритм: что изменим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9E46A-E1C0-40E5-8448-08772F0A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93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Входные данные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Алгоритм закончится только при полном просмотре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Запоминается строка с вхождением нужного элемента или строки, если одно действие разделено на несколько строк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Выходные данные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A9D15C2-9ABE-487E-970D-B7B88475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9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B2730-C420-4CDB-8A60-79CAC9286AC0}"/>
              </a:ext>
            </a:extLst>
          </p:cNvPr>
          <p:cNvSpPr txBox="1"/>
          <p:nvPr/>
        </p:nvSpPr>
        <p:spPr>
          <a:xfrm>
            <a:off x="5711789" y="62337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59B3D1-632D-4598-BBAF-A332F6AB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9896"/>
            <a:ext cx="10532453" cy="17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25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696</Words>
  <Application>Microsoft Office PowerPoint</Application>
  <PresentationFormat>Широкоэкранный</PresentationFormat>
  <Paragraphs>184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Times New Roman</vt:lpstr>
      <vt:lpstr>Тема Office</vt:lpstr>
      <vt:lpstr>Инструмент для обнаружения уязвимостей в исходном коде веб-приложений, написанных на языке Python3</vt:lpstr>
      <vt:lpstr>Существующие инструменты для поиска уязвимостей в коде Python:</vt:lpstr>
      <vt:lpstr>Актуальность</vt:lpstr>
      <vt:lpstr>Создание программы</vt:lpstr>
      <vt:lpstr>Классификация алгоритмов поиска уязвимостей</vt:lpstr>
      <vt:lpstr>Алгоритмы поиска </vt:lpstr>
      <vt:lpstr>Алгоритм Бойера-Мура </vt:lpstr>
      <vt:lpstr>Наглядный пример</vt:lpstr>
      <vt:lpstr>БМ-алгоритм: что изменим</vt:lpstr>
      <vt:lpstr>Рейтинг уязвимостей по OWASP Top 10</vt:lpstr>
      <vt:lpstr>SQL　injection</vt:lpstr>
      <vt:lpstr>Взаимодействие python и БД SQL</vt:lpstr>
      <vt:lpstr>cursor.execute(*SQL запрос*)</vt:lpstr>
      <vt:lpstr>Реализация</vt:lpstr>
      <vt:lpstr>XSS</vt:lpstr>
      <vt:lpstr>Основные ошибки</vt:lpstr>
      <vt:lpstr>Реализация</vt:lpstr>
      <vt:lpstr>Перспективы доработки:</vt:lpstr>
      <vt:lpstr>Список использованных источников: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 для обнаружения уязвимостей в исходном коде веб-приложений, написанных на языке Python.</dc:title>
  <dc:creator>DENIS</dc:creator>
  <cp:lastModifiedBy>DENIS</cp:lastModifiedBy>
  <cp:revision>46</cp:revision>
  <dcterms:created xsi:type="dcterms:W3CDTF">2021-01-13T07:54:09Z</dcterms:created>
  <dcterms:modified xsi:type="dcterms:W3CDTF">2021-03-17T09:14:16Z</dcterms:modified>
</cp:coreProperties>
</file>