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1" r:id="rId5"/>
    <p:sldId id="272" r:id="rId6"/>
    <p:sldId id="260" r:id="rId7"/>
    <p:sldId id="261" r:id="rId8"/>
    <p:sldId id="266" r:id="rId9"/>
    <p:sldId id="262" r:id="rId10"/>
    <p:sldId id="259" r:id="rId11"/>
    <p:sldId id="263" r:id="rId12"/>
    <p:sldId id="264" r:id="rId13"/>
    <p:sldId id="265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6A386-E408-46BD-9980-FDD46A2D5ECC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1D0CD-DB21-4850-A276-489617F75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20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3A192-112D-438F-9748-4B69CD930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735952-83ED-442E-A5EA-9A18C434E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AC0337-DB20-4D42-BC75-ED593C08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55FF-3DD6-44B9-AD01-2C580A8819B5}" type="datetime1">
              <a:rPr lang="ru-RU" smtClean="0"/>
              <a:t>14.01.2021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FAAC77-3E4D-438F-9419-94D6EDDD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7C16E7-93C3-4D31-83EE-D0A0B94C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2265-34DF-419B-BD2A-D33688CE0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64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0152B-D45C-4466-8ED0-08758440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8A7711-D7E4-4478-A530-474BEFFBF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647B3B-20CA-42C5-AB69-79C09F3B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441B2-F71E-4F2C-ACA7-A3943168FF31}" type="datetime1">
              <a:rPr lang="ru-RU" smtClean="0"/>
              <a:t>14.01.2021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258458-C555-4928-9282-9CCB542E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366690-F0AB-4E6E-83CE-43478CD4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2265-34DF-419B-BD2A-D33688CE0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528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682DE15-28A7-4540-B8BB-B4D4D3B46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AEC2C54-BF1E-47D2-AEA8-5AD888192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C5ACAF-AB7E-4008-86E4-F6E2169B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B51-02CB-46EF-BCBF-02198524896B}" type="datetime1">
              <a:rPr lang="ru-RU" smtClean="0"/>
              <a:t>14.01.2021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44030C-0015-4A66-AE27-B4A25932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FB6FD4-C2A7-47D6-BD75-2CBF8FED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2265-34DF-419B-BD2A-D33688CE0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11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571E1-8D6E-4296-9CB5-99D1AE1CE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C00DBE-E845-4894-AFBD-72EFF6AF1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39183B-F980-4FAA-95D0-1FF3AD3F0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2E824-81EE-470A-AEA9-ACBB6E22DE8B}" type="datetime1">
              <a:rPr lang="ru-RU" smtClean="0"/>
              <a:t>14.01.2021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25B47D-4E90-40B4-B105-1B56821FD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DCCB3C-C319-41A1-AEA3-23A125337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2265-34DF-419B-BD2A-D33688CE0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30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0CC564-3068-47D2-8553-D4799DA86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5B02A7-EC90-448E-9B6F-D76D8B627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0287F8-7BD2-44D2-8F03-6D3C38A3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EE18D-7838-43B7-B095-6B9CA8F9C84C}" type="datetime1">
              <a:rPr lang="ru-RU" smtClean="0"/>
              <a:t>14.01.2021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71C448-5928-4D66-A681-4E3E3B772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39AD49-75A2-442B-A52F-8D5B8ED2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2265-34DF-419B-BD2A-D33688CE0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4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0AA9F-1FF3-4C2D-8CA1-88AD60FE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02A882-B124-4623-A96B-10A973E60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54F8D1-FF0A-4A7D-8DE6-B74786F96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452B39-A1DE-44A1-A942-23EFC2E3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A141-8AF1-42BA-80EF-8FF3F2E7B576}" type="datetime1">
              <a:rPr lang="ru-RU" smtClean="0"/>
              <a:t>14.01.2021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30B178-FD24-45B6-AEA5-6275C8AF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1FE2B0-191E-424A-A309-BF4CA791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2265-34DF-419B-BD2A-D33688CE0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28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B3173D-15EE-433B-AE92-A37E91E80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7864F4-C8B5-429A-BBF7-525D2CE14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27B6BE-D123-44B1-93B6-14EF59043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A94B1F9-84A1-4834-854D-AEA7479C6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FB90874-E177-47D6-A986-EFF5147B6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39A9EBE-FBE7-437D-BF2F-F95F0A7E2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4AFE-E043-4FE8-A499-A849DD64A380}" type="datetime1">
              <a:rPr lang="ru-RU" smtClean="0"/>
              <a:t>14.01.2021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7DD339F-3715-47CF-A913-E0622AA88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5D4B4D2-A33A-437B-BF27-5D808CD1D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2265-34DF-419B-BD2A-D33688CE0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0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35EB9-0A0B-4C68-A7C3-ED0D64DB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534288B-DCF6-412E-8FDB-E5BDFB8B8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FA35-0B07-4932-90AD-093579E87C64}" type="datetime1">
              <a:rPr lang="ru-RU" smtClean="0"/>
              <a:t>14.01.2021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D759555-FF89-40C3-9E79-639CF70B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DABA42E-C78C-4E52-8427-EDE310FB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2265-34DF-419B-BD2A-D33688CE0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84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43357AA-3E26-42A8-BDB2-02887FF1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223A-AA91-4BD2-809F-2AD6DC332357}" type="datetime1">
              <a:rPr lang="ru-RU" smtClean="0"/>
              <a:t>14.01.2021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7430663-27A2-423B-8888-8DFC7D082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16F9E8-029D-4526-B0AE-62A54ADF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2265-34DF-419B-BD2A-D33688CE0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77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DFB3E-9798-4EAE-9BD9-3D57C10C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E6BE41-D815-4752-BEC6-62367C104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ED92A6-DEC4-4105-AEDD-B049B667E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C80F35-43EC-4631-9DE7-199EF8C33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2BA6-32D5-4815-991C-B474863382C2}" type="datetime1">
              <a:rPr lang="ru-RU" smtClean="0"/>
              <a:t>14.01.2021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BA90AD-3B01-4E2B-B577-A7AC3C370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FA305D-C5B3-491D-965D-B98A6643D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2265-34DF-419B-BD2A-D33688CE0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19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B7A7C5-7430-407B-B46B-4EB57317E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8553CF2-C2A9-428E-A791-59C772FF2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01359C-FEAF-497B-895A-8FD9F6159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B7D9A7-DD97-4310-8244-C635D212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8DE0-2487-4DD5-87C3-39D6C6DB2BFD}" type="datetime1">
              <a:rPr lang="ru-RU" smtClean="0"/>
              <a:t>14.01.2021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F4A5AE-2158-490B-955B-F7302B33D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D068A6-0B04-458E-AC5F-511B3C39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2265-34DF-419B-BD2A-D33688CE0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63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891F21-56A3-4F28-BA58-FC6339D83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67A76A-84EB-4964-A0AF-3DD27B06F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E9CA6C-33B3-4453-84E8-223DDDF43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B8D01-91EB-4D5C-9D62-03C79DDDA071}" type="datetime1">
              <a:rPr lang="ru-RU" smtClean="0"/>
              <a:t>14.01.2021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1BDA48-004A-4EA7-A1BE-B184E5E31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EFD38F-0C54-4400-93AC-86659E631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92265-34DF-419B-BD2A-D33688CE0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65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owasp.org/www-project-top-ten/2017/A7_2017-Cross-Site_Scripting_(XSS)" TargetMode="External"/><Relationship Id="rId3" Type="http://schemas.openxmlformats.org/officeDocument/2006/relationships/hyperlink" Target="https://owasp.org/www-project-top-ten/2017/A2_2017-Broken_Authentication" TargetMode="External"/><Relationship Id="rId7" Type="http://schemas.openxmlformats.org/officeDocument/2006/relationships/hyperlink" Target="https://owasp.org/www-project-top-ten/2017/A6_2017-Security_Misconfiguration" TargetMode="External"/><Relationship Id="rId2" Type="http://schemas.openxmlformats.org/officeDocument/2006/relationships/hyperlink" Target="https://owasp.org/www-project-top-ten/2017/A1_2017-Inje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wasp.org/www-project-top-ten/2017/A5_2017-Broken_Access_Control" TargetMode="External"/><Relationship Id="rId11" Type="http://schemas.openxmlformats.org/officeDocument/2006/relationships/hyperlink" Target="https://owasp.org/www-project-top-ten/2017/A10_2017-Insufficient_Logging%2526Monitoring" TargetMode="External"/><Relationship Id="rId5" Type="http://schemas.openxmlformats.org/officeDocument/2006/relationships/hyperlink" Target="https://owasp.org/www-project-top-ten/2017/A4_2017-XML_External_Entities_(XXE)" TargetMode="External"/><Relationship Id="rId10" Type="http://schemas.openxmlformats.org/officeDocument/2006/relationships/hyperlink" Target="https://owasp.org/www-project-top-ten/2017/A9_2017-Using_Components_with_Known_Vulnerabilities" TargetMode="External"/><Relationship Id="rId4" Type="http://schemas.openxmlformats.org/officeDocument/2006/relationships/hyperlink" Target="https://owasp.org/www-project-top-ten/2017/A3_2017-Sensitive_Data_Exposure" TargetMode="External"/><Relationship Id="rId9" Type="http://schemas.openxmlformats.org/officeDocument/2006/relationships/hyperlink" Target="https://owasp.org/www-project-top-ten/2017/A8_2017-Insecure_Deserialization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ring-searching_algorithm" TargetMode="External"/><Relationship Id="rId7" Type="http://schemas.openxmlformats.org/officeDocument/2006/relationships/hyperlink" Target="https://www.youtube.com/watch?v=-lQzG0BmH1A" TargetMode="External"/><Relationship Id="rId2" Type="http://schemas.openxmlformats.org/officeDocument/2006/relationships/hyperlink" Target="https://owasp.org/www-project-top-te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ython-security/pyt" TargetMode="External"/><Relationship Id="rId5" Type="http://schemas.openxmlformats.org/officeDocument/2006/relationships/hyperlink" Target="https://www.deepcode.ai/" TargetMode="External"/><Relationship Id="rId4" Type="http://schemas.openxmlformats.org/officeDocument/2006/relationships/hyperlink" Target="https://habr.com/ru/post/111449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njasan/SureCod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F68C2-011E-4F8C-A4F9-A1676FC10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421" y="136525"/>
            <a:ext cx="11871157" cy="1655762"/>
          </a:xfrm>
        </p:spPr>
        <p:txBody>
          <a:bodyPr>
            <a:normAutofit/>
          </a:bodyPr>
          <a:lstStyle/>
          <a:p>
            <a:r>
              <a:rPr lang="ru-RU" sz="3600" b="1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Инструмент для обнаружения уязвимостей в исходном коде веб-приложений, написанных на языке </a:t>
            </a:r>
            <a:r>
              <a:rPr lang="ru-RU" sz="3600" b="1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Python</a:t>
            </a:r>
            <a:r>
              <a:rPr lang="ru-RU" sz="3600" b="1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.</a:t>
            </a:r>
            <a:endParaRPr lang="ru-RU" sz="36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69E6D7-6A2E-4423-BB59-CADCB48BC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421" y="2743200"/>
            <a:ext cx="11871157" cy="361315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Родионов Денис Александрович,</a:t>
            </a:r>
          </a:p>
          <a:p>
            <a:pPr algn="l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ГБОУ «Инженерная школа №1581», класс 11 И</a:t>
            </a:r>
          </a:p>
          <a:p>
            <a:pPr algn="l"/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Быков Александр Юрьевич,</a:t>
            </a:r>
          </a:p>
          <a:p>
            <a:pPr algn="l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кафедры  «Информационная безопасность» МГТУ им. Н.Э. Баумана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Кафедра: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ИУ8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12E46E-C7B5-43A3-B161-E997CCFF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2265-34DF-419B-BD2A-D33688CE090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75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F12CF1-3F27-4065-8835-A73F36466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99345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Рейтинг уязвимостей по </a:t>
            </a:r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OWASP</a:t>
            </a:r>
            <a:r>
              <a:rPr lang="ja-JP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ja-JP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9DCB95-F459-4D6D-896B-1C8F98F72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600"/>
            <a:ext cx="10515600" cy="522224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b="1" i="0" u="none" strike="noStrike" dirty="0">
                <a:solidFill>
                  <a:srgbClr val="1D7BD7"/>
                </a:solidFill>
                <a:effectLst/>
                <a:latin typeface="roboto"/>
                <a:hlinkClick r:id="rId2"/>
              </a:rPr>
              <a:t>Injection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.</a:t>
            </a:r>
            <a:endParaRPr lang="ru-RU" b="0" i="0" dirty="0">
              <a:solidFill>
                <a:srgbClr val="000000"/>
              </a:solidFill>
              <a:effectLst/>
              <a:latin typeface="roboto"/>
            </a:endParaRPr>
          </a:p>
          <a:p>
            <a:pPr marL="514350" indent="-514350">
              <a:buAutoNum type="arabicParenR"/>
            </a:pPr>
            <a:r>
              <a:rPr lang="en-US" b="1" i="0" u="none" strike="noStrike" dirty="0">
                <a:solidFill>
                  <a:srgbClr val="1D7BD7"/>
                </a:solidFill>
                <a:effectLst/>
                <a:latin typeface="roboto"/>
                <a:hlinkClick r:id="rId3"/>
              </a:rPr>
              <a:t>Broken Authentication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.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R"/>
            </a:pPr>
            <a:r>
              <a:rPr lang="en-US" b="1" i="0" u="none" strike="noStrike" dirty="0">
                <a:solidFill>
                  <a:srgbClr val="1D7BD7"/>
                </a:solidFill>
                <a:effectLst/>
                <a:latin typeface="roboto"/>
                <a:hlinkClick r:id="rId4"/>
              </a:rPr>
              <a:t>Sensitive Data Exposure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.</a:t>
            </a:r>
            <a:endParaRPr lang="ru-RU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R"/>
            </a:pPr>
            <a:r>
              <a:rPr lang="en-US" b="1" i="0" u="none" strike="noStrike" dirty="0">
                <a:solidFill>
                  <a:srgbClr val="1D7BD7"/>
                </a:solidFill>
                <a:effectLst/>
                <a:latin typeface="roboto"/>
                <a:hlinkClick r:id="rId5"/>
              </a:rPr>
              <a:t>XML External Entities (XXE)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.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R"/>
            </a:pPr>
            <a:r>
              <a:rPr lang="en-US" b="1" i="0" u="none" strike="noStrike" dirty="0">
                <a:solidFill>
                  <a:srgbClr val="1D7BD7"/>
                </a:solidFill>
                <a:effectLst/>
                <a:latin typeface="roboto"/>
                <a:hlinkClick r:id="rId6"/>
              </a:rPr>
              <a:t>Broken Access Control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.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R"/>
            </a:pPr>
            <a:r>
              <a:rPr lang="en-US" b="1" i="0" u="none" strike="noStrike" dirty="0">
                <a:solidFill>
                  <a:srgbClr val="1D7BD7"/>
                </a:solidFill>
                <a:effectLst/>
                <a:latin typeface="roboto"/>
                <a:hlinkClick r:id="rId7"/>
              </a:rPr>
              <a:t>Security Misconfiguration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.</a:t>
            </a:r>
            <a:endParaRPr lang="ru-RU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R"/>
            </a:pPr>
            <a:r>
              <a:rPr lang="en-US" b="1" i="0" u="none" strike="noStrike" dirty="0">
                <a:solidFill>
                  <a:srgbClr val="1D7BD7"/>
                </a:solidFill>
                <a:effectLst/>
                <a:latin typeface="roboto"/>
                <a:hlinkClick r:id="rId8"/>
              </a:rPr>
              <a:t>Cross-Site Scripting (XSS)</a:t>
            </a:r>
            <a:r>
              <a:rPr lang="ru-RU" u="none" strike="noStrik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AutoNum type="arabicParenR"/>
            </a:pPr>
            <a:r>
              <a:rPr lang="en-US" b="1" i="0" u="none" strike="noStrike" dirty="0">
                <a:solidFill>
                  <a:srgbClr val="1D7BD7"/>
                </a:solidFill>
                <a:effectLst/>
                <a:latin typeface="roboto"/>
                <a:hlinkClick r:id="rId9"/>
              </a:rPr>
              <a:t>Insecure Deserialization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R"/>
            </a:pPr>
            <a:r>
              <a:rPr lang="en-US" b="1" i="0" u="none" strike="noStrike" dirty="0">
                <a:solidFill>
                  <a:srgbClr val="1D7BD7"/>
                </a:solidFill>
                <a:effectLst/>
                <a:latin typeface="roboto"/>
                <a:hlinkClick r:id="rId10"/>
              </a:rPr>
              <a:t>Using Components with Known Vulnerabilities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.</a:t>
            </a:r>
            <a:endParaRPr lang="ru-RU" b="0" i="0" dirty="0">
              <a:solidFill>
                <a:srgbClr val="000000"/>
              </a:solidFill>
              <a:effectLst/>
              <a:latin typeface="roboto"/>
            </a:endParaRPr>
          </a:p>
          <a:p>
            <a:pPr marL="514350" indent="-514350">
              <a:buAutoNum type="arabicParenR"/>
            </a:pPr>
            <a:r>
              <a:rPr lang="ru-RU" b="1" i="0" u="none" strike="noStrike" dirty="0">
                <a:solidFill>
                  <a:srgbClr val="1D7BD7"/>
                </a:solidFill>
                <a:effectLst/>
                <a:latin typeface="roboto"/>
                <a:hlinkClick r:id="rId11"/>
              </a:rPr>
              <a:t> </a:t>
            </a:r>
            <a:r>
              <a:rPr lang="en-US" b="1" i="0" u="none" strike="noStrike" dirty="0">
                <a:solidFill>
                  <a:srgbClr val="1D7BD7"/>
                </a:solidFill>
                <a:effectLst/>
                <a:latin typeface="roboto"/>
                <a:hlinkClick r:id="rId11"/>
              </a:rPr>
              <a:t>Insufficient Logging &amp; Monitoring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.</a:t>
            </a:r>
            <a:endParaRPr lang="ru-RU" b="0" i="0" dirty="0">
              <a:solidFill>
                <a:srgbClr val="000000"/>
              </a:solidFill>
              <a:effectLst/>
              <a:latin typeface="roboto"/>
            </a:endParaRPr>
          </a:p>
          <a:p>
            <a:pPr marL="514350" indent="-514350">
              <a:buAutoNum type="arabicParenR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CC10CE-A96B-480F-8A2D-61732688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2265-34DF-419B-BD2A-D33688CE090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1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50F9A-45A9-4166-9D8A-E2322615D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720" y="210343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ja-JP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ja-JP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injection</a:t>
            </a:r>
            <a:endParaRPr lang="ru-RU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9ECD03-756D-4257-B309-8ECF3EDD3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720" y="6858000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34BD64-93CB-47F0-A02E-532C467D8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2265-34DF-419B-BD2A-D33688CE090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378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C3807A-C5ED-4356-821C-66FF8C81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Взаимодействие </a:t>
            </a:r>
            <a:r>
              <a:rPr lang="en-US" dirty="0"/>
              <a:t>python </a:t>
            </a:r>
            <a:r>
              <a:rPr lang="ru-RU" dirty="0"/>
              <a:t>и БД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626C31-BDD4-4C09-A634-DFD25EE5B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B47A3964-4289-4D3A-A8FF-8EE7EC57E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072449"/>
              </p:ext>
            </p:extLst>
          </p:nvPr>
        </p:nvGraphicFramePr>
        <p:xfrm>
          <a:off x="1435100" y="1690688"/>
          <a:ext cx="9321800" cy="4643722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4660900">
                  <a:extLst>
                    <a:ext uri="{9D8B030D-6E8A-4147-A177-3AD203B41FA5}">
                      <a16:colId xmlns:a16="http://schemas.microsoft.com/office/drawing/2014/main" val="3942310751"/>
                    </a:ext>
                  </a:extLst>
                </a:gridCol>
                <a:gridCol w="4660900">
                  <a:extLst>
                    <a:ext uri="{9D8B030D-6E8A-4147-A177-3AD203B41FA5}">
                      <a16:colId xmlns:a16="http://schemas.microsoft.com/office/drawing/2014/main" val="1484754907"/>
                    </a:ext>
                  </a:extLst>
                </a:gridCol>
              </a:tblGrid>
              <a:tr h="1250954">
                <a:tc>
                  <a:txBody>
                    <a:bodyPr/>
                    <a:lstStyle/>
                    <a:p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База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DB-API </a:t>
                      </a:r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модуль</a:t>
                      </a:r>
                      <a:endParaRPr 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081553"/>
                  </a:ext>
                </a:extLst>
              </a:tr>
              <a:tr h="848192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SQLite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sqlite3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835957"/>
                  </a:ext>
                </a:extLst>
              </a:tr>
              <a:tr h="848192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PostgreSQL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psycopg2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8098008"/>
                  </a:ext>
                </a:extLst>
              </a:tr>
              <a:tr h="848192">
                <a:tc>
                  <a:txBody>
                    <a:bodyPr/>
                    <a:lstStyle/>
                    <a:p>
                      <a:r>
                        <a:rPr lang="en-US" sz="3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MySQL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mysql.connector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643488"/>
                  </a:ext>
                </a:extLst>
              </a:tr>
              <a:tr h="848192">
                <a:tc>
                  <a:txBody>
                    <a:bodyPr/>
                    <a:lstStyle/>
                    <a:p>
                      <a:r>
                        <a:rPr lang="en-US" sz="3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ODBC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pyodbc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245675"/>
                  </a:ext>
                </a:extLst>
              </a:tr>
            </a:tbl>
          </a:graphicData>
        </a:graphic>
      </p:graphicFrame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8478AE4-6730-4F28-96EA-11DC257C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2265-34DF-419B-BD2A-D33688CE0905}" type="slidenum">
              <a:rPr lang="ru-RU" smtClean="0"/>
              <a:t>12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250CC5-16AF-4FBE-98C1-B7F5225C6C3C}"/>
              </a:ext>
            </a:extLst>
          </p:cNvPr>
          <p:cNvSpPr txBox="1"/>
          <p:nvPr/>
        </p:nvSpPr>
        <p:spPr>
          <a:xfrm>
            <a:off x="5517155" y="6469347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3</a:t>
            </a:r>
          </a:p>
        </p:txBody>
      </p:sp>
    </p:spTree>
    <p:extLst>
      <p:ext uri="{BB962C8B-B14F-4D97-AF65-F5344CB8AC3E}">
        <p14:creationId xmlns:p14="http://schemas.microsoft.com/office/powerpoint/2010/main" val="2275599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2E598-AC4C-4794-BA6F-7481B18C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558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execute(</a:t>
            </a: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запрос*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ABA21E-8073-48F5-AA38-8BB313734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36854"/>
            <a:ext cx="12192000" cy="18400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DC8165-F66E-4D38-9E03-B8F0F7E854F1}"/>
              </a:ext>
            </a:extLst>
          </p:cNvPr>
          <p:cNvSpPr txBox="1"/>
          <p:nvPr/>
        </p:nvSpPr>
        <p:spPr>
          <a:xfrm>
            <a:off x="1049020" y="672066"/>
            <a:ext cx="10093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идентичность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86EAF0-FB5F-4FE2-B9DE-E5A02D7C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2265-34DF-419B-BD2A-D33688CE0905}" type="slidenum">
              <a:rPr lang="ru-RU" smtClean="0"/>
              <a:t>13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24D40-9DA3-440E-BCB1-8BEB9C754998}"/>
              </a:ext>
            </a:extLst>
          </p:cNvPr>
          <p:cNvSpPr txBox="1"/>
          <p:nvPr/>
        </p:nvSpPr>
        <p:spPr>
          <a:xfrm>
            <a:off x="5719134" y="5892583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Рис. 2</a:t>
            </a:r>
          </a:p>
        </p:txBody>
      </p:sp>
    </p:spTree>
    <p:extLst>
      <p:ext uri="{BB962C8B-B14F-4D97-AF65-F5344CB8AC3E}">
        <p14:creationId xmlns:p14="http://schemas.microsoft.com/office/powerpoint/2010/main" val="347084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5B1915-1F61-4956-BA28-6741E62BC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B5D77-3160-48AF-87A4-F43F294D0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8620" y="5909309"/>
            <a:ext cx="1254760" cy="62960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Рис. 3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505E777-E3E4-4E38-B88B-8A48D9AAB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9686"/>
            <a:ext cx="12192000" cy="4098628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AB58F48-4366-4670-8F28-2F19A9B8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2265-34DF-419B-BD2A-D33688CE090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966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3F999E-1B92-49B1-9748-ED28F4D30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 доработки: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CCD3BA-1E37-4A6D-801E-A85D215D8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XSS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инъекции)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Уязвимая загрузка файлов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Лёгкая доработка ресурса пользователями (без понимания полного кода)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43EEA0-53B1-4E57-8BA9-39ECA848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2265-34DF-419B-BD2A-D33688CE090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172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EC4908-E7BD-4F50-A08E-C48AE2099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60" y="61755"/>
            <a:ext cx="10515600" cy="1325563"/>
          </a:xfrm>
        </p:spPr>
        <p:txBody>
          <a:bodyPr/>
          <a:lstStyle/>
          <a:p>
            <a:r>
              <a:rPr lang="ru-RU" dirty="0"/>
              <a:t>Список использованных источников: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E6F565-54CF-4C33-8E51-31CF53CAF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60" y="1331916"/>
            <a:ext cx="10515600" cy="502443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/>
              <a:t>Ресурсы</a:t>
            </a:r>
            <a:r>
              <a:rPr lang="en-US" dirty="0"/>
              <a:t> OWASP: </a:t>
            </a:r>
            <a:r>
              <a:rPr lang="en-US" dirty="0">
                <a:hlinkClick r:id="rId2"/>
              </a:rPr>
              <a:t>https://owasp.org/www-project-top-ten/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/>
              <a:t>Классификация методов поиска подстроки: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https://en.wikipedia.org/wiki/String-searching_algorithm</a:t>
            </a:r>
            <a:endParaRPr lang="ru-RU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https://habr.com/ru/post/111449/</a:t>
            </a:r>
            <a:endParaRPr lang="ru-RU" dirty="0"/>
          </a:p>
          <a:p>
            <a:pPr marL="514350" indent="-514350">
              <a:buAutoNum type="arabicPeriod" startAt="3"/>
            </a:pPr>
            <a:r>
              <a:rPr lang="en-US" dirty="0" err="1"/>
              <a:t>DeepCode</a:t>
            </a:r>
            <a:r>
              <a:rPr lang="ru-RU" dirty="0"/>
              <a:t>: </a:t>
            </a:r>
            <a:r>
              <a:rPr lang="en-US" dirty="0">
                <a:hlinkClick r:id="rId5"/>
              </a:rPr>
              <a:t>https://www.deepcode.ai/</a:t>
            </a:r>
            <a:endParaRPr lang="ru-RU" dirty="0"/>
          </a:p>
          <a:p>
            <a:pPr marL="514350" indent="-514350">
              <a:buAutoNum type="arabicPeriod" startAt="3"/>
            </a:pPr>
            <a:r>
              <a:rPr lang="en-US" dirty="0"/>
              <a:t>PYT: </a:t>
            </a:r>
            <a:r>
              <a:rPr lang="en-US" dirty="0">
                <a:hlinkClick r:id="rId6"/>
              </a:rPr>
              <a:t>https://github.com/python-security/pyt</a:t>
            </a:r>
            <a:endParaRPr lang="en-US" dirty="0"/>
          </a:p>
          <a:p>
            <a:pPr marL="514350" indent="-514350">
              <a:buAutoNum type="arabicPeriod" startAt="3"/>
            </a:pPr>
            <a:r>
              <a:rPr lang="ru-RU" dirty="0"/>
              <a:t>Объяснение работы БМ алгоритма: </a:t>
            </a:r>
            <a:r>
              <a:rPr lang="en-US" dirty="0">
                <a:hlinkClick r:id="rId7"/>
              </a:rPr>
              <a:t>https://www.youtube.com/watch?v=-lQzG0BmH1A</a:t>
            </a:r>
            <a:endParaRPr lang="ru-RU" dirty="0"/>
          </a:p>
          <a:p>
            <a:pPr marL="514350" indent="-514350">
              <a:buAutoNum type="arabicPeriod" startAt="3"/>
            </a:pPr>
            <a:r>
              <a:rPr lang="ru-RU" dirty="0"/>
              <a:t>Научная статья «Технологии статического и динамического анализа уязвимостей программного обеспечения» от А.И. Аветисяна, А. А. </a:t>
            </a:r>
            <a:r>
              <a:rPr lang="ru-RU" dirty="0" err="1"/>
              <a:t>Белеванцева</a:t>
            </a:r>
            <a:r>
              <a:rPr lang="ru-RU" dirty="0"/>
              <a:t> и </a:t>
            </a:r>
            <a:r>
              <a:rPr lang="ru-RU" dirty="0" err="1"/>
              <a:t>И</a:t>
            </a:r>
            <a:r>
              <a:rPr lang="ru-RU" dirty="0"/>
              <a:t>. И. </a:t>
            </a:r>
            <a:r>
              <a:rPr lang="ru-RU" dirty="0" err="1"/>
              <a:t>Чукляева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1B0496-38CE-4778-821E-AB11F8099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2265-34DF-419B-BD2A-D33688CE090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012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120E1-632D-47AB-8F86-B82BACE8E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280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CECB79-B9D2-4350-A692-D7F0E6618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23820"/>
            <a:ext cx="12192000" cy="33153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Вопросы и обоснованная критика приветствуются</a:t>
            </a:r>
          </a:p>
          <a:p>
            <a:pPr marL="0" indent="0" algn="ctr">
              <a:buNone/>
            </a:pP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000" dirty="0"/>
              <a:t>Проект и презентация тут: </a:t>
            </a:r>
            <a:r>
              <a:rPr lang="en-US" sz="3000" dirty="0">
                <a:hlinkClick r:id="rId2"/>
              </a:rPr>
              <a:t>https://github.com/denjasan/SureCode</a:t>
            </a:r>
            <a:endParaRPr lang="en-US" sz="3000" dirty="0"/>
          </a:p>
          <a:p>
            <a:pPr marL="0" indent="0" algn="ctr">
              <a:buNone/>
            </a:pP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2AF6AED-B1A5-42BE-995B-EF16330D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2265-34DF-419B-BD2A-D33688CE090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373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9A9240-CF37-4487-9EEB-124F18E4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ea typeface="Yu Mincho" panose="02020400000000000000" pitchFamily="18" charset="-128"/>
              </a:rPr>
              <a:t>С</a:t>
            </a:r>
            <a:r>
              <a:rPr lang="ru-RU" sz="4400" b="1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уществующие инструменты для поиска уязвимостей в коде </a:t>
            </a:r>
            <a:r>
              <a:rPr lang="ru-RU" sz="4400" b="1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Python</a:t>
            </a:r>
            <a:r>
              <a:rPr lang="ru-RU" b="1" dirty="0">
                <a:latin typeface="Times New Roman" panose="02020603050405020304" pitchFamily="18" charset="0"/>
                <a:ea typeface="Yu Mincho" panose="02020400000000000000" pitchFamily="18" charset="-128"/>
              </a:rPr>
              <a:t>: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226252-DA7B-49D0-B1BF-5EC258C0B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DeepCode</a:t>
            </a:r>
            <a:endParaRPr lang="en-US" altLang="ja-JP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Преимущества: крупный проект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Недостатки: только через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на основе искусственного интеллекта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Taint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Преимущества: открытый код, с возможностью доработки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Недостатки: чересчур сложен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A71468F-6732-4777-BB2F-AF071008191F}"/>
              </a:ext>
            </a:extLst>
          </p:cNvPr>
          <p:cNvSpPr/>
          <p:nvPr/>
        </p:nvSpPr>
        <p:spPr>
          <a:xfrm>
            <a:off x="447040" y="325120"/>
            <a:ext cx="121920" cy="1320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CB2105-1D9C-435E-9DC4-1AF73387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2265-34DF-419B-BD2A-D33688CE090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87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1B1853-CD49-40C9-8E56-6ADAF10F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BA3A95-E3B6-46AB-BADB-1C8CAC2F9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всё больше набирает популярность</a:t>
            </a:r>
          </a:p>
          <a:p>
            <a:pPr marL="0" indent="0" algn="ctr">
              <a:buNone/>
            </a:pPr>
            <a:r>
              <a:rPr lang="ru-RU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</a:p>
          <a:p>
            <a:pPr marL="0" indent="0" algn="ctr">
              <a:buNone/>
            </a:pPr>
            <a:r>
              <a:rPr lang="ru-RU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Всё больше разработчиков</a:t>
            </a:r>
          </a:p>
          <a:p>
            <a:pPr marL="0" indent="0" algn="ctr">
              <a:buNone/>
            </a:pPr>
            <a:r>
              <a:rPr lang="ru-RU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</a:p>
          <a:p>
            <a:pPr marL="0" indent="0" algn="ctr">
              <a:buNone/>
            </a:pPr>
            <a:r>
              <a:rPr lang="ru-RU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разнообразие инструментов для разных задач</a:t>
            </a:r>
          </a:p>
          <a:p>
            <a:pPr marL="0" indent="0" algn="ctr">
              <a:buNone/>
            </a:pPr>
            <a:endParaRPr lang="ru-RU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Мой ресурс будет обеспечивать начинающих разработчиков уверенностью и всевозможными подсказками в разработке веб-приложений с точки зрения безопасности. </a:t>
            </a:r>
          </a:p>
          <a:p>
            <a:endParaRPr lang="ru-RU" altLang="ja-JP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9AF877-35F5-4DFB-8DEF-5FE40EBF9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2265-34DF-419B-BD2A-D33688CE090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636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4DD42-DCB7-4444-B551-97469079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программы.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627DE1-2B35-4643-8C51-DA5816A3E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ru-RU" dirty="0"/>
              <a:t>Анализ наиболее распространённых алгоритмов поиска уязвимостей</a:t>
            </a:r>
          </a:p>
          <a:p>
            <a:pPr marL="514350" indent="-514350">
              <a:buAutoNum type="arabicParenR"/>
            </a:pPr>
            <a:r>
              <a:rPr lang="ru-RU" dirty="0"/>
              <a:t>Выбор наиболее оптимального алгоритма для поставленной задачи и его программная реализация </a:t>
            </a:r>
          </a:p>
          <a:p>
            <a:pPr marL="514350" indent="-514350">
              <a:buAutoNum type="arabicParenR"/>
            </a:pPr>
            <a:r>
              <a:rPr lang="ru-RU" dirty="0"/>
              <a:t>Анализ наиболее распространённых угроз безопасности веб-приложений</a:t>
            </a:r>
          </a:p>
          <a:p>
            <a:pPr marL="514350" indent="-514350">
              <a:buAutoNum type="arabicParenR"/>
            </a:pPr>
            <a:r>
              <a:rPr lang="ru-RU" dirty="0"/>
              <a:t>Разбор выбранной уязвимости и её совмещение с алгоритмом поиска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C29FEF-3F74-4081-AC09-A44A0945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2265-34DF-419B-BD2A-D33688CE090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730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46C57-87C1-4E0E-95A1-AFCEC6CD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52" y="0"/>
            <a:ext cx="11694695" cy="121653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алгоритмов поиска уязвимостей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978064-6D5C-439A-A6FE-6C771FAD0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0052" y="1825625"/>
            <a:ext cx="7523747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Основными являются динамический и статический анализы. У каждого имеются, как плюсы, так и минусы, поэтому, грубо говоря, можно исходить из личных предпочтений и актуальности.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сети существует огромное количество систем, тестирующих сайты многочисленными и разнообразными попытками взлома, поэтому динамический метод менее актуален.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Исходя из этого, был выбран статический метод поиска угроз безопасности, к тому же он проще.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08D34EF-B945-43E7-B397-D9BEEFCBF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2265-34DF-419B-BD2A-D33688CE0905}" type="slidenum">
              <a:rPr lang="ru-RU" smtClean="0"/>
              <a:t>5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98DF78D-B406-4BC1-B506-3813BE7D3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62392"/>
            <a:ext cx="3830053" cy="52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63ADA-16C8-4459-940E-1CE3F47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поиска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D79C78-B0D5-4CA5-ABB8-340A8E569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Наивный алгоритм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Рабина-Карпа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Кнута-Морриса-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Пратта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Колусси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Ахо-Корасик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Бойера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-Мура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Апостолико-Крочемора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049255-783C-4326-95F7-9EFB9891A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2265-34DF-419B-BD2A-D33688CE090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359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5F754-13E7-44DD-A215-C3752F795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Бойера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-Мура 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AD1698-750F-497C-BAF7-713EA6BF5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222432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Считается наиболее быстрым из алгоритмов общего назначения. Использует эвристики. Существует большое количество оптимизаций.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Идея БМ-поиска – сравнение символов начинается с конца образца, а не с начала, то есть сравнение отдельных символов происходит справа налево. Затем с помощью некоторой эвристической процедуры вычисляется величина сдвига вправо. И снова производится сравнение символов, начиная с конца образца.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475928-09A3-4145-B15C-80BDA29D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2265-34DF-419B-BD2A-D33688CE090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548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0335FC-944A-4453-9C95-F333047D6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0909" y="100965"/>
            <a:ext cx="5250181" cy="903922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Наглядный пример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59E64536-841E-4083-A307-F0CB068541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470271"/>
              </p:ext>
            </p:extLst>
          </p:nvPr>
        </p:nvGraphicFramePr>
        <p:xfrm>
          <a:off x="1158242" y="1004887"/>
          <a:ext cx="9875516" cy="1325563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1410788">
                  <a:extLst>
                    <a:ext uri="{9D8B030D-6E8A-4147-A177-3AD203B41FA5}">
                      <a16:colId xmlns:a16="http://schemas.microsoft.com/office/drawing/2014/main" val="3256661986"/>
                    </a:ext>
                  </a:extLst>
                </a:gridCol>
                <a:gridCol w="1410788">
                  <a:extLst>
                    <a:ext uri="{9D8B030D-6E8A-4147-A177-3AD203B41FA5}">
                      <a16:colId xmlns:a16="http://schemas.microsoft.com/office/drawing/2014/main" val="948838080"/>
                    </a:ext>
                  </a:extLst>
                </a:gridCol>
                <a:gridCol w="1410788">
                  <a:extLst>
                    <a:ext uri="{9D8B030D-6E8A-4147-A177-3AD203B41FA5}">
                      <a16:colId xmlns:a16="http://schemas.microsoft.com/office/drawing/2014/main" val="4264753680"/>
                    </a:ext>
                  </a:extLst>
                </a:gridCol>
                <a:gridCol w="1410788">
                  <a:extLst>
                    <a:ext uri="{9D8B030D-6E8A-4147-A177-3AD203B41FA5}">
                      <a16:colId xmlns:a16="http://schemas.microsoft.com/office/drawing/2014/main" val="646691505"/>
                    </a:ext>
                  </a:extLst>
                </a:gridCol>
                <a:gridCol w="1410788">
                  <a:extLst>
                    <a:ext uri="{9D8B030D-6E8A-4147-A177-3AD203B41FA5}">
                      <a16:colId xmlns:a16="http://schemas.microsoft.com/office/drawing/2014/main" val="242292446"/>
                    </a:ext>
                  </a:extLst>
                </a:gridCol>
                <a:gridCol w="1410788">
                  <a:extLst>
                    <a:ext uri="{9D8B030D-6E8A-4147-A177-3AD203B41FA5}">
                      <a16:colId xmlns:a16="http://schemas.microsoft.com/office/drawing/2014/main" val="429086602"/>
                    </a:ext>
                  </a:extLst>
                </a:gridCol>
                <a:gridCol w="1410788">
                  <a:extLst>
                    <a:ext uri="{9D8B030D-6E8A-4147-A177-3AD203B41FA5}">
                      <a16:colId xmlns:a16="http://schemas.microsoft.com/office/drawing/2014/main" val="3252526509"/>
                    </a:ext>
                  </a:extLst>
                </a:gridCol>
              </a:tblGrid>
              <a:tr h="846888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Остальные буквы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772476"/>
                  </a:ext>
                </a:extLst>
              </a:tr>
              <a:tr h="478675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152013"/>
                  </a:ext>
                </a:extLst>
              </a:tr>
            </a:tbl>
          </a:graphicData>
        </a:graphic>
      </p:graphicFrame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5F9B7B08-7835-4763-B86E-D773ABD79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640362"/>
              </p:ext>
            </p:extLst>
          </p:nvPr>
        </p:nvGraphicFramePr>
        <p:xfrm>
          <a:off x="1158242" y="3078320"/>
          <a:ext cx="9875516" cy="2898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764">
                  <a:extLst>
                    <a:ext uri="{9D8B030D-6E8A-4147-A177-3AD203B41FA5}">
                      <a16:colId xmlns:a16="http://schemas.microsoft.com/office/drawing/2014/main" val="3660598267"/>
                    </a:ext>
                  </a:extLst>
                </a:gridCol>
                <a:gridCol w="519764">
                  <a:extLst>
                    <a:ext uri="{9D8B030D-6E8A-4147-A177-3AD203B41FA5}">
                      <a16:colId xmlns:a16="http://schemas.microsoft.com/office/drawing/2014/main" val="732665299"/>
                    </a:ext>
                  </a:extLst>
                </a:gridCol>
                <a:gridCol w="519764">
                  <a:extLst>
                    <a:ext uri="{9D8B030D-6E8A-4147-A177-3AD203B41FA5}">
                      <a16:colId xmlns:a16="http://schemas.microsoft.com/office/drawing/2014/main" val="3817862187"/>
                    </a:ext>
                  </a:extLst>
                </a:gridCol>
                <a:gridCol w="519764">
                  <a:extLst>
                    <a:ext uri="{9D8B030D-6E8A-4147-A177-3AD203B41FA5}">
                      <a16:colId xmlns:a16="http://schemas.microsoft.com/office/drawing/2014/main" val="513613345"/>
                    </a:ext>
                  </a:extLst>
                </a:gridCol>
                <a:gridCol w="519764">
                  <a:extLst>
                    <a:ext uri="{9D8B030D-6E8A-4147-A177-3AD203B41FA5}">
                      <a16:colId xmlns:a16="http://schemas.microsoft.com/office/drawing/2014/main" val="381723899"/>
                    </a:ext>
                  </a:extLst>
                </a:gridCol>
                <a:gridCol w="519764">
                  <a:extLst>
                    <a:ext uri="{9D8B030D-6E8A-4147-A177-3AD203B41FA5}">
                      <a16:colId xmlns:a16="http://schemas.microsoft.com/office/drawing/2014/main" val="1711180380"/>
                    </a:ext>
                  </a:extLst>
                </a:gridCol>
                <a:gridCol w="519764">
                  <a:extLst>
                    <a:ext uri="{9D8B030D-6E8A-4147-A177-3AD203B41FA5}">
                      <a16:colId xmlns:a16="http://schemas.microsoft.com/office/drawing/2014/main" val="2624312572"/>
                    </a:ext>
                  </a:extLst>
                </a:gridCol>
                <a:gridCol w="519764">
                  <a:extLst>
                    <a:ext uri="{9D8B030D-6E8A-4147-A177-3AD203B41FA5}">
                      <a16:colId xmlns:a16="http://schemas.microsoft.com/office/drawing/2014/main" val="996649925"/>
                    </a:ext>
                  </a:extLst>
                </a:gridCol>
                <a:gridCol w="519764">
                  <a:extLst>
                    <a:ext uri="{9D8B030D-6E8A-4147-A177-3AD203B41FA5}">
                      <a16:colId xmlns:a16="http://schemas.microsoft.com/office/drawing/2014/main" val="1277795020"/>
                    </a:ext>
                  </a:extLst>
                </a:gridCol>
                <a:gridCol w="519764">
                  <a:extLst>
                    <a:ext uri="{9D8B030D-6E8A-4147-A177-3AD203B41FA5}">
                      <a16:colId xmlns:a16="http://schemas.microsoft.com/office/drawing/2014/main" val="874299880"/>
                    </a:ext>
                  </a:extLst>
                </a:gridCol>
                <a:gridCol w="519764">
                  <a:extLst>
                    <a:ext uri="{9D8B030D-6E8A-4147-A177-3AD203B41FA5}">
                      <a16:colId xmlns:a16="http://schemas.microsoft.com/office/drawing/2014/main" val="3787515476"/>
                    </a:ext>
                  </a:extLst>
                </a:gridCol>
                <a:gridCol w="519764">
                  <a:extLst>
                    <a:ext uri="{9D8B030D-6E8A-4147-A177-3AD203B41FA5}">
                      <a16:colId xmlns:a16="http://schemas.microsoft.com/office/drawing/2014/main" val="2851601211"/>
                    </a:ext>
                  </a:extLst>
                </a:gridCol>
                <a:gridCol w="519764">
                  <a:extLst>
                    <a:ext uri="{9D8B030D-6E8A-4147-A177-3AD203B41FA5}">
                      <a16:colId xmlns:a16="http://schemas.microsoft.com/office/drawing/2014/main" val="4015504142"/>
                    </a:ext>
                  </a:extLst>
                </a:gridCol>
                <a:gridCol w="519764">
                  <a:extLst>
                    <a:ext uri="{9D8B030D-6E8A-4147-A177-3AD203B41FA5}">
                      <a16:colId xmlns:a16="http://schemas.microsoft.com/office/drawing/2014/main" val="1071746489"/>
                    </a:ext>
                  </a:extLst>
                </a:gridCol>
                <a:gridCol w="519764">
                  <a:extLst>
                    <a:ext uri="{9D8B030D-6E8A-4147-A177-3AD203B41FA5}">
                      <a16:colId xmlns:a16="http://schemas.microsoft.com/office/drawing/2014/main" val="968642878"/>
                    </a:ext>
                  </a:extLst>
                </a:gridCol>
                <a:gridCol w="519764">
                  <a:extLst>
                    <a:ext uri="{9D8B030D-6E8A-4147-A177-3AD203B41FA5}">
                      <a16:colId xmlns:a16="http://schemas.microsoft.com/office/drawing/2014/main" val="491662978"/>
                    </a:ext>
                  </a:extLst>
                </a:gridCol>
                <a:gridCol w="519764">
                  <a:extLst>
                    <a:ext uri="{9D8B030D-6E8A-4147-A177-3AD203B41FA5}">
                      <a16:colId xmlns:a16="http://schemas.microsoft.com/office/drawing/2014/main" val="2493316795"/>
                    </a:ext>
                  </a:extLst>
                </a:gridCol>
                <a:gridCol w="519764">
                  <a:extLst>
                    <a:ext uri="{9D8B030D-6E8A-4147-A177-3AD203B41FA5}">
                      <a16:colId xmlns:a16="http://schemas.microsoft.com/office/drawing/2014/main" val="271859427"/>
                    </a:ext>
                  </a:extLst>
                </a:gridCol>
                <a:gridCol w="519764">
                  <a:extLst>
                    <a:ext uri="{9D8B030D-6E8A-4147-A177-3AD203B41FA5}">
                      <a16:colId xmlns:a16="http://schemas.microsoft.com/office/drawing/2014/main" val="2048046175"/>
                    </a:ext>
                  </a:extLst>
                </a:gridCol>
              </a:tblGrid>
              <a:tr h="579691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298740"/>
                  </a:ext>
                </a:extLst>
              </a:tr>
              <a:tr h="579691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139739"/>
                  </a:ext>
                </a:extLst>
              </a:tr>
              <a:tr h="579691"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118757"/>
                  </a:ext>
                </a:extLst>
              </a:tr>
              <a:tr h="579691"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436497"/>
                  </a:ext>
                </a:extLst>
              </a:tr>
              <a:tr h="579691"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91697"/>
                  </a:ext>
                </a:extLst>
              </a:tr>
            </a:tbl>
          </a:graphicData>
        </a:graphic>
      </p:graphicFrame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2F07C63A-CD23-4DD2-B341-ECF95C98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2265-34DF-419B-BD2A-D33688CE0905}" type="slidenum">
              <a:rPr lang="ru-RU" smtClean="0"/>
              <a:t>8</a:t>
            </a:fld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E6F9AF-CB2A-4C59-A486-57C7A47C73B7}"/>
              </a:ext>
            </a:extLst>
          </p:cNvPr>
          <p:cNvSpPr txBox="1"/>
          <p:nvPr/>
        </p:nvSpPr>
        <p:spPr>
          <a:xfrm>
            <a:off x="5019590" y="2519719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D01A48-7486-4724-BC8C-3B60492D29BB}"/>
              </a:ext>
            </a:extLst>
          </p:cNvPr>
          <p:cNvSpPr txBox="1"/>
          <p:nvPr/>
        </p:nvSpPr>
        <p:spPr>
          <a:xfrm>
            <a:off x="5242560" y="6186090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2</a:t>
            </a:r>
          </a:p>
        </p:txBody>
      </p:sp>
    </p:spTree>
    <p:extLst>
      <p:ext uri="{BB962C8B-B14F-4D97-AF65-F5344CB8AC3E}">
        <p14:creationId xmlns:p14="http://schemas.microsoft.com/office/powerpoint/2010/main" val="452398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7706AE-FA96-4802-9B29-636DF8FF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БМ-алгоритм: что изменим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F9E46A-E1C0-40E5-8448-08772F0AC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9933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Входные данные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Алгоритм закончится только при полном просмотре кода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Запоминается строка с вхождением нужного элемента или строки, если одно действие разделено на несколько строк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Выходные данные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E41D85F-5263-4457-B9BC-1D52DBAE4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59897"/>
            <a:ext cx="10500911" cy="1897063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BA9D15C2-9ABE-487E-970D-B7B884752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2265-34DF-419B-BD2A-D33688CE0905}" type="slidenum">
              <a:rPr lang="ru-RU" smtClean="0"/>
              <a:t>9</a:t>
            </a:fld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8B2730-C420-4CDB-8A60-79CAC9286AC0}"/>
              </a:ext>
            </a:extLst>
          </p:cNvPr>
          <p:cNvSpPr txBox="1"/>
          <p:nvPr/>
        </p:nvSpPr>
        <p:spPr>
          <a:xfrm>
            <a:off x="5711789" y="6233795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Рис. 1</a:t>
            </a:r>
          </a:p>
        </p:txBody>
      </p:sp>
    </p:spTree>
    <p:extLst>
      <p:ext uri="{BB962C8B-B14F-4D97-AF65-F5344CB8AC3E}">
        <p14:creationId xmlns:p14="http://schemas.microsoft.com/office/powerpoint/2010/main" val="16903255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689</Words>
  <Application>Microsoft Office PowerPoint</Application>
  <PresentationFormat>Широкоэкранный</PresentationFormat>
  <Paragraphs>176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roboto</vt:lpstr>
      <vt:lpstr>Arial</vt:lpstr>
      <vt:lpstr>Calibri</vt:lpstr>
      <vt:lpstr>Calibri Light</vt:lpstr>
      <vt:lpstr>Times New Roman</vt:lpstr>
      <vt:lpstr>Тема Office</vt:lpstr>
      <vt:lpstr>Инструмент для обнаружения уязвимостей в исходном коде веб-приложений, написанных на языке Python.</vt:lpstr>
      <vt:lpstr>Существующие инструменты для поиска уязвимостей в коде Python:</vt:lpstr>
      <vt:lpstr>Актуальность</vt:lpstr>
      <vt:lpstr>Создание программы.</vt:lpstr>
      <vt:lpstr>Классификация алгоритмов поиска уязвимостей</vt:lpstr>
      <vt:lpstr>Алгоритмы поиска </vt:lpstr>
      <vt:lpstr>Алгоритм Бойера-Мура </vt:lpstr>
      <vt:lpstr>Наглядный пример</vt:lpstr>
      <vt:lpstr>БМ-алгоритм: что изменим</vt:lpstr>
      <vt:lpstr>Рейтинг уязвимостей по OWASP Top 10</vt:lpstr>
      <vt:lpstr>SQL　injection</vt:lpstr>
      <vt:lpstr>Взаимодействие python и БД SQL</vt:lpstr>
      <vt:lpstr>cursor.execute(*SQL запрос*)</vt:lpstr>
      <vt:lpstr>Реализация</vt:lpstr>
      <vt:lpstr>Перспективы доработки:</vt:lpstr>
      <vt:lpstr>Список использованных источников: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Инструмент для обнаружения уязвимостей в исходном коде веб-приложений, написанных на языке Python.</dc:title>
  <dc:creator>DENIS</dc:creator>
  <cp:lastModifiedBy>DENIS</cp:lastModifiedBy>
  <cp:revision>38</cp:revision>
  <dcterms:created xsi:type="dcterms:W3CDTF">2021-01-13T07:54:09Z</dcterms:created>
  <dcterms:modified xsi:type="dcterms:W3CDTF">2021-01-14T06:44:32Z</dcterms:modified>
</cp:coreProperties>
</file>