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notesSlides/notesSlide3.xml" ContentType="application/vnd.openxmlformats-officedocument.presentationml.notesSlide+xml"/>
  <Override PartName="/ppt/webextensions/webextension2.xml" ContentType="application/vnd.ms-office.webextension+xml"/>
  <Override PartName="/ppt/webextensions/webextension3.xml" ContentType="application/vnd.ms-office.webextension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webextensions/webextension4.xml" ContentType="application/vnd.ms-office.webextension+xml"/>
  <Override PartName="/ppt/notesSlides/notesSlide6.xml" ContentType="application/vnd.openxmlformats-officedocument.presentationml.notesSlide+xml"/>
  <Override PartName="/ppt/webextensions/webextension5.xml" ContentType="application/vnd.ms-office.webextension+xml"/>
  <Override PartName="/ppt/notesSlides/notesSlide7.xml" ContentType="application/vnd.openxmlformats-officedocument.presentationml.notesSlide+xml"/>
  <Override PartName="/ppt/webextensions/webextension6.xml" ContentType="application/vnd.ms-office.webextension+xml"/>
  <Override PartName="/ppt/notesSlides/notesSlide8.xml" ContentType="application/vnd.openxmlformats-officedocument.presentationml.notesSlide+xml"/>
  <Override PartName="/ppt/webextensions/webextension7.xml" ContentType="application/vnd.ms-office.webextension+xml"/>
  <Override PartName="/ppt/webextensions/webextension8.xml" ContentType="application/vnd.ms-office.webextension+xml"/>
  <Override PartName="/ppt/notesSlides/notesSlide9.xml" ContentType="application/vnd.openxmlformats-officedocument.presentationml.notesSlide+xml"/>
  <Override PartName="/ppt/webextensions/webextension9.xml" ContentType="application/vnd.ms-office.webextension+xml"/>
  <Override PartName="/ppt/notesSlides/notesSlide10.xml" ContentType="application/vnd.openxmlformats-officedocument.presentationml.notesSlide+xml"/>
  <Override PartName="/ppt/webextensions/webextension10.xml" ContentType="application/vnd.ms-office.webextension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webextensions/webextension11.xml" ContentType="application/vnd.ms-office.webextension+xml"/>
  <Override PartName="/ppt/webextensions/webextension12.xml" ContentType="application/vnd.ms-office.webextension+xml"/>
  <Override PartName="/ppt/webextensions/webextension13.xml" ContentType="application/vnd.ms-office.webextension+xml"/>
  <Override PartName="/ppt/webextensions/webextension14.xml" ContentType="application/vnd.ms-office.webextension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webextensions/webextension15.xml" ContentType="application/vnd.ms-office.webextension+xml"/>
  <Override PartName="/ppt/webextensions/webextension16.xml" ContentType="application/vnd.ms-office.webextension+xml"/>
  <Override PartName="/ppt/notesSlides/notesSlide18.xml" ContentType="application/vnd.openxmlformats-officedocument.presentationml.notesSlide+xml"/>
  <Override PartName="/ppt/webextensions/webextension17.xml" ContentType="application/vnd.ms-office.webextension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webextensions/webextension18.xml" ContentType="application/vnd.ms-office.webextension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webextensions/webextension19.xml" ContentType="application/vnd.ms-office.webextension+xml"/>
  <Override PartName="/ppt/notesSlides/notesSlide30.xml" ContentType="application/vnd.openxmlformats-officedocument.presentationml.notesSlide+xml"/>
  <Override PartName="/ppt/webextensions/webextension20.xml" ContentType="application/vnd.ms-office.webextension+xml"/>
  <Override PartName="/ppt/notesSlides/notesSlide31.xml" ContentType="application/vnd.openxmlformats-officedocument.presentationml.notesSlide+xml"/>
  <Override PartName="/ppt/webextensions/webextension2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52"/>
  </p:notesMasterIdLst>
  <p:sldIdLst>
    <p:sldId id="371" r:id="rId2"/>
    <p:sldId id="373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404" r:id="rId34"/>
    <p:sldId id="405" r:id="rId35"/>
    <p:sldId id="406" r:id="rId36"/>
    <p:sldId id="407" r:id="rId37"/>
    <p:sldId id="408" r:id="rId38"/>
    <p:sldId id="409" r:id="rId39"/>
    <p:sldId id="410" r:id="rId40"/>
    <p:sldId id="411" r:id="rId41"/>
    <p:sldId id="412" r:id="rId42"/>
    <p:sldId id="413" r:id="rId43"/>
    <p:sldId id="414" r:id="rId44"/>
    <p:sldId id="415" r:id="rId45"/>
    <p:sldId id="416" r:id="rId46"/>
    <p:sldId id="417" r:id="rId47"/>
    <p:sldId id="418" r:id="rId48"/>
    <p:sldId id="419" r:id="rId49"/>
    <p:sldId id="420" r:id="rId50"/>
    <p:sldId id="372" r:id="rId51"/>
  </p:sldIdLst>
  <p:sldSz cx="12192000" cy="6858000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" id="{563E4215-84A7-4819-8BE4-93663D567D3E}">
          <p14:sldIdLst>
            <p14:sldId id="371"/>
          </p14:sldIdLst>
        </p14:section>
        <p14:section name="Module 1" id="{BF4CF7C6-DC66-4ED7-9B78-783F076908E5}">
          <p14:sldIdLst>
            <p14:sldId id="373"/>
          </p14:sldIdLst>
        </p14:section>
        <p14:section name="Section 1.1" id="{C32C8DB1-7E9A-468C-BC1B-16A8CFCF53EC}">
          <p14:sldIdLst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</p14:sldIdLst>
        </p14:section>
        <p14:section name="Section 1.2" id="{93298327-67E3-4E37-9779-B22FCBD4ED5F}">
          <p14:sldIdLst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</p14:sldIdLst>
        </p14:section>
        <p14:section name="Section 1.3" id="{8BEDAA4C-69AF-44D5-B0BC-75B0D02180AD}">
          <p14:sldIdLst>
            <p14:sldId id="390"/>
            <p14:sldId id="391"/>
          </p14:sldIdLst>
        </p14:section>
        <p14:section name="Section 1.4" id="{E5E3AF60-4210-45FD-99FF-D05B49A4AFB2}">
          <p14:sldIdLst>
            <p14:sldId id="392"/>
            <p14:sldId id="393"/>
            <p14:sldId id="394"/>
            <p14:sldId id="395"/>
            <p14:sldId id="396"/>
            <p14:sldId id="397"/>
          </p14:sldIdLst>
        </p14:section>
        <p14:section name="Section 1.5" id="{60A5CA82-59B7-4796-92C6-CEF760AE5D69}">
          <p14:sldIdLst>
            <p14:sldId id="398"/>
          </p14:sldIdLst>
        </p14:section>
        <p14:section name="Section 1.6" id="{E464B04F-F979-4918-82A7-DC0323BFC87E}">
          <p14:sldIdLst>
            <p14:sldId id="399"/>
            <p14:sldId id="400"/>
            <p14:sldId id="401"/>
            <p14:sldId id="402"/>
            <p14:sldId id="403"/>
            <p14:sldId id="404"/>
          </p14:sldIdLst>
        </p14:section>
        <p14:section name="Section 1.7" id="{E253CBAA-C34F-4BEE-BE56-4DD39530B7E1}">
          <p14:sldIdLst>
            <p14:sldId id="405"/>
            <p14:sldId id="406"/>
          </p14:sldIdLst>
        </p14:section>
        <p14:section name="Section 1.8" id="{FA7B0C3C-D83C-430B-81AF-9A0D8EA7F41E}">
          <p14:sldIdLst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</p14:sldIdLst>
        </p14:section>
        <p14:section name="Section 1.9" id="{F6E99B6A-5A48-41FB-8F0A-0AE3E264B7A5}">
          <p14:sldIdLst>
            <p14:sldId id="417"/>
            <p14:sldId id="418"/>
            <p14:sldId id="419"/>
            <p14:sldId id="420"/>
          </p14:sldIdLst>
        </p14:section>
        <p14:section name="End" id="{06F9CD5A-793D-4B2A-8DE4-EC22ECE4A793}">
          <p14:sldIdLst>
            <p14:sldId id="3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9" autoAdjust="0"/>
    <p:restoredTop sz="81616" autoAdjust="0"/>
  </p:normalViewPr>
  <p:slideViewPr>
    <p:cSldViewPr snapToGrid="0">
      <p:cViewPr varScale="1">
        <p:scale>
          <a:sx n="73" d="100"/>
          <a:sy n="73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2F9D6-24C7-48C4-BF52-BF59CF05959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AA1B9-4A5C-416D-8307-030141115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7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</a:t>
            </a:r>
            <a:r>
              <a:rPr lang="en-US" dirty="0" err="1"/>
              <a:t>Wordle</a:t>
            </a:r>
            <a:r>
              <a:rPr lang="en-US" dirty="0"/>
              <a:t> of a</a:t>
            </a:r>
            <a:r>
              <a:rPr lang="en-US" baseline="0" dirty="0"/>
              <a:t> bunch of different programming languages and terms. Yes, there are a ton of them! Have students research the history of programming languages and how they have evolved over time. This can be done in groups. See activity sheet for more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78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You have already seen an example of this (Slide 15) using addition in an assignment statement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47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You have seen an example of an error already (slide 15)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39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  keyword cannot be used as a variable name</a:t>
            </a:r>
          </a:p>
          <a:p>
            <a:pPr marL="171450" indent="-171450">
              <a:buFontTx/>
              <a:buChar char="-"/>
            </a:pPr>
            <a:r>
              <a:rPr lang="en-US" dirty="0"/>
              <a:t>function def needs a colon at end of: def </a:t>
            </a:r>
            <a:r>
              <a:rPr lang="en-US" dirty="0" err="1"/>
              <a:t>hello_function</a:t>
            </a:r>
            <a:r>
              <a:rPr lang="en-US" dirty="0"/>
              <a:t>()</a:t>
            </a:r>
            <a:r>
              <a:rPr lang="en-US" b="1" dirty="0"/>
              <a:t>:</a:t>
            </a:r>
          </a:p>
          <a:p>
            <a:pPr marL="0" indent="0">
              <a:buFontTx/>
              <a:buNone/>
            </a:pPr>
            <a:r>
              <a:rPr lang="en-US" b="0" dirty="0"/>
              <a:t>-   if needs a comparison x </a:t>
            </a:r>
            <a:r>
              <a:rPr lang="en-US" b="1" dirty="0"/>
              <a:t>==</a:t>
            </a:r>
            <a:r>
              <a:rPr lang="en-US" b="0" dirty="0"/>
              <a:t> 3 not assignment x = 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39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divide by zero gives a </a:t>
            </a:r>
            <a:r>
              <a:rPr lang="en-US" dirty="0" err="1">
                <a:effectLst/>
              </a:rPr>
              <a:t>ZeroDivisionError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infinite loop will </a:t>
            </a:r>
            <a:r>
              <a:rPr lang="en-US" b="1" dirty="0">
                <a:effectLst/>
              </a:rPr>
              <a:t>lock up a browser </a:t>
            </a:r>
            <a:r>
              <a:rPr lang="en-US" dirty="0">
                <a:effectLst/>
              </a:rPr>
              <a:t>using jupyter notebook and locks up most runtimes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36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logic errors</a:t>
            </a:r>
          </a:p>
          <a:p>
            <a:pPr marL="171450" indent="-171450">
              <a:buFontTx/>
              <a:buChar char="-"/>
            </a:pPr>
            <a:r>
              <a:rPr lang="en-US" dirty="0"/>
              <a:t>switching greater than and less than  (</a:t>
            </a:r>
            <a:r>
              <a:rPr lang="en-US" b="1" dirty="0"/>
              <a:t>&gt;</a:t>
            </a:r>
            <a:r>
              <a:rPr lang="en-US" dirty="0"/>
              <a:t> for </a:t>
            </a:r>
            <a:r>
              <a:rPr lang="en-US" b="1" dirty="0"/>
              <a:t>&lt;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not having a loop exit case such as x never equals 0  for a </a:t>
            </a:r>
            <a:r>
              <a:rPr lang="en-US" b="1" dirty="0">
                <a:latin typeface="Consolas" panose="020B0609020204030204" pitchFamily="49" charset="0"/>
              </a:rPr>
              <a:t>while x != 0: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55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Strings cannot be subtracted- hence this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61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always returns a data type of </a:t>
            </a:r>
            <a:r>
              <a:rPr lang="en-US" b="1" dirty="0"/>
              <a:t>string</a:t>
            </a:r>
            <a:r>
              <a:rPr lang="en-US" dirty="0"/>
              <a:t>. No matter what the character entered.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88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</a:t>
            </a:r>
            <a:r>
              <a:rPr lang="en-US" dirty="0" err="1"/>
              <a:t>int</a:t>
            </a:r>
            <a:r>
              <a:rPr lang="en-US" dirty="0"/>
              <a:t>(grade1+grade2+grade3+grade4+grade5)</a:t>
            </a:r>
            <a:r>
              <a:rPr lang="en-US" baseline="0" dirty="0"/>
              <a:t> does </a:t>
            </a:r>
            <a:r>
              <a:rPr lang="en-US" b="1" baseline="0" dirty="0"/>
              <a:t>NOT</a:t>
            </a:r>
            <a:r>
              <a:rPr lang="en-US" baseline="0" dirty="0"/>
              <a:t> work as a shortcut. This method will concatenate all the numbers as string, THEN convert it. So that </a:t>
            </a:r>
            <a:r>
              <a:rPr lang="en-US" baseline="0" dirty="0" err="1"/>
              <a:t>int</a:t>
            </a:r>
            <a:r>
              <a:rPr lang="en-US" baseline="0" dirty="0"/>
              <a:t>("1" + "1") = 11.</a:t>
            </a:r>
          </a:p>
          <a:p>
            <a:endParaRPr lang="en-US" baseline="0" dirty="0"/>
          </a:p>
          <a:p>
            <a:r>
              <a:rPr lang="en-US" baseline="0" dirty="0"/>
              <a:t>To Cast, is to convert from one data type to another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85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data type is average? Float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does str(average) do? Convert to a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29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space is introduced between items joined by the comma formatting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57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61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Python will see a string end whenever a matching end quote is encountered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Python Strings can display double quotes by  surrounding a string with single quotes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Python Strings can display single quotes by  surrounding a string with double quotes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8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704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Ture</a:t>
            </a:r>
            <a:r>
              <a:rPr lang="en-US" dirty="0"/>
              <a:t> and </a:t>
            </a:r>
            <a:r>
              <a:rPr lang="en-US" b="1" dirty="0"/>
              <a:t>False</a:t>
            </a:r>
            <a:r>
              <a:rPr lang="en-US" dirty="0"/>
              <a:t> are Python key words – they are capitalized</a:t>
            </a:r>
          </a:p>
          <a:p>
            <a:r>
              <a:rPr lang="en-US" dirty="0"/>
              <a:t>Boolean is binary  - only 2 outcomes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803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methods return True or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031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any word starts lower case then </a:t>
            </a:r>
            <a:r>
              <a:rPr lang="en-US" dirty="0">
                <a:latin typeface="Consolas" panose="020B0609020204030204" pitchFamily="49" charset="0"/>
              </a:rPr>
              <a:t>.istitle( )  </a:t>
            </a:r>
            <a:r>
              <a:rPr lang="en-US" dirty="0"/>
              <a:t>returns </a:t>
            </a:r>
            <a:r>
              <a:rPr lang="en-US" b="1" dirty="0"/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95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decimal points are not digits so </a:t>
            </a:r>
            <a:r>
              <a:rPr lang="en-US" b="1" dirty="0">
                <a:latin typeface="Consolas" panose="020B0609020204030204" pitchFamily="49" charset="0"/>
              </a:rPr>
              <a:t>"3.14".isdigit(  ) </a:t>
            </a:r>
            <a:r>
              <a:rPr lang="en-US" dirty="0"/>
              <a:t>returns </a:t>
            </a:r>
            <a:r>
              <a:rPr lang="en-US" b="1" dirty="0"/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04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Notice digits are ignored. The last message still has all non numeric characters in uppercase.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Mixed case </a:t>
            </a: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"I am a </a:t>
            </a:r>
            <a:r>
              <a:rPr lang="en-US" sz="12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Message".isupper</a:t>
            </a: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() </a:t>
            </a: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is </a:t>
            </a: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False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478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.startswith() </a:t>
            </a:r>
            <a:r>
              <a:rPr lang="en-US" dirty="0"/>
              <a:t>is case sensitive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panose="020B0609020204030204" pitchFamily="49" charset="0"/>
              </a:rPr>
              <a:t>.startswith() </a:t>
            </a:r>
            <a:r>
              <a:rPr lang="en-US" dirty="0"/>
              <a:t>can search a string with multiple characters as well </a:t>
            </a:r>
            <a:r>
              <a:rPr lang="en-US" b="1" dirty="0">
                <a:latin typeface="Consolas" panose="020B0609020204030204" pitchFamily="49" charset="0"/>
              </a:rPr>
              <a:t>"This is </a:t>
            </a:r>
            <a:r>
              <a:rPr lang="en-US" b="1" dirty="0" err="1">
                <a:latin typeface="Consolas" panose="020B0609020204030204" pitchFamily="49" charset="0"/>
              </a:rPr>
              <a:t>Python".startswith</a:t>
            </a:r>
            <a:r>
              <a:rPr lang="en-US" b="1" dirty="0">
                <a:latin typeface="Consolas" panose="020B0609020204030204" pitchFamily="49" charset="0"/>
              </a:rPr>
              <a:t>("This") </a:t>
            </a:r>
            <a:r>
              <a:rPr lang="en-US" dirty="0"/>
              <a:t>is </a:t>
            </a:r>
            <a:r>
              <a:rPr lang="en-US" b="1" dirty="0"/>
              <a:t>True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724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similarity with the Boolean methods (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iscapital</a:t>
            </a:r>
            <a:r>
              <a:rPr lang="en-US" dirty="0">
                <a:latin typeface="Consolas" panose="020B0609020204030204" pitchFamily="49" charset="0"/>
              </a:rPr>
              <a:t>( ) is similar to .capitalize( )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544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message is a variable of </a:t>
            </a: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type string </a:t>
            </a: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which is being assigned the input asked of the user.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However we need all upper case. So we add .upper() at the end to make this happen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30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spc="-30" dirty="0">
                <a:solidFill>
                  <a:srgbClr val="0072C6"/>
                </a:solidFill>
                <a:latin typeface="+mn-lt"/>
                <a:ea typeface="+mn-ea"/>
                <a:cs typeface="+mn-cs"/>
              </a:rPr>
              <a:t>Example statement below introduces a new concept that needs discussion.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35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word is capitalized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037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matching is case sensitive – using .lower( ) or .upper( ) can remove case sensitivity</a:t>
            </a:r>
          </a:p>
          <a:p>
            <a:r>
              <a:rPr lang="en-US" b="1" dirty="0">
                <a:latin typeface="Consolas" panose="020B0609020204030204" pitchFamily="49" charset="0"/>
              </a:rPr>
              <a:t>print("</a:t>
            </a:r>
            <a:r>
              <a:rPr lang="en-US" b="1" dirty="0" err="1">
                <a:latin typeface="Consolas" panose="020B0609020204030204" pitchFamily="49" charset="0"/>
              </a:rPr>
              <a:t>eric</a:t>
            </a:r>
            <a:r>
              <a:rPr lang="en-US" b="1" dirty="0">
                <a:latin typeface="Consolas" panose="020B0609020204030204" pitchFamily="49" charset="0"/>
              </a:rPr>
              <a:t>" in </a:t>
            </a:r>
            <a:r>
              <a:rPr lang="en-US" b="1" dirty="0" err="1">
                <a:latin typeface="Consolas" panose="020B0609020204030204" pitchFamily="49" charset="0"/>
              </a:rPr>
              <a:t>message.lower</a:t>
            </a:r>
            <a:r>
              <a:rPr lang="en-US" b="1" dirty="0">
                <a:latin typeface="Consolas" panose="020B0609020204030204" pitchFamily="49" charset="0"/>
              </a:rPr>
              <a:t>(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26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to students: </a:t>
            </a:r>
            <a:r>
              <a:rPr lang="en-US" sz="1600" b="1" dirty="0"/>
              <a:t>strings use quotes, but </a:t>
            </a:r>
            <a:r>
              <a:rPr lang="en-US" sz="1600" b="1" dirty="0" err="1"/>
              <a:t>int</a:t>
            </a:r>
            <a:r>
              <a:rPr lang="en-US" sz="1600" b="1" dirty="0"/>
              <a:t> and float don't!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9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languages (C</a:t>
            </a:r>
            <a:r>
              <a:rPr lang="en-US" baseline="0" dirty="0"/>
              <a:t> based languages for example) require a data type be given. These are called strongly typed languages. Python is </a:t>
            </a:r>
            <a:r>
              <a:rPr lang="en-US" b="1" baseline="0" dirty="0"/>
              <a:t>Not </a:t>
            </a:r>
            <a:r>
              <a:rPr lang="en-US" baseline="0" dirty="0"/>
              <a:t>one of these languages.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32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output should be 3</a:t>
            </a:r>
            <a:r>
              <a:rPr lang="en-US" baseline="0" dirty="0"/>
              <a:t>. But why does this error appear instead. Discuss the with students. Since quotes are used 2 is being defined as type String. A string cannot be added to an integer.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85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output should</a:t>
            </a:r>
            <a:r>
              <a:rPr lang="en-US" baseline="0" dirty="0"/>
              <a:t> be 0.5 (1/2). But why does this error appear instead. Discuss the with students. Since quotes are used 2 is being defined as type String. A string cannot be divided by an integer.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4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</a:t>
            </a:r>
            <a:r>
              <a:rPr lang="en-US" baseline="0" dirty="0"/>
              <a:t> that concatenation combines the strings exactly as they are. Spaces for correct structure must be added by the programmer.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96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plus is called the concatenation operator.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2720520"/>
            <a:ext cx="8270507" cy="89655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38" y="1644658"/>
            <a:ext cx="8270507" cy="1075862"/>
          </a:xfrm>
          <a:noFill/>
        </p:spPr>
        <p:txBody>
          <a:bodyPr lIns="91440" tIns="91440" rIns="91440" bIns="91440" anchor="t" anchorCtr="0"/>
          <a:lstStyle>
            <a:lvl1pPr>
              <a:defRPr sz="5882" spc="-78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3940" y="6043943"/>
            <a:ext cx="1613565" cy="345696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9076073" y="1662045"/>
            <a:ext cx="2750426" cy="3533909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/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/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/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/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38A98A4B-C8C9-42E1-A8C9-BA7A06A5B6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576" y="218942"/>
            <a:ext cx="2743200" cy="34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5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90894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70" y="358621"/>
            <a:ext cx="11474238" cy="8068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8570" y="1165517"/>
            <a:ext cx="11474238" cy="806897"/>
          </a:xfrm>
        </p:spPr>
        <p:txBody>
          <a:bodyPr/>
          <a:lstStyle>
            <a:lvl1pPr marL="0" indent="0">
              <a:buNone/>
              <a:defRPr sz="2745" spc="-29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303369315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571767" y="2510345"/>
            <a:ext cx="2061777" cy="206207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09990" y="2510345"/>
            <a:ext cx="2061777" cy="206207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48212" y="2510345"/>
            <a:ext cx="2061777" cy="206207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70" y="358621"/>
            <a:ext cx="11474238" cy="8068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8570" y="1165517"/>
            <a:ext cx="11474238" cy="806897"/>
          </a:xfrm>
        </p:spPr>
        <p:txBody>
          <a:bodyPr/>
          <a:lstStyle>
            <a:lvl1pPr marL="0" indent="0">
              <a:buNone/>
              <a:defRPr sz="2745" spc="-29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633544" y="2510345"/>
            <a:ext cx="2061777" cy="206207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668" y="4952827"/>
            <a:ext cx="8752592" cy="190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87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70" y="358621"/>
            <a:ext cx="5378549" cy="1524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5689" y="0"/>
            <a:ext cx="6095689" cy="68586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58569" y="2062070"/>
            <a:ext cx="5378549" cy="18501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938034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4259" y="358621"/>
            <a:ext cx="5378549" cy="1524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5689" cy="68586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454259" y="2062070"/>
            <a:ext cx="5378549" cy="18501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949117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377" cy="6858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70" y="717242"/>
            <a:ext cx="7619611" cy="603538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745" spc="-29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745" y="3429311"/>
            <a:ext cx="7201599" cy="343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7605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377" cy="6858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3197" y="717242"/>
            <a:ext cx="7619611" cy="603538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745" spc="-29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49" y="3204861"/>
            <a:ext cx="7316971" cy="298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10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570" y="1075863"/>
            <a:ext cx="7171399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7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69108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9485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67522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8635870" y="0"/>
            <a:ext cx="3556129" cy="6858000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2720520"/>
            <a:ext cx="8270507" cy="89655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38" y="1644658"/>
            <a:ext cx="8270507" cy="1075862"/>
          </a:xfrm>
          <a:noFill/>
        </p:spPr>
        <p:txBody>
          <a:bodyPr lIns="91440" tIns="91440" rIns="91440" bIns="91440" anchor="t" anchorCtr="0"/>
          <a:lstStyle>
            <a:lvl1pPr>
              <a:defRPr sz="5882" spc="-78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3940" y="6043943"/>
            <a:ext cx="1613565" cy="345696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9076073" y="1662045"/>
            <a:ext cx="2750426" cy="3533909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/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/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/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/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A0CC68A1-B36E-4367-B334-9AD0440733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576" y="218942"/>
            <a:ext cx="2743200" cy="34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6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73966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6481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003747"/>
          </a:xfrm>
        </p:spPr>
        <p:txBody>
          <a:bodyPr>
            <a:spAutoFit/>
          </a:bodyPr>
          <a:lstStyle>
            <a:lvl1pPr marL="0" indent="0">
              <a:spcBef>
                <a:spcPts val="588"/>
              </a:spcBef>
              <a:buNone/>
              <a:defRPr sz="3137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4097" indent="0">
              <a:spcBef>
                <a:spcPts val="588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48193" indent="0">
              <a:spcBef>
                <a:spcPts val="588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72290" indent="0">
              <a:spcBef>
                <a:spcPts val="588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96386" indent="0">
              <a:spcBef>
                <a:spcPts val="588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4789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5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5FC4A11-B7DA-44CA-A798-8AE6D1550D18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0202" y="6170142"/>
            <a:ext cx="11292218" cy="4888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9630" tIns="89630" rIns="89630" bIns="89630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980" baseline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 2017 Microsoft Corporation. All rights reserved. Microsoft and the trademarks listed at http://www.microsoft.com/trademarks are trademarks of the Microsoft group of companies. </a:t>
            </a:r>
            <a:br>
              <a:rPr lang="en-US" sz="980" baseline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980" baseline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other trademarks are property of their respective owners. </a:t>
            </a:r>
          </a:p>
        </p:txBody>
      </p:sp>
    </p:spTree>
    <p:extLst>
      <p:ext uri="{BB962C8B-B14F-4D97-AF65-F5344CB8AC3E}">
        <p14:creationId xmlns:p14="http://schemas.microsoft.com/office/powerpoint/2010/main" val="352386056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58570" y="1344828"/>
            <a:ext cx="11474238" cy="1840792"/>
          </a:xfrm>
          <a:prstGeom prst="rect">
            <a:avLst/>
          </a:prstGeom>
        </p:spPr>
        <p:txBody>
          <a:bodyPr>
            <a:spAutoFit/>
          </a:bodyPr>
          <a:lstStyle>
            <a:lvl1pPr marL="224097" indent="-224097">
              <a:spcBef>
                <a:spcPts val="588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48193" indent="-224097">
              <a:spcBef>
                <a:spcPts val="588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72290" indent="-224097">
              <a:spcBef>
                <a:spcPts val="588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96386" indent="-224097">
              <a:spcBef>
                <a:spcPts val="588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20483" indent="-224097">
              <a:spcBef>
                <a:spcPts val="588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141381"/>
            <a:ext cx="12192001" cy="717242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13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00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143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1" y="6023859"/>
            <a:ext cx="2238697" cy="3657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8635870" y="0"/>
            <a:ext cx="3556129" cy="6858000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2720520"/>
            <a:ext cx="8270507" cy="89655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38" y="1644658"/>
            <a:ext cx="8270507" cy="1075862"/>
          </a:xfrm>
          <a:noFill/>
        </p:spPr>
        <p:txBody>
          <a:bodyPr lIns="91440" tIns="91440" rIns="91440" bIns="91440" anchor="t" anchorCtr="0"/>
          <a:lstStyle>
            <a:lvl1pPr>
              <a:defRPr sz="5882" spc="-7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9076073" y="1662045"/>
            <a:ext cx="2750426" cy="3533909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/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/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/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/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AF4B1D02-F52A-465B-9511-FCF6329CA3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576" y="218942"/>
            <a:ext cx="2743200" cy="34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3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703" y="5782138"/>
            <a:ext cx="7056143" cy="107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4698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003747"/>
          </a:xfrm>
        </p:spPr>
        <p:txBody>
          <a:bodyPr>
            <a:spAutoFit/>
          </a:bodyPr>
          <a:lstStyle>
            <a:lvl1pPr marL="0" indent="0">
              <a:spcBef>
                <a:spcPts val="588"/>
              </a:spcBef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588"/>
              </a:spcBef>
              <a:buFontTx/>
              <a:buNone/>
              <a:defRPr sz="1961"/>
            </a:lvl2pPr>
            <a:lvl3pPr marL="224097" indent="0">
              <a:spcBef>
                <a:spcPts val="588"/>
              </a:spcBef>
              <a:buNone/>
              <a:defRPr/>
            </a:lvl3pPr>
            <a:lvl4pPr marL="448193" indent="0">
              <a:spcBef>
                <a:spcPts val="588"/>
              </a:spcBef>
              <a:buNone/>
              <a:defRPr/>
            </a:lvl4pPr>
            <a:lvl5pPr marL="672290" indent="0">
              <a:spcBef>
                <a:spcPts val="588"/>
              </a:spcBef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76152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003747"/>
          </a:xfrm>
        </p:spPr>
        <p:txBody>
          <a:bodyPr>
            <a:spAutoFit/>
          </a:bodyPr>
          <a:lstStyle>
            <a:lvl1pPr marL="0" indent="0">
              <a:spcBef>
                <a:spcPts val="588"/>
              </a:spcBef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224097" indent="-224097">
              <a:spcBef>
                <a:spcPts val="588"/>
              </a:spcBef>
              <a:buFont typeface="Arial" charset="0"/>
              <a:buChar char="•"/>
              <a:defRPr sz="1961"/>
            </a:lvl2pPr>
            <a:lvl3pPr marL="448193" indent="-224097">
              <a:spcBef>
                <a:spcPts val="588"/>
              </a:spcBef>
              <a:buFont typeface="Arial" charset="0"/>
              <a:buChar char="•"/>
              <a:defRPr/>
            </a:lvl3pPr>
            <a:lvl4pPr marL="672290" indent="-224097">
              <a:spcBef>
                <a:spcPts val="588"/>
              </a:spcBef>
              <a:buFont typeface="Arial" charset="0"/>
              <a:buChar char="•"/>
              <a:defRPr/>
            </a:lvl4pPr>
            <a:lvl5pPr marL="896386" indent="-224097">
              <a:spcBef>
                <a:spcPts val="588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6015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8570" y="1255173"/>
            <a:ext cx="11474238" cy="1840792"/>
          </a:xfrm>
        </p:spPr>
        <p:txBody>
          <a:bodyPr>
            <a:spAutoFit/>
          </a:bodyPr>
          <a:lstStyle>
            <a:lvl1pPr>
              <a:spcBef>
                <a:spcPts val="588"/>
              </a:spcBef>
              <a:defRPr sz="1961"/>
            </a:lvl1pPr>
            <a:lvl2pPr>
              <a:spcBef>
                <a:spcPts val="588"/>
              </a:spcBef>
              <a:defRPr sz="1961"/>
            </a:lvl2pPr>
            <a:lvl3pPr>
              <a:spcBef>
                <a:spcPts val="588"/>
              </a:spcBef>
              <a:defRPr sz="1961"/>
            </a:lvl3pPr>
            <a:lvl4pPr>
              <a:spcBef>
                <a:spcPts val="588"/>
              </a:spcBef>
              <a:defRPr sz="1961"/>
            </a:lvl4pPr>
            <a:lvl5pPr>
              <a:spcBef>
                <a:spcPts val="588"/>
              </a:spcBef>
              <a:defRPr sz="196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8518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8569" y="1344828"/>
            <a:ext cx="5557834" cy="2003747"/>
          </a:xfrm>
        </p:spPr>
        <p:txBody>
          <a:bodyPr wrap="square">
            <a:spAutoFit/>
          </a:bodyPr>
          <a:lstStyle>
            <a:lvl1pPr marL="0" indent="0">
              <a:spcBef>
                <a:spcPts val="588"/>
              </a:spcBef>
              <a:buClr>
                <a:schemeClr val="tx1"/>
              </a:buClr>
              <a:buFont typeface="Wingdings" pitchFamily="2" charset="2"/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588"/>
              </a:spcBef>
              <a:buNone/>
              <a:defRPr sz="1961"/>
            </a:lvl2pPr>
            <a:lvl3pPr marL="227209" indent="0">
              <a:spcBef>
                <a:spcPts val="588"/>
              </a:spcBef>
              <a:buNone/>
              <a:tabLst/>
              <a:defRPr sz="1961"/>
            </a:lvl3pPr>
            <a:lvl4pPr marL="451306" indent="0">
              <a:spcBef>
                <a:spcPts val="588"/>
              </a:spcBef>
              <a:buNone/>
              <a:defRPr/>
            </a:lvl4pPr>
            <a:lvl5pPr marL="672290" indent="0">
              <a:spcBef>
                <a:spcPts val="588"/>
              </a:spcBef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74974" y="1344828"/>
            <a:ext cx="5557834" cy="2003747"/>
          </a:xfrm>
        </p:spPr>
        <p:txBody>
          <a:bodyPr wrap="square">
            <a:spAutoFit/>
          </a:bodyPr>
          <a:lstStyle>
            <a:lvl1pPr marL="0" indent="0">
              <a:spcBef>
                <a:spcPts val="588"/>
              </a:spcBef>
              <a:buClr>
                <a:schemeClr val="tx1"/>
              </a:buClr>
              <a:buFont typeface="Wingdings" pitchFamily="2" charset="2"/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588"/>
              </a:spcBef>
              <a:buNone/>
              <a:defRPr sz="1961"/>
            </a:lvl2pPr>
            <a:lvl3pPr marL="227209" indent="0">
              <a:spcBef>
                <a:spcPts val="588"/>
              </a:spcBef>
              <a:buNone/>
              <a:tabLst/>
              <a:defRPr sz="1961"/>
            </a:lvl3pPr>
            <a:lvl4pPr marL="451306" indent="0">
              <a:spcBef>
                <a:spcPts val="588"/>
              </a:spcBef>
              <a:buNone/>
              <a:defRPr/>
            </a:lvl4pPr>
            <a:lvl5pPr marL="672290" indent="0">
              <a:spcBef>
                <a:spcPts val="588"/>
              </a:spcBef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4398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5557834" cy="2003747"/>
          </a:xfrm>
        </p:spPr>
        <p:txBody>
          <a:bodyPr wrap="square">
            <a:spAutoFit/>
          </a:bodyPr>
          <a:lstStyle>
            <a:lvl1pPr marL="0" indent="0">
              <a:spcBef>
                <a:spcPts val="588"/>
              </a:spcBef>
              <a:buClr>
                <a:schemeClr val="tx2"/>
              </a:buClr>
              <a:buFont typeface="Arial" pitchFamily="34" charset="0"/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224097" indent="-224097">
              <a:spcBef>
                <a:spcPts val="588"/>
              </a:spcBef>
              <a:defRPr sz="1961"/>
            </a:lvl2pPr>
            <a:lvl3pPr marL="448193" indent="-224097">
              <a:spcBef>
                <a:spcPts val="588"/>
              </a:spcBef>
              <a:tabLst/>
              <a:defRPr sz="1961"/>
            </a:lvl3pPr>
            <a:lvl4pPr marL="672290" indent="-224097">
              <a:spcBef>
                <a:spcPts val="588"/>
              </a:spcBef>
              <a:defRPr sz="1961"/>
            </a:lvl4pPr>
            <a:lvl5pPr marL="896386" indent="-224097">
              <a:spcBef>
                <a:spcPts val="588"/>
              </a:spcBef>
              <a:tabLst/>
              <a:defRPr sz="196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74974" y="1344828"/>
            <a:ext cx="5557834" cy="2003747"/>
          </a:xfrm>
        </p:spPr>
        <p:txBody>
          <a:bodyPr wrap="square">
            <a:spAutoFit/>
          </a:bodyPr>
          <a:lstStyle>
            <a:lvl1pPr marL="0" indent="0">
              <a:spcBef>
                <a:spcPts val="588"/>
              </a:spcBef>
              <a:buClr>
                <a:schemeClr val="tx2"/>
              </a:buClr>
              <a:buFont typeface="Arial" pitchFamily="34" charset="0"/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224097" indent="-224097">
              <a:spcBef>
                <a:spcPts val="588"/>
              </a:spcBef>
              <a:defRPr sz="1961"/>
            </a:lvl2pPr>
            <a:lvl3pPr marL="448193" indent="-224097">
              <a:spcBef>
                <a:spcPts val="588"/>
              </a:spcBef>
              <a:tabLst/>
              <a:defRPr sz="1961"/>
            </a:lvl3pPr>
            <a:lvl4pPr marL="672290" indent="-224097">
              <a:spcBef>
                <a:spcPts val="588"/>
              </a:spcBef>
              <a:defRPr sz="1961"/>
            </a:lvl4pPr>
            <a:lvl5pPr marL="896386" indent="-224097">
              <a:spcBef>
                <a:spcPts val="588"/>
              </a:spcBef>
              <a:tabLst/>
              <a:defRPr sz="196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3758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70" y="358621"/>
            <a:ext cx="11474238" cy="896552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58570" y="1255173"/>
            <a:ext cx="11474238" cy="1793104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1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24" r:id="rId24"/>
    <p:sldLayoutId id="2147483696" r:id="rId2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69" baseline="0" dirty="0" smtClean="0">
          <a:ln w="3175">
            <a:noFill/>
          </a:ln>
          <a:solidFill>
            <a:srgbClr val="0072C6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microsoft.com/office/2011/relationships/webextension" Target="../webextensions/webextension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microsoft.com/office/2011/relationships/webextension" Target="../webextensions/webextension1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microsoft.com/office/2011/relationships/webextension" Target="../webextensions/webextension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microsoft.com/office/2011/relationships/webextension" Target="../webextensions/webextension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microsoft.com/office/2011/relationships/webextension" Target="../webextensions/webextension1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NUL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EE8A11-2789-4370-B74A-88E5AFD50F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238" y="3460740"/>
            <a:ext cx="8270507" cy="896552"/>
          </a:xfrm>
        </p:spPr>
        <p:txBody>
          <a:bodyPr/>
          <a:lstStyle/>
          <a:p>
            <a:r>
              <a:rPr lang="en-US" dirty="0"/>
              <a:t>Course 40460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0E9F5F-CF8C-48A1-9F5E-5A924F3D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  <a:br>
              <a:rPr lang="en-US" dirty="0"/>
            </a:br>
            <a:r>
              <a:rPr lang="en-US" dirty="0"/>
              <a:t>Unit 1</a:t>
            </a:r>
          </a:p>
        </p:txBody>
      </p:sp>
    </p:spTree>
    <p:extLst>
      <p:ext uri="{BB962C8B-B14F-4D97-AF65-F5344CB8AC3E}">
        <p14:creationId xmlns:p14="http://schemas.microsoft.com/office/powerpoint/2010/main" val="170582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pc="-70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819233"/>
          </a:xfrm>
        </p:spPr>
        <p:txBody>
          <a:bodyPr/>
          <a:lstStyle/>
          <a:p>
            <a:r>
              <a:rPr lang="en-US" sz="2800" spc="-30" dirty="0"/>
              <a:t>A good program must be commented. </a:t>
            </a:r>
          </a:p>
          <a:p>
            <a:endParaRPr lang="en-US" sz="2800" spc="-30" dirty="0"/>
          </a:p>
          <a:p>
            <a:r>
              <a:rPr lang="en-US" sz="2800" spc="-30" dirty="0"/>
              <a:t>A comment is ignored by the interpreter or compiler. It is used by the coder to improve the readability of code.</a:t>
            </a:r>
          </a:p>
          <a:p>
            <a:endParaRPr lang="en-US" sz="2800" spc="-30" dirty="0"/>
          </a:p>
          <a:p>
            <a:r>
              <a:rPr lang="en-US" sz="2800" spc="-30" dirty="0"/>
              <a:t>In python we use </a:t>
            </a:r>
            <a:r>
              <a:rPr lang="en-US" sz="2800" spc="-3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z="2800" spc="-30" dirty="0"/>
              <a:t> to denote a comment</a:t>
            </a:r>
            <a:r>
              <a:rPr lang="en-US" dirty="0"/>
              <a:t>.</a:t>
            </a:r>
          </a:p>
        </p:txBody>
      </p:sp>
      <p:pic>
        <p:nvPicPr>
          <p:cNvPr id="6" name="table"/>
          <p:cNvPicPr/>
          <p:nvPr/>
        </p:nvPicPr>
        <p:blipFill rotWithShape="1">
          <a:blip r:embed="rId2"/>
          <a:srcRect t="-1" r="20010" b="57453"/>
          <a:stretch/>
        </p:blipFill>
        <p:spPr bwMode="auto">
          <a:xfrm>
            <a:off x="252676" y="4370249"/>
            <a:ext cx="10560636" cy="14989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6275032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3160865"/>
          </a:xfrm>
        </p:spPr>
        <p:txBody>
          <a:bodyPr/>
          <a:lstStyle/>
          <a:p>
            <a:r>
              <a:rPr lang="en-US" dirty="0"/>
              <a:t>What is a </a:t>
            </a:r>
            <a:r>
              <a:rPr lang="en-US" sz="2800" dirty="0"/>
              <a:t>variable</a:t>
            </a:r>
            <a:r>
              <a:rPr lang="en-US" dirty="0"/>
              <a:t>?</a:t>
            </a:r>
          </a:p>
          <a:p>
            <a:pPr lvl="1"/>
            <a:r>
              <a:rPr lang="en-US" sz="2000" dirty="0"/>
              <a:t>A placeholder for a value- remember math class?</a:t>
            </a:r>
          </a:p>
          <a:p>
            <a:pPr lvl="2"/>
            <a:r>
              <a:rPr lang="en-US" sz="2000" dirty="0">
                <a:latin typeface="Consolas" panose="020B0609020204030204" pitchFamily="49" charset="0"/>
              </a:rPr>
              <a:t>x = 1</a:t>
            </a:r>
          </a:p>
          <a:p>
            <a:pPr lvl="2"/>
            <a:r>
              <a:rPr lang="en-US" sz="2000" dirty="0">
                <a:latin typeface="Consolas" panose="020B0609020204030204" pitchFamily="49" charset="0"/>
              </a:rPr>
              <a:t>y = 4</a:t>
            </a:r>
          </a:p>
          <a:p>
            <a:pPr lvl="2"/>
            <a:r>
              <a:rPr lang="en-US" sz="2000" dirty="0">
                <a:latin typeface="Consolas" panose="020B0609020204030204" pitchFamily="49" charset="0"/>
              </a:rPr>
              <a:t>z= x + y</a:t>
            </a:r>
          </a:p>
          <a:p>
            <a:pPr lvl="2"/>
            <a:endParaRPr lang="en-US" sz="2000" dirty="0"/>
          </a:p>
          <a:p>
            <a:pPr lvl="1"/>
            <a:r>
              <a:rPr lang="en-US" sz="2800" spc="-29" dirty="0">
                <a:solidFill>
                  <a:srgbClr val="0072C6"/>
                </a:solidFill>
                <a:latin typeface="+mj-lt"/>
              </a:rPr>
              <a:t>In Python variables are used to store values. </a:t>
            </a:r>
          </a:p>
          <a:p>
            <a:pPr lvl="1"/>
            <a:r>
              <a:rPr lang="en-US" sz="2000" dirty="0"/>
              <a:t>The type of data stored is called the data type of the variable.</a:t>
            </a:r>
          </a:p>
        </p:txBody>
      </p:sp>
    </p:spTree>
    <p:extLst>
      <p:ext uri="{BB962C8B-B14F-4D97-AF65-F5344CB8AC3E}">
        <p14:creationId xmlns:p14="http://schemas.microsoft.com/office/powerpoint/2010/main" val="334412158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common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3271665"/>
          </a:xfrm>
        </p:spPr>
        <p:txBody>
          <a:bodyPr/>
          <a:lstStyle/>
          <a:p>
            <a:r>
              <a:rPr lang="en-US" sz="2800" spc="-29" dirty="0">
                <a:solidFill>
                  <a:srgbClr val="0072C6"/>
                </a:solidFill>
                <a:latin typeface="+mj-lt"/>
              </a:rPr>
              <a:t>String (str)</a:t>
            </a:r>
          </a:p>
          <a:p>
            <a:pPr lvl="1"/>
            <a:r>
              <a:rPr lang="en-US" sz="2000" dirty="0"/>
              <a:t>A series of letters, numbers, and spaces. Always enclosed in quotes</a:t>
            </a:r>
          </a:p>
          <a:p>
            <a:pPr lvl="1"/>
            <a:endParaRPr lang="en-US" sz="2000" dirty="0"/>
          </a:p>
          <a:p>
            <a:r>
              <a:rPr lang="en-US" sz="2800" spc="-29" dirty="0">
                <a:solidFill>
                  <a:srgbClr val="0072C6"/>
                </a:solidFill>
                <a:latin typeface="+mj-lt"/>
              </a:rPr>
              <a:t>Integer (</a:t>
            </a:r>
            <a:r>
              <a:rPr lang="en-US" sz="2800" spc="-29" dirty="0" err="1">
                <a:solidFill>
                  <a:srgbClr val="0072C6"/>
                </a:solidFill>
                <a:latin typeface="+mj-lt"/>
              </a:rPr>
              <a:t>int</a:t>
            </a:r>
            <a:r>
              <a:rPr lang="en-US" sz="2800" spc="-29" dirty="0">
                <a:solidFill>
                  <a:srgbClr val="0072C6"/>
                </a:solidFill>
                <a:latin typeface="+mj-lt"/>
              </a:rPr>
              <a:t>)</a:t>
            </a:r>
          </a:p>
          <a:p>
            <a:pPr lvl="1"/>
            <a:r>
              <a:rPr lang="en-US" sz="2000" dirty="0"/>
              <a:t>A whole number- no decimals. </a:t>
            </a:r>
          </a:p>
          <a:p>
            <a:pPr lvl="1"/>
            <a:endParaRPr lang="en-US" sz="2000" dirty="0"/>
          </a:p>
          <a:p>
            <a:r>
              <a:rPr lang="en-US" sz="2800" spc="-29" dirty="0">
                <a:solidFill>
                  <a:srgbClr val="0072C6"/>
                </a:solidFill>
                <a:latin typeface="+mj-lt"/>
              </a:rPr>
              <a:t>Float (float)</a:t>
            </a:r>
          </a:p>
          <a:p>
            <a:pPr lvl="1"/>
            <a:r>
              <a:rPr lang="en-US" sz="2000" dirty="0"/>
              <a:t>A decimal number. </a:t>
            </a:r>
          </a:p>
        </p:txBody>
      </p:sp>
    </p:spTree>
    <p:extLst>
      <p:ext uri="{BB962C8B-B14F-4D97-AF65-F5344CB8AC3E}">
        <p14:creationId xmlns:p14="http://schemas.microsoft.com/office/powerpoint/2010/main" val="77476234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27942" y="2698155"/>
              <a:ext cx="11902440" cy="192214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7942" y="2698155"/>
                <a:ext cx="11902440" cy="1922145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assignment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570" y="5144123"/>
            <a:ext cx="1068705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Variables are case sensitive!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Num1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num1</a:t>
            </a:r>
            <a:r>
              <a:rPr lang="en-US" sz="2400" dirty="0"/>
              <a:t> are NOT the same variable!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96670" y="963828"/>
            <a:ext cx="11474238" cy="2003747"/>
          </a:xfrm>
        </p:spPr>
        <p:txBody>
          <a:bodyPr>
            <a:noAutofit/>
          </a:bodyPr>
          <a:lstStyle/>
          <a:p>
            <a:r>
              <a:rPr lang="en-US" sz="2800" cap="none" dirty="0"/>
              <a:t>To give a variable a value we use an assignment statement as seen below.</a:t>
            </a:r>
          </a:p>
          <a:p>
            <a:endParaRPr lang="en-US" sz="2800" cap="none" dirty="0"/>
          </a:p>
          <a:p>
            <a:r>
              <a:rPr lang="en-US" sz="2800" cap="none" dirty="0"/>
              <a:t>Do not give the variable a type. The interpreter will decide type based on the value entered.</a:t>
            </a:r>
          </a:p>
        </p:txBody>
      </p:sp>
    </p:spTree>
    <p:extLst>
      <p:ext uri="{BB962C8B-B14F-4D97-AF65-F5344CB8AC3E}">
        <p14:creationId xmlns:p14="http://schemas.microsoft.com/office/powerpoint/2010/main" val="394987770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Why data types 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346861"/>
          </a:xfrm>
        </p:spPr>
        <p:txBody>
          <a:bodyPr/>
          <a:lstStyle/>
          <a:p>
            <a:r>
              <a:rPr lang="en-US" sz="2800" dirty="0"/>
              <a:t>A data type tells the interpreter what type of data to expect. It also tells the program that operations can be performed.</a:t>
            </a:r>
          </a:p>
          <a:p>
            <a:endParaRPr lang="en-US" sz="2800" dirty="0"/>
          </a:p>
          <a:p>
            <a:r>
              <a:rPr lang="en-US" sz="2800" dirty="0"/>
              <a:t>Example: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32622" y="2735766"/>
            <a:ext cx="460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29" dirty="0">
                <a:solidFill>
                  <a:srgbClr val="0072C6"/>
                </a:solidFill>
                <a:latin typeface="+mj-lt"/>
              </a:rPr>
              <a:t>Why does this error occur?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8574" y="2808707"/>
              <a:ext cx="6715658" cy="340528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574" y="2808707"/>
                <a:ext cx="6715658" cy="340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682635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Why data types 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346861"/>
          </a:xfrm>
        </p:spPr>
        <p:txBody>
          <a:bodyPr/>
          <a:lstStyle/>
          <a:p>
            <a:r>
              <a:rPr lang="en-US" sz="2800" dirty="0"/>
              <a:t>A data type tells the interpreter what type of data to expect. It also tells the program that operations can be performed.</a:t>
            </a:r>
          </a:p>
          <a:p>
            <a:endParaRPr lang="en-US" sz="2800" dirty="0"/>
          </a:p>
          <a:p>
            <a:r>
              <a:rPr lang="en-US" sz="2800" dirty="0"/>
              <a:t>Example: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32622" y="2735766"/>
            <a:ext cx="46085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29" dirty="0">
                <a:solidFill>
                  <a:srgbClr val="0072C6"/>
                </a:solidFill>
              </a:rPr>
              <a:t>The quotes make all the difference! Num1 is a string. Strings cannot be added to integers.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3067" y="2735766"/>
              <a:ext cx="6715658" cy="340528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067" y="2735766"/>
                <a:ext cx="6715658" cy="340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140574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099022"/>
            <a:ext cx="11474238" cy="3360920"/>
          </a:xfrm>
        </p:spPr>
        <p:txBody>
          <a:bodyPr/>
          <a:lstStyle/>
          <a:p>
            <a:r>
              <a:rPr lang="en-US" sz="2800" spc="-29" dirty="0">
                <a:solidFill>
                  <a:srgbClr val="0072C6"/>
                </a:solidFill>
                <a:latin typeface="+mj-lt"/>
              </a:rPr>
              <a:t>Strings can be added together. This is called concatenation. </a:t>
            </a:r>
          </a:p>
          <a:p>
            <a:endParaRPr lang="en-US" sz="2800" spc="-29" dirty="0">
              <a:solidFill>
                <a:srgbClr val="0072C6"/>
              </a:solidFill>
              <a:latin typeface="+mj-lt"/>
            </a:endParaRPr>
          </a:p>
          <a:p>
            <a:r>
              <a:rPr lang="en-US" sz="2800" spc="-29" dirty="0">
                <a:solidFill>
                  <a:srgbClr val="0072C6"/>
                </a:solidFill>
                <a:latin typeface="+mj-lt"/>
              </a:rPr>
              <a:t>This simply combines 2 strings into 1.</a:t>
            </a:r>
          </a:p>
          <a:p>
            <a:endParaRPr lang="en-US" sz="2800" spc="-29" dirty="0">
              <a:solidFill>
                <a:srgbClr val="0072C6"/>
              </a:solidFill>
              <a:latin typeface="+mj-lt"/>
            </a:endParaRPr>
          </a:p>
          <a:p>
            <a:r>
              <a:rPr lang="en-US" sz="2800" spc="-29" dirty="0">
                <a:solidFill>
                  <a:srgbClr val="0072C6"/>
                </a:solidFill>
                <a:latin typeface="+mj-lt"/>
              </a:rPr>
              <a:t>Example:</a:t>
            </a:r>
          </a:p>
          <a:p>
            <a:endParaRPr lang="en-US" sz="2800" spc="-29" dirty="0">
              <a:solidFill>
                <a:srgbClr val="0072C6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800" spc="-29" dirty="0">
                <a:solidFill>
                  <a:srgbClr val="0072C6"/>
                </a:solidFill>
                <a:latin typeface="+mj-lt"/>
              </a:rPr>
              <a:t>Spaces for proper structure must be added!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String addition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Add-in 5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65414" y="4459942"/>
              <a:ext cx="8948057" cy="209597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Add-in 5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5414" y="4459942"/>
                <a:ext cx="8948057" cy="20959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295168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255173"/>
            <a:ext cx="11474238" cy="1617943"/>
          </a:xfrm>
        </p:spPr>
        <p:txBody>
          <a:bodyPr/>
          <a:lstStyle/>
          <a:p>
            <a:pPr marL="0" indent="0">
              <a:buNone/>
            </a:pPr>
            <a:r>
              <a:rPr lang="en-US" sz="2800" spc="-29" dirty="0">
                <a:solidFill>
                  <a:srgbClr val="0072C6"/>
                </a:solidFill>
                <a:latin typeface="+mj-lt"/>
              </a:rPr>
              <a:t>To give a variable a new value simple write a new assignment statement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new value will overwrite the old value.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reassignment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Add-in 5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93246" y="2704523"/>
              <a:ext cx="7465386" cy="303751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Add-in 5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3246" y="2704523"/>
                <a:ext cx="7465386" cy="30375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231712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Add-in 5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58570" y="2847477"/>
              <a:ext cx="8379788" cy="370024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Add-in 5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570" y="2847477"/>
                <a:ext cx="8379788" cy="3700247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255173"/>
            <a:ext cx="11474238" cy="1269450"/>
          </a:xfrm>
        </p:spPr>
        <p:txBody>
          <a:bodyPr/>
          <a:lstStyle/>
          <a:p>
            <a:pPr marL="0" indent="0">
              <a:buNone/>
            </a:pPr>
            <a:r>
              <a:rPr lang="en-US" sz="2800" spc="-29" dirty="0">
                <a:solidFill>
                  <a:srgbClr val="0072C6"/>
                </a:solidFill>
                <a:latin typeface="Consolas" panose="020B0609020204030204" pitchFamily="49" charset="0"/>
              </a:rPr>
              <a:t>print() </a:t>
            </a:r>
            <a:r>
              <a:rPr lang="en-US" sz="2800" spc="-29" dirty="0">
                <a:solidFill>
                  <a:srgbClr val="0072C6"/>
                </a:solidFill>
                <a:latin typeface="+mj-lt"/>
              </a:rPr>
              <a:t>is a function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print() </a:t>
            </a:r>
            <a:r>
              <a:rPr lang="en-US" dirty="0"/>
              <a:t>function can also be used with variables and a combination of text and variables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variables in </a:t>
            </a:r>
            <a:r>
              <a:rPr lang="en-US" dirty="0">
                <a:latin typeface="Consolas" panose="020B0609020204030204" pitchFamily="49" charset="0"/>
              </a:rPr>
              <a:t>print()</a:t>
            </a:r>
          </a:p>
        </p:txBody>
      </p:sp>
      <p:pic>
        <p:nvPicPr>
          <p:cNvPr id="11" name="Picture 10"/>
          <p:cNvPicPr/>
          <p:nvPr/>
        </p:nvPicPr>
        <p:blipFill>
          <a:blip r:embed="rId5"/>
          <a:stretch>
            <a:fillRect/>
          </a:stretch>
        </p:blipFill>
        <p:spPr>
          <a:xfrm>
            <a:off x="5077946" y="4081183"/>
            <a:ext cx="1714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0549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Consolas" panose="020B0609020204030204" pitchFamily="49" charset="0"/>
              </a:rPr>
              <a:t>type() </a:t>
            </a:r>
            <a:r>
              <a:rPr lang="en-US" sz="4800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501950"/>
          </a:xfrm>
        </p:spPr>
        <p:txBody>
          <a:bodyPr/>
          <a:lstStyle/>
          <a:p>
            <a:r>
              <a:rPr lang="en-US" sz="2800" dirty="0"/>
              <a:t>Another built in Python function</a:t>
            </a:r>
          </a:p>
          <a:p>
            <a:endParaRPr lang="en-US" sz="2800" dirty="0"/>
          </a:p>
          <a:p>
            <a:r>
              <a:rPr lang="en-US" sz="2800" dirty="0"/>
              <a:t>Returns the data type of the given data or variable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78699"/>
          <a:stretch/>
        </p:blipFill>
        <p:spPr>
          <a:xfrm>
            <a:off x="139401" y="3856291"/>
            <a:ext cx="4060562" cy="1473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122" y="3844670"/>
            <a:ext cx="5457641" cy="140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627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 to Python, 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</a:t>
            </a:r>
          </a:p>
        </p:txBody>
      </p:sp>
    </p:spTree>
    <p:extLst>
      <p:ext uri="{BB962C8B-B14F-4D97-AF65-F5344CB8AC3E}">
        <p14:creationId xmlns:p14="http://schemas.microsoft.com/office/powerpoint/2010/main" val="274597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Operators in variable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494320"/>
          </a:xfrm>
        </p:spPr>
        <p:txBody>
          <a:bodyPr/>
          <a:lstStyle/>
          <a:p>
            <a:endParaRPr lang="en-US" sz="2800" dirty="0"/>
          </a:p>
          <a:p>
            <a:r>
              <a:rPr lang="en-US" sz="2800" dirty="0"/>
              <a:t>Concatenation can also be preformed in assignment</a:t>
            </a:r>
          </a:p>
          <a:p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63543" y="2955963"/>
              <a:ext cx="9525000" cy="187746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3543" y="2955963"/>
                <a:ext cx="9525000" cy="18774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54186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3804118"/>
          </a:xfrm>
        </p:spPr>
        <p:txBody>
          <a:bodyPr/>
          <a:lstStyle/>
          <a:p>
            <a:r>
              <a:rPr lang="en-US" sz="3600" dirty="0"/>
              <a:t>When programmers code</a:t>
            </a:r>
          </a:p>
          <a:p>
            <a:r>
              <a:rPr lang="en-US" sz="3600" dirty="0"/>
              <a:t>errors are bound to happen</a:t>
            </a:r>
          </a:p>
          <a:p>
            <a:endParaRPr lang="en-US" sz="3600" dirty="0"/>
          </a:p>
          <a:p>
            <a:r>
              <a:rPr lang="en-US" sz="3600" dirty="0"/>
              <a:t>Three types of errors</a:t>
            </a:r>
          </a:p>
          <a:p>
            <a:r>
              <a:rPr lang="en-US" sz="2800" spc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Syntax</a:t>
            </a:r>
          </a:p>
          <a:p>
            <a:r>
              <a:rPr lang="en-US" sz="2800" spc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Run Time</a:t>
            </a:r>
          </a:p>
          <a:p>
            <a:r>
              <a:rPr lang="en-US" sz="2800" spc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Logic </a:t>
            </a:r>
          </a:p>
        </p:txBody>
      </p:sp>
    </p:spTree>
    <p:extLst>
      <p:ext uri="{BB962C8B-B14F-4D97-AF65-F5344CB8AC3E}">
        <p14:creationId xmlns:p14="http://schemas.microsoft.com/office/powerpoint/2010/main" val="89956847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Syntax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4100994"/>
          </a:xfrm>
        </p:spPr>
        <p:txBody>
          <a:bodyPr/>
          <a:lstStyle/>
          <a:p>
            <a:r>
              <a:rPr lang="en-US" sz="2800" dirty="0"/>
              <a:t>Error in the rules of the language</a:t>
            </a:r>
          </a:p>
          <a:p>
            <a:pPr lvl="1"/>
            <a:r>
              <a:rPr lang="en-US" sz="2000" dirty="0"/>
              <a:t>using a keyword improperly 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</a:rPr>
              <a:t>3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failing to include a required item like a "</a:t>
            </a:r>
            <a:r>
              <a:rPr lang="en-US" sz="2000" b="1" dirty="0"/>
              <a:t>:</a:t>
            </a:r>
            <a:r>
              <a:rPr lang="en-US" sz="2000" dirty="0"/>
              <a:t>"</a:t>
            </a:r>
          </a:p>
          <a:p>
            <a:pPr lvl="1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</a:rPr>
              <a:t>def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hello_funtction()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    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"hello world"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Illegal operation</a:t>
            </a:r>
          </a:p>
          <a:p>
            <a:pPr lvl="1"/>
            <a:r>
              <a:rPr lang="en-US" dirty="0"/>
              <a:t>	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x=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8334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Run time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3979551"/>
          </a:xfrm>
        </p:spPr>
        <p:txBody>
          <a:bodyPr/>
          <a:lstStyle/>
          <a:p>
            <a:r>
              <a:rPr lang="en-US" sz="2800" dirty="0"/>
              <a:t>An error that causes a program to crash</a:t>
            </a:r>
          </a:p>
          <a:p>
            <a:endParaRPr lang="en-US" sz="2800" dirty="0"/>
          </a:p>
          <a:p>
            <a:r>
              <a:rPr lang="en-US" sz="2800" dirty="0"/>
              <a:t>Properly syntax but an illegal operation </a:t>
            </a:r>
          </a:p>
          <a:p>
            <a:pPr lvl="1"/>
            <a:r>
              <a:rPr lang="en-US" sz="2000" dirty="0"/>
              <a:t>Divide by zero 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	x =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</a:rPr>
              <a:t>0</a:t>
            </a:r>
            <a:endParaRPr lang="en-US" sz="2000" dirty="0">
              <a:latin typeface="Consolas" panose="020B0609020204030204" pitchFamily="49" charset="0"/>
            </a:endParaRP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Infinite loop</a:t>
            </a:r>
          </a:p>
          <a:p>
            <a:pPr lvl="1"/>
            <a:r>
              <a:rPr lang="en-US" sz="2000" dirty="0"/>
              <a:t>	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while True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</a:rPr>
              <a:t>	    print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"hello"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000" dirty="0"/>
              <a:t>	    </a:t>
            </a:r>
          </a:p>
        </p:txBody>
      </p:sp>
    </p:spTree>
    <p:extLst>
      <p:ext uri="{BB962C8B-B14F-4D97-AF65-F5344CB8AC3E}">
        <p14:creationId xmlns:p14="http://schemas.microsoft.com/office/powerpoint/2010/main" val="50700351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Logic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501950"/>
          </a:xfrm>
        </p:spPr>
        <p:txBody>
          <a:bodyPr/>
          <a:lstStyle/>
          <a:p>
            <a:r>
              <a:rPr lang="en-US" sz="2800" dirty="0"/>
              <a:t>Hardest type of error to detect</a:t>
            </a:r>
          </a:p>
          <a:p>
            <a:endParaRPr lang="en-US" sz="2800" dirty="0"/>
          </a:p>
          <a:p>
            <a:r>
              <a:rPr lang="en-US" sz="2800" dirty="0"/>
              <a:t>Code is correct, but does not produce the expected results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570" y="3245034"/>
            <a:ext cx="9736406" cy="226523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Example: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programmer thought </a:t>
            </a: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x = 2 + y 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was the correct equation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when </a:t>
            </a: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x = y - 2 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was correct.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program will run, but produce unintended results.</a:t>
            </a:r>
          </a:p>
        </p:txBody>
      </p:sp>
    </p:spTree>
    <p:extLst>
      <p:ext uri="{BB962C8B-B14F-4D97-AF65-F5344CB8AC3E}">
        <p14:creationId xmlns:p14="http://schemas.microsoft.com/office/powerpoint/2010/main" val="70782206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Errors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TypeError</a:t>
            </a:r>
            <a:endParaRPr lang="en-US" sz="2800" dirty="0"/>
          </a:p>
          <a:p>
            <a:r>
              <a:rPr lang="en-US" sz="2800" dirty="0" err="1"/>
              <a:t>SyntaxError</a:t>
            </a:r>
            <a:endParaRPr lang="en-US" sz="2800" dirty="0"/>
          </a:p>
          <a:p>
            <a:r>
              <a:rPr lang="en-US" sz="2800" dirty="0" err="1"/>
              <a:t>NameError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TypeError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000" spc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occurs when an illegal type operation is attempted</a:t>
            </a:r>
          </a:p>
          <a:p>
            <a:pPr marL="0" indent="0">
              <a:buNone/>
            </a:pPr>
            <a:endParaRPr lang="en-US" sz="2000" spc="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n-lt"/>
            </a:endParaRPr>
          </a:p>
          <a:p>
            <a:pPr marL="0" indent="0">
              <a:buNone/>
            </a:pPr>
            <a:r>
              <a:rPr lang="en-US" sz="2800" dirty="0" err="1"/>
              <a:t>SyntaxError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000" spc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occurs when unknown python code is used</a:t>
            </a:r>
          </a:p>
          <a:p>
            <a:pPr marL="0" indent="0">
              <a:buNone/>
            </a:pPr>
            <a:endParaRPr lang="en-US" sz="2000" spc="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n-lt"/>
            </a:endParaRPr>
          </a:p>
          <a:p>
            <a:pPr marL="0" indent="0">
              <a:buNone/>
            </a:pPr>
            <a:r>
              <a:rPr lang="en-US" sz="2800" dirty="0" err="1"/>
              <a:t>NameError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000" spc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occurs when a variable is used before it is declared or unknown command</a:t>
            </a:r>
          </a:p>
        </p:txBody>
      </p:sp>
    </p:spTree>
    <p:extLst>
      <p:ext uri="{BB962C8B-B14F-4D97-AF65-F5344CB8AC3E}">
        <p14:creationId xmlns:p14="http://schemas.microsoft.com/office/powerpoint/2010/main" val="151882307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commonly occurs when attempt to do math operations with a string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Add-in 7" title="Code Presenter Pro"/>
              <p:cNvGraphicFramePr>
                <a:graphicFrameLocks noGrp="1"/>
              </p:cNvGraphicFramePr>
              <p:nvPr/>
            </p:nvGraphicFramePr>
            <p:xfrm>
              <a:off x="508574" y="2808707"/>
              <a:ext cx="6715658" cy="340528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8" name="Add-in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574" y="2808707"/>
                <a:ext cx="6715658" cy="340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124206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Character 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255173"/>
            <a:ext cx="10121861" cy="2880917"/>
          </a:xfrm>
        </p:spPr>
        <p:txBody>
          <a:bodyPr/>
          <a:lstStyle/>
          <a:p>
            <a:r>
              <a:rPr lang="en-US" sz="2800" dirty="0"/>
              <a:t>Using the </a:t>
            </a:r>
            <a:r>
              <a:rPr lang="en-US" sz="2800" dirty="0">
                <a:latin typeface="Consolas" panose="020B0609020204030204" pitchFamily="49" charset="0"/>
              </a:rPr>
              <a:t>print() </a:t>
            </a:r>
            <a:r>
              <a:rPr lang="en-US" sz="2800" dirty="0"/>
              <a:t>function you can create character art.</a:t>
            </a:r>
          </a:p>
          <a:p>
            <a:endParaRPr lang="en-US" sz="2800" dirty="0"/>
          </a:p>
          <a:p>
            <a:r>
              <a:rPr lang="en-US" sz="2800" dirty="0"/>
              <a:t>Simply use the print function and multiple lines to create </a:t>
            </a:r>
          </a:p>
          <a:p>
            <a:r>
              <a:rPr lang="en-US" sz="2800" dirty="0"/>
              <a:t>the shape you want.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49041" y="3462516"/>
              <a:ext cx="9731390" cy="312920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9041" y="3462516"/>
                <a:ext cx="9731390" cy="31292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323334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479059"/>
          </a:xfrm>
        </p:spPr>
        <p:txBody>
          <a:bodyPr/>
          <a:lstStyle/>
          <a:p>
            <a:r>
              <a:rPr lang="en-US" dirty="0"/>
              <a:t>A main task programs need to perform is gathering input from the user</a:t>
            </a:r>
          </a:p>
          <a:p>
            <a:endParaRPr lang="en-US" dirty="0"/>
          </a:p>
          <a:p>
            <a:r>
              <a:rPr lang="en-US" dirty="0"/>
              <a:t>In Python use the </a:t>
            </a:r>
            <a:r>
              <a:rPr lang="en-US" dirty="0">
                <a:latin typeface="Consolas" panose="020B0609020204030204" pitchFamily="49" charset="0"/>
              </a:rPr>
              <a:t>input() </a:t>
            </a:r>
            <a:r>
              <a:rPr lang="en-US" dirty="0"/>
              <a:t>function to gather input from the user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58365" y="3293710"/>
            <a:ext cx="4617720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program pauses and waits for user input.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4509" y="3498633"/>
              <a:ext cx="6823856" cy="264665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4509" y="3498633"/>
                <a:ext cx="6823856" cy="26466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031743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Input Prompts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859227"/>
          </a:xfrm>
        </p:spPr>
        <p:txBody>
          <a:bodyPr/>
          <a:lstStyle/>
          <a:p>
            <a:r>
              <a:rPr lang="en-US" dirty="0"/>
              <a:t>By storing inputs in variables the program can prompt the user for multiple pieces of information.</a:t>
            </a:r>
          </a:p>
          <a:p>
            <a:endParaRPr lang="en-US" dirty="0"/>
          </a:p>
          <a:p>
            <a:r>
              <a:rPr lang="en-US" dirty="0"/>
              <a:t>Simply use input statements in variable assignment statements.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65661" y="3303758"/>
              <a:ext cx="10999992" cy="324078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5661" y="3303758"/>
                <a:ext cx="10999992" cy="32407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99133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Programming languages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102" r="826"/>
          <a:stretch/>
        </p:blipFill>
        <p:spPr>
          <a:xfrm>
            <a:off x="903642" y="1255173"/>
            <a:ext cx="10079916" cy="480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6065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 Type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3861506"/>
          </a:xfrm>
        </p:spPr>
        <p:txBody>
          <a:bodyPr/>
          <a:lstStyle/>
          <a:p>
            <a:r>
              <a:rPr lang="en-US" dirty="0"/>
              <a:t>Input always returns a data type of </a:t>
            </a:r>
            <a:r>
              <a:rPr lang="en-US" b="1" dirty="0"/>
              <a:t>string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Sometimes Python needs some help with data types and we have to convert the type, such as from </a:t>
            </a:r>
            <a:r>
              <a:rPr lang="en-US" b="1" dirty="0"/>
              <a:t>Str</a:t>
            </a:r>
            <a:r>
              <a:rPr lang="en-US" dirty="0"/>
              <a:t>ing to </a:t>
            </a:r>
            <a:r>
              <a:rPr lang="en-US" b="1" dirty="0"/>
              <a:t>Int</a:t>
            </a:r>
            <a:r>
              <a:rPr lang="en-US" dirty="0"/>
              <a:t>eger for example.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remember:</a:t>
            </a:r>
          </a:p>
          <a:p>
            <a:pPr algn="ctr"/>
            <a:r>
              <a:rPr lang="en-US" sz="4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input() 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always returns type </a:t>
            </a:r>
            <a:r>
              <a:rPr lang="en-US" sz="40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str</a:t>
            </a:r>
            <a:r>
              <a:rPr lang="en-US" sz="4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(string)</a:t>
            </a:r>
          </a:p>
        </p:txBody>
      </p:sp>
    </p:spTree>
    <p:extLst>
      <p:ext uri="{BB962C8B-B14F-4D97-AF65-F5344CB8AC3E}">
        <p14:creationId xmlns:p14="http://schemas.microsoft.com/office/powerpoint/2010/main" val="302434352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4067845"/>
          </a:xfrm>
        </p:spPr>
        <p:txBody>
          <a:bodyPr/>
          <a:lstStyle/>
          <a:p>
            <a:r>
              <a:rPr lang="en-US" dirty="0"/>
              <a:t>Python assigns the data type automatically. But what if Python is using the data in a way we don't want?</a:t>
            </a:r>
          </a:p>
          <a:p>
            <a:endParaRPr lang="en-US" dirty="0"/>
          </a:p>
          <a:p>
            <a:r>
              <a:rPr lang="en-US" dirty="0"/>
              <a:t>We must convert it using a </a:t>
            </a:r>
            <a:r>
              <a:rPr lang="en-US" b="1" dirty="0"/>
              <a:t>type conversion</a:t>
            </a:r>
            <a:r>
              <a:rPr lang="en-US" dirty="0"/>
              <a:t> where we </a:t>
            </a:r>
            <a:r>
              <a:rPr lang="en-US" b="1" dirty="0"/>
              <a:t>cast </a:t>
            </a:r>
            <a:r>
              <a:rPr lang="en-US" dirty="0"/>
              <a:t>the data type</a:t>
            </a:r>
          </a:p>
          <a:p>
            <a:endParaRPr lang="en-US" dirty="0"/>
          </a:p>
          <a:p>
            <a:r>
              <a:rPr lang="en-US" dirty="0"/>
              <a:t>To cast a data type – use the specific Type keyword ( like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str</a:t>
            </a:r>
            <a:r>
              <a:rPr lang="en-US" dirty="0"/>
              <a:t>) in front of the variable or data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38383" y="4500199"/>
              <a:ext cx="11208551" cy="243611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8383" y="4500199"/>
                <a:ext cx="11208551" cy="24361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419896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average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589859"/>
          </a:xfrm>
        </p:spPr>
        <p:txBody>
          <a:bodyPr/>
          <a:lstStyle/>
          <a:p>
            <a:r>
              <a:rPr lang="en-US" dirty="0"/>
              <a:t>with a sum of grades stored as a number and calculated from 5 grades, the average can be calculated</a:t>
            </a:r>
          </a:p>
          <a:p>
            <a:endParaRPr lang="en-US" sz="8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average = sum / number of data points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18678" y="3184714"/>
              <a:ext cx="7530052" cy="205393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678" y="3184714"/>
                <a:ext cx="7530052" cy="2053934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/>
          <p:cNvSpPr txBox="1"/>
          <p:nvPr/>
        </p:nvSpPr>
        <p:spPr>
          <a:xfrm>
            <a:off x="1725145" y="5522933"/>
            <a:ext cx="9015947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data type is average?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does str(average) do?</a:t>
            </a:r>
          </a:p>
        </p:txBody>
      </p:sp>
    </p:spTree>
    <p:extLst>
      <p:ext uri="{BB962C8B-B14F-4D97-AF65-F5344CB8AC3E}">
        <p14:creationId xmlns:p14="http://schemas.microsoft.com/office/powerpoint/2010/main" val="177160569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the average!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589859"/>
          </a:xfrm>
        </p:spPr>
        <p:txBody>
          <a:bodyPr/>
          <a:lstStyle/>
          <a:p>
            <a:r>
              <a:rPr lang="en-US" dirty="0"/>
              <a:t>with a sum of grades stored as a number and calculated from 5 grades, the average can be calculated</a:t>
            </a:r>
          </a:p>
          <a:p>
            <a:endParaRPr lang="en-US" sz="8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average = sum / number of data points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28244" y="3211402"/>
              <a:ext cx="7640582" cy="177207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244" y="3211402"/>
                <a:ext cx="7640582" cy="1772078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/>
          <p:cNvSpPr txBox="1"/>
          <p:nvPr/>
        </p:nvSpPr>
        <p:spPr>
          <a:xfrm>
            <a:off x="358570" y="4983480"/>
            <a:ext cx="8703134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data type is average? Float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does str(average) do? Convert to a string</a:t>
            </a:r>
          </a:p>
        </p:txBody>
      </p:sp>
    </p:spTree>
    <p:extLst>
      <p:ext uri="{BB962C8B-B14F-4D97-AF65-F5344CB8AC3E}">
        <p14:creationId xmlns:p14="http://schemas.microsoft.com/office/powerpoint/2010/main" val="302625928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formatting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3998146"/>
          </a:xfrm>
        </p:spPr>
        <p:txBody>
          <a:bodyPr/>
          <a:lstStyle/>
          <a:p>
            <a:r>
              <a:rPr lang="en-US" dirty="0"/>
              <a:t>Besides string addition- we can concatenate in the print function with commas</a:t>
            </a:r>
          </a:p>
          <a:p>
            <a:endParaRPr lang="en-US" dirty="0"/>
          </a:p>
          <a:p>
            <a:r>
              <a:rPr lang="en-US" sz="2400" dirty="0"/>
              <a:t>comma (</a:t>
            </a:r>
            <a:r>
              <a:rPr lang="en-US" sz="3200" b="1" dirty="0">
                <a:latin typeface="Consolas" panose="020B0609020204030204" pitchFamily="49" charset="0"/>
              </a:rPr>
              <a:t>,</a:t>
            </a:r>
            <a:r>
              <a:rPr lang="en-US" sz="2400" dirty="0"/>
              <a:t>) method</a:t>
            </a:r>
          </a:p>
          <a:p>
            <a:endParaRPr lang="en-US" sz="2400" dirty="0"/>
          </a:p>
          <a:p>
            <a:r>
              <a:rPr lang="en-US" sz="2400" dirty="0"/>
              <a:t>comma method combines </a:t>
            </a:r>
          </a:p>
          <a:p>
            <a:r>
              <a:rPr lang="en-US" sz="2400" dirty="0"/>
              <a:t>printable items with a space</a:t>
            </a:r>
          </a:p>
          <a:p>
            <a:endParaRPr lang="en-US" sz="2400" dirty="0"/>
          </a:p>
          <a:p>
            <a:r>
              <a:rPr lang="en-US" sz="2400" dirty="0"/>
              <a:t>Notice you can combine the</a:t>
            </a:r>
          </a:p>
          <a:p>
            <a:r>
              <a:rPr lang="en-US" sz="2400" dirty="0"/>
              <a:t>comma  with string addition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754" y="2036313"/>
            <a:ext cx="8084202" cy="45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1764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formatting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96012" y="2996159"/>
            <a:ext cx="11474238" cy="564835"/>
          </a:xfrm>
        </p:spPr>
        <p:txBody>
          <a:bodyPr/>
          <a:lstStyle/>
          <a:p>
            <a:r>
              <a:rPr lang="en-US" dirty="0"/>
              <a:t>Notice the space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48" y="2183701"/>
            <a:ext cx="9084755" cy="8124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8186" y="3754092"/>
            <a:ext cx="6645243" cy="1092607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output[]: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The average is: 94.6.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4934139" y="2846494"/>
            <a:ext cx="380246" cy="1453902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23336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71305" y="2830830"/>
              <a:ext cx="11561503" cy="17110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1305" y="2830830"/>
                <a:ext cx="11561503" cy="1711025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quote (</a:t>
            </a:r>
            <a:r>
              <a:rPr lang="en-US" dirty="0">
                <a:latin typeface="Consolas" panose="020B0609020204030204" pitchFamily="49" charset="0"/>
              </a:rPr>
              <a:t>“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‘</a:t>
            </a:r>
            <a:r>
              <a:rPr lang="en-US" dirty="0"/>
              <a:t>) in a string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021946"/>
          </a:xfrm>
        </p:spPr>
        <p:txBody>
          <a:bodyPr/>
          <a:lstStyle/>
          <a:p>
            <a:r>
              <a:rPr lang="en-US" dirty="0"/>
              <a:t>If you need to use the quote symbol in a string, how would you do that?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37762" y="3557835"/>
            <a:ext cx="9144" cy="62688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7741" y="4620168"/>
            <a:ext cx="11561502" cy="1031051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output[]: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I said to the class "sometimes you need to shutdown and restart a notebook when the cells refuse to run."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It's time to save your code</a:t>
            </a:r>
          </a:p>
        </p:txBody>
      </p:sp>
    </p:spTree>
    <p:extLst>
      <p:ext uri="{BB962C8B-B14F-4D97-AF65-F5344CB8AC3E}">
        <p14:creationId xmlns:p14="http://schemas.microsoft.com/office/powerpoint/2010/main" val="409256970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393284"/>
          </a:xfrm>
        </p:spPr>
        <p:txBody>
          <a:bodyPr/>
          <a:lstStyle/>
          <a:p>
            <a:r>
              <a:rPr lang="en-US" dirty="0"/>
              <a:t>What is a Boolean?</a:t>
            </a:r>
          </a:p>
          <a:p>
            <a:endParaRPr lang="en-US" dirty="0"/>
          </a:p>
          <a:p>
            <a:r>
              <a:rPr lang="en-US" dirty="0"/>
              <a:t>What are the only possible outcomes?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97572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850396"/>
          </a:xfrm>
        </p:spPr>
        <p:txBody>
          <a:bodyPr/>
          <a:lstStyle/>
          <a:p>
            <a:r>
              <a:rPr lang="en-US" dirty="0"/>
              <a:t>What is a Boolean?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Data type with only 2 possible values</a:t>
            </a:r>
          </a:p>
          <a:p>
            <a:endParaRPr lang="en-US" dirty="0"/>
          </a:p>
          <a:p>
            <a:r>
              <a:rPr lang="en-US" dirty="0"/>
              <a:t>What are the only possible outcomes?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or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False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93635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4678845"/>
          </a:xfrm>
        </p:spPr>
        <p:txBody>
          <a:bodyPr/>
          <a:lstStyle/>
          <a:p>
            <a:r>
              <a:rPr lang="en-US" dirty="0"/>
              <a:t>Using Boolean methods we can test strings</a:t>
            </a:r>
          </a:p>
          <a:p>
            <a:endParaRPr lang="en-US" dirty="0"/>
          </a:p>
          <a:p>
            <a:r>
              <a:rPr lang="en-US" dirty="0"/>
              <a:t>.isalpha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.</a:t>
            </a:r>
            <a:r>
              <a:rPr lang="en-US" dirty="0" err="1"/>
              <a:t>isalnum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.</a:t>
            </a:r>
            <a:r>
              <a:rPr lang="en-US" dirty="0" err="1"/>
              <a:t>istitle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.</a:t>
            </a:r>
            <a:r>
              <a:rPr lang="en-US" dirty="0" err="1"/>
              <a:t>isdigit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.</a:t>
            </a:r>
            <a:r>
              <a:rPr lang="en-US" dirty="0" err="1"/>
              <a:t>islower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.</a:t>
            </a:r>
            <a:r>
              <a:rPr lang="en-US" dirty="0" err="1"/>
              <a:t>isupper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.</a:t>
            </a:r>
            <a:r>
              <a:rPr lang="en-US" dirty="0" err="1"/>
              <a:t>startswith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16906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255172"/>
            <a:ext cx="11218387" cy="51537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spc="-30" dirty="0">
                <a:solidFill>
                  <a:srgbClr val="0072C6"/>
                </a:solidFill>
              </a:rPr>
              <a:t>A modern interpreted programing language, created in 1991 by Guido van Rossum.</a:t>
            </a:r>
          </a:p>
          <a:p>
            <a:pPr marL="0" indent="0">
              <a:buNone/>
            </a:pPr>
            <a:endParaRPr lang="en-US" sz="800" spc="-30" dirty="0">
              <a:solidFill>
                <a:srgbClr val="0072C6"/>
              </a:solidFill>
            </a:endParaRPr>
          </a:p>
          <a:p>
            <a:pPr marL="0" indent="0">
              <a:buNone/>
            </a:pPr>
            <a:r>
              <a:rPr lang="en-US" sz="2800" spc="-30" dirty="0">
                <a:solidFill>
                  <a:srgbClr val="0072C6"/>
                </a:solidFill>
              </a:rPr>
              <a:t>Python 2 &amp; 3 are actively used &amp; improved by the Python community</a:t>
            </a:r>
          </a:p>
          <a:p>
            <a:pPr marL="0" indent="0">
              <a:buNone/>
            </a:pPr>
            <a:endParaRPr lang="en-US" sz="800" spc="-30" dirty="0">
              <a:solidFill>
                <a:srgbClr val="0072C6"/>
              </a:solidFill>
            </a:endParaRPr>
          </a:p>
          <a:p>
            <a:pPr marL="0" indent="0">
              <a:buNone/>
            </a:pPr>
            <a:r>
              <a:rPr lang="en-US" sz="2800" spc="-30" dirty="0">
                <a:solidFill>
                  <a:srgbClr val="0072C6"/>
                </a:solidFill>
              </a:rPr>
              <a:t>Known for requiring less code to accomplish tasks than other languages</a:t>
            </a:r>
          </a:p>
          <a:p>
            <a:pPr marL="0" indent="0">
              <a:buNone/>
            </a:pPr>
            <a:r>
              <a:rPr lang="en-US" sz="2800" spc="-30" dirty="0">
                <a:solidFill>
                  <a:srgbClr val="0072C6"/>
                </a:solidFill>
              </a:rPr>
              <a:t>Principles:</a:t>
            </a:r>
          </a:p>
          <a:p>
            <a:r>
              <a:rPr lang="en-US" sz="2800" dirty="0"/>
              <a:t>Beautiful</a:t>
            </a:r>
          </a:p>
          <a:p>
            <a:r>
              <a:rPr lang="en-US" sz="2800" dirty="0"/>
              <a:t>Obvious </a:t>
            </a:r>
          </a:p>
          <a:p>
            <a:r>
              <a:rPr lang="en-US" sz="2800" dirty="0"/>
              <a:t>Allows programmer to be Simple </a:t>
            </a:r>
          </a:p>
          <a:p>
            <a:r>
              <a:rPr lang="en-US" sz="2800" dirty="0"/>
              <a:t>Allows programmer Complexity, without being complicated</a:t>
            </a:r>
          </a:p>
          <a:p>
            <a:r>
              <a:rPr lang="en-US" sz="2800" dirty="0"/>
              <a:t>Readable</a:t>
            </a:r>
            <a:endParaRPr lang="en-US" sz="2800" dirty="0"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What is Python?</a:t>
            </a:r>
          </a:p>
        </p:txBody>
      </p:sp>
    </p:spTree>
    <p:extLst>
      <p:ext uri="{BB962C8B-B14F-4D97-AF65-F5344CB8AC3E}">
        <p14:creationId xmlns:p14="http://schemas.microsoft.com/office/powerpoint/2010/main" val="1165940443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.isalpha()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4678845"/>
          </a:xfrm>
        </p:spPr>
        <p:txBody>
          <a:bodyPr/>
          <a:lstStyle/>
          <a:p>
            <a:r>
              <a:rPr lang="en-US" dirty="0"/>
              <a:t>Returns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if a string is an alphabetical character a-z, A-Z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"message" </a:t>
            </a:r>
            <a:r>
              <a:rPr lang="en-US" dirty="0"/>
              <a:t>is an alpha, but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dirty="0"/>
              <a:t> is not an alpha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70" y="2034540"/>
            <a:ext cx="5372799" cy="183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32631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isalnum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4678845"/>
          </a:xfrm>
        </p:spPr>
        <p:txBody>
          <a:bodyPr/>
          <a:lstStyle/>
          <a:p>
            <a:r>
              <a:rPr lang="en-US" dirty="0"/>
              <a:t>Returns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if there is at least 1 character and all are alphabetical or digits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3rd</a:t>
            </a:r>
            <a:r>
              <a:rPr lang="en-US" dirty="0"/>
              <a:t>“ is alphanumeric, but “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” is not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70" y="2071086"/>
            <a:ext cx="9092375" cy="322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7636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istitle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70" y="2438164"/>
            <a:ext cx="10668000" cy="219456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564835"/>
          </a:xfrm>
        </p:spPr>
        <p:txBody>
          <a:bodyPr/>
          <a:lstStyle/>
          <a:p>
            <a:r>
              <a:rPr lang="en-US" dirty="0"/>
              <a:t>Tests to see if the string is title (all words capitalized)</a:t>
            </a:r>
          </a:p>
        </p:txBody>
      </p:sp>
    </p:spTree>
    <p:extLst>
      <p:ext uri="{BB962C8B-B14F-4D97-AF65-F5344CB8AC3E}">
        <p14:creationId xmlns:p14="http://schemas.microsoft.com/office/powerpoint/2010/main" val="2271062122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isDigit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564835"/>
          </a:xfrm>
        </p:spPr>
        <p:txBody>
          <a:bodyPr/>
          <a:lstStyle/>
          <a:p>
            <a:r>
              <a:rPr lang="en-US" dirty="0"/>
              <a:t>Tests to see if the string is made entire of digits.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21" y="2121217"/>
            <a:ext cx="8394383" cy="304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3570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isupper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islower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564835"/>
          </a:xfrm>
        </p:spPr>
        <p:txBody>
          <a:bodyPr/>
          <a:lstStyle/>
          <a:p>
            <a:r>
              <a:rPr lang="en-US" dirty="0"/>
              <a:t>These check for all uppercase or lowercase characters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69" y="2113978"/>
            <a:ext cx="10690295" cy="295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31124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startswith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4144789"/>
          </a:xfrm>
        </p:spPr>
        <p:txBody>
          <a:bodyPr/>
          <a:lstStyle/>
          <a:p>
            <a:r>
              <a:rPr lang="en-US" dirty="0"/>
              <a:t>Does a string start with a certain character? We can check with </a:t>
            </a:r>
            <a:r>
              <a:rPr lang="en-US" dirty="0">
                <a:latin typeface="Consolas" panose="020B0609020204030204" pitchFamily="49" charset="0"/>
              </a:rPr>
              <a:t>.startswith()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is the second statement False?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70" y="2495339"/>
            <a:ext cx="9855278" cy="220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75906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4221733"/>
          </a:xfrm>
        </p:spPr>
        <p:txBody>
          <a:bodyPr/>
          <a:lstStyle/>
          <a:p>
            <a:r>
              <a:rPr lang="en-US" dirty="0"/>
              <a:t>There are method to format strings in Python.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.capitalize()</a:t>
            </a:r>
            <a:r>
              <a:rPr lang="en-US" dirty="0"/>
              <a:t> - capitalizes the first character of a string</a:t>
            </a:r>
          </a:p>
          <a:p>
            <a:r>
              <a:rPr lang="en-US" dirty="0">
                <a:latin typeface="Consolas" panose="020B0609020204030204" pitchFamily="49" charset="0"/>
              </a:rPr>
              <a:t>.lower()</a:t>
            </a:r>
            <a:r>
              <a:rPr lang="en-US" dirty="0"/>
              <a:t> - all characters of a string are made lowercase</a:t>
            </a:r>
          </a:p>
          <a:p>
            <a:r>
              <a:rPr lang="en-US" dirty="0">
                <a:latin typeface="Consolas" panose="020B0609020204030204" pitchFamily="49" charset="0"/>
              </a:rPr>
              <a:t>.upper()</a:t>
            </a:r>
            <a:r>
              <a:rPr lang="en-US" dirty="0"/>
              <a:t> - all characters of a string are made uppercase</a:t>
            </a:r>
          </a:p>
          <a:p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swapcase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 - all characters of a string are made to switch case </a:t>
            </a:r>
          </a:p>
          <a:p>
            <a:r>
              <a:rPr lang="en-US" dirty="0"/>
              <a:t>		  upper becomes lower and vice versa</a:t>
            </a:r>
          </a:p>
          <a:p>
            <a:r>
              <a:rPr lang="en-US" dirty="0">
                <a:latin typeface="Consolas" panose="020B0609020204030204" pitchFamily="49" charset="0"/>
              </a:rPr>
              <a:t>.title() </a:t>
            </a:r>
            <a:r>
              <a:rPr lang="en-US" dirty="0"/>
              <a:t>- each 'word' separated by a space is capitalized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14096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Functions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55092" y="3717798"/>
              <a:ext cx="7412284" cy="139369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092" y="3717798"/>
                <a:ext cx="7412284" cy="1393698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239396"/>
          </a:xfrm>
        </p:spPr>
        <p:txBody>
          <a:bodyPr/>
          <a:lstStyle/>
          <a:p>
            <a:r>
              <a:rPr lang="en-US" dirty="0"/>
              <a:t>Let’s say you have a program where you need the user’s name, but the program needs the input in all caps.</a:t>
            </a:r>
          </a:p>
          <a:p>
            <a:endParaRPr lang="en-US" dirty="0"/>
          </a:p>
          <a:p>
            <a:r>
              <a:rPr lang="en-US" dirty="0"/>
              <a:t>We can used nested function (a function within another function) to accomplish this.</a:t>
            </a:r>
          </a:p>
        </p:txBody>
      </p:sp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7228384" y="3762717"/>
            <a:ext cx="148462" cy="3263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1406" y="5211724"/>
            <a:ext cx="6236027" cy="1197251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output[]: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Please type your name Alton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ALTON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2077375" y="4348615"/>
            <a:ext cx="6883" cy="54298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097313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using print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 noChangeAspect="1"/>
              </p:cNvGraphicFramePr>
              <p:nvPr>
                <p:extLst/>
              </p:nvPr>
            </p:nvGraphicFramePr>
            <p:xfrm>
              <a:off x="485789" y="1557158"/>
              <a:ext cx="12353925" cy="192330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5789" y="1557158"/>
                <a:ext cx="12353925" cy="1923303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/>
          <p:cNvSpPr txBox="1"/>
          <p:nvPr/>
        </p:nvSpPr>
        <p:spPr>
          <a:xfrm>
            <a:off x="358570" y="3480461"/>
            <a:ext cx="6236027" cy="843308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output[]: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2351935798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in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021946"/>
          </a:xfrm>
        </p:spPr>
        <p:txBody>
          <a:bodyPr/>
          <a:lstStyle/>
          <a:p>
            <a:r>
              <a:rPr lang="en-US" dirty="0"/>
              <a:t>The in keyword allows a simple search to be preformed. </a:t>
            </a:r>
          </a:p>
          <a:p>
            <a:r>
              <a:rPr lang="en-US" dirty="0">
                <a:latin typeface="Consolas" panose="020B0609020204030204" pitchFamily="49" charset="0"/>
              </a:rPr>
              <a:t>in</a:t>
            </a:r>
            <a:r>
              <a:rPr lang="en-US" dirty="0"/>
              <a:t> returns a Boolean result on if the searched text is contained in a string.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18460" y="2456429"/>
              <a:ext cx="8173848" cy="139531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460" y="2456429"/>
                <a:ext cx="8173848" cy="139531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/>
          <p:cNvSpPr txBox="1"/>
          <p:nvPr/>
        </p:nvSpPr>
        <p:spPr>
          <a:xfrm>
            <a:off x="358570" y="3910201"/>
            <a:ext cx="6236027" cy="1197251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output[]: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What is your name? My name is Eric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3747607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Code in PowerPoint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144902"/>
            <a:ext cx="11474238" cy="2478114"/>
          </a:xfrm>
        </p:spPr>
        <p:txBody>
          <a:bodyPr/>
          <a:lstStyle/>
          <a:p>
            <a:r>
              <a:rPr lang="en-US" sz="2800" spc="-30" dirty="0">
                <a:solidFill>
                  <a:srgbClr val="0072C6"/>
                </a:solidFill>
                <a:latin typeface="+mj-lt"/>
                <a:cs typeface="+mn-cs"/>
              </a:rPr>
              <a:t>programming code will be displayed with color highlighting</a:t>
            </a:r>
          </a:p>
          <a:p>
            <a:pPr algn="ctr"/>
            <a:r>
              <a:rPr lang="en-US" sz="2800" spc="-30" dirty="0">
                <a:solidFill>
                  <a:srgbClr val="00B050"/>
                </a:solidFill>
                <a:cs typeface="+mn-cs"/>
              </a:rPr>
              <a:t>comment </a:t>
            </a:r>
            <a:r>
              <a:rPr lang="en-US" sz="2800" spc="-30" dirty="0">
                <a:solidFill>
                  <a:schemeClr val="bg2">
                    <a:lumMod val="50000"/>
                  </a:schemeClr>
                </a:solidFill>
              </a:rPr>
              <a:t>keyword  </a:t>
            </a:r>
            <a:r>
              <a:rPr lang="en-US" sz="2800" spc="-30" dirty="0">
                <a:solidFill>
                  <a:srgbClr val="F62AD9"/>
                </a:solidFill>
              </a:rPr>
              <a:t>string</a:t>
            </a:r>
            <a:endParaRPr lang="en-US" sz="2800" spc="-3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2800" spc="-30" dirty="0">
                <a:solidFill>
                  <a:schemeClr val="accent2"/>
                </a:solidFill>
                <a:cs typeface="+mn-cs"/>
              </a:rPr>
              <a:t>function/reserved word</a:t>
            </a:r>
          </a:p>
          <a:p>
            <a:pPr algn="ctr"/>
            <a:r>
              <a:rPr lang="en-US" sz="2800" spc="-30" dirty="0">
                <a:solidFill>
                  <a:schemeClr val="tx1">
                    <a:lumMod val="50000"/>
                  </a:schemeClr>
                </a:solidFill>
                <a:cs typeface="+mn-cs"/>
              </a:rPr>
              <a:t>number, variable, operator</a:t>
            </a:r>
          </a:p>
          <a:p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336858" y="3586968"/>
              <a:ext cx="8225497" cy="327103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6858" y="3586968"/>
                <a:ext cx="8225497" cy="32710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3013694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393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773452"/>
          </a:xfrm>
        </p:spPr>
        <p:txBody>
          <a:bodyPr/>
          <a:lstStyle/>
          <a:p>
            <a:r>
              <a:rPr lang="en-US" dirty="0"/>
              <a:t>Remember math class? A function did what?</a:t>
            </a:r>
          </a:p>
          <a:p>
            <a:endParaRPr lang="en-US" dirty="0"/>
          </a:p>
          <a:p>
            <a:r>
              <a:rPr lang="en-US" dirty="0"/>
              <a:t>In programming we use functions too! A function is a mini program that runs and returns a value to your program.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print() </a:t>
            </a:r>
            <a:r>
              <a:rPr lang="en-US" dirty="0"/>
              <a:t>is a function </a:t>
            </a:r>
          </a:p>
        </p:txBody>
      </p:sp>
    </p:spTree>
    <p:extLst>
      <p:ext uri="{BB962C8B-B14F-4D97-AF65-F5344CB8AC3E}">
        <p14:creationId xmlns:p14="http://schemas.microsoft.com/office/powerpoint/2010/main" val="357756366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20115"/>
            <a:ext cx="11474238" cy="1037207"/>
          </a:xfrm>
        </p:spPr>
        <p:txBody>
          <a:bodyPr/>
          <a:lstStyle/>
          <a:p>
            <a:r>
              <a:rPr lang="en-US" sz="2800" spc="-30" dirty="0">
                <a:solidFill>
                  <a:srgbClr val="0072C6"/>
                </a:solidFill>
                <a:cs typeface="+mn-cs"/>
              </a:rPr>
              <a:t>print() </a:t>
            </a:r>
            <a:r>
              <a:rPr lang="en-US" sz="2800" spc="-30" dirty="0">
                <a:solidFill>
                  <a:srgbClr val="0072C6"/>
                </a:solidFill>
                <a:latin typeface="+mj-lt"/>
                <a:cs typeface="+mn-cs"/>
              </a:rPr>
              <a:t>is used to display output to the user</a:t>
            </a:r>
          </a:p>
          <a:p>
            <a:endParaRPr lang="en-US" sz="2800" spc="-30" dirty="0">
              <a:solidFill>
                <a:srgbClr val="0072C6"/>
              </a:solidFill>
              <a:latin typeface="+mj-lt"/>
              <a:cs typeface="+mn-cs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0095" y="3548742"/>
              <a:ext cx="11902440" cy="14907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095" y="3548742"/>
                <a:ext cx="11902440" cy="14907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195256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090528"/>
            <a:ext cx="11474238" cy="2277547"/>
          </a:xfrm>
        </p:spPr>
        <p:txBody>
          <a:bodyPr/>
          <a:lstStyle/>
          <a:p>
            <a:pPr lvl="0"/>
            <a:r>
              <a:rPr lang="en-US" sz="2800" spc="-29" dirty="0">
                <a:solidFill>
                  <a:srgbClr val="0072C6"/>
                </a:solidFill>
                <a:latin typeface="Segoe UI Light"/>
                <a:cs typeface="+mn-cs"/>
              </a:rPr>
              <a:t>In programming all data has a data type. There are several types but the most important categories number and text. </a:t>
            </a:r>
          </a:p>
          <a:p>
            <a:pPr lvl="0"/>
            <a:endParaRPr lang="en-US" sz="2800" spc="-29" dirty="0">
              <a:solidFill>
                <a:srgbClr val="0072C6"/>
              </a:solidFill>
              <a:latin typeface="Segoe UI Light"/>
              <a:cs typeface="+mn-cs"/>
            </a:endParaRPr>
          </a:p>
          <a:p>
            <a:pPr lvl="0"/>
            <a:r>
              <a:rPr lang="en-US" sz="2800" spc="-29" dirty="0">
                <a:solidFill>
                  <a:srgbClr val="0072C6"/>
                </a:solidFill>
                <a:latin typeface="Segoe UI Light"/>
                <a:cs typeface="+mn-cs"/>
              </a:rPr>
              <a:t>A string is a series of characters (including spaces). A string must be enclosed in quotes. The text above in the print function is a string.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89560" y="5268685"/>
              <a:ext cx="11902440" cy="14907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560" y="5268685"/>
                <a:ext cx="11902440" cy="14907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184598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pc="-70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819233"/>
          </a:xfrm>
        </p:spPr>
        <p:txBody>
          <a:bodyPr/>
          <a:lstStyle/>
          <a:p>
            <a:r>
              <a:rPr lang="en-US" sz="2800" spc="-30" dirty="0"/>
              <a:t>A good program must be commented. </a:t>
            </a:r>
          </a:p>
          <a:p>
            <a:endParaRPr lang="en-US" sz="2800" spc="-30" dirty="0"/>
          </a:p>
          <a:p>
            <a:r>
              <a:rPr lang="en-US" sz="2800" spc="-30" dirty="0"/>
              <a:t>A comment is ignored by the interpreter or compiler. It is used by the coder to improve the readability of code.</a:t>
            </a:r>
          </a:p>
          <a:p>
            <a:endParaRPr lang="en-US" sz="2800" spc="-30" dirty="0"/>
          </a:p>
          <a:p>
            <a:r>
              <a:rPr lang="en-US" sz="2800" spc="-30" dirty="0"/>
              <a:t>In python we use </a:t>
            </a:r>
            <a:r>
              <a:rPr lang="en-US" sz="2800" spc="-3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z="2800" spc="-30" dirty="0"/>
              <a:t> to denote a comment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542590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VA_them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VA_theme" id="{FE2E25A0-966F-41AE-AB5F-5A6AF47EB54A}" vid="{4C702016-84DA-4CFA-A467-6A79C6D096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webextensions/_rels/webextension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_rels/webextension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webextensions/_rels/webextension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webextensions/_rels/webextension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webextensions/_rels/webextension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webextensions/_rels/webextension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webextensions/_rels/webextension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webextensions/_rels/webextension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webextensions/_rels/webextension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webextensions/_rels/webextension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webextensions/_rels/webextension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webextensions/webextension1.xml><?xml version="1.0" encoding="utf-8"?>
<we:webextension xmlns:we="http://schemas.microsoft.com/office/webextensions/webextension/2010/11" id="{1C0D98AF-0D1F-43D3-B0A4-2B62A37B8CD3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#How to print text\nprint(\&quot;This is how to print text in Python\&quot;)&quot;,&quot;ctags&quot;:{}}"/>
  </we:properties>
  <we:bindings/>
  <we:snapshot xmlns:r="http://schemas.openxmlformats.org/officeDocument/2006/relationships" r:embed="rId1"/>
</we:webextension>
</file>

<file path=ppt/webextensions/webextension10.xml><?xml version="1.0" encoding="utf-8"?>
<we:webextension xmlns:we="http://schemas.microsoft.com/office/webextensions/webextension/2010/11" id="{CFC26269-6872-4813-94A2-B8E6D3261F23}" frozen="1">
  <we:reference id="wa104379263" version="1.0.0.1" store="en-001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name1 = \&quot;Alton\&quot;\npre_message = \&quot;My name is \&quot;\nmessage = pre_message + name1\nprint(message)&quot;,&quot;ctags&quot;:{&quot;message&quot;:[{&quot;linenum&quot;:&quot;3&quot;,&quot;signature&quot;:&quot;message = pre_message + name1&quot;}],&quot;name1&quot;:[{&quot;linenum&quot;:&quot;1&quot;,&quot;signature&quot;:&quot;name1 = \&quot;Alton\&quot;&quot;}],&quot;pre_message&quot;:[{&quot;linenum&quot;:&quot;2&quot;,&quot;signature&quot;:&quot;pre_message = \&quot;My name is \&quot;&quot;}]}}"/>
  </we:properties>
  <we:bindings/>
  <we:snapshot xmlns:r="http://schemas.openxmlformats.org/officeDocument/2006/relationships" r:embed="rId1"/>
</we:webextension>
</file>

<file path=ppt/webextensions/webextension11.xml><?xml version="1.0" encoding="utf-8"?>
<we:webextension xmlns:we="http://schemas.microsoft.com/office/webextensions/webextension/2010/11" id="{0FD9BFF7-0DD5-4375-8FEC-FC0F7D5FDE38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num1 = \&quot;2\&quot;\nnum2 = 1\nnum3 = num1 + num2\n\n#TypeError&quot;,&quot;ctags&quot;:{&quot;num1&quot;:[{&quot;linenum&quot;:&quot;1&quot;,&quot;signature&quot;:&quot;num1 = \&quot;2\&quot;&quot;}],&quot;num2&quot;:[{&quot;linenum&quot;:&quot;2&quot;,&quot;signature&quot;:&quot;num2 = 1&quot;}],&quot;num3&quot;:[{&quot;linenum&quot;:&quot;3&quot;,&quot;signature&quot;:&quot;num3 = num1 + num2&quot;}]}}"/>
  </we:properties>
  <we:bindings/>
  <we:snapshot xmlns:r="http://schemas.openxmlformats.org/officeDocument/2006/relationships" r:embed="rId1"/>
</we:webextension>
</file>

<file path=ppt/webextensions/webextension12.xml><?xml version="1.0" encoding="utf-8"?>
<we:webextension xmlns:we="http://schemas.microsoft.com/office/webextensions/webextension/2010/11" id="{F059701E-ADC2-4C7D-BCB6-94196FD9C3D2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# the letter 'A'\nprint(\&quot;    *\&quot;)\nprint(\&quot;   * *\&quot;)\nprint(\&quot;  *****\&quot;)\nprint(\&quot; *     *\&quot;)\nprint(\&quot;*       *\&quot;)\nprint()&quot;,&quot;ctags&quot;:{}}"/>
  </we:properties>
  <we:bindings/>
  <we:snapshot xmlns:r="http://schemas.openxmlformats.org/officeDocument/2006/relationships" r:embed="rId1"/>
</we:webextension>
</file>

<file path=ppt/webextensions/webextension13.xml><?xml version="1.0" encoding="utf-8"?>
<we:webextension xmlns:we="http://schemas.microsoft.com/office/webextensions/webextension/2010/11" id="{2AC9FC0E-2D0C-4122-B71D-6E515085072C}" frozen="1">
  <we:reference id="wa104379263" version="1.0.0.1" store="en-001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name1 = input(\&quot;enter your name: \&quot;)\nprint(name1)&quot;,&quot;ctags&quot;:{&quot;name1&quot;:[{&quot;linenum&quot;:&quot;1&quot;,&quot;signature&quot;:&quot;name1 = input(\&quot;enter your name: \&quot;)&quot;}]}}"/>
  </we:properties>
  <we:bindings/>
  <we:snapshot xmlns:r="http://schemas.openxmlformats.org/officeDocument/2006/relationships" r:embed="rId1"/>
</we:webextension>
</file>

<file path=ppt/webextensions/webextension14.xml><?xml version="1.0" encoding="utf-8"?>
<we:webextension xmlns:we="http://schemas.microsoft.com/office/webextensions/webextension/2010/11" id="{1EA49A13-B3E4-4B16-921E-A8433E756129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#input multiple prompts\n\nprint(\&quot;Please enter five grades. One at a time.\&quot;)\n\ngrade1 = input(\&quot;Grade 1:\&quot;)\ngrade2= input(\&quot;Grade 2:\&quot;)\ngrade3= input(\&quot;Grade 3:\&quot;)\ngrade4 = input(\&quot;Grade 4:\&quot;)\ngrade5 = input(\&quot;Grade 5:\&quot;)&quot;,&quot;ctags&quot;:{&quot;grade1&quot;:[{&quot;linenum&quot;:&quot;5&quot;,&quot;signature&quot;:&quot;grade1 = input(\&quot;Grade 1:\&quot;)&quot;}],&quot;grade2&quot;:[{&quot;linenum&quot;:&quot;6&quot;,&quot;signature&quot;:&quot;grade2= input(\&quot;Grade 2:\&quot;)&quot;}],&quot;grade3&quot;:[{&quot;linenum&quot;:&quot;7&quot;,&quot;signature&quot;:&quot;grade3= input(\&quot;Grade 3:\&quot;)&quot;}],&quot;grade4&quot;:[{&quot;linenum&quot;:&quot;8&quot;,&quot;signature&quot;:&quot;grade4 = input(\&quot;Grade 4:\&quot;)&quot;}],&quot;grade5&quot;:[{&quot;linenum&quot;:&quot;9&quot;,&quot;signature&quot;:&quot;grade5 = input(\&quot;Grade 5:\&quot;)&quot;}]}}"/>
  </we:properties>
  <we:bindings/>
  <we:snapshot xmlns:r="http://schemas.openxmlformats.org/officeDocument/2006/relationships" r:embed="rId1"/>
</we:webextension>
</file>

<file path=ppt/webextensions/webextension15.xml><?xml version="1.0" encoding="utf-8"?>
<we:webextension xmlns:we="http://schemas.microsoft.com/office/webextensions/webextension/2010/11" id="{F877BB32-9DA7-455F-A766-D5C45EA6AAFF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sum_grades = int(grade1)+int(grade2)+int(grade3)+int(grade4)+int(grade5)&quot;,&quot;ctags&quot;:{&quot;sum_grades&quot;:[{&quot;linenum&quot;:&quot;1&quot;,&quot;signature&quot;:&quot;sum_grades = int(grade1)+int(grade2)+int(grade3)+int(grade4)+int(grade5)&quot;}]}}"/>
  </we:properties>
  <we:bindings/>
  <we:snapshot xmlns:r="http://schemas.openxmlformats.org/officeDocument/2006/relationships" r:embed="rId1"/>
</we:webextension>
</file>

<file path=ppt/webextensions/webextension16.xml><?xml version="1.0" encoding="utf-8"?>
<we:webextension xmlns:we="http://schemas.microsoft.com/office/webextensions/webextension/2010/11" id="{063925F0-0489-4083-BCA7-AD752D177A94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average = sum_grades / 5\n\nprint(\&quot;The average is: \&quot; + str(average))&quot;,&quot;ctags&quot;:{&quot;average&quot;:[{&quot;linenum&quot;:&quot;1&quot;,&quot;signature&quot;:&quot;average = sum_grades / 5&quot;}]}}"/>
  </we:properties>
  <we:bindings/>
  <we:snapshot xmlns:r="http://schemas.openxmlformats.org/officeDocument/2006/relationships" r:embed="rId1"/>
</we:webextension>
</file>

<file path=ppt/webextensions/webextension17.xml><?xml version="1.0" encoding="utf-8"?>
<we:webextension xmlns:we="http://schemas.microsoft.com/office/webextensions/webextension/2010/11" id="{2B04ED88-332A-4E25-A8D6-B3647BB04AF0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average = sum_grades / 5\n\nprint(\&quot;The average is: \&quot; + str(average))&quot;,&quot;ctags&quot;:{&quot;average&quot;:[{&quot;linenum&quot;:&quot;1&quot;,&quot;signature&quot;:&quot;average = sum_grades / 5&quot;}]}}"/>
  </we:properties>
  <we:bindings/>
  <we:snapshot xmlns:r="http://schemas.openxmlformats.org/officeDocument/2006/relationships" r:embed="rId1"/>
</we:webextension>
</file>

<file path=ppt/webextensions/webextension18.xml><?xml version="1.0" encoding="utf-8"?>
<we:webextension xmlns:we="http://schemas.microsoft.com/office/webextensions/webextension/2010/11" id="{0ADB71E6-00F3-4420-B08F-3DD0D2CBB804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show_line_number&quot;:true,&quot;code_lang&quot;:&quot;php&quot;,&quot;code&quot;:&quot;print('I said to the the class \&quot;sometimes you need to shutdown and restart a notebook when cells refuse to run\&quot;')\n\nprint(\&quot;It's time to save your code\&quot;)\n&quot;,&quot;ctags&quot;:{}}"/>
  </we:properties>
  <we:bindings/>
  <we:snapshot xmlns:r="http://schemas.openxmlformats.org/officeDocument/2006/relationships" r:embed="rId1"/>
</we:webextension>
</file>

<file path=ppt/webextensions/webextension19.xml><?xml version="1.0" encoding="utf-8"?>
<we:webextension xmlns:we="http://schemas.microsoft.com/office/webextensions/webextension/2010/11" id="{90A35C4C-AB6A-4F81-8E50-AF48378A2ED7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message = input(\&quot;Please type your name\&quot;).upper()\nprint(message)&quot;,&quot;ctags&quot;:{&quot;message&quot;:[{&quot;linenum&quot;:&quot;1&quot;,&quot;signature&quot;:&quot;message = input(\&quot;Please type your name\&quot;).upper()&quot;}]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57F5AB79-4304-452B-9215-DFEE58EDAA35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show_line_number&quot;:true,&quot;code_lang&quot;:&quot;php&quot;,&quot;code&quot;:&quot;print(\&quot;This is some text to output to the user.\&quot;)\n&quot;,&quot;ctags&quot;:{}}"/>
  </we:properties>
  <we:bindings/>
  <we:snapshot xmlns:r="http://schemas.openxmlformats.org/officeDocument/2006/relationships" r:embed="rId1"/>
</we:webextension>
</file>

<file path=ppt/webextensions/webextension20.xml><?xml version="1.0" encoding="utf-8"?>
<we:webextension xmlns:we="http://schemas.microsoft.com/office/webextensions/webextension/2010/11" id="{1DCA6D53-EAA3-464E-98AD-EE8DF465A2E7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message = \&quot;introduction to python\&quot;\nprint(message.title())&quot;,&quot;ctags&quot;:{&quot;message&quot;:[{&quot;linenum&quot;:&quot;1&quot;,&quot;signature&quot;:&quot;message = \&quot;introduction to python\&quot;&quot;}]}}"/>
  </we:properties>
  <we:bindings/>
  <we:snapshot xmlns:r="http://schemas.openxmlformats.org/officeDocument/2006/relationships" r:embed="rId1"/>
</we:webextension>
</file>

<file path=ppt/webextensions/webextension21.xml><?xml version="1.0" encoding="utf-8"?>
<we:webextension xmlns:we="http://schemas.microsoft.com/office/webextensions/webextension/2010/11" id="{F24125A2-3BF8-4651-9D4A-5EED0F131177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message = input(\&quot;What is your name?\&quot;)\nprint(\&quot;Eric\&quot; in message)\n&quot;,&quot;ctags&quot;:{&quot;message&quot;:[{&quot;linenum&quot;:&quot;1&quot;,&quot;signature&quot;:&quot;message = input(\&quot;What is your name?\&quot;)&quot;}]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57F5AB79-4304-452B-9215-DFEE58EDAA35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show_line_number&quot;:true,&quot;code_lang&quot;:&quot;php&quot;,&quot;code&quot;:&quot;print(\&quot;This is some text to output to the user.\&quot;)\n&quot;,&quot;ctags&quot;:{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FE63D086-01BF-445C-A352-DB7B9332664F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\nvarName = value\nMessage = “This is a string of data”\n&quot;,&quot;ctags&quot;:{&quot;Message&quot;:[{&quot;linenum&quot;:&quot;3&quot;,&quot;signature&quot;:&quot;Message = “This is a string of data”&quot;}],&quot;varName&quot;:[{&quot;linenum&quot;:&quot;2&quot;,&quot;signature&quot;:&quot;varName = value&quot;}]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90E11D74-2D82-4996-B958-C00DCA322346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num1 = \&quot;2\&quot;\nnum2 = 1\nnum3 = num1 + num2\n\n#TypeError&quot;,&quot;ctags&quot;:{&quot;num1&quot;:[{&quot;linenum&quot;:&quot;1&quot;,&quot;signature&quot;:&quot;num1 = \&quot;2\&quot;&quot;}],&quot;num2&quot;:[{&quot;linenum&quot;:&quot;2&quot;,&quot;signature&quot;:&quot;num2 = 1&quot;}],&quot;num3&quot;:[{&quot;linenum&quot;:&quot;3&quot;,&quot;signature&quot;:&quot;num3 = num1 + num2&quot;}]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90E11D74-2D82-4996-B958-C00DCA322346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num1 = \&quot;2\&quot;\nnum2 = 1\nnum3 = num1 + num2\n\n#TypeError&quot;,&quot;ctags&quot;:{&quot;num1&quot;:[{&quot;linenum&quot;:&quot;1&quot;,&quot;signature&quot;:&quot;num1 = \&quot;2\&quot;&quot;}],&quot;num2&quot;:[{&quot;linenum&quot;:&quot;2&quot;,&quot;signature&quot;:&quot;num2 = 1&quot;}],&quot;num3&quot;:[{&quot;linenum&quot;:&quot;3&quot;,&quot;signature&quot;:&quot;num3 = num1 + num2&quot;}]}}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860E7218-BA58-4FF0-A7FC-C41786BDFA2D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message1 = \&quot;This is some data\&quot;\nmessage2= \&quot;that we must discuss\&quot;\nmessage3 = message1+ message2\nprint(message3)\n\n#Output: This is some datathat must be discussed.&quot;,&quot;ctags&quot;:{&quot;message1&quot;:[{&quot;linenum&quot;:&quot;1&quot;,&quot;signature&quot;:&quot;message1 = \&quot;This is some data\&quot;&quot;}],&quot;message2&quot;:[{&quot;linenum&quot;:&quot;2&quot;,&quot;signature&quot;:&quot;message2= \&quot;that we must discuss\&quot;&quot;}],&quot;message3&quot;:[{&quot;linenum&quot;:&quot;3&quot;,&quot;signature&quot;:&quot;message3 = message1+ message2&quot;}]}}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EA73B72C-2733-4898-8622-F5E6BD1F41AE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num1 = 6\nprint(num1)\nnum1 = 8\nprint(num1)\n\n#Output\n#6\n#8&quot;,&quot;ctags&quot;:{&quot;num1&quot;:[{&quot;linenum&quot;:&quot;1&quot;,&quot;signature&quot;:&quot;num1 = 6&quot;},{&quot;linenum&quot;:&quot;3&quot;,&quot;signature&quot;:&quot;num1 = 8&quot;}]}}"/>
  </we:properties>
  <we:bindings/>
  <we:snapshot xmlns:r="http://schemas.openxmlformats.org/officeDocument/2006/relationships" r:embed="rId1"/>
</we:webextension>
</file>

<file path=ppt/webextensions/webextension9.xml><?xml version="1.0" encoding="utf-8"?>
<we:webextension xmlns:we="http://schemas.microsoft.com/office/webextensions/webextension/2010/11" id="{72F67110-9E15-4EA9-A9B3-7B4F2EFE5C33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message = \&quot;This is a Python course\&quot;\nmessage1 = \&quot;What is your name?\&quot;\n\nprint(message)\nprint(message1 + \&quot; = Justin\&quot;\n\n#Output\n#This is a Python course\n#What is your name? = Justin&quot;,&quot;ctags&quot;:{&quot;message&quot;:[{&quot;linenum&quot;:&quot;1&quot;,&quot;signature&quot;:&quot;message = \&quot;This is a Python course\&quot;&quot;}],&quot;message1&quot;:[{&quot;linenum&quot;:&quot;2&quot;,&quot;signature&quot;:&quot;message1 = \&quot;What is your name?\&quot;&quot;}]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MVA_theme</Template>
  <TotalTime>0</TotalTime>
  <Words>2208</Words>
  <Application>Microsoft Office PowerPoint</Application>
  <PresentationFormat>Widescreen</PresentationFormat>
  <Paragraphs>373</Paragraphs>
  <Slides>50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Consolas</vt:lpstr>
      <vt:lpstr>Segoe UI</vt:lpstr>
      <vt:lpstr>Segoe UI Light</vt:lpstr>
      <vt:lpstr>Wingdings</vt:lpstr>
      <vt:lpstr>MVA_theme</vt:lpstr>
      <vt:lpstr>Introduction to Python Unit 1</vt:lpstr>
      <vt:lpstr>Module 1</vt:lpstr>
      <vt:lpstr>Programming languages</vt:lpstr>
      <vt:lpstr>What is Python?</vt:lpstr>
      <vt:lpstr>Python Code in PowerPoint</vt:lpstr>
      <vt:lpstr>Functions</vt:lpstr>
      <vt:lpstr>Print Function</vt:lpstr>
      <vt:lpstr>Print Function</vt:lpstr>
      <vt:lpstr>Comments</vt:lpstr>
      <vt:lpstr>Comments</vt:lpstr>
      <vt:lpstr>Variables</vt:lpstr>
      <vt:lpstr>Three common data types</vt:lpstr>
      <vt:lpstr>Variable assignment</vt:lpstr>
      <vt:lpstr>Why data types matter</vt:lpstr>
      <vt:lpstr>Why data types matter</vt:lpstr>
      <vt:lpstr>String addition</vt:lpstr>
      <vt:lpstr>Variable reassignment</vt:lpstr>
      <vt:lpstr>Using variables in print()</vt:lpstr>
      <vt:lpstr>type() Function</vt:lpstr>
      <vt:lpstr>Operators in variable assignment</vt:lpstr>
      <vt:lpstr>Errors</vt:lpstr>
      <vt:lpstr>Syntax error</vt:lpstr>
      <vt:lpstr>Run time error</vt:lpstr>
      <vt:lpstr>Logic error</vt:lpstr>
      <vt:lpstr>Errors in python</vt:lpstr>
      <vt:lpstr>TypeError</vt:lpstr>
      <vt:lpstr>Character art</vt:lpstr>
      <vt:lpstr>User Input</vt:lpstr>
      <vt:lpstr>Multiple Input Prompts</vt:lpstr>
      <vt:lpstr>Input Data Type</vt:lpstr>
      <vt:lpstr>Type Conversions</vt:lpstr>
      <vt:lpstr>get the average</vt:lpstr>
      <vt:lpstr>Let’s get the average!</vt:lpstr>
      <vt:lpstr>Print formatting</vt:lpstr>
      <vt:lpstr>Print formatting</vt:lpstr>
      <vt:lpstr>Using a quote (“ or ‘) in a string</vt:lpstr>
      <vt:lpstr>Boolean?</vt:lpstr>
      <vt:lpstr>Boolean?</vt:lpstr>
      <vt:lpstr>String Tests</vt:lpstr>
      <vt:lpstr>.isalpha()</vt:lpstr>
      <vt:lpstr>.isalnum()</vt:lpstr>
      <vt:lpstr>.istitle()</vt:lpstr>
      <vt:lpstr>.isDigit()</vt:lpstr>
      <vt:lpstr>.isupper() and .islower()</vt:lpstr>
      <vt:lpstr>.startswith()</vt:lpstr>
      <vt:lpstr>String Formatting</vt:lpstr>
      <vt:lpstr>Combining Functions</vt:lpstr>
      <vt:lpstr>Another example using print</vt:lpstr>
      <vt:lpstr>in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2017-06-29T20:09:57Z</dcterms:created>
  <dcterms:modified xsi:type="dcterms:W3CDTF">2018-11-20T13:34:07Z</dcterms:modified>
</cp:coreProperties>
</file>