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notesSlides/notesSlide2.xml" ContentType="application/vnd.openxmlformats-officedocument.presentationml.notesSlide+xml"/>
  <Override PartName="/ppt/webextensions/webextension2.xml" ContentType="application/vnd.ms-office.webextension+xml"/>
  <Override PartName="/ppt/notesSlides/notesSlide3.xml" ContentType="application/vnd.openxmlformats-officedocument.presentationml.notesSlide+xml"/>
  <Override PartName="/ppt/webextensions/webextension3.xml" ContentType="application/vnd.ms-office.webextension+xml"/>
  <Override PartName="/ppt/notesSlides/notesSlide4.xml" ContentType="application/vnd.openxmlformats-officedocument.presentationml.notesSlide+xml"/>
  <Override PartName="/ppt/webextensions/webextension4.xml" ContentType="application/vnd.ms-office.webextension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webextensions/webextension5.xml" ContentType="application/vnd.ms-office.webextension+xml"/>
  <Override PartName="/ppt/notesSlides/notesSlide8.xml" ContentType="application/vnd.openxmlformats-officedocument.presentationml.notesSlide+xml"/>
  <Override PartName="/ppt/webextensions/webextension6.xml" ContentType="application/vnd.ms-office.webextension+xml"/>
  <Override PartName="/ppt/notesSlides/notesSlide9.xml" ContentType="application/vnd.openxmlformats-officedocument.presentationml.notesSlide+xml"/>
  <Override PartName="/ppt/webextensions/webextension7.xml" ContentType="application/vnd.ms-office.webextension+xml"/>
  <Override PartName="/ppt/notesSlides/notesSlide10.xml" ContentType="application/vnd.openxmlformats-officedocument.presentationml.notesSlide+xml"/>
  <Override PartName="/ppt/webextensions/webextension8.xml" ContentType="application/vnd.ms-office.webextension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7"/>
  </p:notesMasterIdLst>
  <p:sldIdLst>
    <p:sldId id="371" r:id="rId2"/>
    <p:sldId id="319" r:id="rId3"/>
    <p:sldId id="327" r:id="rId4"/>
    <p:sldId id="329" r:id="rId5"/>
    <p:sldId id="331" r:id="rId6"/>
    <p:sldId id="332" r:id="rId7"/>
    <p:sldId id="333" r:id="rId8"/>
    <p:sldId id="334" r:id="rId9"/>
    <p:sldId id="335" r:id="rId10"/>
    <p:sldId id="336" r:id="rId11"/>
    <p:sldId id="330" r:id="rId12"/>
    <p:sldId id="337" r:id="rId13"/>
    <p:sldId id="338" r:id="rId14"/>
    <p:sldId id="339" r:id="rId15"/>
    <p:sldId id="372" r:id="rId16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" id="{563E4215-84A7-4819-8BE4-93663D567D3E}">
          <p14:sldIdLst>
            <p14:sldId id="371"/>
          </p14:sldIdLst>
        </p14:section>
        <p14:section name="Module 3" id="{D629A0FF-7FAF-4319-9C49-EC5B3FF1931B}">
          <p14:sldIdLst>
            <p14:sldId id="319"/>
          </p14:sldIdLst>
        </p14:section>
        <p14:section name="Section 3.1" id="{B4EFFC3B-DA56-4A2D-BC35-B7F617147543}">
          <p14:sldIdLst>
            <p14:sldId id="327"/>
            <p14:sldId id="329"/>
            <p14:sldId id="331"/>
            <p14:sldId id="332"/>
            <p14:sldId id="333"/>
          </p14:sldIdLst>
        </p14:section>
        <p14:section name="Section 3.2" id="{1C55FCBA-B569-4218-AB1F-F0A524367561}">
          <p14:sldIdLst>
            <p14:sldId id="334"/>
          </p14:sldIdLst>
        </p14:section>
        <p14:section name="Section 3.3" id="{8C9ACC49-3562-49B8-B079-9AD335322524}">
          <p14:sldIdLst>
            <p14:sldId id="335"/>
            <p14:sldId id="336"/>
          </p14:sldIdLst>
        </p14:section>
        <p14:section name="Section 3.4" id="{E8B7168B-88DC-4DDC-8ECE-72316C0BAEAC}">
          <p14:sldIdLst>
            <p14:sldId id="330"/>
          </p14:sldIdLst>
        </p14:section>
        <p14:section name="Section 3.5" id="{DAF06985-FE76-4B36-8894-174A6CFD4427}">
          <p14:sldIdLst>
            <p14:sldId id="337"/>
            <p14:sldId id="338"/>
            <p14:sldId id="339"/>
          </p14:sldIdLst>
        </p14:section>
        <p14:section name="End" id="{06F9CD5A-793D-4B2A-8DE4-EC22ECE4A793}">
          <p14:sldIdLst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999" autoAdjust="0"/>
    <p:restoredTop sz="81616" autoAdjust="0"/>
  </p:normalViewPr>
  <p:slideViewPr>
    <p:cSldViewPr snapToGrid="0">
      <p:cViewPr>
        <p:scale>
          <a:sx n="100" d="100"/>
          <a:sy n="100" d="100"/>
        </p:scale>
        <p:origin x="11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2F9D6-24C7-48C4-BF52-BF59CF05959A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A1B9-4A5C-416D-8307-030141115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humans, computers do not understand maybe. </a:t>
            </a:r>
          </a:p>
          <a:p>
            <a:endParaRPr lang="en-US" dirty="0"/>
          </a:p>
          <a:p>
            <a:r>
              <a:rPr lang="en-US" dirty="0"/>
              <a:t>Example: If it is sunny we will walk, otherwise we will take the bus. </a:t>
            </a:r>
          </a:p>
          <a:p>
            <a:endParaRPr lang="en-US" dirty="0"/>
          </a:p>
          <a:p>
            <a:r>
              <a:rPr lang="en-US" dirty="0"/>
              <a:t>One cloud in the sky.. Is this still sunny? Or Mostly sunny? What choice would the computer make?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9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</a:t>
            </a:r>
            <a:r>
              <a:rPr lang="en-US" baseline="0" dirty="0"/>
              <a:t> the file 1.5.2_Calc_Code_Full file for all the code in one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61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</a:t>
            </a:r>
            <a:r>
              <a:rPr lang="en-US" baseline="0" dirty="0"/>
              <a:t> code the calculator program at their workstations. The code on slide 70 can be used as a guide. The full code is available in the 1.5.2_Calc_Code_Full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9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This code ensures the user types a valid name. Well sort of.. What if we enter "335" at the name? Would the statement evaluate to true?  &lt;yes, because used isalnum( ) and not isalpha( )&gt;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2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decide to skip this slide if students still grasping simple if statements</a:t>
            </a:r>
          </a:p>
          <a:p>
            <a:endParaRPr lang="en-US" dirty="0"/>
          </a:p>
          <a:p>
            <a:r>
              <a:rPr lang="en-US" dirty="0"/>
              <a:t>can use </a:t>
            </a:r>
            <a:r>
              <a:rPr lang="en-US" b="1" dirty="0"/>
              <a:t>and </a:t>
            </a:r>
            <a:r>
              <a:rPr lang="en-US" b="0" dirty="0"/>
              <a:t> alone without </a:t>
            </a:r>
            <a:r>
              <a:rPr lang="en-US" b="1" dirty="0"/>
              <a:t>not</a:t>
            </a:r>
            <a:r>
              <a:rPr lang="en-US" b="0" dirty="0"/>
              <a:t> </a:t>
            </a:r>
          </a:p>
          <a:p>
            <a:r>
              <a:rPr lang="en-US" b="1" dirty="0"/>
              <a:t>and not </a:t>
            </a:r>
            <a:r>
              <a:rPr lang="en-US" b="0" dirty="0"/>
              <a:t>are two key words that can be used independently  - </a:t>
            </a:r>
            <a:r>
              <a:rPr lang="en-US" b="1" dirty="0"/>
              <a:t>and not </a:t>
            </a:r>
            <a:r>
              <a:rPr lang="en-US" b="0" dirty="0"/>
              <a:t>is the same as </a:t>
            </a:r>
            <a:r>
              <a:rPr lang="en-US" b="1" dirty="0"/>
              <a:t>and !</a:t>
            </a:r>
          </a:p>
          <a:p>
            <a:endParaRPr lang="en-US" b="0" dirty="0"/>
          </a:p>
          <a:p>
            <a:r>
              <a:rPr lang="en-US" b="0" dirty="0"/>
              <a:t>example combinations: </a:t>
            </a:r>
          </a:p>
          <a:p>
            <a:r>
              <a:rPr lang="en-US" b="0" dirty="0"/>
              <a:t>if not </a:t>
            </a:r>
            <a:r>
              <a:rPr lang="en-US" b="0" dirty="0" err="1"/>
              <a:t>name.isalnum</a:t>
            </a:r>
            <a:r>
              <a:rPr lang="en-US" b="0" dirty="0"/>
              <a:t>( ):</a:t>
            </a:r>
          </a:p>
          <a:p>
            <a:r>
              <a:rPr lang="en-US" b="0" dirty="0"/>
              <a:t>    print(….)</a:t>
            </a:r>
          </a:p>
          <a:p>
            <a:r>
              <a:rPr lang="en-US" b="0" dirty="0"/>
              <a:t>if </a:t>
            </a:r>
            <a:r>
              <a:rPr lang="en-US" b="0" dirty="0" err="1"/>
              <a:t>name.isdigit</a:t>
            </a:r>
            <a:r>
              <a:rPr lang="en-US" b="0" dirty="0"/>
              <a:t>( ):</a:t>
            </a:r>
          </a:p>
          <a:p>
            <a:r>
              <a:rPr lang="en-US" b="0" dirty="0"/>
              <a:t>   print(….)</a:t>
            </a:r>
          </a:p>
          <a:p>
            <a:r>
              <a:rPr lang="en-US" b="0" dirty="0"/>
              <a:t>if </a:t>
            </a:r>
            <a:r>
              <a:rPr lang="en-US" b="0" dirty="0" err="1"/>
              <a:t>name.isdigit</a:t>
            </a:r>
            <a:r>
              <a:rPr lang="en-US" b="0" dirty="0"/>
              <a:t>( ) and </a:t>
            </a:r>
            <a:r>
              <a:rPr lang="en-US" b="0" dirty="0" err="1"/>
              <a:t>name.isalpha</a:t>
            </a:r>
            <a:r>
              <a:rPr lang="en-US" b="0" dirty="0"/>
              <a:t>( ):</a:t>
            </a:r>
          </a:p>
          <a:p>
            <a:r>
              <a:rPr lang="en-US" b="0" dirty="0"/>
              <a:t>    print(…)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46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7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25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String comparisons actually look the binary number assigned to each letter using Unicode or ASCII. For example upper case “A” is 65 and lower case “a” is 97.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64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comparison will include white space and is case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9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elif means "else if"</a:t>
            </a:r>
          </a:p>
          <a:p>
            <a:endParaRPr lang="en-US" dirty="0"/>
          </a:p>
          <a:p>
            <a:r>
              <a:rPr lang="en-US" dirty="0"/>
              <a:t>is the number 1? then is it 2? then is it 3? can be written</a:t>
            </a:r>
          </a:p>
          <a:p>
            <a:r>
              <a:rPr lang="en-US" b="1" dirty="0"/>
              <a:t>if</a:t>
            </a:r>
            <a:r>
              <a:rPr lang="en-US" dirty="0"/>
              <a:t> x == 1:</a:t>
            </a:r>
          </a:p>
          <a:p>
            <a:r>
              <a:rPr lang="en-US" dirty="0"/>
              <a:t>    print(1)</a:t>
            </a:r>
          </a:p>
          <a:p>
            <a:r>
              <a:rPr lang="en-US" b="1" dirty="0"/>
              <a:t>elif </a:t>
            </a:r>
            <a:r>
              <a:rPr lang="en-US" dirty="0"/>
              <a:t>x == 2:</a:t>
            </a:r>
          </a:p>
          <a:p>
            <a:r>
              <a:rPr lang="en-US" dirty="0"/>
              <a:t>    print(2)</a:t>
            </a:r>
          </a:p>
          <a:p>
            <a:r>
              <a:rPr lang="en-US" b="1" dirty="0"/>
              <a:t>elif</a:t>
            </a:r>
            <a:r>
              <a:rPr lang="en-US" dirty="0"/>
              <a:t> x == 3:</a:t>
            </a:r>
          </a:p>
          <a:p>
            <a:r>
              <a:rPr lang="en-US" dirty="0"/>
              <a:t>    print(3)</a:t>
            </a:r>
          </a:p>
          <a:p>
            <a:r>
              <a:rPr lang="en-US" b="1" dirty="0"/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print("I give up")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86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avoid dividing by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A1B9-4A5C-416D-8307-0301411157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0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/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/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38A98A4B-C8C9-42E1-A8C9-BA7A06A5B6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576" y="218942"/>
            <a:ext cx="2743200" cy="3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90894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06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8570" y="1165517"/>
            <a:ext cx="11474238" cy="806897"/>
          </a:xfrm>
        </p:spPr>
        <p:txBody>
          <a:bodyPr/>
          <a:lstStyle>
            <a:lvl1pPr marL="0" indent="0">
              <a:buNone/>
              <a:defRPr sz="2745" spc="-2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30336931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571767" y="2510345"/>
            <a:ext cx="2061777" cy="206207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09990" y="2510345"/>
            <a:ext cx="2061777" cy="206207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48212" y="2510345"/>
            <a:ext cx="2061777" cy="206207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06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8570" y="1165517"/>
            <a:ext cx="11474238" cy="806897"/>
          </a:xfrm>
        </p:spPr>
        <p:txBody>
          <a:bodyPr/>
          <a:lstStyle>
            <a:lvl1pPr marL="0" indent="0">
              <a:buNone/>
              <a:defRPr sz="2745" spc="-2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633544" y="2510345"/>
            <a:ext cx="2061777" cy="206207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668" y="4952827"/>
            <a:ext cx="8752592" cy="19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87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5378549" cy="1524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5689" y="0"/>
            <a:ext cx="6095689" cy="68586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58569" y="2062070"/>
            <a:ext cx="5378549" cy="18501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938034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259" y="358621"/>
            <a:ext cx="5378549" cy="1524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689" cy="68586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454259" y="2062070"/>
            <a:ext cx="5378549" cy="18501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49117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77" cy="6858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717242"/>
            <a:ext cx="7619611" cy="603538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745" spc="-29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745" y="3429311"/>
            <a:ext cx="7201599" cy="34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7605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77" cy="6858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3197" y="717242"/>
            <a:ext cx="7619611" cy="603538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745" spc="-29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9" y="3204861"/>
            <a:ext cx="7316971" cy="298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10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570" y="1075863"/>
            <a:ext cx="7171399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7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69108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9485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7522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/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/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A0CC68A1-B36E-4367-B334-9AD0440733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576" y="218942"/>
            <a:ext cx="2743200" cy="3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6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73966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481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3137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4097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8193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72290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96386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4789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5FC4A11-B7DA-44CA-A798-8AE6D1550D18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0202" y="6170142"/>
            <a:ext cx="11292218" cy="4888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9630" tIns="89630" rIns="89630" bIns="89630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980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 2017 Microsoft Corporation. All rights reserved. Microsoft and the trademarks listed at http://www.microsoft.com/trademarks are trademarks of the Microsoft group of companies. </a:t>
            </a:r>
            <a:br>
              <a:rPr lang="en-US" sz="980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80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other trademarks are property of their respective owners. </a:t>
            </a:r>
          </a:p>
        </p:txBody>
      </p:sp>
    </p:spTree>
    <p:extLst>
      <p:ext uri="{BB962C8B-B14F-4D97-AF65-F5344CB8AC3E}">
        <p14:creationId xmlns:p14="http://schemas.microsoft.com/office/powerpoint/2010/main" val="35238605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58570" y="1344828"/>
            <a:ext cx="11474238" cy="1840792"/>
          </a:xfrm>
          <a:prstGeom prst="rect">
            <a:avLst/>
          </a:prstGeom>
        </p:spPr>
        <p:txBody>
          <a:bodyPr>
            <a:spAutoFit/>
          </a:bodyPr>
          <a:lstStyle>
            <a:lvl1pPr marL="224097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48193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72290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96386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20483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41381"/>
            <a:ext cx="12192001" cy="717242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13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00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143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1" y="6023859"/>
            <a:ext cx="2238697" cy="3657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/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/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AF4B1D02-F52A-465B-9511-FCF6329CA3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576" y="218942"/>
            <a:ext cx="2743200" cy="3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703" y="5782138"/>
            <a:ext cx="7056143" cy="10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4698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FontTx/>
              <a:buNone/>
              <a:defRPr sz="1961"/>
            </a:lvl2pPr>
            <a:lvl3pPr marL="224097" indent="0">
              <a:spcBef>
                <a:spcPts val="588"/>
              </a:spcBef>
              <a:buNone/>
              <a:defRPr/>
            </a:lvl3pPr>
            <a:lvl4pPr marL="448193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6152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buFont typeface="Arial" charset="0"/>
              <a:buChar char="•"/>
              <a:defRPr sz="1961"/>
            </a:lvl2pPr>
            <a:lvl3pPr marL="448193" indent="-224097">
              <a:spcBef>
                <a:spcPts val="588"/>
              </a:spcBef>
              <a:buFont typeface="Arial" charset="0"/>
              <a:buChar char="•"/>
              <a:defRPr/>
            </a:lvl3pPr>
            <a:lvl4pPr marL="672290" indent="-224097">
              <a:spcBef>
                <a:spcPts val="588"/>
              </a:spcBef>
              <a:buFont typeface="Arial" charset="0"/>
              <a:buChar char="•"/>
              <a:defRPr/>
            </a:lvl4pPr>
            <a:lvl5pPr marL="896386" indent="-224097">
              <a:spcBef>
                <a:spcPts val="588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6015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70" y="1255173"/>
            <a:ext cx="11474238" cy="1840792"/>
          </a:xfrm>
        </p:spPr>
        <p:txBody>
          <a:bodyPr>
            <a:spAutoFit/>
          </a:bodyPr>
          <a:lstStyle>
            <a:lvl1pPr>
              <a:spcBef>
                <a:spcPts val="588"/>
              </a:spcBef>
              <a:defRPr sz="1961"/>
            </a:lvl1pPr>
            <a:lvl2pPr>
              <a:spcBef>
                <a:spcPts val="588"/>
              </a:spcBef>
              <a:defRPr sz="1961"/>
            </a:lvl2pPr>
            <a:lvl3pPr>
              <a:spcBef>
                <a:spcPts val="588"/>
              </a:spcBef>
              <a:defRPr sz="1961"/>
            </a:lvl3pPr>
            <a:lvl4pPr>
              <a:spcBef>
                <a:spcPts val="588"/>
              </a:spcBef>
              <a:defRPr sz="1961"/>
            </a:lvl4pPr>
            <a:lvl5pPr>
              <a:spcBef>
                <a:spcPts val="588"/>
              </a:spcBef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851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69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1"/>
              </a:buClr>
              <a:buFont typeface="Wingdings" pitchFamily="2" charset="2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None/>
              <a:defRPr sz="1961"/>
            </a:lvl2pPr>
            <a:lvl3pPr marL="227209" indent="0">
              <a:spcBef>
                <a:spcPts val="588"/>
              </a:spcBef>
              <a:buNone/>
              <a:tabLst/>
              <a:defRPr sz="1961"/>
            </a:lvl3pPr>
            <a:lvl4pPr marL="451306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74974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1"/>
              </a:buClr>
              <a:buFont typeface="Wingdings" pitchFamily="2" charset="2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None/>
              <a:defRPr sz="1961"/>
            </a:lvl2pPr>
            <a:lvl3pPr marL="227209" indent="0">
              <a:spcBef>
                <a:spcPts val="588"/>
              </a:spcBef>
              <a:buNone/>
              <a:tabLst/>
              <a:defRPr sz="1961"/>
            </a:lvl3pPr>
            <a:lvl4pPr marL="451306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4398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2"/>
              </a:buClr>
              <a:buFont typeface="Arial" pitchFamily="34" charset="0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defRPr sz="1961"/>
            </a:lvl2pPr>
            <a:lvl3pPr marL="448193" indent="-224097">
              <a:spcBef>
                <a:spcPts val="588"/>
              </a:spcBef>
              <a:tabLst/>
              <a:defRPr sz="1961"/>
            </a:lvl3pPr>
            <a:lvl4pPr marL="672290" indent="-224097">
              <a:spcBef>
                <a:spcPts val="588"/>
              </a:spcBef>
              <a:defRPr sz="1961"/>
            </a:lvl4pPr>
            <a:lvl5pPr marL="896386" indent="-224097">
              <a:spcBef>
                <a:spcPts val="588"/>
              </a:spcBef>
              <a:tabLst/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74974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2"/>
              </a:buClr>
              <a:buFont typeface="Arial" pitchFamily="34" charset="0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defRPr sz="1961"/>
            </a:lvl2pPr>
            <a:lvl3pPr marL="448193" indent="-224097">
              <a:spcBef>
                <a:spcPts val="588"/>
              </a:spcBef>
              <a:tabLst/>
              <a:defRPr sz="1961"/>
            </a:lvl3pPr>
            <a:lvl4pPr marL="672290" indent="-224097">
              <a:spcBef>
                <a:spcPts val="588"/>
              </a:spcBef>
              <a:defRPr sz="1961"/>
            </a:lvl4pPr>
            <a:lvl5pPr marL="896386" indent="-224097">
              <a:spcBef>
                <a:spcPts val="588"/>
              </a:spcBef>
              <a:tabLst/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375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96552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8570" y="1255173"/>
            <a:ext cx="11474238" cy="1793104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  <p:sldLayoutId id="2147483696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69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EE8A11-2789-4370-B74A-88E5AFD50F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238" y="3460740"/>
            <a:ext cx="8270507" cy="896552"/>
          </a:xfrm>
        </p:spPr>
        <p:txBody>
          <a:bodyPr/>
          <a:lstStyle/>
          <a:p>
            <a:r>
              <a:rPr lang="en-US" dirty="0"/>
              <a:t>Course 40460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0E9F5F-CF8C-48A1-9F5E-5A924F3D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  <a:br>
              <a:rPr lang="en-US" dirty="0"/>
            </a:br>
            <a:r>
              <a:rPr lang="en-US" dirty="0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170582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/>
              <a:t>In this example two strings are compared using </a:t>
            </a:r>
            <a:r>
              <a:rPr lang="en-US" b="1" dirty="0"/>
              <a:t>==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2404761"/>
                  </p:ext>
                </p:extLst>
              </p:nvPr>
            </p:nvGraphicFramePr>
            <p:xfrm>
              <a:off x="386001" y="2538221"/>
              <a:ext cx="8627369" cy="35008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001" y="2538221"/>
                <a:ext cx="8627369" cy="35008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62193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elif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999202"/>
          </a:xfrm>
        </p:spPr>
        <p:txBody>
          <a:bodyPr/>
          <a:lstStyle/>
          <a:p>
            <a:r>
              <a:rPr lang="en-US" dirty="0"/>
              <a:t>What is there is more than one condition to test?</a:t>
            </a:r>
          </a:p>
          <a:p>
            <a:r>
              <a:rPr lang="en-US" dirty="0"/>
              <a:t>Using an else if, many conditions can be tested</a:t>
            </a:r>
          </a:p>
          <a:p>
            <a:endParaRPr lang="en-US" dirty="0"/>
          </a:p>
          <a:p>
            <a:r>
              <a:rPr lang="en-US" dirty="0"/>
              <a:t>In Python to accomplish this use the </a:t>
            </a:r>
            <a:r>
              <a:rPr lang="en-US" sz="3200" b="1" dirty="0" err="1"/>
              <a:t>elif</a:t>
            </a:r>
            <a:r>
              <a:rPr lang="en-US" sz="3200" b="1" dirty="0"/>
              <a:t> </a:t>
            </a:r>
            <a:r>
              <a:rPr lang="en-US" dirty="0"/>
              <a:t>keyword.</a:t>
            </a:r>
            <a:endParaRPr lang="en-US" b="1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3410457"/>
                  </p:ext>
                </p:extLst>
              </p:nvPr>
            </p:nvGraphicFramePr>
            <p:xfrm>
              <a:off x="358570" y="3370654"/>
              <a:ext cx="11025710" cy="311244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570" y="3370654"/>
                <a:ext cx="11025710" cy="31124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949246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Calculator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945002"/>
          </a:xfrm>
        </p:spPr>
        <p:txBody>
          <a:bodyPr/>
          <a:lstStyle/>
          <a:p>
            <a:r>
              <a:rPr lang="en-US" dirty="0"/>
              <a:t>Let’s write a simple Python program that will add, subtract, multiply, or divide 2 numbers! First, the functions.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5325601"/>
                  </p:ext>
                </p:extLst>
              </p:nvPr>
            </p:nvGraphicFramePr>
            <p:xfrm>
              <a:off x="358570" y="2209443"/>
              <a:ext cx="10704665" cy="39100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570" y="2209443"/>
                <a:ext cx="10704665" cy="391000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649124" y="6199832"/>
            <a:ext cx="967435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Why is there an extra if statement for division?</a:t>
            </a:r>
          </a:p>
        </p:txBody>
      </p:sp>
    </p:spTree>
    <p:extLst>
      <p:ext uri="{BB962C8B-B14F-4D97-AF65-F5344CB8AC3E}">
        <p14:creationId xmlns:p14="http://schemas.microsoft.com/office/powerpoint/2010/main" val="38272748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/>
              <a:t>Calling the calculator function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9279179"/>
                  </p:ext>
                </p:extLst>
              </p:nvPr>
            </p:nvGraphicFramePr>
            <p:xfrm>
              <a:off x="190500" y="2602230"/>
              <a:ext cx="10480548" cy="425577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500" y="2602230"/>
                <a:ext cx="10480548" cy="42557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6957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 it!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021946"/>
          </a:xfrm>
        </p:spPr>
        <p:txBody>
          <a:bodyPr/>
          <a:lstStyle/>
          <a:p>
            <a:r>
              <a:rPr lang="en-US" dirty="0"/>
              <a:t>Code the calculator program on your own!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2914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393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Python, Unit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116681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4144789"/>
          </a:xfrm>
        </p:spPr>
        <p:txBody>
          <a:bodyPr/>
          <a:lstStyle/>
          <a:p>
            <a:r>
              <a:rPr lang="en-US" dirty="0"/>
              <a:t>In Python code, decisions can be made using a Boolean condition with </a:t>
            </a:r>
            <a:r>
              <a:rPr lang="en-US" b="1" dirty="0"/>
              <a:t>if</a:t>
            </a:r>
            <a:r>
              <a:rPr lang="en-US" dirty="0"/>
              <a:t> statement</a:t>
            </a:r>
          </a:p>
          <a:p>
            <a:endParaRPr lang="en-US" dirty="0"/>
          </a:p>
          <a:p>
            <a:r>
              <a:rPr lang="en-US" dirty="0"/>
              <a:t>This allows a programmer to control the flow of code through a program</a:t>
            </a:r>
          </a:p>
          <a:p>
            <a:endParaRPr lang="en-US" dirty="0"/>
          </a:p>
          <a:p>
            <a:r>
              <a:rPr lang="en-US" dirty="0"/>
              <a:t>Statements are either 100%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, or it is </a:t>
            </a:r>
            <a:r>
              <a:rPr lang="en-US" dirty="0">
                <a:latin typeface="Consolas" panose="020B0609020204030204" pitchFamily="49" charset="0"/>
              </a:rPr>
              <a:t>False </a:t>
            </a:r>
            <a:r>
              <a:rPr lang="en-US" dirty="0"/>
              <a:t>-  no maybe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Code either runs, or does not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3789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/>
              <a:t>If condition is true do x else do y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7965139"/>
                  </p:ext>
                </p:extLst>
              </p:nvPr>
            </p:nvGraphicFramePr>
            <p:xfrm>
              <a:off x="376857" y="1971882"/>
              <a:ext cx="11261087" cy="230196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857" y="1971882"/>
                <a:ext cx="11261087" cy="230196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376857" y="4336066"/>
            <a:ext cx="901403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colon (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sym typeface="Wingdings" panose="05000000000000000000" pitchFamily="2" charset="2"/>
              </a:rPr>
              <a:t> : ) at the end of the if statement is required. Any lines of code that go with the if statement must be indented.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509981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/>
              <a:t>Boolean string methods can be used in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/>
              <a:t>statements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6595247"/>
                  </p:ext>
                </p:extLst>
              </p:nvPr>
            </p:nvGraphicFramePr>
            <p:xfrm>
              <a:off x="358570" y="1999318"/>
              <a:ext cx="8922590" cy="310303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570" y="1999318"/>
                <a:ext cx="8922590" cy="31030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1917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</a:t>
            </a:r>
            <a:r>
              <a:rPr lang="en-US" dirty="0">
                <a:latin typeface="Consolas" panose="020B0609020204030204" pitchFamily="49" charset="0"/>
              </a:rPr>
              <a:t> if </a:t>
            </a:r>
            <a:r>
              <a:rPr lang="en-US" dirty="0"/>
              <a:t>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/>
              <a:t>It is possible to use two conditions at the same time using an </a:t>
            </a:r>
            <a:r>
              <a:rPr lang="en-US" dirty="0">
                <a:latin typeface="Consolas" panose="020B0609020204030204" pitchFamily="49" charset="0"/>
              </a:rPr>
              <a:t>and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653214"/>
                  </p:ext>
                </p:extLst>
              </p:nvPr>
            </p:nvGraphicFramePr>
            <p:xfrm>
              <a:off x="263652" y="2971607"/>
              <a:ext cx="8404860" cy="20154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652" y="2971607"/>
                <a:ext cx="8404860" cy="201549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137527" y="4987097"/>
            <a:ext cx="11065764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if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statement reads: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"if name is alpha numeric and not a digit"</a:t>
            </a:r>
          </a:p>
        </p:txBody>
      </p:sp>
    </p:spTree>
    <p:extLst>
      <p:ext uri="{BB962C8B-B14F-4D97-AF65-F5344CB8AC3E}">
        <p14:creationId xmlns:p14="http://schemas.microsoft.com/office/powerpoint/2010/main" val="35563035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</a:t>
            </a:r>
            <a:r>
              <a:rPr lang="en-US" dirty="0">
                <a:latin typeface="Consolas" panose="020B0609020204030204" pitchFamily="49" charset="0"/>
              </a:rPr>
              <a:t> if </a:t>
            </a:r>
            <a:r>
              <a:rPr lang="en-US" dirty="0"/>
              <a:t>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64835"/>
          </a:xfrm>
        </p:spPr>
        <p:txBody>
          <a:bodyPr/>
          <a:lstStyle/>
          <a:p>
            <a:r>
              <a:rPr lang="en-US" dirty="0"/>
              <a:t>It is possible to use two conditions at the same time using an </a:t>
            </a:r>
            <a:r>
              <a:rPr lang="en-US" dirty="0">
                <a:latin typeface="Consolas" panose="020B0609020204030204" pitchFamily="49" charset="0"/>
              </a:rPr>
              <a:t>or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191745"/>
                  </p:ext>
                </p:extLst>
              </p:nvPr>
            </p:nvGraphicFramePr>
            <p:xfrm>
              <a:off x="451053" y="2936840"/>
              <a:ext cx="8404860" cy="20154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053" y="2936840"/>
                <a:ext cx="8404860" cy="201549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358570" y="4952330"/>
            <a:ext cx="11065764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or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means either condition can be TRUE and the entire statement is TRUE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If age is smaller than18 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or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greater than 65 the statement is TRUE</a:t>
            </a:r>
          </a:p>
        </p:txBody>
      </p:sp>
    </p:spTree>
    <p:extLst>
      <p:ext uri="{BB962C8B-B14F-4D97-AF65-F5344CB8AC3E}">
        <p14:creationId xmlns:p14="http://schemas.microsoft.com/office/powerpoint/2010/main" val="41604250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5059014"/>
          </a:xfrm>
        </p:spPr>
        <p:txBody>
          <a:bodyPr/>
          <a:lstStyle/>
          <a:p>
            <a:r>
              <a:rPr lang="en-US" dirty="0"/>
              <a:t>Comparison operators in Python</a:t>
            </a:r>
          </a:p>
          <a:p>
            <a:endParaRPr lang="en-US" dirty="0"/>
          </a:p>
          <a:p>
            <a:r>
              <a:rPr lang="en-US" dirty="0"/>
              <a:t>&gt; Greater than</a:t>
            </a:r>
          </a:p>
          <a:p>
            <a:r>
              <a:rPr lang="en-US" dirty="0"/>
              <a:t>&lt; less than</a:t>
            </a:r>
          </a:p>
          <a:p>
            <a:r>
              <a:rPr lang="en-US" dirty="0"/>
              <a:t>&gt;= Greater than to equal to</a:t>
            </a:r>
          </a:p>
          <a:p>
            <a:r>
              <a:rPr lang="en-US" dirty="0"/>
              <a:t>&lt;= Less than to equal to</a:t>
            </a:r>
          </a:p>
          <a:p>
            <a:r>
              <a:rPr lang="en-US" dirty="0"/>
              <a:t>== Equals</a:t>
            </a:r>
          </a:p>
          <a:p>
            <a:r>
              <a:rPr lang="en-US" dirty="0"/>
              <a:t>!= Does not equal</a:t>
            </a:r>
          </a:p>
          <a:p>
            <a:endParaRPr lang="en-US" dirty="0"/>
          </a:p>
          <a:p>
            <a:r>
              <a:rPr lang="en-US" dirty="0"/>
              <a:t>Note:  A single equals sign (=) is the </a:t>
            </a:r>
            <a:r>
              <a:rPr lang="en-US" b="1" dirty="0"/>
              <a:t>assignment operator</a:t>
            </a:r>
            <a:r>
              <a:rPr lang="en-US" dirty="0"/>
              <a:t>. Attempting to check for equality is a syntax error in Python</a:t>
            </a:r>
          </a:p>
        </p:txBody>
      </p:sp>
    </p:spTree>
    <p:extLst>
      <p:ext uri="{BB962C8B-B14F-4D97-AF65-F5344CB8AC3E}">
        <p14:creationId xmlns:p14="http://schemas.microsoft.com/office/powerpoint/2010/main" val="304692350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1" y="1255173"/>
            <a:ext cx="4932958" cy="6276462"/>
          </a:xfrm>
        </p:spPr>
        <p:txBody>
          <a:bodyPr/>
          <a:lstStyle/>
          <a:p>
            <a:r>
              <a:rPr lang="en-US" dirty="0"/>
              <a:t>Strings can be equal </a:t>
            </a:r>
            <a:r>
              <a:rPr lang="en-US" b="1" dirty="0"/>
              <a:t>==</a:t>
            </a:r>
            <a:r>
              <a:rPr lang="en-US" dirty="0"/>
              <a:t> or unequal </a:t>
            </a:r>
            <a:r>
              <a:rPr lang="en-US" b="1" dirty="0"/>
              <a:t>!= </a:t>
            </a:r>
            <a:r>
              <a:rPr lang="en-US" dirty="0"/>
              <a:t>(not =)</a:t>
            </a:r>
          </a:p>
          <a:p>
            <a:endParaRPr lang="en-US" dirty="0"/>
          </a:p>
          <a:p>
            <a:r>
              <a:rPr lang="en-US" dirty="0"/>
              <a:t>Strings can be greater than </a:t>
            </a:r>
            <a:r>
              <a:rPr lang="en-US" b="1" dirty="0"/>
              <a:t>&gt;</a:t>
            </a:r>
            <a:r>
              <a:rPr lang="en-US" dirty="0"/>
              <a:t> or less than </a:t>
            </a:r>
            <a:r>
              <a:rPr lang="en-US" b="1" dirty="0"/>
              <a:t>&lt;</a:t>
            </a:r>
          </a:p>
          <a:p>
            <a:endParaRPr lang="en-US" b="1" dirty="0"/>
          </a:p>
          <a:p>
            <a:r>
              <a:rPr lang="en-US" dirty="0"/>
              <a:t>alphabetically "A" is less than "B“</a:t>
            </a:r>
          </a:p>
          <a:p>
            <a:endParaRPr lang="en-US" dirty="0"/>
          </a:p>
          <a:p>
            <a:r>
              <a:rPr lang="en-US" dirty="0"/>
              <a:t>lower case "a" is greater than upper case "A"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29" y="806897"/>
            <a:ext cx="6541279" cy="458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8953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VA_them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VA_theme" id="{FE2E25A0-966F-41AE-AB5F-5A6AF47EB54A}" vid="{4C702016-84DA-4CFA-A467-6A79C6D096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webextension1.xml><?xml version="1.0" encoding="utf-8"?>
<we:webextension xmlns:we="http://schemas.microsoft.com/office/webextensions/webextension/2010/11" id="{199CDB04-3BEE-4DB8-BB25-A5AC600C652A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if age &gt; 50:\n    print(\&quot;The name you entered is\&quot;, name + \&quot;. You are\&quot;, age, \&quot;years old.\&quot;)\nelse:\n    print(\&quot;The name you entered is\&quot;, name + \&quot;. You are\&quot;, age, \&quot;years old and still young!.\&quot;)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11ED2FFB-BF0B-4D7E-8AB2-EE6E1E459B37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ame = input(\&quot;What is your name?\&quot;)\nage = int(input(\&quot;What is your age?\&quot;))\n\nif name.isalnum():\n    print(\&quot;The name you entered is\&quot;, name + \&quot;. You are\&quot;, age, \&quot;years old.\&quot;)\nelse:\n    print(\&quot;Please enter a valid name.\&quot;)&quot;,&quot;ctags&quot;:{&quot;age&quot;:[{&quot;linenum&quot;:&quot;2&quot;,&quot;signature&quot;:&quot;age = int(input(\&quot;What is your age?\&quot;))&quot;}],&quot;name&quot;:[{&quot;linenum&quot;:&quot;1&quot;,&quot;signature&quot;:&quot;name = input(\&quot;What is your name?\&quot;)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A7592C98-97D1-41BB-8477-785A28952246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if name.isalnum() and not(name.isdigit()):\n    print(\&quot;The name you entered is\&quot;, name + \&quot;. You are\&quot;, age, \&quot;years old.\&quot;)\nelse:\n    print(\&quot;Please enter a valid name.\&quot;)\n    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A7A71ABA-51CA-4DE1-BC53-E33931577E79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if age &gt; 65 or age &lt; 18:\n    print(\&quot;Congrats you meet the age requirements\&quot; , name + \&quot;.\&quot;)\nelse:\n    print(\&quot;You are not in the required age ranges\&quot;, name + \&quot;.\&quot;)\n    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46DB2A0E-08B0-4210-8D54-CCA612FAE5BE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ame = input(\&quot;What is your name?\&quot;)\nsecond_name = input(\&quot;What is another name?\&quot;)\n\nif name == second_name:\n    print(\&quot;You typed the same name!\&quot;)\nelse:\n    print(\&quot;You typed different names.\&quot;)\n&quot;,&quot;ctags&quot;:{&quot;name&quot;:[{&quot;linenum&quot;:&quot;1&quot;,&quot;signature&quot;:&quot;name = input(\&quot;What is your name?\&quot;)&quot;}],&quot;second_name&quot;:[{&quot;linenum&quot;:&quot;2&quot;,&quot;signature&quot;:&quot;second_name = input(\&quot;What is another name?\&quot;)&quot;}]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C9F9001B-8B1C-4E58-AFE1-F8ADA723B20E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ame = input(\&quot;What is your name?\&quot;)\nage = int(input(\&quot;What is your age?\&quot;))\n\n\nif age &lt; 18:\n    print(\&quot;The name you entered is\&quot;, name + \&quot;. You are\&quot;, age, \&quot;years old my child.\&quot;)\nelif age &gt; 18 and age &lt; 30:\n    print(\&quot;The name you entered is\&quot;, name + \&quot;. You are\&quot;, age, \&quot;years old young adult.\&quot;)\nelif age &gt; 30 and age &lt; 50:\n    print(\&quot;The name you entered is\&quot;, name + \&quot;. You are\&quot;, age, \&quot;years old. This is middle age.\&quot;)\nelif age &gt; 50:\n    print(\&quot;The name you entered is\&quot;, name + \&quot;. You are\&quot;, age, \&quot;years old and very wise.\&quot;)&quot;,&quot;ctags&quot;:{&quot;age&quot;:[{&quot;linenum&quot;:&quot;2&quot;,&quot;signature&quot;:&quot;age = int(input(\&quot;What is your age?\&quot;))&quot;}],&quot;name&quot;:[{&quot;linenum&quot;:&quot;1&quot;,&quot;signature&quot;:&quot;name = input(\&quot;What is your name?\&quot;)&quot;}]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31A71BCE-2D80-48E7-AA86-94A550715F49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\ndef add(num1, num2):\n    sum = num1+ num2\n    return sum\n\ndef subtract(num1, num2):\n    difference = num2 - num1\n    return difference\n    \ndef multiply(num1, num2):\n    product = nun1 * num2\n    return product\n\ndef divide(num1, num2):\n    if num1 != 0:\n        quotient = num2 / num1\n        return quotient\n    else:\n        return 0&quot;,&quot;ctags&quot;:{&quot;add&quot;:[{&quot;linenum&quot;:&quot;2&quot;,&quot;signature&quot;:&quot;def add(num1, num2):&quot;}],&quot;divide&quot;:[{&quot;linenum&quot;:&quot;14&quot;,&quot;signature&quot;:&quot;def divide(num1, num2):&quot;}],&quot;multiply&quot;:[{&quot;linenum&quot;:&quot;10&quot;,&quot;signature&quot;:&quot;def multiply(num1, num2):&quot;}],&quot;subtract&quot;:[{&quot;linenum&quot;:&quot;6&quot;,&quot;signature&quot;:&quot;def subtract(num1, num2):&quot;}]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FADFFF19-80A1-4A5F-B99E-679EB8B77FD5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num1 = int(input(\&quot;Please enter a number:\&quot;))\nnum2 = int(input(\&quot;Please enter a second number:\&quot;))\noperator = input(\&quot;What is your operation? Enter + - * or / only.\&quot;)\n\nif operator == \&quot;+\&quot;:\n    answer = add(num1,num2)\n\nelif operator == \&quot;-\&quot;:\n    answer= subtract(num1, num2)\n\nelif operator == \&quot;*\&quot;:\n    answer = multiply(num1,num2)\n\nelif operator == \&quot;/\&quot;:\n    answer = divide(num1,num2)\n\nelse:\n    print(\&quot;This is not a valid operation!\&quot;)\nprint(str(answer))&quot;,&quot;ctags&quot;:{&quot;answer&quot;:[{&quot;linenum&quot;:&quot;12&quot;,&quot;signature&quot;:&quot;answer = multiply(num1,num2)&quot;},{&quot;linenum&quot;:&quot;15&quot;,&quot;signature&quot;:&quot;answer = divide(num1,num2)&quot;},{&quot;linenum&quot;:&quot;6&quot;,&quot;signature&quot;:&quot;answer = add(num1,num2)&quot;},{&quot;linenum&quot;:&quot;9&quot;,&quot;signature&quot;:&quot;answer= subtract(num1, num2)&quot;}],&quot;num1&quot;:[{&quot;linenum&quot;:&quot;1&quot;,&quot;signature&quot;:&quot;num1 = int(input(\&quot;Please enter a number:\&quot;))&quot;}],&quot;num2&quot;:[{&quot;linenum&quot;:&quot;2&quot;,&quot;signature&quot;:&quot;num2 = int(input(\&quot;Please enter a second number:\&quot;))&quot;}],&quot;operator&quot;:[{&quot;linenum&quot;:&quot;3&quot;,&quot;signature&quot;:&quot;operator = input(\&quot;What is your operation? Enter + - * or / only.\&quot;)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MVA_theme</Template>
  <TotalTime>0</TotalTime>
  <Words>736</Words>
  <Application>Microsoft Office PowerPoint</Application>
  <PresentationFormat>Widescreen</PresentationFormat>
  <Paragraphs>106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Wingdings</vt:lpstr>
      <vt:lpstr>MVA_theme</vt:lpstr>
      <vt:lpstr>Introduction to Python Unit 1</vt:lpstr>
      <vt:lpstr>Module 3</vt:lpstr>
      <vt:lpstr>Conditionals</vt:lpstr>
      <vt:lpstr>Basic Form</vt:lpstr>
      <vt:lpstr>String Methods</vt:lpstr>
      <vt:lpstr>Compound if statements</vt:lpstr>
      <vt:lpstr>Compound if statements</vt:lpstr>
      <vt:lpstr>Comparison Operators</vt:lpstr>
      <vt:lpstr>String Comparisons</vt:lpstr>
      <vt:lpstr>String Comparison Example</vt:lpstr>
      <vt:lpstr>elif</vt:lpstr>
      <vt:lpstr>Python Calculator</vt:lpstr>
      <vt:lpstr>Main program</vt:lpstr>
      <vt:lpstr>You try it!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2017-06-29T20:09:57Z</dcterms:created>
  <dcterms:modified xsi:type="dcterms:W3CDTF">2018-11-01T15:24:34Z</dcterms:modified>
</cp:coreProperties>
</file>