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5"/>
  </p:notesMasterIdLst>
  <p:sldIdLst>
    <p:sldId id="371" r:id="rId2"/>
    <p:sldId id="328" r:id="rId3"/>
    <p:sldId id="341" r:id="rId4"/>
    <p:sldId id="364" r:id="rId5"/>
    <p:sldId id="343" r:id="rId6"/>
    <p:sldId id="345" r:id="rId7"/>
    <p:sldId id="346" r:id="rId8"/>
    <p:sldId id="347" r:id="rId9"/>
    <p:sldId id="350" r:id="rId10"/>
    <p:sldId id="351" r:id="rId11"/>
    <p:sldId id="369" r:id="rId12"/>
    <p:sldId id="348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563E4215-84A7-4819-8BE4-93663D567D3E}">
          <p14:sldIdLst>
            <p14:sldId id="371"/>
          </p14:sldIdLst>
        </p14:section>
        <p14:section name="Module 4" id="{AC007798-44D4-47DD-833F-38155A3C4E50}">
          <p14:sldIdLst>
            <p14:sldId id="328"/>
          </p14:sldIdLst>
        </p14:section>
        <p14:section name="Section 4.1" id="{10E9CA15-CFF4-4A89-A86F-C9B38A87319B}">
          <p14:sldIdLst>
            <p14:sldId id="341"/>
            <p14:sldId id="364"/>
            <p14:sldId id="343"/>
          </p14:sldIdLst>
        </p14:section>
        <p14:section name="Section 4.2" id="{8D6F4339-D177-4C83-9F9F-4B90CFE41370}">
          <p14:sldIdLst>
            <p14:sldId id="345"/>
          </p14:sldIdLst>
        </p14:section>
        <p14:section name="Section 4.3" id="{E5DB6176-D958-4D2F-8105-15723758FD58}">
          <p14:sldIdLst>
            <p14:sldId id="346"/>
            <p14:sldId id="347"/>
            <p14:sldId id="350"/>
            <p14:sldId id="351"/>
            <p14:sldId id="369"/>
          </p14:sldIdLst>
        </p14:section>
        <p14:section name="Section 4.4" id="{5AE20B86-A935-4329-A493-F6DBB6C816B5}">
          <p14:sldIdLst>
            <p14:sldId id="348"/>
          </p14:sldIdLst>
        </p14:section>
        <p14:section name="End" id="{06F9CD5A-793D-4B2A-8DE4-EC22ECE4A793}">
          <p14:sldIdLst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81616" autoAdjust="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F9D6-24C7-48C4-BF52-BF59CF05959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A1B9-4A5C-416D-8307-03014111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 question example: "is it cold?" if yes, "do you have a hat?"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type casting required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meu shows Cheese or Veggie sandwiches</a:t>
            </a:r>
          </a:p>
          <a:p>
            <a:endParaRPr lang="en-US" dirty="0"/>
          </a:p>
          <a:p>
            <a:r>
              <a:rPr lang="en-US" dirty="0"/>
              <a:t>if you choose Cheese there are additional sub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the double equals (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==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used in the if statements? [compare is ==, assign is =]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See the notebook 1-6.2 for additional escape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loop is endless when there is no way for it to become false (or terminate). The loop will run forever unless interrupted   whichever comes first.</a:t>
            </a:r>
          </a:p>
          <a:p>
            <a:endParaRPr lang="en-US" dirty="0"/>
          </a:p>
          <a:p>
            <a:r>
              <a:rPr lang="en-US" dirty="0"/>
              <a:t>This is a pattern for forcing the user to enter valid input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 x &lt; 10:</a:t>
            </a:r>
          </a:p>
          <a:p>
            <a:r>
              <a:rPr lang="en-US" dirty="0"/>
              <a:t> reads as: "while x is smaller than 10"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+= 1</a:t>
            </a:r>
          </a:p>
          <a:p>
            <a:r>
              <a:rPr lang="en-US" dirty="0"/>
              <a:t>is the same as</a:t>
            </a:r>
          </a:p>
          <a:p>
            <a:r>
              <a:rPr lang="en-US" dirty="0"/>
              <a:t>x = x + 1</a:t>
            </a:r>
          </a:p>
          <a:p>
            <a:endParaRPr lang="en-US" dirty="0"/>
          </a:p>
          <a:p>
            <a:r>
              <a:rPr lang="en-US" dirty="0"/>
              <a:t>can use x = x + 3   or   x = x + y  as</a:t>
            </a:r>
          </a:p>
          <a:p>
            <a:r>
              <a:rPr lang="en-US" dirty="0"/>
              <a:t>x += 3  or   x +=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-= 1</a:t>
            </a:r>
          </a:p>
          <a:p>
            <a:r>
              <a:rPr lang="en-US" dirty="0"/>
              <a:t>is the same as</a:t>
            </a:r>
          </a:p>
          <a:p>
            <a:r>
              <a:rPr lang="en-US" dirty="0"/>
              <a:t>x = x - 1</a:t>
            </a:r>
          </a:p>
          <a:p>
            <a:endParaRPr lang="en-US" dirty="0"/>
          </a:p>
          <a:p>
            <a:r>
              <a:rPr lang="en-US" dirty="0"/>
              <a:t>can use </a:t>
            </a:r>
          </a:p>
          <a:p>
            <a:r>
              <a:rPr lang="en-US" dirty="0"/>
              <a:t>x = x - 3   or   x = x - y </a:t>
            </a:r>
          </a:p>
          <a:p>
            <a:r>
              <a:rPr lang="en-US" dirty="0"/>
              <a:t>  as</a:t>
            </a:r>
          </a:p>
          <a:p>
            <a:r>
              <a:rPr lang="en-US" dirty="0"/>
              <a:t>x -= 3  or   x -=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0-9 digits</a:t>
            </a:r>
          </a:p>
          <a:p>
            <a:endParaRPr lang="en-US" dirty="0"/>
          </a:p>
          <a:p>
            <a:r>
              <a:rPr lang="en-US" dirty="0"/>
              <a:t>exits when x is 10 and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8A98A4B-C8C9-42E1-A8C9-BA7A06A5B6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0894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30336931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7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3803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4911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60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0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910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8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75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CC68A1-B36E-4367-B334-9AD0440733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396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8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78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5FC4A11-B7DA-44CA-A798-8AE6D1550D1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0202" y="6170142"/>
            <a:ext cx="11292218" cy="4888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30" tIns="89630" rIns="89630" bIns="89630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2017 Microsoft Corporation. All rights reserved. Microsoft and the trademarks listed at http://www.microsoft.com/trademarks are trademarks of the Microsoft group of companies. </a:t>
            </a:r>
            <a:b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other trademarks are property of their respective owners. </a:t>
            </a:r>
          </a:p>
        </p:txBody>
      </p:sp>
    </p:spTree>
    <p:extLst>
      <p:ext uri="{BB962C8B-B14F-4D97-AF65-F5344CB8AC3E}">
        <p14:creationId xmlns:p14="http://schemas.microsoft.com/office/powerpoint/2010/main" val="35238605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14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F4B1D02-F52A-465B-9511-FCF6329CA3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69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15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01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39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7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69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E8A11-2789-4370-B74A-88E5AFD50F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3460740"/>
            <a:ext cx="8270507" cy="896552"/>
          </a:xfrm>
        </p:spPr>
        <p:txBody>
          <a:bodyPr/>
          <a:lstStyle/>
          <a:p>
            <a:r>
              <a:rPr lang="en-US" dirty="0"/>
              <a:t>Course 40460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E9F5F-CF8C-48A1-9F5E-5A924F3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705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135958"/>
          </a:xfrm>
        </p:spPr>
        <p:txBody>
          <a:bodyPr/>
          <a:lstStyle/>
          <a:p>
            <a:r>
              <a:rPr lang="en-US" dirty="0"/>
              <a:t>increase the value of a variable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# initialize</a:t>
            </a:r>
          </a:p>
          <a:p>
            <a:r>
              <a:rPr lang="en-US" dirty="0">
                <a:latin typeface="Consolas" panose="020B0609020204030204" pitchFamily="49" charset="0"/>
              </a:rPr>
              <a:t>x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# increment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= x + 1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is also a shorthand way which is normally used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+= 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1028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135958"/>
          </a:xfrm>
        </p:spPr>
        <p:txBody>
          <a:bodyPr/>
          <a:lstStyle/>
          <a:p>
            <a:r>
              <a:rPr lang="en-US" dirty="0"/>
              <a:t>decrease the value of a variable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# initialize</a:t>
            </a:r>
          </a:p>
          <a:p>
            <a:r>
              <a:rPr lang="en-US" dirty="0">
                <a:latin typeface="Consolas" panose="020B0609020204030204" pitchFamily="49" charset="0"/>
              </a:rPr>
              <a:t>x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# decrement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= x - 1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is also a shorthand way which is normally used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-= 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9147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with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x&lt; 10 </a:t>
            </a:r>
            <a:r>
              <a:rPr lang="en-US" dirty="0"/>
              <a:t>evaluates to True or False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8930398"/>
                  </p:ext>
                </p:extLst>
              </p:nvPr>
            </p:nvGraphicFramePr>
            <p:xfrm>
              <a:off x="358569" y="2145029"/>
              <a:ext cx="8591999" cy="1908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69" y="2145029"/>
                <a:ext cx="8591999" cy="19082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69" y="4273062"/>
            <a:ext cx="949760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would the output of this loop be?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There is no break statement, why isn’t this loop endless?</a:t>
            </a:r>
          </a:p>
        </p:txBody>
      </p:sp>
    </p:spTree>
    <p:extLst>
      <p:ext uri="{BB962C8B-B14F-4D97-AF65-F5344CB8AC3E}">
        <p14:creationId xmlns:p14="http://schemas.microsoft.com/office/powerpoint/2010/main" val="39194128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93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945002"/>
          </a:xfrm>
        </p:spPr>
        <p:txBody>
          <a:bodyPr/>
          <a:lstStyle/>
          <a:p>
            <a:r>
              <a:rPr lang="en-US" dirty="0"/>
              <a:t>Sometimes a program might need to test a condition and a sub condition based on the answer the first decision.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868553"/>
                  </p:ext>
                </p:extLst>
              </p:nvPr>
            </p:nvGraphicFramePr>
            <p:xfrm>
              <a:off x="355796" y="2408799"/>
              <a:ext cx="6924235" cy="39832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96" y="2408799"/>
                <a:ext cx="6924235" cy="3983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3584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Flow 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3" y="1714351"/>
            <a:ext cx="8659091" cy="48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150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648915"/>
                  </p:ext>
                </p:extLst>
              </p:nvPr>
            </p:nvGraphicFramePr>
            <p:xfrm>
              <a:off x="440872" y="1191441"/>
              <a:ext cx="11219905" cy="46694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872" y="1191441"/>
                <a:ext cx="11219905" cy="46694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07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Sometimes output needs to be formatted on multiple lines.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893531"/>
                  </p:ext>
                </p:extLst>
              </p:nvPr>
            </p:nvGraphicFramePr>
            <p:xfrm>
              <a:off x="514057" y="2039522"/>
              <a:ext cx="9273037" cy="250233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057" y="2039522"/>
                <a:ext cx="9273037" cy="250233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514057" y="4426776"/>
            <a:ext cx="9816904" cy="19328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\n is the new line or carriage return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\n causes the print statement to start a new line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989861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36171"/>
          </a:xfrm>
        </p:spPr>
        <p:txBody>
          <a:bodyPr/>
          <a:lstStyle/>
          <a:p>
            <a:r>
              <a:rPr lang="en-US" dirty="0"/>
              <a:t>Loops, like conditionals, are fundamental concept in programing.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common loop uses the </a:t>
            </a:r>
            <a:r>
              <a:rPr lang="en-US" b="1" dirty="0"/>
              <a:t>while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9545233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0468433"/>
                  </p:ext>
                </p:extLst>
              </p:nvPr>
            </p:nvGraphicFramePr>
            <p:xfrm>
              <a:off x="250287" y="1283385"/>
              <a:ext cx="10045505" cy="25588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87" y="1283385"/>
                <a:ext cx="10045505" cy="25588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50287" y="4237892"/>
            <a:ext cx="10142221" cy="21882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while True: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known as the infinity loop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break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statement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critical. Otherwise this is an endless loop- a common logic error when coding with loops.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195069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067845"/>
          </a:xfrm>
        </p:spPr>
        <p:txBody>
          <a:bodyPr/>
          <a:lstStyle/>
          <a:p>
            <a:r>
              <a:rPr lang="en-US" dirty="0"/>
              <a:t>A loop can also be controlled by a variable called a </a:t>
            </a:r>
            <a:r>
              <a:rPr lang="en-US" b="1" dirty="0"/>
              <a:t>counter variable.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variable can be increment or decremented as a loops run to set a condition to stop a loop.</a:t>
            </a:r>
          </a:p>
          <a:p>
            <a:endParaRPr lang="en-US" dirty="0"/>
          </a:p>
          <a:p>
            <a:r>
              <a:rPr lang="en-US" dirty="0"/>
              <a:t>For example using: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while x &lt; 10: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en-US" dirty="0"/>
              <a:t>is the counter variable we can increment by one each loop until it reaches 10 and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condition becomes 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VA_them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A_theme" id="{FE2E25A0-966F-41AE-AB5F-5A6AF47EB54A}" vid="{4C702016-84DA-4CFA-A467-6A79C6D09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9BB0CEA-0DFC-4B91-8E3C-86E9FB1D26C2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= float(input(\&quot;Pick a number:\&quot;))\nnum2= float(input(\&quot;Pick another number:\&quot;))\n\nif num1 &lt;= num2 :\n    if num1 == num2:\n        print(\&quot;Equal\&quot;)\n    else:\n        print(\&quot;Not equal!\&quot;)\nelif num1 &gt; num2:\n    print(\&quot;Greater!\&quot;)\nelse:\n    print(\&quot;Less!\&quot;)\n&quot;,&quot;ctags&quot;:{&quot;num1&quot;:[{&quot;linenum&quot;:&quot;1&quot;,&quot;signature&quot;:&quot;num1= float(input(\&quot;Pick a number:\&quot;))&quot;}],&quot;num2&quot;:[{&quot;linenum&quot;:&quot;2&quot;,&quot;signature&quot;:&quot;num2= float(input(\&quot;Pick another number:\&quot;)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E23E186-1825-4A37-ADE7-B8765EE27BB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Enter your name:\&quot;)\nfriend_name = input(\&quot;Enter your friend's name:\&quot;)\n\nif name == friend_name:\n  friend = input(\&quot;Do you and your friend really have the same name? Type yes or no.\&quot;)\n  friend = str.lower(friend)\n  if friend == \&quot;yes\&quot;:\n    print(\&quot;Having the same name is cool!\&quot;)\n  elif friend == \&quot;no\&quot;:\n    friend_name = input(\&quot;Enter another name besides your own:\&quot;)\n    print(\&quot;Your friend's name is\&quot;, friend_name + \&quot;.\&quot;)\n  else:\n    print(\&quot;You did not enter yes or no.\&quot;)\nelse:\n    print(\&quot;Your friend's name is\&quot; , friend_name + \&quot;.\&quot;)\n&quot;,&quot;ctags&quot;:{&quot;friend&quot;:[{&quot;linenum&quot;:&quot;5&quot;,&quot;signature&quot;:&quot;friend = input(\&quot;Do you and your friend really have the same name? Type yes or no.\&quot;)&quot;},{&quot;linenum&quot;:&quot;6&quot;,&quot;signature&quot;:&quot;friend = str.lower(friend)&quot;}],&quot;friend_name&quot;:[{&quot;linenum&quot;:&quot;10&quot;,&quot;signature&quot;:&quot;friend_name = input(\&quot;Enter another name besides your own:\&quot;)&quot;},{&quot;linenum&quot;:&quot;2&quot;,&quot;signature&quot;:&quot;friend_name = input(\&quot;Enter your friend's name:\&quot;)&quot;}],&quot;name&quot;:[{&quot;linenum&quot;:&quot;1&quot;,&quot;signature&quot;:&quot;name = input(\&quot;Enter your name:\&quot;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CE7F8BC-1FD8-4FA1-B559-9E002AFB67D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age = input(\&quot;What is your age?\&quot;)\n\n\nprint(\&quot;Your name is:\&quot;, name + \&quot;\\n\&quot; + \&quot;Your age is\&quot;, age)\n&quot;,&quot;ctags&quot;:{&quot;age&quot;:[{&quot;linenum&quot;:&quot;2&quot;,&quot;signature&quot;:&quot;age = input(\&quot;What is your age?\&quot;)&quot;}],&quot;name&quot;:[{&quot;linenum&quot;:&quot;1&quot;,&quot;signature&quot;:&quot;name = input(\&quot;What is your name?\&quot;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E9E463C-1710-4405-898B-3276B8988AF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\&quot;\&quot;\n       \nwhile True:\n    name = input(\&quot;enter a one-word name, friends use to greet you: \&quot;)\n    if name.isalpha():\n        print(\&quot;\\nGood to see you\&quot;, name.title())\n        break\n    else:\n        print(\&quot;\\nSorry, enter one-word using letters only\&quot;)&quot;,&quot;ctags&quot;:{&quot;name&quot;:[{&quot;linenum&quot;:&quot;1&quot;,&quot;signature&quot;:&quot;name = \&quot;\&quot;&quot;},{&quot;linenum&quot;:&quot;4&quot;,&quot;signature&quot;:&quot;name = input(\&quot;enter a one-word name, friends use to greet you: \&quot;)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0B15E44B-889E-44A8-A25C-24FA1DC588C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x= 0\n\nwhile x &lt; 10:\n    print(x)\n    x+=1&quot;,&quot;ctags&quot;:{&quot;x&quot;:[{&quot;linenum&quot;:&quot;1&quot;,&quot;signature&quot;:&quot;x= 0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MVA_theme</Template>
  <TotalTime>0</TotalTime>
  <Words>509</Words>
  <Application>Microsoft Office PowerPoint</Application>
  <PresentationFormat>Widescreen</PresentationFormat>
  <Paragraphs>97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Wingdings</vt:lpstr>
      <vt:lpstr>MVA_theme</vt:lpstr>
      <vt:lpstr>Introduction to Python Unit 1</vt:lpstr>
      <vt:lpstr>Module 4 </vt:lpstr>
      <vt:lpstr>Nested Conditionals</vt:lpstr>
      <vt:lpstr>Example Flow Chart</vt:lpstr>
      <vt:lpstr>Another Example</vt:lpstr>
      <vt:lpstr>Escape Sequences</vt:lpstr>
      <vt:lpstr>Loops</vt:lpstr>
      <vt:lpstr>while Loop</vt:lpstr>
      <vt:lpstr>Incrementing Variables</vt:lpstr>
      <vt:lpstr>Increment a variable</vt:lpstr>
      <vt:lpstr>Decrement a variable</vt:lpstr>
      <vt:lpstr>Loop with Condition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2017-06-29T20:09:57Z</dcterms:created>
  <dcterms:modified xsi:type="dcterms:W3CDTF">2018-11-01T15:25:32Z</dcterms:modified>
</cp:coreProperties>
</file>