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1" r:id="rId3"/>
    <p:sldId id="262" r:id="rId4"/>
    <p:sldId id="263" r:id="rId5"/>
    <p:sldId id="264" r:id="rId6"/>
    <p:sldId id="265" r:id="rId7"/>
    <p:sldId id="266" r:id="rId8"/>
    <p:sldId id="267" r:id="rId9"/>
    <p:sldId id="268" r:id="rId10"/>
    <p:sldId id="257" r:id="rId11"/>
    <p:sldId id="258" r:id="rId12"/>
    <p:sldId id="270" r:id="rId13"/>
    <p:sldId id="304" r:id="rId14"/>
    <p:sldId id="259" r:id="rId15"/>
    <p:sldId id="269" r:id="rId16"/>
    <p:sldId id="272" r:id="rId17"/>
    <p:sldId id="273" r:id="rId18"/>
    <p:sldId id="274" r:id="rId19"/>
    <p:sldId id="275" r:id="rId20"/>
    <p:sldId id="276" r:id="rId21"/>
    <p:sldId id="277" r:id="rId22"/>
    <p:sldId id="278" r:id="rId23"/>
    <p:sldId id="284" r:id="rId24"/>
    <p:sldId id="279" r:id="rId25"/>
    <p:sldId id="280" r:id="rId26"/>
    <p:sldId id="281" r:id="rId27"/>
    <p:sldId id="282" r:id="rId28"/>
    <p:sldId id="283" r:id="rId29"/>
    <p:sldId id="285" r:id="rId30"/>
    <p:sldId id="287" r:id="rId31"/>
    <p:sldId id="286" r:id="rId32"/>
    <p:sldId id="288" r:id="rId33"/>
    <p:sldId id="289" r:id="rId34"/>
    <p:sldId id="290" r:id="rId35"/>
    <p:sldId id="291" r:id="rId36"/>
    <p:sldId id="292" r:id="rId37"/>
    <p:sldId id="293" r:id="rId38"/>
    <p:sldId id="296" r:id="rId39"/>
    <p:sldId id="297" r:id="rId40"/>
    <p:sldId id="298" r:id="rId41"/>
    <p:sldId id="299" r:id="rId42"/>
    <p:sldId id="300" r:id="rId43"/>
    <p:sldId id="301" r:id="rId44"/>
    <p:sldId id="302" r:id="rId45"/>
    <p:sldId id="30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p:cViewPr varScale="1">
        <p:scale>
          <a:sx n="79" d="100"/>
          <a:sy n="79" d="100"/>
        </p:scale>
        <p:origin x="8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938C3B-984C-47EA-899F-8F303D4ECDFD}"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836A4-0EC6-44FD-8DB6-26A594AD6CF4}" type="slidenum">
              <a:rPr lang="en-US" smtClean="0"/>
              <a:t>‹#›</a:t>
            </a:fld>
            <a:endParaRPr lang="en-US"/>
          </a:p>
        </p:txBody>
      </p:sp>
    </p:spTree>
    <p:extLst>
      <p:ext uri="{BB962C8B-B14F-4D97-AF65-F5344CB8AC3E}">
        <p14:creationId xmlns:p14="http://schemas.microsoft.com/office/powerpoint/2010/main" val="301561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938C3B-984C-47EA-899F-8F303D4ECDFD}"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836A4-0EC6-44FD-8DB6-26A594AD6CF4}" type="slidenum">
              <a:rPr lang="en-US" smtClean="0"/>
              <a:t>‹#›</a:t>
            </a:fld>
            <a:endParaRPr lang="en-US"/>
          </a:p>
        </p:txBody>
      </p:sp>
    </p:spTree>
    <p:extLst>
      <p:ext uri="{BB962C8B-B14F-4D97-AF65-F5344CB8AC3E}">
        <p14:creationId xmlns:p14="http://schemas.microsoft.com/office/powerpoint/2010/main" val="145409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938C3B-984C-47EA-899F-8F303D4ECDFD}"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836A4-0EC6-44FD-8DB6-26A594AD6CF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8690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938C3B-984C-47EA-899F-8F303D4ECDFD}"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836A4-0EC6-44FD-8DB6-26A594AD6CF4}" type="slidenum">
              <a:rPr lang="en-US" smtClean="0"/>
              <a:t>‹#›</a:t>
            </a:fld>
            <a:endParaRPr lang="en-US"/>
          </a:p>
        </p:txBody>
      </p:sp>
    </p:spTree>
    <p:extLst>
      <p:ext uri="{BB962C8B-B14F-4D97-AF65-F5344CB8AC3E}">
        <p14:creationId xmlns:p14="http://schemas.microsoft.com/office/powerpoint/2010/main" val="2721195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938C3B-984C-47EA-899F-8F303D4ECDFD}"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836A4-0EC6-44FD-8DB6-26A594AD6CF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7973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938C3B-984C-47EA-899F-8F303D4ECDFD}"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836A4-0EC6-44FD-8DB6-26A594AD6CF4}" type="slidenum">
              <a:rPr lang="en-US" smtClean="0"/>
              <a:t>‹#›</a:t>
            </a:fld>
            <a:endParaRPr lang="en-US"/>
          </a:p>
        </p:txBody>
      </p:sp>
    </p:spTree>
    <p:extLst>
      <p:ext uri="{BB962C8B-B14F-4D97-AF65-F5344CB8AC3E}">
        <p14:creationId xmlns:p14="http://schemas.microsoft.com/office/powerpoint/2010/main" val="1308767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938C3B-984C-47EA-899F-8F303D4ECDFD}"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836A4-0EC6-44FD-8DB6-26A594AD6CF4}" type="slidenum">
              <a:rPr lang="en-US" smtClean="0"/>
              <a:t>‹#›</a:t>
            </a:fld>
            <a:endParaRPr lang="en-US"/>
          </a:p>
        </p:txBody>
      </p:sp>
    </p:spTree>
    <p:extLst>
      <p:ext uri="{BB962C8B-B14F-4D97-AF65-F5344CB8AC3E}">
        <p14:creationId xmlns:p14="http://schemas.microsoft.com/office/powerpoint/2010/main" val="3014958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938C3B-984C-47EA-899F-8F303D4ECDFD}"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836A4-0EC6-44FD-8DB6-26A594AD6CF4}" type="slidenum">
              <a:rPr lang="en-US" smtClean="0"/>
              <a:t>‹#›</a:t>
            </a:fld>
            <a:endParaRPr lang="en-US"/>
          </a:p>
        </p:txBody>
      </p:sp>
    </p:spTree>
    <p:extLst>
      <p:ext uri="{BB962C8B-B14F-4D97-AF65-F5344CB8AC3E}">
        <p14:creationId xmlns:p14="http://schemas.microsoft.com/office/powerpoint/2010/main" val="1627498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938C3B-984C-47EA-899F-8F303D4ECDFD}"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836A4-0EC6-44FD-8DB6-26A594AD6CF4}" type="slidenum">
              <a:rPr lang="en-US" smtClean="0"/>
              <a:t>‹#›</a:t>
            </a:fld>
            <a:endParaRPr lang="en-US"/>
          </a:p>
        </p:txBody>
      </p:sp>
    </p:spTree>
    <p:extLst>
      <p:ext uri="{BB962C8B-B14F-4D97-AF65-F5344CB8AC3E}">
        <p14:creationId xmlns:p14="http://schemas.microsoft.com/office/powerpoint/2010/main" val="60492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938C3B-984C-47EA-899F-8F303D4ECDFD}"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836A4-0EC6-44FD-8DB6-26A594AD6CF4}" type="slidenum">
              <a:rPr lang="en-US" smtClean="0"/>
              <a:t>‹#›</a:t>
            </a:fld>
            <a:endParaRPr lang="en-US"/>
          </a:p>
        </p:txBody>
      </p:sp>
    </p:spTree>
    <p:extLst>
      <p:ext uri="{BB962C8B-B14F-4D97-AF65-F5344CB8AC3E}">
        <p14:creationId xmlns:p14="http://schemas.microsoft.com/office/powerpoint/2010/main" val="170178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938C3B-984C-47EA-899F-8F303D4ECDFD}"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836A4-0EC6-44FD-8DB6-26A594AD6CF4}" type="slidenum">
              <a:rPr lang="en-US" smtClean="0"/>
              <a:t>‹#›</a:t>
            </a:fld>
            <a:endParaRPr lang="en-US"/>
          </a:p>
        </p:txBody>
      </p:sp>
    </p:spTree>
    <p:extLst>
      <p:ext uri="{BB962C8B-B14F-4D97-AF65-F5344CB8AC3E}">
        <p14:creationId xmlns:p14="http://schemas.microsoft.com/office/powerpoint/2010/main" val="255270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938C3B-984C-47EA-899F-8F303D4ECDFD}"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8836A4-0EC6-44FD-8DB6-26A594AD6CF4}" type="slidenum">
              <a:rPr lang="en-US" smtClean="0"/>
              <a:t>‹#›</a:t>
            </a:fld>
            <a:endParaRPr lang="en-US"/>
          </a:p>
        </p:txBody>
      </p:sp>
    </p:spTree>
    <p:extLst>
      <p:ext uri="{BB962C8B-B14F-4D97-AF65-F5344CB8AC3E}">
        <p14:creationId xmlns:p14="http://schemas.microsoft.com/office/powerpoint/2010/main" val="313212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938C3B-984C-47EA-899F-8F303D4ECDFD}" type="datetimeFigureOut">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8836A4-0EC6-44FD-8DB6-26A594AD6CF4}" type="slidenum">
              <a:rPr lang="en-US" smtClean="0"/>
              <a:t>‹#›</a:t>
            </a:fld>
            <a:endParaRPr lang="en-US"/>
          </a:p>
        </p:txBody>
      </p:sp>
    </p:spTree>
    <p:extLst>
      <p:ext uri="{BB962C8B-B14F-4D97-AF65-F5344CB8AC3E}">
        <p14:creationId xmlns:p14="http://schemas.microsoft.com/office/powerpoint/2010/main" val="113155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38C3B-984C-47EA-899F-8F303D4ECDFD}" type="datetimeFigureOut">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8836A4-0EC6-44FD-8DB6-26A594AD6CF4}" type="slidenum">
              <a:rPr lang="en-US" smtClean="0"/>
              <a:t>‹#›</a:t>
            </a:fld>
            <a:endParaRPr lang="en-US"/>
          </a:p>
        </p:txBody>
      </p:sp>
    </p:spTree>
    <p:extLst>
      <p:ext uri="{BB962C8B-B14F-4D97-AF65-F5344CB8AC3E}">
        <p14:creationId xmlns:p14="http://schemas.microsoft.com/office/powerpoint/2010/main" val="178799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38C3B-984C-47EA-899F-8F303D4ECDFD}"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836A4-0EC6-44FD-8DB6-26A594AD6CF4}" type="slidenum">
              <a:rPr lang="en-US" smtClean="0"/>
              <a:t>‹#›</a:t>
            </a:fld>
            <a:endParaRPr lang="en-US"/>
          </a:p>
        </p:txBody>
      </p:sp>
    </p:spTree>
    <p:extLst>
      <p:ext uri="{BB962C8B-B14F-4D97-AF65-F5344CB8AC3E}">
        <p14:creationId xmlns:p14="http://schemas.microsoft.com/office/powerpoint/2010/main" val="3966500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38C3B-984C-47EA-899F-8F303D4ECDFD}"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836A4-0EC6-44FD-8DB6-26A594AD6CF4}" type="slidenum">
              <a:rPr lang="en-US" smtClean="0"/>
              <a:t>‹#›</a:t>
            </a:fld>
            <a:endParaRPr lang="en-US"/>
          </a:p>
        </p:txBody>
      </p:sp>
    </p:spTree>
    <p:extLst>
      <p:ext uri="{BB962C8B-B14F-4D97-AF65-F5344CB8AC3E}">
        <p14:creationId xmlns:p14="http://schemas.microsoft.com/office/powerpoint/2010/main" val="311813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938C3B-984C-47EA-899F-8F303D4ECDFD}" type="datetimeFigureOut">
              <a:rPr lang="en-US" smtClean="0"/>
              <a:t>12/9/2019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8836A4-0EC6-44FD-8DB6-26A594AD6CF4}" type="slidenum">
              <a:rPr lang="en-US" smtClean="0"/>
              <a:t>‹#›</a:t>
            </a:fld>
            <a:endParaRPr lang="en-US"/>
          </a:p>
        </p:txBody>
      </p:sp>
    </p:spTree>
    <p:extLst>
      <p:ext uri="{BB962C8B-B14F-4D97-AF65-F5344CB8AC3E}">
        <p14:creationId xmlns:p14="http://schemas.microsoft.com/office/powerpoint/2010/main" val="256417472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apbox.com/signu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mapbox.com/showcase/lonely-plane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log.mapbox.com/facebook-uses-mapbox-maps-11364481516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log.mapbox.com/financial-times-goes-mapbox-design-matters-36df3030667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Georgia_(U.S._state)" TargetMode="External"/><Relationship Id="rId2" Type="http://schemas.openxmlformats.org/officeDocument/2006/relationships/hyperlink" Target="https://en.wikipedia.org/wiki/Atlanta" TargetMode="External"/><Relationship Id="rId1" Type="http://schemas.openxmlformats.org/officeDocument/2006/relationships/slideLayout" Target="../slideLayouts/slideLayout2.xml"/><Relationship Id="rId4" Type="http://schemas.openxmlformats.org/officeDocument/2006/relationships/hyperlink" Target="https://en.wikipedia.org/wiki/Weather_forecas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blog.mapbox.com/mapbox-now-powers-the-weather-channel-app-on-ios-5f000e381d8f" TargetMode="External"/><Relationship Id="rId2" Type="http://schemas.openxmlformats.org/officeDocument/2006/relationships/hyperlink" Target="https://blog.mapbox.com/tracking-storms-with-the-weather-channels-newest-app-f7b31663fd21"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learn.g2.com/snapchat-ma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Maps</a:t>
            </a:r>
            <a:endParaRPr lang="en-US" dirty="0"/>
          </a:p>
        </p:txBody>
      </p:sp>
      <p:sp>
        <p:nvSpPr>
          <p:cNvPr id="3" name="Subtitle 2"/>
          <p:cNvSpPr>
            <a:spLocks noGrp="1"/>
          </p:cNvSpPr>
          <p:nvPr>
            <p:ph type="subTitle" idx="1"/>
          </p:nvPr>
        </p:nvSpPr>
        <p:spPr/>
        <p:txBody>
          <a:bodyPr/>
          <a:lstStyle/>
          <a:p>
            <a:r>
              <a:rPr lang="en-US" dirty="0" smtClean="0"/>
              <a:t>Take Me To </a:t>
            </a:r>
            <a:r>
              <a:rPr lang="en-US" dirty="0" err="1" smtClean="0"/>
              <a:t>Zalego</a:t>
            </a:r>
            <a:r>
              <a:rPr lang="en-US" dirty="0" smtClean="0"/>
              <a:t> App</a:t>
            </a:r>
            <a:endParaRPr lang="en-US" dirty="0"/>
          </a:p>
        </p:txBody>
      </p:sp>
    </p:spTree>
    <p:extLst>
      <p:ext uri="{BB962C8B-B14F-4D97-AF65-F5344CB8AC3E}">
        <p14:creationId xmlns:p14="http://schemas.microsoft.com/office/powerpoint/2010/main" val="4271439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prerequisite</a:t>
            </a:r>
            <a:endParaRPr lang="en-US" sz="2800" b="1" dirty="0"/>
          </a:p>
        </p:txBody>
      </p:sp>
      <p:sp>
        <p:nvSpPr>
          <p:cNvPr id="3" name="Content Placeholder 2"/>
          <p:cNvSpPr>
            <a:spLocks noGrp="1"/>
          </p:cNvSpPr>
          <p:nvPr>
            <p:ph idx="1"/>
          </p:nvPr>
        </p:nvSpPr>
        <p:spPr/>
        <p:txBody>
          <a:bodyPr>
            <a:normAutofit/>
          </a:bodyPr>
          <a:lstStyle/>
          <a:p>
            <a:r>
              <a:rPr lang="en-US" sz="2400" dirty="0" smtClean="0"/>
              <a:t>Familiarity with android studio and java </a:t>
            </a:r>
          </a:p>
          <a:p>
            <a:r>
              <a:rPr lang="en-US" sz="2400" dirty="0" smtClean="0"/>
              <a:t>Internet connection.</a:t>
            </a:r>
            <a:endParaRPr lang="en-US" sz="2400" dirty="0"/>
          </a:p>
        </p:txBody>
      </p:sp>
    </p:spTree>
    <p:extLst>
      <p:ext uri="{BB962C8B-B14F-4D97-AF65-F5344CB8AC3E}">
        <p14:creationId xmlns:p14="http://schemas.microsoft.com/office/powerpoint/2010/main" val="2692337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Getting started  with </a:t>
            </a:r>
            <a:r>
              <a:rPr lang="en-US" sz="2800" b="1" dirty="0" err="1" smtClean="0"/>
              <a:t>MapBox</a:t>
            </a:r>
            <a:endParaRPr lang="en-US" sz="2800" b="1" dirty="0"/>
          </a:p>
        </p:txBody>
      </p:sp>
      <p:sp>
        <p:nvSpPr>
          <p:cNvPr id="3" name="Content Placeholder 2"/>
          <p:cNvSpPr>
            <a:spLocks noGrp="1"/>
          </p:cNvSpPr>
          <p:nvPr>
            <p:ph idx="1"/>
          </p:nvPr>
        </p:nvSpPr>
        <p:spPr/>
        <p:txBody>
          <a:bodyPr>
            <a:normAutofit fontScale="85000" lnSpcReduction="20000"/>
          </a:bodyPr>
          <a:lstStyle/>
          <a:p>
            <a:r>
              <a:rPr lang="en-US" sz="2400" b="0" i="0" dirty="0" smtClean="0">
                <a:effectLst/>
                <a:latin typeface="Open Sans"/>
              </a:rPr>
              <a:t>The</a:t>
            </a:r>
            <a:r>
              <a:rPr lang="en-US" sz="2400" b="0" i="0" dirty="0" smtClean="0">
                <a:solidFill>
                  <a:srgbClr val="1F3349"/>
                </a:solidFill>
                <a:effectLst/>
                <a:latin typeface="Open Sans"/>
              </a:rPr>
              <a:t> </a:t>
            </a:r>
            <a:r>
              <a:rPr lang="en-US" sz="2400" b="1" i="0" strike="noStrike" dirty="0" err="1" smtClean="0">
                <a:effectLst/>
                <a:latin typeface="Open Sans"/>
              </a:rPr>
              <a:t>Mapbox</a:t>
            </a:r>
            <a:r>
              <a:rPr lang="en-US" sz="2400" b="1" i="0" strike="noStrike" dirty="0" smtClean="0">
                <a:effectLst/>
                <a:latin typeface="Open Sans"/>
              </a:rPr>
              <a:t> Navigation SDK for Android</a:t>
            </a:r>
            <a:r>
              <a:rPr lang="en-US" sz="2400" b="0" i="0" dirty="0" smtClean="0">
                <a:solidFill>
                  <a:srgbClr val="1F3349"/>
                </a:solidFill>
                <a:effectLst/>
                <a:latin typeface="Open Sans"/>
              </a:rPr>
              <a:t> </a:t>
            </a:r>
            <a:r>
              <a:rPr lang="en-US" sz="2400" b="0" i="0" dirty="0" smtClean="0">
                <a:effectLst/>
                <a:latin typeface="Open Sans"/>
              </a:rPr>
              <a:t>runs on API 14 and above</a:t>
            </a:r>
            <a:r>
              <a:rPr lang="en-US" sz="2400" b="0" i="0" dirty="0" smtClean="0">
                <a:solidFill>
                  <a:srgbClr val="1F3349"/>
                </a:solidFill>
                <a:effectLst/>
                <a:latin typeface="Open Sans"/>
              </a:rPr>
              <a:t>.</a:t>
            </a:r>
          </a:p>
          <a:p>
            <a:r>
              <a:rPr lang="en-US" sz="2400" dirty="0"/>
              <a:t>The </a:t>
            </a:r>
            <a:r>
              <a:rPr lang="en-US" sz="2400" dirty="0" err="1"/>
              <a:t>Mapbox</a:t>
            </a:r>
            <a:r>
              <a:rPr lang="en-US" sz="2400" dirty="0"/>
              <a:t> Navigation SDK for Android gives you all the tools that you need to add turn-by-turn navigation to your </a:t>
            </a:r>
            <a:r>
              <a:rPr lang="en-US" sz="2400" dirty="0" smtClean="0"/>
              <a:t>app and </a:t>
            </a:r>
            <a:r>
              <a:rPr lang="en-US" sz="2400" dirty="0"/>
              <a:t> </a:t>
            </a:r>
            <a:r>
              <a:rPr lang="en-US" sz="2400" dirty="0" smtClean="0"/>
              <a:t>building </a:t>
            </a:r>
            <a:r>
              <a:rPr lang="en-US" sz="2400" dirty="0"/>
              <a:t>a more custom navigation experience with </a:t>
            </a:r>
            <a:r>
              <a:rPr lang="en-US" sz="2400" dirty="0" smtClean="0"/>
              <a:t>their </a:t>
            </a:r>
            <a:r>
              <a:rPr lang="en-US" sz="2400" dirty="0"/>
              <a:t>navigation UI components</a:t>
            </a:r>
            <a:r>
              <a:rPr lang="en-US" sz="2400" dirty="0" smtClean="0"/>
              <a:t>.</a:t>
            </a:r>
            <a:r>
              <a:rPr lang="en-US" sz="2400" dirty="0"/>
              <a:t> </a:t>
            </a:r>
            <a:endParaRPr lang="en-US" sz="2400" dirty="0" smtClean="0"/>
          </a:p>
          <a:p>
            <a:pPr marL="0" indent="0">
              <a:buNone/>
            </a:pPr>
            <a:endParaRPr lang="en-US" sz="2400" dirty="0" smtClean="0"/>
          </a:p>
          <a:p>
            <a:pPr marL="0" indent="0">
              <a:buNone/>
            </a:pPr>
            <a:r>
              <a:rPr lang="en-US" sz="2400" dirty="0"/>
              <a:t> </a:t>
            </a:r>
            <a:r>
              <a:rPr lang="en-US" sz="2400" dirty="0" smtClean="0"/>
              <a:t>      resource we  </a:t>
            </a:r>
            <a:r>
              <a:rPr lang="en-US" sz="2400" dirty="0"/>
              <a:t>need before getting started</a:t>
            </a:r>
            <a:r>
              <a:rPr lang="en-US" sz="2400" dirty="0" smtClean="0"/>
              <a:t>:</a:t>
            </a:r>
          </a:p>
          <a:p>
            <a:pPr fontAlgn="base"/>
            <a:r>
              <a:rPr lang="en-US" sz="2400" b="1" dirty="0"/>
              <a:t>A </a:t>
            </a:r>
            <a:r>
              <a:rPr lang="en-US" sz="2400" b="1" dirty="0" err="1"/>
              <a:t>Mapbox</a:t>
            </a:r>
            <a:r>
              <a:rPr lang="en-US" sz="2400" b="1" dirty="0"/>
              <a:t> account and access token</a:t>
            </a:r>
            <a:r>
              <a:rPr lang="en-US" sz="2400" dirty="0"/>
              <a:t>. Sign up for an account at </a:t>
            </a:r>
            <a:r>
              <a:rPr lang="en-US" sz="2400" dirty="0">
                <a:hlinkClick r:id="rId2"/>
              </a:rPr>
              <a:t>mapbox.com/signup</a:t>
            </a:r>
            <a:r>
              <a:rPr lang="en-US" sz="2400" dirty="0"/>
              <a:t>. You can find your access tokens on your Account page. </a:t>
            </a:r>
            <a:r>
              <a:rPr lang="en-US" sz="2400" dirty="0" smtClean="0"/>
              <a:t>We </a:t>
            </a:r>
            <a:r>
              <a:rPr lang="en-US" sz="2400" dirty="0"/>
              <a:t>will </a:t>
            </a:r>
            <a:r>
              <a:rPr lang="en-US" sz="2400" dirty="0" smtClean="0"/>
              <a:t> add the </a:t>
            </a:r>
            <a:r>
              <a:rPr lang="en-US" sz="2400" dirty="0"/>
              <a:t>access token to </a:t>
            </a:r>
            <a:r>
              <a:rPr lang="en-US" sz="2400" dirty="0" smtClean="0"/>
              <a:t> strings.xml file After  creating (Take me to </a:t>
            </a:r>
            <a:r>
              <a:rPr lang="en-US" sz="2400" dirty="0" err="1" smtClean="0"/>
              <a:t>zalego</a:t>
            </a:r>
            <a:r>
              <a:rPr lang="en-US" sz="2400" dirty="0" smtClean="0"/>
              <a:t> app).</a:t>
            </a:r>
          </a:p>
          <a:p>
            <a:pPr marL="0" indent="0" fontAlgn="base">
              <a:buNone/>
            </a:pPr>
            <a:endParaRPr lang="en-US" sz="2400" dirty="0"/>
          </a:p>
          <a:p>
            <a:pPr marL="0" indent="0" fontAlgn="base">
              <a:buNone/>
            </a:pPr>
            <a:r>
              <a:rPr lang="en-US" sz="2400" dirty="0"/>
              <a:t> </a:t>
            </a:r>
          </a:p>
        </p:txBody>
      </p:sp>
    </p:spTree>
    <p:extLst>
      <p:ext uri="{BB962C8B-B14F-4D97-AF65-F5344CB8AC3E}">
        <p14:creationId xmlns:p14="http://schemas.microsoft.com/office/powerpoint/2010/main" val="2716220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Signup page</a:t>
            </a:r>
            <a:endParaRPr lang="en-US"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0063" y="1383632"/>
            <a:ext cx="7191873" cy="4793331"/>
          </a:xfrm>
        </p:spPr>
      </p:pic>
    </p:spTree>
    <p:extLst>
      <p:ext uri="{BB962C8B-B14F-4D97-AF65-F5344CB8AC3E}">
        <p14:creationId xmlns:p14="http://schemas.microsoft.com/office/powerpoint/2010/main" val="90332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smtClean="0"/>
              <a:t>Signin</a:t>
            </a:r>
            <a:r>
              <a:rPr lang="en-US" sz="2800" b="1" dirty="0" smtClean="0"/>
              <a:t> page</a:t>
            </a:r>
            <a:endParaRPr lang="en-US" sz="2800" b="1" dirty="0"/>
          </a:p>
        </p:txBody>
      </p:sp>
      <p:pic>
        <p:nvPicPr>
          <p:cNvPr id="4" name="Content Placeholder 3"/>
          <p:cNvPicPr>
            <a:picLocks noGrp="1" noChangeAspect="1"/>
          </p:cNvPicPr>
          <p:nvPr>
            <p:ph idx="1"/>
          </p:nvPr>
        </p:nvPicPr>
        <p:blipFill>
          <a:blip r:embed="rId2"/>
          <a:stretch>
            <a:fillRect/>
          </a:stretch>
        </p:blipFill>
        <p:spPr>
          <a:xfrm>
            <a:off x="2057400" y="1825625"/>
            <a:ext cx="6755332" cy="4719554"/>
          </a:xfrm>
          <a:prstGeom prst="rect">
            <a:avLst/>
          </a:prstGeom>
        </p:spPr>
      </p:pic>
    </p:spTree>
    <p:extLst>
      <p:ext uri="{BB962C8B-B14F-4D97-AF65-F5344CB8AC3E}">
        <p14:creationId xmlns:p14="http://schemas.microsoft.com/office/powerpoint/2010/main" val="370814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Mapbox</a:t>
            </a:r>
            <a:r>
              <a:rPr lang="en-US" b="1" dirty="0" smtClean="0"/>
              <a:t> access token</a:t>
            </a:r>
            <a:endParaRPr lang="en-US" b="1" dirty="0"/>
          </a:p>
        </p:txBody>
      </p:sp>
      <p:pic>
        <p:nvPicPr>
          <p:cNvPr id="10" name="Content Placeholder 9"/>
          <p:cNvPicPr>
            <a:picLocks noGrp="1" noChangeAspect="1"/>
          </p:cNvPicPr>
          <p:nvPr>
            <p:ph idx="1"/>
          </p:nvPr>
        </p:nvPicPr>
        <p:blipFill>
          <a:blip r:embed="rId2"/>
          <a:stretch>
            <a:fillRect/>
          </a:stretch>
        </p:blipFill>
        <p:spPr>
          <a:xfrm>
            <a:off x="4772025" y="950495"/>
            <a:ext cx="6583363" cy="4692315"/>
          </a:xfrm>
          <a:prstGeom prst="rect">
            <a:avLst/>
          </a:prstGeom>
        </p:spPr>
      </p:pic>
      <p:sp>
        <p:nvSpPr>
          <p:cNvPr id="4" name="Text Placeholder 3"/>
          <p:cNvSpPr>
            <a:spLocks noGrp="1"/>
          </p:cNvSpPr>
          <p:nvPr>
            <p:ph type="body" sz="half" idx="2"/>
          </p:nvPr>
        </p:nvSpPr>
        <p:spPr/>
        <p:txBody>
          <a:bodyPr>
            <a:noAutofit/>
          </a:bodyPr>
          <a:lstStyle/>
          <a:p>
            <a:r>
              <a:rPr lang="en-US" sz="2000" dirty="0"/>
              <a:t>To use any of </a:t>
            </a:r>
            <a:r>
              <a:rPr lang="en-US" sz="2000" dirty="0" err="1"/>
              <a:t>Mapbox's</a:t>
            </a:r>
            <a:r>
              <a:rPr lang="en-US" sz="2000" dirty="0"/>
              <a:t> tools, APIs, or SDKs, you'll need a </a:t>
            </a:r>
            <a:r>
              <a:rPr lang="en-US" sz="2000" dirty="0" err="1"/>
              <a:t>Mapbox</a:t>
            </a:r>
            <a:r>
              <a:rPr lang="en-US" sz="2000" dirty="0"/>
              <a:t> </a:t>
            </a:r>
            <a:r>
              <a:rPr lang="en-US" sz="2000" dirty="0" smtClean="0"/>
              <a:t>access token. </a:t>
            </a:r>
            <a:r>
              <a:rPr lang="en-US" sz="2000" dirty="0" err="1"/>
              <a:t>Mapbox</a:t>
            </a:r>
            <a:r>
              <a:rPr lang="en-US" sz="2000" dirty="0"/>
              <a:t> uses access tokens to associate API requests with your </a:t>
            </a:r>
            <a:r>
              <a:rPr lang="en-US" sz="2000" dirty="0" smtClean="0"/>
              <a:t>account.</a:t>
            </a:r>
          </a:p>
          <a:p>
            <a:r>
              <a:rPr lang="en-US" sz="2000" dirty="0"/>
              <a:t>You can find your access tokens, create new ones, or delete existing ones on your </a:t>
            </a:r>
            <a:r>
              <a:rPr lang="en-US" sz="2000" dirty="0" smtClean="0"/>
              <a:t>Access</a:t>
            </a:r>
            <a:r>
              <a:rPr lang="en-US" sz="2000" dirty="0"/>
              <a:t> </a:t>
            </a:r>
            <a:r>
              <a:rPr lang="en-US" sz="2000" dirty="0" smtClean="0"/>
              <a:t>Tokens page</a:t>
            </a:r>
            <a:r>
              <a:rPr lang="en-US" sz="2000" dirty="0"/>
              <a:t> or programmatically using </a:t>
            </a:r>
            <a:r>
              <a:rPr lang="en-US" sz="2000" dirty="0" smtClean="0"/>
              <a:t>the </a:t>
            </a:r>
            <a:r>
              <a:rPr lang="en-US" sz="2000" dirty="0" err="1" smtClean="0"/>
              <a:t>Mapbox</a:t>
            </a:r>
            <a:r>
              <a:rPr lang="en-US" sz="2000" dirty="0" smtClean="0"/>
              <a:t>  Tokens API.</a:t>
            </a:r>
          </a:p>
          <a:p>
            <a:r>
              <a:rPr lang="en-US" sz="2000" dirty="0" smtClean="0"/>
              <a:t>In our app we will be using the </a:t>
            </a:r>
            <a:r>
              <a:rPr lang="en-US" sz="2000" b="1" dirty="0" smtClean="0"/>
              <a:t>default public token </a:t>
            </a:r>
            <a:r>
              <a:rPr lang="en-US" sz="2000" dirty="0" smtClean="0"/>
              <a:t>created after creating </a:t>
            </a:r>
            <a:r>
              <a:rPr lang="en-US" sz="2000" dirty="0" err="1" smtClean="0"/>
              <a:t>mapbox</a:t>
            </a:r>
            <a:r>
              <a:rPr lang="en-US" sz="2000" dirty="0" smtClean="0"/>
              <a:t> account.</a:t>
            </a:r>
            <a:endParaRPr lang="en-US" sz="2000" dirty="0"/>
          </a:p>
        </p:txBody>
      </p:sp>
    </p:spTree>
    <p:extLst>
      <p:ext uri="{BB962C8B-B14F-4D97-AF65-F5344CB8AC3E}">
        <p14:creationId xmlns:p14="http://schemas.microsoft.com/office/powerpoint/2010/main" val="30364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Creating Take me to </a:t>
            </a:r>
            <a:r>
              <a:rPr lang="en-US" sz="2800" b="1" dirty="0" err="1" smtClean="0"/>
              <a:t>Zalego</a:t>
            </a:r>
            <a:r>
              <a:rPr lang="en-US" sz="2800" b="1" dirty="0" smtClean="0"/>
              <a:t> app</a:t>
            </a:r>
            <a:endParaRPr lang="en-US" sz="2800" b="1" dirty="0"/>
          </a:p>
        </p:txBody>
      </p:sp>
      <p:sp>
        <p:nvSpPr>
          <p:cNvPr id="3" name="Content Placeholder 2"/>
          <p:cNvSpPr>
            <a:spLocks noGrp="1"/>
          </p:cNvSpPr>
          <p:nvPr>
            <p:ph idx="1"/>
          </p:nvPr>
        </p:nvSpPr>
        <p:spPr/>
        <p:txBody>
          <a:bodyPr>
            <a:normAutofit fontScale="92500" lnSpcReduction="20000"/>
          </a:bodyPr>
          <a:lstStyle/>
          <a:p>
            <a:pPr lvl="0">
              <a:lnSpc>
                <a:spcPct val="110000"/>
              </a:lnSpc>
              <a:spcBef>
                <a:spcPts val="700"/>
              </a:spcBef>
              <a:buClr>
                <a:srgbClr val="2A1A00"/>
              </a:buClr>
            </a:pPr>
            <a:r>
              <a:rPr lang="en-US" sz="1800" b="1" dirty="0">
                <a:solidFill>
                  <a:prstClr val="black">
                    <a:lumMod val="65000"/>
                    <a:lumOff val="35000"/>
                  </a:prstClr>
                </a:solidFill>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Start Android Studio.</a:t>
            </a:r>
          </a:p>
          <a:p>
            <a:pPr lvl="0">
              <a:lnSpc>
                <a:spcPct val="110000"/>
              </a:lnSpc>
              <a:spcBef>
                <a:spcPts val="700"/>
              </a:spcBef>
              <a:buClr>
                <a:srgbClr val="2A1A00"/>
              </a:buClr>
            </a:pPr>
            <a:r>
              <a:rPr lang="en-US" sz="1800" b="1" dirty="0">
                <a:latin typeface="Calibri" panose="020F0502020204030204" pitchFamily="34" charset="0"/>
                <a:cs typeface="Calibri" panose="020F0502020204030204" pitchFamily="34" charset="0"/>
              </a:rPr>
              <a:t>    Create a new project as follows:</a:t>
            </a:r>
          </a:p>
          <a:p>
            <a:pPr lvl="0">
              <a:lnSpc>
                <a:spcPct val="110000"/>
              </a:lnSpc>
              <a:spcBef>
                <a:spcPts val="700"/>
              </a:spcBef>
              <a:buClr>
                <a:srgbClr val="2A1A00"/>
              </a:buClr>
            </a:pPr>
            <a:r>
              <a:rPr lang="en-US" sz="1800" b="1" dirty="0">
                <a:latin typeface="Calibri" panose="020F0502020204030204" pitchFamily="34" charset="0"/>
                <a:cs typeface="Calibri" panose="020F0502020204030204" pitchFamily="34" charset="0"/>
              </a:rPr>
              <a:t>        If you see the Welcome to Android Studio dialog, choose Start a new Android Studio project, available under 'Quick Start' on the right of the dialog.</a:t>
            </a:r>
          </a:p>
          <a:p>
            <a:pPr lvl="0">
              <a:lnSpc>
                <a:spcPct val="110000"/>
              </a:lnSpc>
              <a:spcBef>
                <a:spcPts val="700"/>
              </a:spcBef>
              <a:buClr>
                <a:srgbClr val="2A1A00"/>
              </a:buClr>
            </a:pPr>
            <a:r>
              <a:rPr lang="en-US" sz="1800" b="1" dirty="0">
                <a:latin typeface="Calibri" panose="020F0502020204030204" pitchFamily="34" charset="0"/>
                <a:cs typeface="Calibri" panose="020F0502020204030204" pitchFamily="34" charset="0"/>
              </a:rPr>
              <a:t>        Otherwise, click File in the Android Studio menu bar, then New, New Project.</a:t>
            </a:r>
          </a:p>
          <a:p>
            <a:pPr lvl="0">
              <a:lnSpc>
                <a:spcPct val="110000"/>
              </a:lnSpc>
              <a:spcBef>
                <a:spcPts val="700"/>
              </a:spcBef>
              <a:buClr>
                <a:srgbClr val="2A1A00"/>
              </a:buClr>
            </a:pPr>
            <a:endParaRPr lang="en-US" sz="1800" b="1" dirty="0">
              <a:latin typeface="Calibri" panose="020F0502020204030204" pitchFamily="34" charset="0"/>
              <a:cs typeface="Calibri" panose="020F0502020204030204" pitchFamily="34" charset="0"/>
            </a:endParaRPr>
          </a:p>
          <a:p>
            <a:pPr lvl="0">
              <a:lnSpc>
                <a:spcPct val="110000"/>
              </a:lnSpc>
              <a:spcBef>
                <a:spcPts val="700"/>
              </a:spcBef>
              <a:buClr>
                <a:srgbClr val="2A1A00"/>
              </a:buClr>
            </a:pPr>
            <a:r>
              <a:rPr lang="en-US" sz="1800" b="1" dirty="0">
                <a:latin typeface="Calibri" panose="020F0502020204030204" pitchFamily="34" charset="0"/>
                <a:cs typeface="Calibri" panose="020F0502020204030204" pitchFamily="34" charset="0"/>
              </a:rPr>
              <a:t>    Enter your app name, company domain, and project location, as prompted. Then click Next.</a:t>
            </a:r>
          </a:p>
          <a:p>
            <a:pPr lvl="0">
              <a:lnSpc>
                <a:spcPct val="110000"/>
              </a:lnSpc>
              <a:spcBef>
                <a:spcPts val="700"/>
              </a:spcBef>
              <a:buClr>
                <a:srgbClr val="2A1A00"/>
              </a:buClr>
            </a:pPr>
            <a:r>
              <a:rPr lang="en-US" sz="1800" b="1" dirty="0">
                <a:latin typeface="Calibri" panose="020F0502020204030204" pitchFamily="34" charset="0"/>
                <a:cs typeface="Calibri" panose="020F0502020204030204" pitchFamily="34" charset="0"/>
              </a:rPr>
              <a:t>    Select the form factors you need for your app. If you're not sure what you need, just select Phone and Tablet. Then click Next.</a:t>
            </a:r>
          </a:p>
          <a:p>
            <a:pPr lvl="0">
              <a:lnSpc>
                <a:spcPct val="110000"/>
              </a:lnSpc>
              <a:spcBef>
                <a:spcPts val="700"/>
              </a:spcBef>
              <a:buClr>
                <a:srgbClr val="2A1A00"/>
              </a:buClr>
            </a:pPr>
            <a:r>
              <a:rPr lang="en-US" sz="1800" b="1" dirty="0">
                <a:latin typeface="Calibri" panose="020F0502020204030204" pitchFamily="34" charset="0"/>
                <a:cs typeface="Calibri" panose="020F0502020204030204" pitchFamily="34" charset="0"/>
              </a:rPr>
              <a:t>    Select </a:t>
            </a:r>
            <a:r>
              <a:rPr lang="en-US" sz="1800" b="1" dirty="0" smtClean="0">
                <a:latin typeface="Calibri" panose="020F0502020204030204" pitchFamily="34" charset="0"/>
                <a:cs typeface="Calibri" panose="020F0502020204030204" pitchFamily="34" charset="0"/>
              </a:rPr>
              <a:t>Empty </a:t>
            </a:r>
            <a:r>
              <a:rPr lang="en-US" sz="1800" b="1" dirty="0">
                <a:latin typeface="Calibri" panose="020F0502020204030204" pitchFamily="34" charset="0"/>
                <a:cs typeface="Calibri" panose="020F0502020204030204" pitchFamily="34" charset="0"/>
              </a:rPr>
              <a:t>Activity in the 'Add an activity to Mobile' dialog. Then click Next.</a:t>
            </a:r>
          </a:p>
          <a:p>
            <a:pPr lvl="0">
              <a:lnSpc>
                <a:spcPct val="110000"/>
              </a:lnSpc>
              <a:spcBef>
                <a:spcPts val="700"/>
              </a:spcBef>
              <a:buClr>
                <a:srgbClr val="2A1A00"/>
              </a:buClr>
            </a:pPr>
            <a:r>
              <a:rPr lang="en-US" sz="1800" b="1" dirty="0">
                <a:latin typeface="Calibri" panose="020F0502020204030204" pitchFamily="34" charset="0"/>
                <a:cs typeface="Calibri" panose="020F0502020204030204" pitchFamily="34" charset="0"/>
              </a:rPr>
              <a:t>    Enter the activity name, layout name and title as prompted. The default values are fine. Then click Finish</a:t>
            </a:r>
            <a:r>
              <a:rPr lang="en-US" sz="1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14064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1000"/>
            <a:ext cx="12192000" cy="8088086"/>
          </a:xfrm>
          <a:prstGeom prst="rect">
            <a:avLst/>
          </a:prstGeom>
        </p:spPr>
      </p:pic>
    </p:spTree>
    <p:extLst>
      <p:ext uri="{BB962C8B-B14F-4D97-AF65-F5344CB8AC3E}">
        <p14:creationId xmlns:p14="http://schemas.microsoft.com/office/powerpoint/2010/main" val="3560759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7620000"/>
          </a:xfrm>
          <a:prstGeom prst="rect">
            <a:avLst/>
          </a:prstGeom>
        </p:spPr>
      </p:pic>
    </p:spTree>
    <p:extLst>
      <p:ext uri="{BB962C8B-B14F-4D97-AF65-F5344CB8AC3E}">
        <p14:creationId xmlns:p14="http://schemas.microsoft.com/office/powerpoint/2010/main" val="1178498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81000"/>
            <a:ext cx="12192000" cy="7620000"/>
          </a:xfrm>
          <a:prstGeom prst="rect">
            <a:avLst/>
          </a:prstGeom>
        </p:spPr>
      </p:pic>
    </p:spTree>
    <p:extLst>
      <p:ext uri="{BB962C8B-B14F-4D97-AF65-F5344CB8AC3E}">
        <p14:creationId xmlns:p14="http://schemas.microsoft.com/office/powerpoint/2010/main" val="936781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887" y="2413338"/>
            <a:ext cx="10653484" cy="1200329"/>
          </a:xfrm>
          <a:prstGeom prst="rect">
            <a:avLst/>
          </a:prstGeom>
        </p:spPr>
        <p:txBody>
          <a:bodyPr wrap="square">
            <a:spAutoFit/>
          </a:bodyPr>
          <a:lstStyle/>
          <a:p>
            <a:r>
              <a:rPr lang="en-US" sz="2400" dirty="0" smtClean="0"/>
              <a:t>When the build  finishes, Android Studio opens the activity_main.xml and the MainActivity.java files in the editor. (The file names depend on the configuration values you entered during setup).</a:t>
            </a:r>
            <a:endParaRPr lang="en-US" sz="2400" dirty="0"/>
          </a:p>
        </p:txBody>
      </p:sp>
    </p:spTree>
    <p:extLst>
      <p:ext uri="{BB962C8B-B14F-4D97-AF65-F5344CB8AC3E}">
        <p14:creationId xmlns:p14="http://schemas.microsoft.com/office/powerpoint/2010/main" val="252383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 What is </a:t>
            </a:r>
            <a:r>
              <a:rPr lang="en-US" sz="2800" dirty="0" err="1" smtClean="0"/>
              <a:t>MapBox</a:t>
            </a:r>
            <a:endParaRPr lang="en-US" sz="2800" dirty="0"/>
          </a:p>
        </p:txBody>
      </p:sp>
      <p:sp>
        <p:nvSpPr>
          <p:cNvPr id="3" name="Content Placeholder 2"/>
          <p:cNvSpPr>
            <a:spLocks noGrp="1"/>
          </p:cNvSpPr>
          <p:nvPr>
            <p:ph idx="1"/>
          </p:nvPr>
        </p:nvSpPr>
        <p:spPr/>
        <p:txBody>
          <a:bodyPr>
            <a:normAutofit fontScale="70000" lnSpcReduction="20000"/>
          </a:bodyPr>
          <a:lstStyle/>
          <a:p>
            <a:r>
              <a:rPr lang="en-US" sz="2400" dirty="0" err="1"/>
              <a:t>Mapbox</a:t>
            </a:r>
            <a:r>
              <a:rPr lang="en-US" sz="2400" dirty="0"/>
              <a:t> is a developer platform used across industries to create custom applications that solve problems with maps, data, and spatial analysis. </a:t>
            </a:r>
            <a:r>
              <a:rPr lang="en-US" sz="2400" dirty="0" err="1"/>
              <a:t>Mapbox's</a:t>
            </a:r>
            <a:r>
              <a:rPr lang="en-US" sz="2400" dirty="0"/>
              <a:t> tools are building blocks that support every part of the web and mobile map-making process</a:t>
            </a:r>
            <a:r>
              <a:rPr lang="en-US" sz="2400" dirty="0" smtClean="0"/>
              <a:t>.</a:t>
            </a:r>
          </a:p>
          <a:p>
            <a:r>
              <a:rPr lang="en-US" sz="2400" b="1" dirty="0" err="1" smtClean="0"/>
              <a:t>Mapbox</a:t>
            </a:r>
            <a:r>
              <a:rPr lang="en-US" sz="2400" b="1" dirty="0" smtClean="0"/>
              <a:t> provide online custom maps to websites and applications such as</a:t>
            </a:r>
          </a:p>
          <a:p>
            <a:r>
              <a:rPr lang="en-US" sz="2400" dirty="0" smtClean="0"/>
              <a:t>Foursquare</a:t>
            </a:r>
          </a:p>
          <a:p>
            <a:r>
              <a:rPr lang="en-US" sz="2400" dirty="0" smtClean="0"/>
              <a:t>Facebook</a:t>
            </a:r>
          </a:p>
          <a:p>
            <a:r>
              <a:rPr lang="en-US" sz="2400" dirty="0" err="1" smtClean="0"/>
              <a:t>Finacial</a:t>
            </a:r>
            <a:r>
              <a:rPr lang="en-US" sz="2400" dirty="0" smtClean="0"/>
              <a:t> Times</a:t>
            </a:r>
          </a:p>
          <a:p>
            <a:r>
              <a:rPr lang="en-US" sz="2400" dirty="0" smtClean="0"/>
              <a:t>The Weather Channel</a:t>
            </a:r>
          </a:p>
          <a:p>
            <a:r>
              <a:rPr lang="en-US" sz="2400" dirty="0" err="1" smtClean="0"/>
              <a:t>Snapchat</a:t>
            </a:r>
            <a:endParaRPr lang="en-US" sz="2400" dirty="0" smtClean="0"/>
          </a:p>
          <a:p>
            <a:r>
              <a:rPr lang="en-US" sz="2400" dirty="0" smtClean="0"/>
              <a:t>Foursquare</a:t>
            </a:r>
          </a:p>
          <a:p>
            <a:r>
              <a:rPr lang="en-US" sz="2400" dirty="0" smtClean="0"/>
              <a:t>Lonely Planet(Large travel guide book publisher)</a:t>
            </a:r>
          </a:p>
          <a:p>
            <a:endParaRPr lang="en-US" sz="2400" dirty="0"/>
          </a:p>
        </p:txBody>
      </p:sp>
    </p:spTree>
    <p:extLst>
      <p:ext uri="{BB962C8B-B14F-4D97-AF65-F5344CB8AC3E}">
        <p14:creationId xmlns:p14="http://schemas.microsoft.com/office/powerpoint/2010/main" val="272467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Installing the navigation SDK</a:t>
            </a:r>
            <a:r>
              <a:rPr lang="en-US" dirty="0"/>
              <a:t/>
            </a:r>
            <a:br>
              <a:rPr lang="en-US" dirty="0"/>
            </a:b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2400" dirty="0"/>
              <a:t>Before developing </a:t>
            </a:r>
            <a:r>
              <a:rPr lang="en-US" sz="2400" dirty="0" smtClean="0"/>
              <a:t>our </a:t>
            </a:r>
            <a:r>
              <a:rPr lang="en-US" sz="2400" dirty="0"/>
              <a:t>app with the </a:t>
            </a:r>
            <a:r>
              <a:rPr lang="en-US" sz="2400" dirty="0" err="1"/>
              <a:t>Mapbox</a:t>
            </a:r>
            <a:r>
              <a:rPr lang="en-US" sz="2400" dirty="0"/>
              <a:t> Navigation SDK, </a:t>
            </a:r>
            <a:r>
              <a:rPr lang="en-US" sz="2400" dirty="0" smtClean="0"/>
              <a:t>we'll </a:t>
            </a:r>
            <a:r>
              <a:rPr lang="en-US" sz="2400" dirty="0"/>
              <a:t>need to add several dependencies</a:t>
            </a:r>
            <a:r>
              <a:rPr lang="en-US" sz="2400" dirty="0" smtClean="0"/>
              <a:t>.</a:t>
            </a:r>
          </a:p>
          <a:p>
            <a:r>
              <a:rPr lang="en-US" sz="2400" dirty="0" smtClean="0"/>
              <a:t>Android Studio uses a toolkit called </a:t>
            </a:r>
            <a:r>
              <a:rPr lang="en-US" sz="2400" dirty="0" err="1" smtClean="0"/>
              <a:t>Gradle</a:t>
            </a:r>
            <a:r>
              <a:rPr lang="en-US" sz="2400" dirty="0" smtClean="0"/>
              <a:t> to compile resources and resources code into an APK. The </a:t>
            </a:r>
            <a:r>
              <a:rPr lang="en-US" sz="2400" dirty="0" err="1" smtClean="0"/>
              <a:t>build.gradle</a:t>
            </a:r>
            <a:r>
              <a:rPr lang="en-US" sz="2400" dirty="0" smtClean="0"/>
              <a:t> file is used to configure the build and list dependencies.</a:t>
            </a:r>
          </a:p>
          <a:p>
            <a:r>
              <a:rPr lang="en-US" sz="2400" dirty="0" smtClean="0"/>
              <a:t>You should add the Navigation UI SDK as a dependency in the repositories section.</a:t>
            </a:r>
          </a:p>
          <a:p>
            <a:r>
              <a:rPr lang="en-US" sz="2400" dirty="0" smtClean="0"/>
              <a:t>Declaring this dependency will automatically pull in both the </a:t>
            </a:r>
            <a:r>
              <a:rPr lang="en-US" sz="2400" dirty="0" err="1" smtClean="0"/>
              <a:t>Mapbox</a:t>
            </a:r>
            <a:r>
              <a:rPr lang="en-US" sz="2400" dirty="0" smtClean="0"/>
              <a:t> Navigation SDK for Android and the </a:t>
            </a:r>
            <a:r>
              <a:rPr lang="en-US" sz="2400" dirty="0" err="1" smtClean="0"/>
              <a:t>Mapbox</a:t>
            </a:r>
            <a:r>
              <a:rPr lang="en-US" sz="2400" dirty="0" smtClean="0"/>
              <a:t> Maps SDK for Android. This is why the core Navigation SDK and Maps SDK dependency lines are not listed in the installation code snippet below</a:t>
            </a:r>
          </a:p>
        </p:txBody>
      </p:sp>
    </p:spTree>
    <p:extLst>
      <p:ext uri="{BB962C8B-B14F-4D97-AF65-F5344CB8AC3E}">
        <p14:creationId xmlns:p14="http://schemas.microsoft.com/office/powerpoint/2010/main" val="813158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399" y="2413338"/>
            <a:ext cx="11030857" cy="1938992"/>
          </a:xfrm>
          <a:prstGeom prst="rect">
            <a:avLst/>
          </a:prstGeom>
        </p:spPr>
        <p:txBody>
          <a:bodyPr wrap="square">
            <a:spAutoFit/>
          </a:bodyPr>
          <a:lstStyle/>
          <a:p>
            <a:r>
              <a:rPr lang="en-US" sz="2400" dirty="0" smtClean="0"/>
              <a:t>It is recommended not including an explicit version of the Maps SDK in your </a:t>
            </a:r>
            <a:r>
              <a:rPr lang="en-US" sz="2400" dirty="0" err="1" smtClean="0"/>
              <a:t>build.gradle</a:t>
            </a:r>
            <a:r>
              <a:rPr lang="en-US" sz="2400" dirty="0" smtClean="0"/>
              <a:t> file, because </a:t>
            </a:r>
            <a:r>
              <a:rPr lang="en-US" sz="2400" dirty="0" err="1" smtClean="0"/>
              <a:t>Gradle</a:t>
            </a:r>
            <a:r>
              <a:rPr lang="en-US" sz="2400" dirty="0" smtClean="0"/>
              <a:t> automatically takes care of adding the right dependencies. Instead, the Navigation SDK will include the Maps SDK versions that have been tested to provide the best user and developer experience for navigation apps. Manually adding a different Maps SDK version can lead to unexpected behavior</a:t>
            </a:r>
            <a:endParaRPr lang="en-US" sz="2400" dirty="0"/>
          </a:p>
        </p:txBody>
      </p:sp>
    </p:spTree>
    <p:extLst>
      <p:ext uri="{BB962C8B-B14F-4D97-AF65-F5344CB8AC3E}">
        <p14:creationId xmlns:p14="http://schemas.microsoft.com/office/powerpoint/2010/main" val="261183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999" y="1161143"/>
            <a:ext cx="11146972" cy="6124754"/>
          </a:xfrm>
          <a:prstGeom prst="rect">
            <a:avLst/>
          </a:prstGeom>
        </p:spPr>
        <p:txBody>
          <a:bodyPr wrap="square">
            <a:spAutoFit/>
          </a:bodyPr>
          <a:lstStyle/>
          <a:p>
            <a:r>
              <a:rPr lang="en-US" sz="2800" b="1" dirty="0" smtClean="0"/>
              <a:t>In the module-level </a:t>
            </a:r>
            <a:r>
              <a:rPr lang="en-US" sz="2800" b="1" dirty="0" err="1" smtClean="0"/>
              <a:t>build.gradle</a:t>
            </a:r>
            <a:r>
              <a:rPr lang="en-US" sz="2800" b="1" dirty="0" smtClean="0"/>
              <a:t> file, add the following dependencies:</a:t>
            </a:r>
          </a:p>
          <a:p>
            <a:endParaRPr lang="en-US" sz="2400" b="1" dirty="0"/>
          </a:p>
          <a:p>
            <a:r>
              <a:rPr lang="en-US" sz="2400" dirty="0" smtClean="0"/>
              <a:t>// in addition to the rest of your </a:t>
            </a:r>
            <a:r>
              <a:rPr lang="en-US" sz="2400" dirty="0" err="1" smtClean="0"/>
              <a:t>build.gradle</a:t>
            </a:r>
            <a:r>
              <a:rPr lang="en-US" sz="2400" dirty="0" smtClean="0"/>
              <a:t> contents</a:t>
            </a:r>
          </a:p>
          <a:p>
            <a:r>
              <a:rPr lang="en-US" sz="2400" dirty="0" smtClean="0"/>
              <a:t>// you should include the following repository and dependencies</a:t>
            </a:r>
          </a:p>
          <a:p>
            <a:endParaRPr lang="en-US" sz="2400" dirty="0" smtClean="0"/>
          </a:p>
          <a:p>
            <a:r>
              <a:rPr lang="en-US" sz="2400" dirty="0" smtClean="0"/>
              <a:t>repositories {</a:t>
            </a:r>
          </a:p>
          <a:p>
            <a:r>
              <a:rPr lang="en-US" sz="2400" dirty="0" smtClean="0"/>
              <a:t>  </a:t>
            </a:r>
            <a:r>
              <a:rPr lang="en-US" sz="2400" dirty="0" err="1" smtClean="0"/>
              <a:t>mavenCentral</a:t>
            </a:r>
            <a:r>
              <a:rPr lang="en-US" sz="2400" dirty="0" smtClean="0"/>
              <a:t>()</a:t>
            </a:r>
          </a:p>
          <a:p>
            <a:r>
              <a:rPr lang="en-US" sz="2400" dirty="0" smtClean="0"/>
              <a:t>  maven { </a:t>
            </a:r>
            <a:r>
              <a:rPr lang="en-US" sz="2400" dirty="0" err="1" smtClean="0"/>
              <a:t>url</a:t>
            </a:r>
            <a:r>
              <a:rPr lang="en-US" sz="2400" dirty="0" smtClean="0"/>
              <a:t> 'https://mapbox.bintray.com/</a:t>
            </a:r>
            <a:r>
              <a:rPr lang="en-US" sz="2400" dirty="0" err="1" smtClean="0"/>
              <a:t>mapbox</a:t>
            </a:r>
            <a:r>
              <a:rPr lang="en-US" sz="2400" dirty="0" smtClean="0"/>
              <a:t>' }</a:t>
            </a:r>
          </a:p>
          <a:p>
            <a:r>
              <a:rPr lang="en-US" sz="2400" dirty="0" smtClean="0"/>
              <a:t>}</a:t>
            </a:r>
          </a:p>
          <a:p>
            <a:endParaRPr lang="en-US" sz="2400" dirty="0" smtClean="0"/>
          </a:p>
          <a:p>
            <a:r>
              <a:rPr lang="en-US" sz="2400" dirty="0" smtClean="0"/>
              <a:t>dependencies {</a:t>
            </a:r>
          </a:p>
          <a:p>
            <a:r>
              <a:rPr lang="en-US" sz="2400" dirty="0" smtClean="0"/>
              <a:t>    implementation 'com.mapbox.mapboxsdk:mapbox-android-navigation-ui:0.42.4'</a:t>
            </a:r>
          </a:p>
          <a:p>
            <a:r>
              <a:rPr lang="en-US" sz="2400" dirty="0" smtClean="0"/>
              <a:t>}</a:t>
            </a:r>
          </a:p>
          <a:p>
            <a:r>
              <a:rPr lang="en-US" sz="2400" dirty="0" smtClean="0"/>
              <a:t>After adding the </a:t>
            </a:r>
            <a:r>
              <a:rPr lang="en-US" sz="2400" dirty="0" err="1" smtClean="0"/>
              <a:t>dependancies</a:t>
            </a:r>
            <a:r>
              <a:rPr lang="en-US" sz="2400" dirty="0" smtClean="0"/>
              <a:t> sync </a:t>
            </a:r>
            <a:r>
              <a:rPr lang="en-US" sz="2400" dirty="0" err="1" smtClean="0"/>
              <a:t>gradle</a:t>
            </a:r>
            <a:r>
              <a:rPr lang="en-US" sz="2400" dirty="0" smtClean="0"/>
              <a:t> files(sync now)</a:t>
            </a:r>
          </a:p>
          <a:p>
            <a:endParaRPr lang="en-US" sz="2400" dirty="0" smtClean="0"/>
          </a:p>
          <a:p>
            <a:endParaRPr lang="en-US" sz="2800" dirty="0"/>
          </a:p>
        </p:txBody>
      </p:sp>
    </p:spTree>
    <p:extLst>
      <p:ext uri="{BB962C8B-B14F-4D97-AF65-F5344CB8AC3E}">
        <p14:creationId xmlns:p14="http://schemas.microsoft.com/office/powerpoint/2010/main" val="3923367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 y="1123950"/>
            <a:ext cx="12115800" cy="4610100"/>
          </a:xfrm>
          <a:prstGeom prst="rect">
            <a:avLst/>
          </a:prstGeom>
        </p:spPr>
      </p:pic>
    </p:spTree>
    <p:extLst>
      <p:ext uri="{BB962C8B-B14F-4D97-AF65-F5344CB8AC3E}">
        <p14:creationId xmlns:p14="http://schemas.microsoft.com/office/powerpoint/2010/main" val="2663996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81000"/>
            <a:ext cx="12192000" cy="7620000"/>
          </a:xfrm>
          <a:prstGeom prst="rect">
            <a:avLst/>
          </a:prstGeom>
        </p:spPr>
      </p:pic>
    </p:spTree>
    <p:extLst>
      <p:ext uri="{BB962C8B-B14F-4D97-AF65-F5344CB8AC3E}">
        <p14:creationId xmlns:p14="http://schemas.microsoft.com/office/powerpoint/2010/main" val="4154810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143" y="319314"/>
            <a:ext cx="10682514" cy="7109639"/>
          </a:xfrm>
          <a:prstGeom prst="rect">
            <a:avLst/>
          </a:prstGeom>
        </p:spPr>
        <p:txBody>
          <a:bodyPr wrap="square">
            <a:spAutoFit/>
          </a:bodyPr>
          <a:lstStyle/>
          <a:p>
            <a:r>
              <a:rPr lang="en-US" sz="2400" b="1" dirty="0" smtClean="0"/>
              <a:t>                                   </a:t>
            </a:r>
          </a:p>
          <a:p>
            <a:endParaRPr lang="en-US" sz="2400" b="1" dirty="0" smtClean="0"/>
          </a:p>
          <a:p>
            <a:endParaRPr lang="en-US" sz="2400" b="1" dirty="0"/>
          </a:p>
          <a:p>
            <a:r>
              <a:rPr lang="en-US" sz="2400" b="1" dirty="0" smtClean="0"/>
              <a:t>Besides the </a:t>
            </a:r>
            <a:r>
              <a:rPr lang="en-US" sz="2400" b="1" dirty="0" err="1" smtClean="0"/>
              <a:t>build.gradle</a:t>
            </a:r>
            <a:r>
              <a:rPr lang="en-US" sz="2400" b="1" dirty="0" smtClean="0"/>
              <a:t> file where you installed the Navigation SDK, there are four files you'll use in Android Studio to set up a </a:t>
            </a:r>
            <a:r>
              <a:rPr lang="en-US" sz="2400" b="1" dirty="0" err="1" smtClean="0"/>
              <a:t>Mapbox</a:t>
            </a:r>
            <a:r>
              <a:rPr lang="en-US" sz="2400" b="1" dirty="0" smtClean="0"/>
              <a:t> map. The four files you'll be starting with include:</a:t>
            </a:r>
          </a:p>
          <a:p>
            <a:endParaRPr lang="en-US" sz="2400" b="1" dirty="0" smtClean="0"/>
          </a:p>
          <a:p>
            <a:r>
              <a:rPr lang="en-US" sz="2400" b="1" dirty="0" smtClean="0"/>
              <a:t>AndroidManifest.xml (app/manifests/AndroidManifest.xml): </a:t>
            </a:r>
            <a:r>
              <a:rPr lang="en-US" sz="2400" dirty="0" smtClean="0"/>
              <a:t>This file is where you'll describe components of the application, including </a:t>
            </a:r>
            <a:r>
              <a:rPr lang="en-US" sz="2400" dirty="0" err="1" smtClean="0"/>
              <a:t>Mapbox</a:t>
            </a:r>
            <a:r>
              <a:rPr lang="en-US" sz="2400" dirty="0" smtClean="0"/>
              <a:t>-related permissions.</a:t>
            </a:r>
          </a:p>
          <a:p>
            <a:r>
              <a:rPr lang="en-US" sz="2400" b="1" dirty="0" smtClean="0"/>
              <a:t>activity_main.xml (app/res/layout/activity_main.xml): </a:t>
            </a:r>
            <a:r>
              <a:rPr lang="en-US" sz="2400" dirty="0" smtClean="0"/>
              <a:t>This is where you'll set the properties for your </a:t>
            </a:r>
            <a:r>
              <a:rPr lang="en-US" sz="2400" dirty="0" err="1" smtClean="0"/>
              <a:t>MapView</a:t>
            </a:r>
            <a:r>
              <a:rPr lang="en-US" sz="2400" dirty="0" smtClean="0"/>
              <a:t> including the map center, the zoom level, and the map style that will be used when the application is initialized.</a:t>
            </a:r>
          </a:p>
          <a:p>
            <a:r>
              <a:rPr lang="en-US" sz="2400" b="1" dirty="0" smtClean="0"/>
              <a:t>strings.xml (app/res/values/strings.xml): </a:t>
            </a:r>
            <a:r>
              <a:rPr lang="en-US" sz="2400" dirty="0" smtClean="0"/>
              <a:t>You'll update the name of the application and store your access token in this file.</a:t>
            </a:r>
          </a:p>
          <a:p>
            <a:r>
              <a:rPr lang="en-US" sz="2400" b="1" dirty="0" smtClean="0"/>
              <a:t>MainActivity.java (app/java/</a:t>
            </a:r>
            <a:r>
              <a:rPr lang="en-US" sz="2400" b="1" dirty="0" err="1" smtClean="0"/>
              <a:t>yourcompany.yourproject</a:t>
            </a:r>
            <a:r>
              <a:rPr lang="en-US" sz="2400" b="1" dirty="0" smtClean="0"/>
              <a:t>/MainActivity.java): </a:t>
            </a:r>
            <a:r>
              <a:rPr lang="en-US" sz="2400" dirty="0" smtClean="0"/>
              <a:t>In this Java file, you'll specify </a:t>
            </a:r>
            <a:r>
              <a:rPr lang="en-US" sz="2400" dirty="0" err="1" smtClean="0"/>
              <a:t>Mapbox</a:t>
            </a:r>
            <a:r>
              <a:rPr lang="en-US" sz="2400" dirty="0" smtClean="0"/>
              <a:t>-related interactions, starting by initializing your map.</a:t>
            </a:r>
          </a:p>
          <a:p>
            <a:endParaRPr lang="en-US" sz="2400" dirty="0"/>
          </a:p>
          <a:p>
            <a:endParaRPr lang="en-US" sz="2400" dirty="0" smtClean="0"/>
          </a:p>
        </p:txBody>
      </p:sp>
    </p:spTree>
    <p:extLst>
      <p:ext uri="{BB962C8B-B14F-4D97-AF65-F5344CB8AC3E}">
        <p14:creationId xmlns:p14="http://schemas.microsoft.com/office/powerpoint/2010/main" val="143564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Location permissions</a:t>
            </a:r>
            <a:endParaRPr lang="en-US" sz="2800" b="1" dirty="0"/>
          </a:p>
        </p:txBody>
      </p:sp>
      <p:sp>
        <p:nvSpPr>
          <p:cNvPr id="3" name="Content Placeholder 2"/>
          <p:cNvSpPr>
            <a:spLocks noGrp="1"/>
          </p:cNvSpPr>
          <p:nvPr>
            <p:ph idx="1"/>
          </p:nvPr>
        </p:nvSpPr>
        <p:spPr/>
        <p:txBody>
          <a:bodyPr>
            <a:normAutofit fontScale="85000" lnSpcReduction="20000"/>
          </a:bodyPr>
          <a:lstStyle/>
          <a:p>
            <a:r>
              <a:rPr lang="en-US" sz="2400" dirty="0" smtClean="0"/>
              <a:t>If your app needs to access the user's location, you must request permission by adding the relevant Android location permission to your app.</a:t>
            </a:r>
          </a:p>
          <a:p>
            <a:r>
              <a:rPr lang="en-US" sz="2400" dirty="0" smtClean="0"/>
              <a:t>Android offers two location permissions: ACCESS_COARSE_LOCATION and ACCESS_FINE_LOCATION. The permission you choose determines the accuracy of the location returned by the API. You only need to request one of the Android location permissions, depending on the level of accuracy you need</a:t>
            </a:r>
          </a:p>
          <a:p>
            <a:r>
              <a:rPr lang="en-US" sz="2400" b="1" dirty="0" smtClean="0"/>
              <a:t>android.permission.ACCESS_COARSE_LOCATION </a:t>
            </a:r>
          </a:p>
          <a:p>
            <a:r>
              <a:rPr lang="en-US" sz="2400" dirty="0" smtClean="0"/>
              <a:t>– Allows the API to use </a:t>
            </a:r>
            <a:r>
              <a:rPr lang="en-US" sz="2400" dirty="0" err="1" smtClean="0"/>
              <a:t>WiFi</a:t>
            </a:r>
            <a:r>
              <a:rPr lang="en-US" sz="2400" dirty="0" smtClean="0"/>
              <a:t> or mobile cell data (or both) to determine the device's location. The API returns the location with an accuracy approximately equivalent to a city block.</a:t>
            </a:r>
          </a:p>
          <a:p>
            <a:r>
              <a:rPr lang="en-US" sz="2400" b="1" dirty="0" err="1" smtClean="0"/>
              <a:t>android.permission.ACCESS_FINE_LOCATION</a:t>
            </a:r>
            <a:endParaRPr lang="en-US" sz="2400" b="1" dirty="0" smtClean="0"/>
          </a:p>
          <a:p>
            <a:endParaRPr lang="en-US" sz="2400" b="1" dirty="0"/>
          </a:p>
        </p:txBody>
      </p:sp>
    </p:spTree>
    <p:extLst>
      <p:ext uri="{BB962C8B-B14F-4D97-AF65-F5344CB8AC3E}">
        <p14:creationId xmlns:p14="http://schemas.microsoft.com/office/powerpoint/2010/main" val="1129788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27" y="193964"/>
            <a:ext cx="10210800" cy="3416320"/>
          </a:xfrm>
          <a:prstGeom prst="rect">
            <a:avLst/>
          </a:prstGeom>
        </p:spPr>
        <p:txBody>
          <a:bodyPr wrap="square">
            <a:spAutoFit/>
          </a:bodyPr>
          <a:lstStyle/>
          <a:p>
            <a:r>
              <a:rPr lang="en-US" dirty="0" smtClean="0"/>
              <a:t>–</a:t>
            </a:r>
            <a:r>
              <a:rPr lang="en-US" sz="2400" dirty="0" smtClean="0"/>
              <a:t> Allows the API to determine as precise a location as possible from the available location providers, including the Global Positioning System (GPS) as well as </a:t>
            </a:r>
            <a:r>
              <a:rPr lang="en-US" sz="2400" dirty="0" err="1" smtClean="0"/>
              <a:t>WiFi</a:t>
            </a:r>
            <a:r>
              <a:rPr lang="en-US" sz="2400" dirty="0" smtClean="0"/>
              <a:t> and mobile cell data.</a:t>
            </a:r>
          </a:p>
          <a:p>
            <a:r>
              <a:rPr lang="en-US" sz="2400" b="1" dirty="0" smtClean="0"/>
              <a:t>Add the permissions to the app manifest</a:t>
            </a:r>
          </a:p>
          <a:p>
            <a:endParaRPr lang="en-US" sz="2400" b="1" dirty="0"/>
          </a:p>
          <a:p>
            <a:endParaRPr lang="en-US" sz="2400" b="1" dirty="0" smtClean="0"/>
          </a:p>
          <a:p>
            <a:r>
              <a:rPr lang="en-US" sz="2400" dirty="0" smtClean="0"/>
              <a:t>&lt;uses-permission </a:t>
            </a:r>
            <a:r>
              <a:rPr lang="en-US" sz="2400" dirty="0" err="1" smtClean="0"/>
              <a:t>android:name</a:t>
            </a:r>
            <a:r>
              <a:rPr lang="en-US" sz="2400" dirty="0" smtClean="0"/>
              <a:t>="</a:t>
            </a:r>
            <a:r>
              <a:rPr lang="en-US" sz="2400" dirty="0" err="1" smtClean="0"/>
              <a:t>android.permission.ACCESS_FINE_LOCATION</a:t>
            </a:r>
            <a:r>
              <a:rPr lang="en-US" sz="2400" dirty="0" smtClean="0"/>
              <a:t>" /&gt;</a:t>
            </a:r>
          </a:p>
          <a:p>
            <a:endParaRPr lang="en-US" sz="2400" dirty="0"/>
          </a:p>
        </p:txBody>
      </p:sp>
      <p:pic>
        <p:nvPicPr>
          <p:cNvPr id="3" name="Picture 2"/>
          <p:cNvPicPr>
            <a:picLocks noChangeAspect="1"/>
          </p:cNvPicPr>
          <p:nvPr/>
        </p:nvPicPr>
        <p:blipFill>
          <a:blip r:embed="rId2"/>
          <a:stretch>
            <a:fillRect/>
          </a:stretch>
        </p:blipFill>
        <p:spPr>
          <a:xfrm>
            <a:off x="57150" y="3148446"/>
            <a:ext cx="12134850" cy="2213264"/>
          </a:xfrm>
          <a:prstGeom prst="rect">
            <a:avLst/>
          </a:prstGeom>
        </p:spPr>
      </p:pic>
    </p:spTree>
    <p:extLst>
      <p:ext uri="{BB962C8B-B14F-4D97-AF65-F5344CB8AC3E}">
        <p14:creationId xmlns:p14="http://schemas.microsoft.com/office/powerpoint/2010/main" val="2970761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strings.xml (app/res/values/strings.xml)</a:t>
            </a:r>
            <a:endParaRPr lang="en-US" sz="2800" b="1" dirty="0"/>
          </a:p>
        </p:txBody>
      </p:sp>
      <p:sp>
        <p:nvSpPr>
          <p:cNvPr id="3" name="Content Placeholder 2"/>
          <p:cNvSpPr>
            <a:spLocks noGrp="1"/>
          </p:cNvSpPr>
          <p:nvPr>
            <p:ph idx="1"/>
          </p:nvPr>
        </p:nvSpPr>
        <p:spPr/>
        <p:txBody>
          <a:bodyPr>
            <a:normAutofit/>
          </a:bodyPr>
          <a:lstStyle/>
          <a:p>
            <a:r>
              <a:rPr lang="en-US" sz="2400" dirty="0" smtClean="0"/>
              <a:t>Here you will add the access token from your </a:t>
            </a:r>
            <a:r>
              <a:rPr lang="en-US" sz="2400" dirty="0" err="1" smtClean="0"/>
              <a:t>mapbox</a:t>
            </a:r>
            <a:r>
              <a:rPr lang="en-US" sz="2400" dirty="0" smtClean="0"/>
              <a:t>  account.</a:t>
            </a:r>
          </a:p>
          <a:p>
            <a:endParaRPr lang="en-US" sz="2400" dirty="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102197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 y="795337"/>
            <a:ext cx="12115800" cy="5267325"/>
          </a:xfrm>
          <a:prstGeom prst="rect">
            <a:avLst/>
          </a:prstGeom>
        </p:spPr>
      </p:pic>
    </p:spTree>
    <p:extLst>
      <p:ext uri="{BB962C8B-B14F-4D97-AF65-F5344CB8AC3E}">
        <p14:creationId xmlns:p14="http://schemas.microsoft.com/office/powerpoint/2010/main" val="716693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74558"/>
          </a:xfrm>
        </p:spPr>
        <p:txBody>
          <a:bodyPr>
            <a:normAutofit fontScale="90000"/>
          </a:bodyPr>
          <a:lstStyle/>
          <a:p>
            <a:r>
              <a:rPr lang="en-US" sz="3100" b="1" dirty="0" smtClean="0"/>
              <a:t>Lonely Planet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         </a:t>
            </a:r>
            <a:r>
              <a:rPr lang="en-US" sz="2400" b="1" dirty="0" smtClean="0"/>
              <a:t>How Lonely Planet use </a:t>
            </a:r>
            <a:r>
              <a:rPr lang="en-US" sz="2400" b="1" dirty="0" err="1" smtClean="0"/>
              <a:t>Mapbox</a:t>
            </a:r>
            <a:endParaRPr lang="en-US" sz="2400" b="1" dirty="0" smtClean="0"/>
          </a:p>
          <a:p>
            <a:r>
              <a:rPr lang="en-US" sz="2400" dirty="0" smtClean="0"/>
              <a:t>Lonely </a:t>
            </a:r>
            <a:r>
              <a:rPr lang="en-US" sz="2400" dirty="0"/>
              <a:t>Planet uses </a:t>
            </a:r>
            <a:r>
              <a:rPr lang="en-US" sz="2400" dirty="0" err="1"/>
              <a:t>Mapbox’s</a:t>
            </a:r>
            <a:r>
              <a:rPr lang="en-US" sz="2400" dirty="0"/>
              <a:t> platform to help travelers discover where to go by plotting areas of interest in the Trips App. When they find the spot they’re looking for, travelers will know exactly </a:t>
            </a:r>
            <a:r>
              <a:rPr lang="en-US" sz="2400" dirty="0" smtClean="0"/>
              <a:t>how to </a:t>
            </a:r>
            <a:r>
              <a:rPr lang="en-US" sz="2400" dirty="0"/>
              <a:t>get there using the Guides App</a:t>
            </a:r>
            <a:r>
              <a:rPr lang="en-US" sz="2400" dirty="0" smtClean="0"/>
              <a:t>.</a:t>
            </a:r>
          </a:p>
          <a:p>
            <a:r>
              <a:rPr lang="en-US" sz="2400" dirty="0" smtClean="0">
                <a:hlinkClick r:id="rId2"/>
              </a:rPr>
              <a:t>https://www.mapbox.com/showcase/lonely-planet</a:t>
            </a:r>
            <a:endParaRPr lang="en-US" sz="2400" dirty="0"/>
          </a:p>
        </p:txBody>
      </p:sp>
    </p:spTree>
    <p:extLst>
      <p:ext uri="{BB962C8B-B14F-4D97-AF65-F5344CB8AC3E}">
        <p14:creationId xmlns:p14="http://schemas.microsoft.com/office/powerpoint/2010/main" val="3752244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4306" y="3244334"/>
            <a:ext cx="5005136" cy="523220"/>
          </a:xfrm>
          <a:prstGeom prst="rect">
            <a:avLst/>
          </a:prstGeom>
        </p:spPr>
        <p:txBody>
          <a:bodyPr wrap="square">
            <a:spAutoFit/>
          </a:bodyPr>
          <a:lstStyle/>
          <a:p>
            <a:r>
              <a:rPr lang="en-US" sz="2800" dirty="0" smtClean="0"/>
              <a:t>INITIALIZING THE MAP</a:t>
            </a:r>
            <a:endParaRPr lang="en-US" sz="2800" dirty="0"/>
          </a:p>
        </p:txBody>
      </p:sp>
    </p:spTree>
    <p:extLst>
      <p:ext uri="{BB962C8B-B14F-4D97-AF65-F5344CB8AC3E}">
        <p14:creationId xmlns:p14="http://schemas.microsoft.com/office/powerpoint/2010/main" val="4147989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activity_main.xml</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&lt;?xml version="1.0" encoding="utf-8"?&gt;</a:t>
            </a:r>
          </a:p>
          <a:p>
            <a:pPr marL="0" indent="0">
              <a:buNone/>
            </a:pPr>
            <a:r>
              <a:rPr lang="en-US" dirty="0"/>
              <a:t>&lt;</a:t>
            </a:r>
            <a:r>
              <a:rPr lang="en-US" dirty="0" err="1" smtClean="0"/>
              <a:t>android.support.constraint.ConstraintLayout</a:t>
            </a:r>
            <a:endParaRPr lang="en-US" dirty="0"/>
          </a:p>
          <a:p>
            <a:pPr marL="0" indent="0">
              <a:buNone/>
            </a:pPr>
            <a:r>
              <a:rPr lang="en-US" dirty="0" err="1" smtClean="0"/>
              <a:t>xmlns:android</a:t>
            </a:r>
            <a:r>
              <a:rPr lang="en-US" dirty="0"/>
              <a:t>="http://schemas.android.com/</a:t>
            </a:r>
            <a:r>
              <a:rPr lang="en-US" dirty="0" err="1"/>
              <a:t>apk</a:t>
            </a:r>
            <a:r>
              <a:rPr lang="en-US" dirty="0"/>
              <a:t>/res/android"</a:t>
            </a:r>
          </a:p>
          <a:p>
            <a:pPr marL="0" indent="0">
              <a:buNone/>
            </a:pPr>
            <a:r>
              <a:rPr lang="en-US" dirty="0" err="1"/>
              <a:t>xmlns:mapbox</a:t>
            </a:r>
            <a:r>
              <a:rPr lang="en-US" dirty="0"/>
              <a:t>="http://schemas.android.com/</a:t>
            </a:r>
            <a:r>
              <a:rPr lang="en-US" dirty="0" err="1"/>
              <a:t>apk</a:t>
            </a:r>
            <a:r>
              <a:rPr lang="en-US" dirty="0"/>
              <a:t>/res-auto"</a:t>
            </a:r>
          </a:p>
          <a:p>
            <a:pPr marL="0" indent="0">
              <a:buNone/>
            </a:pPr>
            <a:r>
              <a:rPr lang="en-US" dirty="0" err="1"/>
              <a:t>android:layout_width</a:t>
            </a:r>
            <a:r>
              <a:rPr lang="en-US" dirty="0"/>
              <a:t>="</a:t>
            </a:r>
            <a:r>
              <a:rPr lang="en-US" dirty="0" err="1"/>
              <a:t>match_parent</a:t>
            </a:r>
            <a:r>
              <a:rPr lang="en-US" dirty="0"/>
              <a:t>"</a:t>
            </a:r>
          </a:p>
          <a:p>
            <a:pPr marL="0" indent="0">
              <a:buNone/>
            </a:pPr>
            <a:r>
              <a:rPr lang="en-US" dirty="0" err="1"/>
              <a:t>android:layout_height</a:t>
            </a:r>
            <a:r>
              <a:rPr lang="en-US" dirty="0"/>
              <a:t>="</a:t>
            </a:r>
            <a:r>
              <a:rPr lang="en-US" dirty="0" err="1"/>
              <a:t>match_parent</a:t>
            </a:r>
            <a:r>
              <a:rPr lang="en-US" dirty="0"/>
              <a:t>"&gt;</a:t>
            </a:r>
          </a:p>
          <a:p>
            <a:pPr marL="0" indent="0">
              <a:buNone/>
            </a:pPr>
            <a:r>
              <a:rPr lang="en-US" dirty="0"/>
              <a:t> </a:t>
            </a:r>
          </a:p>
          <a:p>
            <a:pPr marL="0" indent="0">
              <a:buNone/>
            </a:pPr>
            <a:r>
              <a:rPr lang="en-US" dirty="0"/>
              <a:t>&lt;</a:t>
            </a:r>
            <a:r>
              <a:rPr lang="en-US" dirty="0" err="1"/>
              <a:t>com.mapbox.mapboxsdk.maps.MapView</a:t>
            </a:r>
            <a:endParaRPr lang="en-US" dirty="0"/>
          </a:p>
          <a:p>
            <a:pPr marL="0" indent="0">
              <a:buNone/>
            </a:pPr>
            <a:r>
              <a:rPr lang="en-US" dirty="0" err="1"/>
              <a:t>android:id</a:t>
            </a:r>
            <a:r>
              <a:rPr lang="en-US" dirty="0"/>
              <a:t>="@+id/</a:t>
            </a:r>
            <a:r>
              <a:rPr lang="en-US" dirty="0" err="1"/>
              <a:t>mapView</a:t>
            </a:r>
            <a:r>
              <a:rPr lang="en-US" dirty="0"/>
              <a:t>"</a:t>
            </a:r>
          </a:p>
          <a:p>
            <a:pPr marL="0" indent="0">
              <a:buNone/>
            </a:pPr>
            <a:r>
              <a:rPr lang="en-US" dirty="0" err="1"/>
              <a:t>android:layout_width</a:t>
            </a:r>
            <a:r>
              <a:rPr lang="en-US" dirty="0"/>
              <a:t>="</a:t>
            </a:r>
            <a:r>
              <a:rPr lang="en-US" dirty="0" err="1"/>
              <a:t>match_parent</a:t>
            </a:r>
            <a:r>
              <a:rPr lang="en-US" dirty="0"/>
              <a:t>"</a:t>
            </a:r>
          </a:p>
          <a:p>
            <a:pPr marL="0" indent="0">
              <a:buNone/>
            </a:pPr>
            <a:r>
              <a:rPr lang="en-US" dirty="0" err="1"/>
              <a:t>android:layout_height</a:t>
            </a:r>
            <a:r>
              <a:rPr lang="en-US" dirty="0"/>
              <a:t>="</a:t>
            </a:r>
            <a:r>
              <a:rPr lang="en-US" dirty="0" err="1"/>
              <a:t>match_parent</a:t>
            </a:r>
            <a:r>
              <a:rPr lang="en-US" dirty="0"/>
              <a:t>"</a:t>
            </a:r>
          </a:p>
          <a:p>
            <a:pPr marL="0" indent="0">
              <a:buNone/>
            </a:pPr>
            <a:r>
              <a:rPr lang="en-US" dirty="0" err="1"/>
              <a:t>mapbox:mapbox_cameraTargetLat</a:t>
            </a:r>
            <a:r>
              <a:rPr lang="en-US" dirty="0"/>
              <a:t>="38.9098"</a:t>
            </a:r>
          </a:p>
          <a:p>
            <a:pPr marL="0" indent="0">
              <a:buNone/>
            </a:pPr>
            <a:r>
              <a:rPr lang="en-US" dirty="0" err="1"/>
              <a:t>mapbox:mapbox_cameraTargetLng</a:t>
            </a:r>
            <a:r>
              <a:rPr lang="en-US" dirty="0"/>
              <a:t>="-77.0295"</a:t>
            </a:r>
          </a:p>
          <a:p>
            <a:pPr marL="0" indent="0">
              <a:buNone/>
            </a:pPr>
            <a:r>
              <a:rPr lang="en-US" dirty="0" err="1"/>
              <a:t>mapbox:mapbox_cameraZoom</a:t>
            </a:r>
            <a:r>
              <a:rPr lang="en-US" dirty="0"/>
              <a:t>="12" /&gt;</a:t>
            </a:r>
          </a:p>
        </p:txBody>
      </p:sp>
    </p:spTree>
    <p:extLst>
      <p:ext uri="{BB962C8B-B14F-4D97-AF65-F5344CB8AC3E}">
        <p14:creationId xmlns:p14="http://schemas.microsoft.com/office/powerpoint/2010/main" val="4061110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4247317"/>
          </a:xfrm>
          <a:prstGeom prst="rect">
            <a:avLst/>
          </a:prstGeom>
        </p:spPr>
        <p:txBody>
          <a:bodyPr>
            <a:spAutoFit/>
          </a:bodyPr>
          <a:lstStyle/>
          <a:p>
            <a:r>
              <a:rPr lang="fr-FR" dirty="0"/>
              <a:t>&lt;</a:t>
            </a:r>
            <a:r>
              <a:rPr lang="fr-FR" dirty="0" err="1"/>
              <a:t>Button</a:t>
            </a:r>
            <a:endParaRPr lang="fr-FR" dirty="0"/>
          </a:p>
          <a:p>
            <a:r>
              <a:rPr lang="fr-FR" dirty="0" err="1"/>
              <a:t>android:id</a:t>
            </a:r>
            <a:r>
              <a:rPr lang="fr-FR" dirty="0"/>
              <a:t>="@+id/</a:t>
            </a:r>
            <a:r>
              <a:rPr lang="fr-FR" dirty="0" err="1"/>
              <a:t>startButton</a:t>
            </a:r>
            <a:r>
              <a:rPr lang="fr-FR" dirty="0"/>
              <a:t>"</a:t>
            </a:r>
          </a:p>
          <a:p>
            <a:r>
              <a:rPr lang="fr-FR" dirty="0" err="1"/>
              <a:t>android:layout_width</a:t>
            </a:r>
            <a:r>
              <a:rPr lang="fr-FR" dirty="0"/>
              <a:t>="</a:t>
            </a:r>
            <a:r>
              <a:rPr lang="fr-FR" dirty="0" err="1"/>
              <a:t>fill_parent</a:t>
            </a:r>
            <a:r>
              <a:rPr lang="fr-FR" dirty="0"/>
              <a:t>"</a:t>
            </a:r>
          </a:p>
          <a:p>
            <a:r>
              <a:rPr lang="fr-FR" dirty="0" err="1"/>
              <a:t>android:layout_height</a:t>
            </a:r>
            <a:r>
              <a:rPr lang="fr-FR" dirty="0"/>
              <a:t>="</a:t>
            </a:r>
            <a:r>
              <a:rPr lang="fr-FR" dirty="0" err="1"/>
              <a:t>wrap_content</a:t>
            </a:r>
            <a:r>
              <a:rPr lang="fr-FR" dirty="0"/>
              <a:t>"</a:t>
            </a:r>
          </a:p>
          <a:p>
            <a:r>
              <a:rPr lang="fr-FR" dirty="0" err="1"/>
              <a:t>android:layout_marginStart</a:t>
            </a:r>
            <a:r>
              <a:rPr lang="fr-FR" dirty="0"/>
              <a:t>="16dp"</a:t>
            </a:r>
          </a:p>
          <a:p>
            <a:r>
              <a:rPr lang="fr-FR" dirty="0" err="1"/>
              <a:t>android:layout_marginLeft</a:t>
            </a:r>
            <a:r>
              <a:rPr lang="fr-FR" dirty="0"/>
              <a:t>="16dp"</a:t>
            </a:r>
          </a:p>
          <a:p>
            <a:r>
              <a:rPr lang="fr-FR" dirty="0" err="1"/>
              <a:t>android:layout_marginTop</a:t>
            </a:r>
            <a:r>
              <a:rPr lang="fr-FR" dirty="0"/>
              <a:t>="16dp"</a:t>
            </a:r>
          </a:p>
          <a:p>
            <a:r>
              <a:rPr lang="fr-FR" dirty="0" err="1"/>
              <a:t>android:layout_marginEnd</a:t>
            </a:r>
            <a:r>
              <a:rPr lang="fr-FR" dirty="0"/>
              <a:t>="16dp"</a:t>
            </a:r>
          </a:p>
          <a:p>
            <a:r>
              <a:rPr lang="fr-FR" dirty="0" err="1"/>
              <a:t>android:background</a:t>
            </a:r>
            <a:r>
              <a:rPr lang="fr-FR" dirty="0"/>
              <a:t>="@</a:t>
            </a:r>
            <a:r>
              <a:rPr lang="fr-FR" dirty="0" err="1"/>
              <a:t>color</a:t>
            </a:r>
            <a:r>
              <a:rPr lang="fr-FR" dirty="0"/>
              <a:t>/</a:t>
            </a:r>
            <a:r>
              <a:rPr lang="fr-FR" dirty="0" err="1"/>
              <a:t>mapboxGrayLight</a:t>
            </a:r>
            <a:r>
              <a:rPr lang="fr-FR" dirty="0"/>
              <a:t>"</a:t>
            </a:r>
          </a:p>
          <a:p>
            <a:r>
              <a:rPr lang="fr-FR" dirty="0" err="1"/>
              <a:t>android:enabled</a:t>
            </a:r>
            <a:r>
              <a:rPr lang="fr-FR" dirty="0"/>
              <a:t>="false"</a:t>
            </a:r>
          </a:p>
          <a:p>
            <a:r>
              <a:rPr lang="fr-FR" dirty="0" err="1" smtClean="0"/>
              <a:t>android:text</a:t>
            </a:r>
            <a:r>
              <a:rPr lang="fr-FR" dirty="0" smtClean="0"/>
              <a:t>= </a:t>
            </a:r>
            <a:r>
              <a:rPr lang="fr-FR" dirty="0"/>
              <a:t> </a:t>
            </a:r>
            <a:r>
              <a:rPr lang="fr-FR" dirty="0" smtClean="0"/>
              <a:t>"</a:t>
            </a:r>
            <a:r>
              <a:rPr lang="fr-FR" dirty="0" err="1" smtClean="0"/>
              <a:t>Take</a:t>
            </a:r>
            <a:r>
              <a:rPr lang="fr-FR" dirty="0" smtClean="0"/>
              <a:t> me to </a:t>
            </a:r>
            <a:r>
              <a:rPr lang="fr-FR" dirty="0" err="1" smtClean="0"/>
              <a:t>Zalego</a:t>
            </a:r>
            <a:r>
              <a:rPr lang="fr-FR" dirty="0" smtClean="0"/>
              <a:t>"</a:t>
            </a:r>
            <a:endParaRPr lang="fr-FR" dirty="0"/>
          </a:p>
          <a:p>
            <a:r>
              <a:rPr lang="fr-FR" dirty="0" err="1"/>
              <a:t>android:textColor</a:t>
            </a:r>
            <a:r>
              <a:rPr lang="fr-FR" dirty="0"/>
              <a:t>="@</a:t>
            </a:r>
            <a:r>
              <a:rPr lang="fr-FR" dirty="0" err="1"/>
              <a:t>color</a:t>
            </a:r>
            <a:r>
              <a:rPr lang="fr-FR" dirty="0"/>
              <a:t>/</a:t>
            </a:r>
            <a:r>
              <a:rPr lang="fr-FR" dirty="0" err="1"/>
              <a:t>mapboxWhite</a:t>
            </a:r>
            <a:r>
              <a:rPr lang="fr-FR" dirty="0"/>
              <a:t>"</a:t>
            </a:r>
          </a:p>
          <a:p>
            <a:r>
              <a:rPr lang="fr-FR" dirty="0" err="1"/>
              <a:t>mapbox:layout_constraintStart_toStartOf</a:t>
            </a:r>
            <a:r>
              <a:rPr lang="fr-FR" dirty="0"/>
              <a:t>="parent"</a:t>
            </a:r>
          </a:p>
          <a:p>
            <a:r>
              <a:rPr lang="fr-FR" dirty="0" err="1"/>
              <a:t>mapbox:layout_constraintTop_toTopOf</a:t>
            </a:r>
            <a:r>
              <a:rPr lang="fr-FR" dirty="0"/>
              <a:t>="parent" /&gt;</a:t>
            </a:r>
          </a:p>
          <a:p>
            <a:r>
              <a:rPr lang="fr-FR" dirty="0"/>
              <a:t>&lt;/</a:t>
            </a:r>
            <a:r>
              <a:rPr lang="fr-FR" dirty="0" err="1"/>
              <a:t>android.support.constraint.ConstraintLayout</a:t>
            </a:r>
            <a:r>
              <a:rPr lang="fr-FR" dirty="0"/>
              <a:t>&gt;</a:t>
            </a:r>
            <a:endParaRPr lang="en-US" dirty="0"/>
          </a:p>
        </p:txBody>
      </p:sp>
    </p:spTree>
    <p:extLst>
      <p:ext uri="{BB962C8B-B14F-4D97-AF65-F5344CB8AC3E}">
        <p14:creationId xmlns:p14="http://schemas.microsoft.com/office/powerpoint/2010/main" val="3253093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MainActivity.java</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import </a:t>
            </a:r>
            <a:r>
              <a:rPr lang="en-US" dirty="0" err="1"/>
              <a:t>android.graphics.BitmapFactory</a:t>
            </a:r>
            <a:r>
              <a:rPr lang="en-US" dirty="0"/>
              <a:t>;</a:t>
            </a:r>
          </a:p>
          <a:p>
            <a:pPr marL="0" indent="0">
              <a:buNone/>
            </a:pPr>
            <a:r>
              <a:rPr lang="en-US" dirty="0"/>
              <a:t>import </a:t>
            </a:r>
            <a:r>
              <a:rPr lang="en-US" dirty="0" err="1"/>
              <a:t>android.os.Bundle</a:t>
            </a:r>
            <a:r>
              <a:rPr lang="en-US" dirty="0"/>
              <a:t>;</a:t>
            </a:r>
          </a:p>
          <a:p>
            <a:pPr marL="0" indent="0">
              <a:buNone/>
            </a:pPr>
            <a:r>
              <a:rPr lang="en-US" dirty="0"/>
              <a:t>import </a:t>
            </a:r>
            <a:r>
              <a:rPr lang="en-US" dirty="0" err="1"/>
              <a:t>java.util.List</a:t>
            </a:r>
            <a:r>
              <a:rPr lang="en-US" dirty="0"/>
              <a:t>;</a:t>
            </a:r>
          </a:p>
          <a:p>
            <a:pPr marL="0" indent="0">
              <a:buNone/>
            </a:pPr>
            <a:r>
              <a:rPr lang="en-US" dirty="0"/>
              <a:t>import </a:t>
            </a:r>
            <a:r>
              <a:rPr lang="en-US" dirty="0" err="1"/>
              <a:t>android.support.annotation.NonNull</a:t>
            </a:r>
            <a:r>
              <a:rPr lang="en-US" dirty="0"/>
              <a:t>;</a:t>
            </a:r>
          </a:p>
          <a:p>
            <a:pPr marL="0" indent="0">
              <a:buNone/>
            </a:pPr>
            <a:r>
              <a:rPr lang="en-US" dirty="0"/>
              <a:t>import android.support.v7.app.AppCompatActivity;</a:t>
            </a:r>
          </a:p>
          <a:p>
            <a:pPr marL="0" indent="0">
              <a:buNone/>
            </a:pPr>
            <a:r>
              <a:rPr lang="en-US" dirty="0"/>
              <a:t>import </a:t>
            </a:r>
            <a:r>
              <a:rPr lang="en-US" dirty="0" err="1"/>
              <a:t>android.widget.Toast</a:t>
            </a:r>
            <a:r>
              <a:rPr lang="en-US" dirty="0"/>
              <a:t>;</a:t>
            </a:r>
          </a:p>
          <a:p>
            <a:pPr marL="0" indent="0">
              <a:buNone/>
            </a:pPr>
            <a:endParaRPr lang="en-US" dirty="0"/>
          </a:p>
          <a:p>
            <a:pPr marL="0" indent="0">
              <a:buNone/>
            </a:pPr>
            <a:r>
              <a:rPr lang="en-US" b="1" dirty="0"/>
              <a:t>// classes needed to initialize map</a:t>
            </a:r>
          </a:p>
          <a:p>
            <a:pPr marL="0" indent="0">
              <a:buNone/>
            </a:pPr>
            <a:r>
              <a:rPr lang="en-US" dirty="0"/>
              <a:t>import </a:t>
            </a:r>
            <a:r>
              <a:rPr lang="en-US" dirty="0" err="1"/>
              <a:t>com.mapbox.mapboxsdk.Mapbox</a:t>
            </a:r>
            <a:r>
              <a:rPr lang="en-US" dirty="0"/>
              <a:t>;</a:t>
            </a:r>
          </a:p>
          <a:p>
            <a:pPr marL="0" indent="0">
              <a:buNone/>
            </a:pPr>
            <a:r>
              <a:rPr lang="en-US" dirty="0"/>
              <a:t>import </a:t>
            </a:r>
            <a:r>
              <a:rPr lang="en-US" dirty="0" err="1"/>
              <a:t>com.mapbox.mapboxsdk.maps.MapView</a:t>
            </a:r>
            <a:r>
              <a:rPr lang="en-US" dirty="0"/>
              <a:t>;</a:t>
            </a:r>
          </a:p>
          <a:p>
            <a:pPr marL="0" indent="0">
              <a:buNone/>
            </a:pPr>
            <a:r>
              <a:rPr lang="en-US" dirty="0"/>
              <a:t>import </a:t>
            </a:r>
            <a:r>
              <a:rPr lang="en-US" dirty="0" err="1"/>
              <a:t>com.mapbox.mapboxsdk.maps.MapboxMap</a:t>
            </a:r>
            <a:r>
              <a:rPr lang="en-US" dirty="0"/>
              <a:t>;</a:t>
            </a:r>
          </a:p>
          <a:p>
            <a:pPr marL="0" indent="0">
              <a:buNone/>
            </a:pPr>
            <a:r>
              <a:rPr lang="en-US" dirty="0"/>
              <a:t>import </a:t>
            </a:r>
            <a:r>
              <a:rPr lang="en-US" dirty="0" err="1"/>
              <a:t>com.mapbox.mapboxsdk.maps.Style</a:t>
            </a:r>
            <a:r>
              <a:rPr lang="en-US" dirty="0"/>
              <a:t>;</a:t>
            </a:r>
          </a:p>
          <a:p>
            <a:pPr marL="0" indent="0">
              <a:buNone/>
            </a:pPr>
            <a:r>
              <a:rPr lang="en-US" dirty="0"/>
              <a:t>import </a:t>
            </a:r>
            <a:r>
              <a:rPr lang="en-US" dirty="0" err="1"/>
              <a:t>com.mapbox.mapboxsdk.maps.OnMapReadyCallback</a:t>
            </a:r>
            <a:r>
              <a:rPr lang="en-US" dirty="0"/>
              <a:t>;</a:t>
            </a:r>
          </a:p>
          <a:p>
            <a:endParaRPr lang="en-US" dirty="0"/>
          </a:p>
        </p:txBody>
      </p:sp>
    </p:spTree>
    <p:extLst>
      <p:ext uri="{BB962C8B-B14F-4D97-AF65-F5344CB8AC3E}">
        <p14:creationId xmlns:p14="http://schemas.microsoft.com/office/powerpoint/2010/main" val="4179613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2683" y="2551837"/>
            <a:ext cx="10792328" cy="1938992"/>
          </a:xfrm>
          <a:prstGeom prst="rect">
            <a:avLst/>
          </a:prstGeom>
        </p:spPr>
        <p:txBody>
          <a:bodyPr wrap="square">
            <a:spAutoFit/>
          </a:bodyPr>
          <a:lstStyle/>
          <a:p>
            <a:r>
              <a:rPr lang="en-US" sz="2400" dirty="0"/>
              <a:t>public class </a:t>
            </a:r>
            <a:r>
              <a:rPr lang="en-US" sz="2400" dirty="0" err="1"/>
              <a:t>MainActivity</a:t>
            </a:r>
            <a:r>
              <a:rPr lang="en-US" sz="2400" dirty="0"/>
              <a:t> extends </a:t>
            </a:r>
            <a:r>
              <a:rPr lang="en-US" sz="2400" dirty="0" err="1"/>
              <a:t>AppCompatActivity</a:t>
            </a:r>
            <a:r>
              <a:rPr lang="en-US" sz="2400" dirty="0"/>
              <a:t> implements </a:t>
            </a:r>
            <a:r>
              <a:rPr lang="en-US" sz="2400" dirty="0" err="1"/>
              <a:t>OnMapReadyCallback</a:t>
            </a:r>
            <a:r>
              <a:rPr lang="en-US" sz="2400" dirty="0"/>
              <a:t>, </a:t>
            </a:r>
            <a:r>
              <a:rPr lang="en-US" sz="2400" dirty="0" err="1"/>
              <a:t>MapboxMap.OnMapClickListener</a:t>
            </a:r>
            <a:r>
              <a:rPr lang="en-US" sz="2400" dirty="0"/>
              <a:t>, </a:t>
            </a:r>
            <a:r>
              <a:rPr lang="en-US" sz="2400" dirty="0" err="1"/>
              <a:t>PermissionsListener</a:t>
            </a:r>
            <a:r>
              <a:rPr lang="en-US" sz="2400" dirty="0"/>
              <a:t> {</a:t>
            </a:r>
          </a:p>
          <a:p>
            <a:r>
              <a:rPr lang="en-US" sz="2400" dirty="0"/>
              <a:t>  // </a:t>
            </a:r>
            <a:r>
              <a:rPr lang="en-US" sz="2400" b="1" dirty="0"/>
              <a:t>variables for adding location layer</a:t>
            </a:r>
          </a:p>
          <a:p>
            <a:r>
              <a:rPr lang="en-US" sz="2400" dirty="0"/>
              <a:t>  private </a:t>
            </a:r>
            <a:r>
              <a:rPr lang="en-US" sz="2400" dirty="0" err="1"/>
              <a:t>MapView</a:t>
            </a:r>
            <a:r>
              <a:rPr lang="en-US" sz="2400" dirty="0"/>
              <a:t> </a:t>
            </a:r>
            <a:r>
              <a:rPr lang="en-US" sz="2400" dirty="0" err="1"/>
              <a:t>mapView</a:t>
            </a:r>
            <a:r>
              <a:rPr lang="en-US" sz="2400" dirty="0"/>
              <a:t>;</a:t>
            </a:r>
          </a:p>
          <a:p>
            <a:r>
              <a:rPr lang="en-US" sz="2400" dirty="0"/>
              <a:t>  private </a:t>
            </a:r>
            <a:r>
              <a:rPr lang="en-US" sz="2400" dirty="0" err="1"/>
              <a:t>MapboxMap</a:t>
            </a:r>
            <a:r>
              <a:rPr lang="en-US" sz="2400" dirty="0"/>
              <a:t> </a:t>
            </a:r>
            <a:r>
              <a:rPr lang="en-US" sz="2400" dirty="0" err="1"/>
              <a:t>mapboxMap</a:t>
            </a:r>
            <a:r>
              <a:rPr lang="en-US" sz="2400" dirty="0"/>
              <a:t>;</a:t>
            </a:r>
          </a:p>
        </p:txBody>
      </p:sp>
    </p:spTree>
    <p:extLst>
      <p:ext uri="{BB962C8B-B14F-4D97-AF65-F5344CB8AC3E}">
        <p14:creationId xmlns:p14="http://schemas.microsoft.com/office/powerpoint/2010/main" val="1575771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0811" y="1028343"/>
            <a:ext cx="9986210" cy="4801314"/>
          </a:xfrm>
          <a:prstGeom prst="rect">
            <a:avLst/>
          </a:prstGeom>
        </p:spPr>
        <p:txBody>
          <a:bodyPr wrap="square">
            <a:spAutoFit/>
          </a:bodyPr>
          <a:lstStyle/>
          <a:p>
            <a:r>
              <a:rPr lang="en-US" dirty="0"/>
              <a:t> @Override</a:t>
            </a:r>
          </a:p>
          <a:p>
            <a:r>
              <a:rPr lang="en-US" dirty="0"/>
              <a:t>  protected void </a:t>
            </a:r>
            <a:r>
              <a:rPr lang="en-US" dirty="0" err="1"/>
              <a:t>onCreate</a:t>
            </a:r>
            <a:r>
              <a:rPr lang="en-US" dirty="0"/>
              <a:t>(Bundle </a:t>
            </a:r>
            <a:r>
              <a:rPr lang="en-US" dirty="0" err="1"/>
              <a:t>savedInstanceState</a:t>
            </a:r>
            <a:r>
              <a:rPr lang="en-US" dirty="0"/>
              <a:t>) {</a:t>
            </a:r>
          </a:p>
          <a:p>
            <a:r>
              <a:rPr lang="en-US" dirty="0"/>
              <a:t>    </a:t>
            </a:r>
            <a:r>
              <a:rPr lang="en-US" dirty="0" err="1"/>
              <a:t>super.onCreate</a:t>
            </a:r>
            <a:r>
              <a:rPr lang="en-US" dirty="0"/>
              <a:t>(</a:t>
            </a:r>
            <a:r>
              <a:rPr lang="en-US" dirty="0" err="1"/>
              <a:t>savedInstanceState</a:t>
            </a:r>
            <a:r>
              <a:rPr lang="en-US" dirty="0"/>
              <a:t>);</a:t>
            </a:r>
          </a:p>
          <a:p>
            <a:r>
              <a:rPr lang="en-US" dirty="0"/>
              <a:t>    </a:t>
            </a:r>
            <a:r>
              <a:rPr lang="en-US" dirty="0" err="1"/>
              <a:t>Mapbox.getInstance</a:t>
            </a:r>
            <a:r>
              <a:rPr lang="en-US" dirty="0"/>
              <a:t>(this, </a:t>
            </a:r>
            <a:r>
              <a:rPr lang="en-US" dirty="0" err="1"/>
              <a:t>getString</a:t>
            </a:r>
            <a:r>
              <a:rPr lang="en-US" dirty="0"/>
              <a:t>(</a:t>
            </a:r>
            <a:r>
              <a:rPr lang="en-US" dirty="0" err="1"/>
              <a:t>R.string.access_token</a:t>
            </a:r>
            <a:r>
              <a:rPr lang="en-US" dirty="0"/>
              <a:t>));</a:t>
            </a:r>
          </a:p>
          <a:p>
            <a:r>
              <a:rPr lang="en-US" dirty="0"/>
              <a:t>    </a:t>
            </a:r>
            <a:r>
              <a:rPr lang="en-US" dirty="0" err="1"/>
              <a:t>setContentView</a:t>
            </a:r>
            <a:r>
              <a:rPr lang="en-US" dirty="0"/>
              <a:t>(</a:t>
            </a:r>
            <a:r>
              <a:rPr lang="en-US" dirty="0" err="1"/>
              <a:t>R.layout.activity_main</a:t>
            </a:r>
            <a:r>
              <a:rPr lang="en-US" dirty="0"/>
              <a:t>);</a:t>
            </a:r>
          </a:p>
          <a:p>
            <a:r>
              <a:rPr lang="en-US" dirty="0"/>
              <a:t>    </a:t>
            </a:r>
            <a:r>
              <a:rPr lang="en-US" dirty="0" err="1"/>
              <a:t>mapView</a:t>
            </a:r>
            <a:r>
              <a:rPr lang="en-US" dirty="0"/>
              <a:t> = </a:t>
            </a:r>
            <a:r>
              <a:rPr lang="en-US" dirty="0" err="1"/>
              <a:t>findViewById</a:t>
            </a:r>
            <a:r>
              <a:rPr lang="en-US" dirty="0"/>
              <a:t>(</a:t>
            </a:r>
            <a:r>
              <a:rPr lang="en-US" dirty="0" err="1"/>
              <a:t>R.id.mapView</a:t>
            </a:r>
            <a:r>
              <a:rPr lang="en-US" dirty="0"/>
              <a:t>);</a:t>
            </a:r>
          </a:p>
          <a:p>
            <a:r>
              <a:rPr lang="en-US" dirty="0"/>
              <a:t>    </a:t>
            </a:r>
            <a:r>
              <a:rPr lang="en-US" dirty="0" err="1"/>
              <a:t>mapView.onCreate</a:t>
            </a:r>
            <a:r>
              <a:rPr lang="en-US" dirty="0"/>
              <a:t>(</a:t>
            </a:r>
            <a:r>
              <a:rPr lang="en-US" dirty="0" err="1"/>
              <a:t>savedInstanceState</a:t>
            </a:r>
            <a:r>
              <a:rPr lang="en-US" dirty="0"/>
              <a:t>);</a:t>
            </a:r>
          </a:p>
          <a:p>
            <a:r>
              <a:rPr lang="en-US" dirty="0"/>
              <a:t>    </a:t>
            </a:r>
            <a:r>
              <a:rPr lang="en-US" dirty="0" err="1"/>
              <a:t>mapView.getMapAsync</a:t>
            </a:r>
            <a:r>
              <a:rPr lang="en-US" dirty="0"/>
              <a:t>(this);</a:t>
            </a:r>
          </a:p>
          <a:p>
            <a:r>
              <a:rPr lang="en-US" dirty="0"/>
              <a:t>  }</a:t>
            </a:r>
          </a:p>
          <a:p>
            <a:endParaRPr lang="en-US" dirty="0"/>
          </a:p>
          <a:p>
            <a:r>
              <a:rPr lang="en-US" dirty="0"/>
              <a:t>  @Override</a:t>
            </a:r>
          </a:p>
          <a:p>
            <a:r>
              <a:rPr lang="en-US" dirty="0"/>
              <a:t>  public void </a:t>
            </a:r>
            <a:r>
              <a:rPr lang="en-US" dirty="0" err="1"/>
              <a:t>onMapReady</a:t>
            </a:r>
            <a:r>
              <a:rPr lang="en-US" dirty="0"/>
              <a:t>(@</a:t>
            </a:r>
            <a:r>
              <a:rPr lang="en-US" dirty="0" err="1"/>
              <a:t>NonNull</a:t>
            </a:r>
            <a:r>
              <a:rPr lang="en-US" dirty="0"/>
              <a:t> final </a:t>
            </a:r>
            <a:r>
              <a:rPr lang="en-US" dirty="0" err="1"/>
              <a:t>MapboxMap</a:t>
            </a:r>
            <a:r>
              <a:rPr lang="en-US" dirty="0"/>
              <a:t> </a:t>
            </a:r>
            <a:r>
              <a:rPr lang="en-US" dirty="0" err="1"/>
              <a:t>mapboxMap</a:t>
            </a:r>
            <a:r>
              <a:rPr lang="en-US" dirty="0"/>
              <a:t>) {</a:t>
            </a:r>
          </a:p>
          <a:p>
            <a:r>
              <a:rPr lang="en-US" dirty="0"/>
              <a:t>    </a:t>
            </a:r>
            <a:r>
              <a:rPr lang="en-US" dirty="0" err="1"/>
              <a:t>this.mapboxMap</a:t>
            </a:r>
            <a:r>
              <a:rPr lang="en-US" dirty="0"/>
              <a:t> = </a:t>
            </a:r>
            <a:r>
              <a:rPr lang="en-US" dirty="0" err="1"/>
              <a:t>mapboxMap</a:t>
            </a:r>
            <a:r>
              <a:rPr lang="en-US" dirty="0"/>
              <a:t>;</a:t>
            </a:r>
          </a:p>
          <a:p>
            <a:r>
              <a:rPr lang="en-US" dirty="0"/>
              <a:t>    </a:t>
            </a:r>
            <a:r>
              <a:rPr lang="en-US" dirty="0" err="1"/>
              <a:t>mapboxMap.setStyle</a:t>
            </a:r>
            <a:r>
              <a:rPr lang="en-US" dirty="0"/>
              <a:t>(</a:t>
            </a:r>
            <a:r>
              <a:rPr lang="en-US" dirty="0" err="1"/>
              <a:t>getString</a:t>
            </a:r>
            <a:r>
              <a:rPr lang="en-US" dirty="0"/>
              <a:t>(</a:t>
            </a:r>
            <a:r>
              <a:rPr lang="en-US" dirty="0" err="1"/>
              <a:t>R.string.navigation_guidance_day</a:t>
            </a:r>
            <a:r>
              <a:rPr lang="en-US" dirty="0"/>
              <a:t>), new </a:t>
            </a:r>
            <a:r>
              <a:rPr lang="en-US" dirty="0" err="1"/>
              <a:t>Style.OnStyleLoaded</a:t>
            </a:r>
            <a:r>
              <a:rPr lang="en-US" dirty="0"/>
              <a:t>() </a:t>
            </a:r>
            <a:r>
              <a:rPr lang="en-US" dirty="0" smtClean="0"/>
              <a:t>{</a:t>
            </a:r>
          </a:p>
          <a:p>
            <a:endParaRPr lang="en-US" dirty="0" smtClean="0"/>
          </a:p>
          <a:p>
            <a:r>
              <a:rPr lang="en-US" dirty="0"/>
              <a:t> });</a:t>
            </a:r>
          </a:p>
          <a:p>
            <a:r>
              <a:rPr lang="en-US" dirty="0"/>
              <a:t>  }</a:t>
            </a:r>
          </a:p>
        </p:txBody>
      </p:sp>
    </p:spTree>
    <p:extLst>
      <p:ext uri="{BB962C8B-B14F-4D97-AF65-F5344CB8AC3E}">
        <p14:creationId xmlns:p14="http://schemas.microsoft.com/office/powerpoint/2010/main" val="1049748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97346"/>
            <a:ext cx="6096000" cy="6463308"/>
          </a:xfrm>
          <a:prstGeom prst="rect">
            <a:avLst/>
          </a:prstGeom>
        </p:spPr>
        <p:txBody>
          <a:bodyPr>
            <a:spAutoFit/>
          </a:bodyPr>
          <a:lstStyle/>
          <a:p>
            <a:r>
              <a:rPr lang="en-US" dirty="0"/>
              <a:t>@Override</a:t>
            </a:r>
          </a:p>
          <a:p>
            <a:r>
              <a:rPr lang="en-US" dirty="0"/>
              <a:t>protected void </a:t>
            </a:r>
            <a:r>
              <a:rPr lang="en-US" dirty="0" err="1"/>
              <a:t>onStart</a:t>
            </a:r>
            <a:r>
              <a:rPr lang="en-US" dirty="0"/>
              <a:t>() {</a:t>
            </a:r>
          </a:p>
          <a:p>
            <a:r>
              <a:rPr lang="en-US" dirty="0" err="1"/>
              <a:t>super.onStart</a:t>
            </a:r>
            <a:r>
              <a:rPr lang="en-US" dirty="0"/>
              <a:t>();</a:t>
            </a:r>
          </a:p>
          <a:p>
            <a:r>
              <a:rPr lang="en-US" dirty="0" err="1"/>
              <a:t>mapView.onStart</a:t>
            </a:r>
            <a:r>
              <a:rPr lang="en-US" dirty="0"/>
              <a:t>();</a:t>
            </a:r>
          </a:p>
          <a:p>
            <a:r>
              <a:rPr lang="en-US" dirty="0"/>
              <a:t>}</a:t>
            </a:r>
          </a:p>
          <a:p>
            <a:r>
              <a:rPr lang="en-US" dirty="0"/>
              <a:t> </a:t>
            </a:r>
          </a:p>
          <a:p>
            <a:r>
              <a:rPr lang="en-US" dirty="0"/>
              <a:t>@Override</a:t>
            </a:r>
          </a:p>
          <a:p>
            <a:r>
              <a:rPr lang="en-US" dirty="0"/>
              <a:t>protected void </a:t>
            </a:r>
            <a:r>
              <a:rPr lang="en-US" dirty="0" err="1"/>
              <a:t>onResume</a:t>
            </a:r>
            <a:r>
              <a:rPr lang="en-US" dirty="0"/>
              <a:t>() {</a:t>
            </a:r>
          </a:p>
          <a:p>
            <a:r>
              <a:rPr lang="en-US" dirty="0" err="1"/>
              <a:t>super.onResume</a:t>
            </a:r>
            <a:r>
              <a:rPr lang="en-US" dirty="0"/>
              <a:t>();</a:t>
            </a:r>
          </a:p>
          <a:p>
            <a:r>
              <a:rPr lang="en-US" dirty="0" err="1"/>
              <a:t>mapView.onResume</a:t>
            </a:r>
            <a:r>
              <a:rPr lang="en-US" dirty="0"/>
              <a:t>();</a:t>
            </a:r>
          </a:p>
          <a:p>
            <a:r>
              <a:rPr lang="en-US" dirty="0"/>
              <a:t>}</a:t>
            </a:r>
          </a:p>
          <a:p>
            <a:r>
              <a:rPr lang="en-US" dirty="0"/>
              <a:t> </a:t>
            </a:r>
          </a:p>
          <a:p>
            <a:r>
              <a:rPr lang="en-US" dirty="0"/>
              <a:t>@Override</a:t>
            </a:r>
          </a:p>
          <a:p>
            <a:r>
              <a:rPr lang="en-US" dirty="0"/>
              <a:t>protected void </a:t>
            </a:r>
            <a:r>
              <a:rPr lang="en-US" dirty="0" err="1"/>
              <a:t>onPause</a:t>
            </a:r>
            <a:r>
              <a:rPr lang="en-US" dirty="0"/>
              <a:t>() {</a:t>
            </a:r>
          </a:p>
          <a:p>
            <a:r>
              <a:rPr lang="en-US" dirty="0" err="1"/>
              <a:t>super.onPause</a:t>
            </a:r>
            <a:r>
              <a:rPr lang="en-US" dirty="0"/>
              <a:t>();</a:t>
            </a:r>
          </a:p>
          <a:p>
            <a:r>
              <a:rPr lang="en-US" dirty="0" err="1"/>
              <a:t>mapView.onPause</a:t>
            </a:r>
            <a:r>
              <a:rPr lang="en-US" dirty="0"/>
              <a:t>();</a:t>
            </a:r>
          </a:p>
          <a:p>
            <a:r>
              <a:rPr lang="en-US" dirty="0"/>
              <a:t>}</a:t>
            </a:r>
          </a:p>
          <a:p>
            <a:r>
              <a:rPr lang="en-US" dirty="0"/>
              <a:t> </a:t>
            </a:r>
          </a:p>
          <a:p>
            <a:r>
              <a:rPr lang="en-US" dirty="0"/>
              <a:t>@Override</a:t>
            </a:r>
          </a:p>
          <a:p>
            <a:r>
              <a:rPr lang="en-US" dirty="0"/>
              <a:t>protected void </a:t>
            </a:r>
            <a:r>
              <a:rPr lang="en-US" dirty="0" err="1"/>
              <a:t>onStop</a:t>
            </a:r>
            <a:r>
              <a:rPr lang="en-US" dirty="0"/>
              <a:t>() {</a:t>
            </a:r>
          </a:p>
          <a:p>
            <a:r>
              <a:rPr lang="en-US" dirty="0" err="1"/>
              <a:t>super.onStop</a:t>
            </a:r>
            <a:r>
              <a:rPr lang="en-US" dirty="0"/>
              <a:t>();</a:t>
            </a:r>
          </a:p>
          <a:p>
            <a:r>
              <a:rPr lang="en-US" dirty="0" err="1"/>
              <a:t>mapView.onStop</a:t>
            </a:r>
            <a:r>
              <a:rPr lang="en-US" dirty="0"/>
              <a:t>();</a:t>
            </a:r>
          </a:p>
          <a:p>
            <a:r>
              <a:rPr lang="en-US" dirty="0"/>
              <a:t>}</a:t>
            </a:r>
          </a:p>
        </p:txBody>
      </p:sp>
    </p:spTree>
    <p:extLst>
      <p:ext uri="{BB962C8B-B14F-4D97-AF65-F5344CB8AC3E}">
        <p14:creationId xmlns:p14="http://schemas.microsoft.com/office/powerpoint/2010/main" val="845122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028343"/>
            <a:ext cx="6096000" cy="4801314"/>
          </a:xfrm>
          <a:prstGeom prst="rect">
            <a:avLst/>
          </a:prstGeom>
        </p:spPr>
        <p:txBody>
          <a:bodyPr>
            <a:spAutoFit/>
          </a:bodyPr>
          <a:lstStyle/>
          <a:p>
            <a:r>
              <a:rPr lang="en-US" dirty="0"/>
              <a:t>@Override</a:t>
            </a:r>
          </a:p>
          <a:p>
            <a:r>
              <a:rPr lang="en-US" dirty="0"/>
              <a:t>protected void </a:t>
            </a:r>
            <a:r>
              <a:rPr lang="en-US" dirty="0" err="1"/>
              <a:t>onSaveInstanceState</a:t>
            </a:r>
            <a:r>
              <a:rPr lang="en-US" dirty="0"/>
              <a:t>(Bundle </a:t>
            </a:r>
            <a:r>
              <a:rPr lang="en-US" dirty="0" err="1"/>
              <a:t>outState</a:t>
            </a:r>
            <a:r>
              <a:rPr lang="en-US" dirty="0"/>
              <a:t>) {</a:t>
            </a:r>
          </a:p>
          <a:p>
            <a:r>
              <a:rPr lang="en-US" dirty="0" err="1"/>
              <a:t>super.onSaveInstanceState</a:t>
            </a:r>
            <a:r>
              <a:rPr lang="en-US" dirty="0"/>
              <a:t>(</a:t>
            </a:r>
            <a:r>
              <a:rPr lang="en-US" dirty="0" err="1"/>
              <a:t>outState</a:t>
            </a:r>
            <a:r>
              <a:rPr lang="en-US" dirty="0"/>
              <a:t>);</a:t>
            </a:r>
          </a:p>
          <a:p>
            <a:r>
              <a:rPr lang="en-US" dirty="0" err="1"/>
              <a:t>mapView.onSaveInstanceState</a:t>
            </a:r>
            <a:r>
              <a:rPr lang="en-US" dirty="0"/>
              <a:t>(</a:t>
            </a:r>
            <a:r>
              <a:rPr lang="en-US" dirty="0" err="1"/>
              <a:t>outState</a:t>
            </a:r>
            <a:r>
              <a:rPr lang="en-US" dirty="0"/>
              <a:t>);</a:t>
            </a:r>
          </a:p>
          <a:p>
            <a:r>
              <a:rPr lang="en-US" dirty="0"/>
              <a:t>}</a:t>
            </a:r>
          </a:p>
          <a:p>
            <a:r>
              <a:rPr lang="en-US" dirty="0"/>
              <a:t> </a:t>
            </a:r>
          </a:p>
          <a:p>
            <a:r>
              <a:rPr lang="en-US" dirty="0"/>
              <a:t>@Override</a:t>
            </a:r>
          </a:p>
          <a:p>
            <a:r>
              <a:rPr lang="en-US" dirty="0"/>
              <a:t>protected void </a:t>
            </a:r>
            <a:r>
              <a:rPr lang="en-US" dirty="0" err="1"/>
              <a:t>onDestroy</a:t>
            </a:r>
            <a:r>
              <a:rPr lang="en-US" dirty="0"/>
              <a:t>() {</a:t>
            </a:r>
          </a:p>
          <a:p>
            <a:r>
              <a:rPr lang="en-US" dirty="0" err="1"/>
              <a:t>super.onDestroy</a:t>
            </a:r>
            <a:r>
              <a:rPr lang="en-US" dirty="0"/>
              <a:t>();</a:t>
            </a:r>
          </a:p>
          <a:p>
            <a:r>
              <a:rPr lang="en-US" dirty="0" err="1"/>
              <a:t>mapView.onDestroy</a:t>
            </a:r>
            <a:r>
              <a:rPr lang="en-US" dirty="0"/>
              <a:t>();</a:t>
            </a:r>
          </a:p>
          <a:p>
            <a:r>
              <a:rPr lang="en-US" dirty="0"/>
              <a:t>}</a:t>
            </a:r>
          </a:p>
          <a:p>
            <a:r>
              <a:rPr lang="en-US" dirty="0"/>
              <a:t> </a:t>
            </a:r>
          </a:p>
          <a:p>
            <a:r>
              <a:rPr lang="en-US" dirty="0"/>
              <a:t>@Override</a:t>
            </a:r>
          </a:p>
          <a:p>
            <a:r>
              <a:rPr lang="en-US" dirty="0"/>
              <a:t>public void </a:t>
            </a:r>
            <a:r>
              <a:rPr lang="en-US" dirty="0" err="1"/>
              <a:t>onLowMemory</a:t>
            </a:r>
            <a:r>
              <a:rPr lang="en-US" dirty="0"/>
              <a:t>() {</a:t>
            </a:r>
          </a:p>
          <a:p>
            <a:r>
              <a:rPr lang="en-US" dirty="0" err="1"/>
              <a:t>super.onLowMemory</a:t>
            </a:r>
            <a:r>
              <a:rPr lang="en-US" dirty="0"/>
              <a:t>();</a:t>
            </a:r>
          </a:p>
          <a:p>
            <a:r>
              <a:rPr lang="en-US" dirty="0" err="1"/>
              <a:t>mapView.onLowMemory</a:t>
            </a:r>
            <a:r>
              <a:rPr lang="en-US" dirty="0"/>
              <a:t>();</a:t>
            </a:r>
          </a:p>
          <a:p>
            <a:r>
              <a:rPr lang="en-US" dirty="0"/>
              <a:t>}</a:t>
            </a:r>
          </a:p>
        </p:txBody>
      </p:sp>
    </p:spTree>
    <p:extLst>
      <p:ext uri="{BB962C8B-B14F-4D97-AF65-F5344CB8AC3E}">
        <p14:creationId xmlns:p14="http://schemas.microsoft.com/office/powerpoint/2010/main" val="3501045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Display user location</a:t>
            </a:r>
          </a:p>
        </p:txBody>
      </p:sp>
      <p:sp>
        <p:nvSpPr>
          <p:cNvPr id="3" name="Content Placeholder 2"/>
          <p:cNvSpPr>
            <a:spLocks noGrp="1"/>
          </p:cNvSpPr>
          <p:nvPr>
            <p:ph idx="1"/>
          </p:nvPr>
        </p:nvSpPr>
        <p:spPr/>
        <p:txBody>
          <a:bodyPr>
            <a:normAutofit fontScale="85000" lnSpcReduction="20000"/>
          </a:bodyPr>
          <a:lstStyle/>
          <a:p>
            <a:r>
              <a:rPr lang="en-US" sz="2400" dirty="0"/>
              <a:t>Showing a user's location requires importing several classes related both specifically to </a:t>
            </a:r>
            <a:r>
              <a:rPr lang="en-US" sz="2400" dirty="0" err="1"/>
              <a:t>Mapbox</a:t>
            </a:r>
            <a:r>
              <a:rPr lang="en-US" sz="2400" dirty="0"/>
              <a:t> and generally to location. Import the following classes below the classes you've already imported to your </a:t>
            </a:r>
            <a:r>
              <a:rPr lang="en-US" sz="2400" dirty="0" err="1"/>
              <a:t>M</a:t>
            </a:r>
            <a:r>
              <a:rPr lang="en-US" sz="2400" dirty="0" err="1" smtClean="0"/>
              <a:t>ainActivity</a:t>
            </a:r>
            <a:r>
              <a:rPr lang="en-US" sz="2400" dirty="0" smtClean="0"/>
              <a:t> file</a:t>
            </a:r>
          </a:p>
          <a:p>
            <a:r>
              <a:rPr lang="en-US" sz="2400" dirty="0"/>
              <a:t>You'll also be using several variables throughout the process of adding a user's location to the map. Declare the following variables inside the </a:t>
            </a:r>
            <a:r>
              <a:rPr lang="en-US" sz="2400" dirty="0" err="1" smtClean="0"/>
              <a:t>MainActivity</a:t>
            </a:r>
            <a:r>
              <a:rPr lang="en-US" sz="2400" dirty="0" smtClean="0"/>
              <a:t> </a:t>
            </a:r>
            <a:r>
              <a:rPr lang="en-US" sz="2400" dirty="0"/>
              <a:t>class below the existing variable, private </a:t>
            </a:r>
            <a:r>
              <a:rPr lang="en-US" sz="2400" b="1" dirty="0" err="1"/>
              <a:t>MapView</a:t>
            </a:r>
            <a:r>
              <a:rPr lang="en-US" sz="2400" b="1" dirty="0"/>
              <a:t> </a:t>
            </a:r>
            <a:r>
              <a:rPr lang="en-US" sz="2400" b="1" dirty="0" err="1"/>
              <a:t>mapView</a:t>
            </a:r>
            <a:r>
              <a:rPr lang="en-US" sz="2400" dirty="0" smtClean="0"/>
              <a:t>;</a:t>
            </a:r>
          </a:p>
          <a:p>
            <a:r>
              <a:rPr lang="en-US" sz="2400" dirty="0"/>
              <a:t>Now </a:t>
            </a:r>
            <a:r>
              <a:rPr lang="en-US" sz="2400" dirty="0" smtClean="0"/>
              <a:t>you </a:t>
            </a:r>
            <a:r>
              <a:rPr lang="en-US" sz="2400" dirty="0"/>
              <a:t>are ready to enable the location component and display the user's </a:t>
            </a:r>
            <a:r>
              <a:rPr lang="en-US" sz="2400" dirty="0" smtClean="0"/>
              <a:t>location.</a:t>
            </a:r>
          </a:p>
          <a:p>
            <a:r>
              <a:rPr lang="en-US" sz="2400" dirty="0"/>
              <a:t>You will also need to add two implementations to the </a:t>
            </a:r>
            <a:r>
              <a:rPr lang="en-US" sz="2400" dirty="0" err="1" smtClean="0"/>
              <a:t>MainActivity</a:t>
            </a:r>
            <a:r>
              <a:rPr lang="en-US" sz="2400" dirty="0" smtClean="0"/>
              <a:t> </a:t>
            </a:r>
            <a:r>
              <a:rPr lang="en-US" sz="2400" dirty="0"/>
              <a:t>class: </a:t>
            </a:r>
            <a:r>
              <a:rPr lang="en-US" sz="2400" dirty="0" err="1"/>
              <a:t>LocationEngineListener</a:t>
            </a:r>
            <a:r>
              <a:rPr lang="en-US" sz="2400" dirty="0"/>
              <a:t> and </a:t>
            </a:r>
            <a:r>
              <a:rPr lang="en-US" sz="2400" dirty="0" err="1"/>
              <a:t>PermissionsListener</a:t>
            </a:r>
            <a:r>
              <a:rPr lang="en-US" sz="2400" dirty="0"/>
              <a:t>.</a:t>
            </a:r>
          </a:p>
          <a:p>
            <a:r>
              <a:rPr lang="en-US" sz="2400" dirty="0"/>
              <a:t>Notice the updates to the </a:t>
            </a:r>
            <a:r>
              <a:rPr lang="en-US" sz="2400" dirty="0" err="1"/>
              <a:t>onStart</a:t>
            </a:r>
            <a:r>
              <a:rPr lang="en-US" sz="2400" dirty="0"/>
              <a:t>, </a:t>
            </a:r>
            <a:r>
              <a:rPr lang="en-US" sz="2400" dirty="0" err="1"/>
              <a:t>onStop</a:t>
            </a:r>
            <a:r>
              <a:rPr lang="en-US" sz="2400" dirty="0"/>
              <a:t>, and </a:t>
            </a:r>
            <a:r>
              <a:rPr lang="en-US" sz="2400" dirty="0" err="1"/>
              <a:t>onDestroy</a:t>
            </a:r>
            <a:r>
              <a:rPr lang="en-US" sz="2400" dirty="0"/>
              <a:t> methods.</a:t>
            </a:r>
          </a:p>
        </p:txBody>
      </p:sp>
    </p:spTree>
    <p:extLst>
      <p:ext uri="{BB962C8B-B14F-4D97-AF65-F5344CB8AC3E}">
        <p14:creationId xmlns:p14="http://schemas.microsoft.com/office/powerpoint/2010/main" val="58704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Step1:Adding classes needed to add location components</a:t>
            </a:r>
            <a:endParaRPr lang="en-US" sz="2800" b="1" dirty="0"/>
          </a:p>
        </p:txBody>
      </p:sp>
      <p:sp>
        <p:nvSpPr>
          <p:cNvPr id="3" name="Content Placeholder 2"/>
          <p:cNvSpPr>
            <a:spLocks noGrp="1"/>
          </p:cNvSpPr>
          <p:nvPr>
            <p:ph idx="1"/>
          </p:nvPr>
        </p:nvSpPr>
        <p:spPr/>
        <p:txBody>
          <a:bodyPr>
            <a:normAutofit fontScale="92500"/>
          </a:bodyPr>
          <a:lstStyle/>
          <a:p>
            <a:r>
              <a:rPr lang="en-US" b="1" dirty="0" smtClean="0"/>
              <a:t>Add the following classes below classes needed to initialize the map</a:t>
            </a:r>
          </a:p>
          <a:p>
            <a:pPr marL="0" indent="0">
              <a:buNone/>
            </a:pPr>
            <a:endParaRPr lang="en-US" dirty="0" smtClean="0"/>
          </a:p>
          <a:p>
            <a:pPr marL="0" indent="0">
              <a:buNone/>
            </a:pPr>
            <a:r>
              <a:rPr lang="en-US" sz="2400" dirty="0" smtClean="0"/>
              <a:t>// </a:t>
            </a:r>
            <a:r>
              <a:rPr lang="en-US" sz="2400" dirty="0"/>
              <a:t>classes needed to add the location component</a:t>
            </a:r>
          </a:p>
          <a:p>
            <a:pPr marL="0" indent="0">
              <a:buNone/>
            </a:pPr>
            <a:r>
              <a:rPr lang="en-US" sz="2400" dirty="0"/>
              <a:t>import </a:t>
            </a:r>
            <a:r>
              <a:rPr lang="en-US" sz="2400" dirty="0" err="1"/>
              <a:t>com.mapbox.android.core.permissions.PermissionsListener</a:t>
            </a:r>
            <a:r>
              <a:rPr lang="en-US" sz="2400" dirty="0"/>
              <a:t>;</a:t>
            </a:r>
          </a:p>
          <a:p>
            <a:pPr marL="0" indent="0">
              <a:buNone/>
            </a:pPr>
            <a:r>
              <a:rPr lang="en-US" sz="2400" dirty="0"/>
              <a:t>import </a:t>
            </a:r>
            <a:r>
              <a:rPr lang="en-US" sz="2400" dirty="0" err="1"/>
              <a:t>com.mapbox.android.core.permissions.PermissionsManager</a:t>
            </a:r>
            <a:r>
              <a:rPr lang="en-US" sz="2400" dirty="0"/>
              <a:t>;</a:t>
            </a:r>
          </a:p>
          <a:p>
            <a:pPr marL="0" indent="0">
              <a:buNone/>
            </a:pPr>
            <a:r>
              <a:rPr lang="en-US" sz="2400" dirty="0"/>
              <a:t>import </a:t>
            </a:r>
            <a:r>
              <a:rPr lang="en-US" sz="2400" dirty="0" err="1"/>
              <a:t>com.mapbox.mapboxsdk.location.LocationComponent</a:t>
            </a:r>
            <a:r>
              <a:rPr lang="en-US" sz="2400" dirty="0"/>
              <a:t>;</a:t>
            </a:r>
          </a:p>
          <a:p>
            <a:pPr marL="0" indent="0">
              <a:buNone/>
            </a:pPr>
            <a:r>
              <a:rPr lang="en-US" sz="2400" dirty="0"/>
              <a:t>import </a:t>
            </a:r>
            <a:r>
              <a:rPr lang="en-US" sz="2400" dirty="0" err="1"/>
              <a:t>com.mapbox.mapboxsdk.location.modes.CameraMode</a:t>
            </a:r>
            <a:r>
              <a:rPr lang="en-US" sz="2400" dirty="0"/>
              <a:t>;</a:t>
            </a:r>
          </a:p>
        </p:txBody>
      </p:sp>
    </p:spTree>
    <p:extLst>
      <p:ext uri="{BB962C8B-B14F-4D97-AF65-F5344CB8AC3E}">
        <p14:creationId xmlns:p14="http://schemas.microsoft.com/office/powerpoint/2010/main" val="67414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Foursquare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sz="2400" dirty="0"/>
              <a:t> a location technology platform dedicated to improving how people move through the real world</a:t>
            </a:r>
            <a:r>
              <a:rPr lang="en-US" sz="2400" dirty="0" smtClean="0"/>
              <a:t>.</a:t>
            </a:r>
          </a:p>
          <a:p>
            <a:r>
              <a:rPr lang="en-US" sz="2400" dirty="0"/>
              <a:t>is a local search-and-discovery </a:t>
            </a:r>
            <a:r>
              <a:rPr lang="en-US" sz="2400" dirty="0" smtClean="0"/>
              <a:t>mobile app</a:t>
            </a:r>
            <a:r>
              <a:rPr lang="en-US" sz="2400" dirty="0"/>
              <a:t> developed by </a:t>
            </a:r>
            <a:r>
              <a:rPr lang="en-US" sz="2400" dirty="0" smtClean="0"/>
              <a:t>Foursquare labs </a:t>
            </a:r>
            <a:r>
              <a:rPr lang="en-US" sz="2400" dirty="0" err="1" smtClean="0"/>
              <a:t>inc.</a:t>
            </a:r>
            <a:r>
              <a:rPr lang="en-US" sz="2400" dirty="0"/>
              <a:t> The app provides personalized recommendations of places to go near a user's current location based on users' previous browsing history and check-in </a:t>
            </a:r>
            <a:r>
              <a:rPr lang="en-US" sz="2400" dirty="0" smtClean="0"/>
              <a:t>history.</a:t>
            </a:r>
          </a:p>
          <a:p>
            <a:pPr marL="0" indent="0">
              <a:buNone/>
            </a:pPr>
            <a:r>
              <a:rPr lang="en-US" sz="2400" dirty="0" smtClean="0"/>
              <a:t>   </a:t>
            </a:r>
            <a:r>
              <a:rPr lang="en-US" sz="2400" b="1" dirty="0" smtClean="0"/>
              <a:t>How Foursquare use </a:t>
            </a:r>
            <a:r>
              <a:rPr lang="en-US" sz="2400" b="1" dirty="0" err="1" smtClean="0"/>
              <a:t>Mapbox</a:t>
            </a:r>
            <a:endParaRPr lang="en-US" sz="2400" b="1" dirty="0" smtClean="0"/>
          </a:p>
          <a:p>
            <a:r>
              <a:rPr lang="en-US" sz="2400" dirty="0"/>
              <a:t>Foursquare lets users search for restaurants, nightlife spots, shops and other places of interest in their surrounding area. It is also possible to search other areas by entering the name of a remote location. The app displays personalized recommendations based on the time of day, displaying breakfast places in the morning, dinner places in the evening etc. Recommendations are personalized based on factors that include a user's check-in history, their "Tastes" and their venue ratings.</a:t>
            </a:r>
            <a:endParaRPr lang="en-US" sz="2400" b="1" dirty="0"/>
          </a:p>
          <a:p>
            <a:endParaRPr lang="en-US" sz="2400" dirty="0"/>
          </a:p>
        </p:txBody>
      </p:sp>
    </p:spTree>
    <p:extLst>
      <p:ext uri="{BB962C8B-B14F-4D97-AF65-F5344CB8AC3E}">
        <p14:creationId xmlns:p14="http://schemas.microsoft.com/office/powerpoint/2010/main" val="3837807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Step2:Adding location layer variables</a:t>
            </a:r>
            <a:endParaRPr lang="en-US" sz="2800" b="1" dirty="0"/>
          </a:p>
        </p:txBody>
      </p:sp>
      <p:sp>
        <p:nvSpPr>
          <p:cNvPr id="3" name="Content Placeholder 2"/>
          <p:cNvSpPr>
            <a:spLocks noGrp="1"/>
          </p:cNvSpPr>
          <p:nvPr>
            <p:ph idx="1"/>
          </p:nvPr>
        </p:nvSpPr>
        <p:spPr/>
        <p:txBody>
          <a:bodyPr/>
          <a:lstStyle/>
          <a:p>
            <a:r>
              <a:rPr lang="en-US" sz="2400" b="1" dirty="0" smtClean="0"/>
              <a:t>Add the following variables below existing variables</a:t>
            </a:r>
          </a:p>
          <a:p>
            <a:pPr marL="0" indent="0">
              <a:buNone/>
            </a:pPr>
            <a:r>
              <a:rPr lang="en-US" dirty="0"/>
              <a:t> private </a:t>
            </a:r>
            <a:r>
              <a:rPr lang="en-US" dirty="0" err="1"/>
              <a:t>MapView</a:t>
            </a:r>
            <a:r>
              <a:rPr lang="en-US" dirty="0"/>
              <a:t> </a:t>
            </a:r>
            <a:r>
              <a:rPr lang="en-US" dirty="0" err="1"/>
              <a:t>mapView</a:t>
            </a:r>
            <a:r>
              <a:rPr lang="en-US" dirty="0"/>
              <a:t>;</a:t>
            </a:r>
            <a:endParaRPr lang="en-US" dirty="0" smtClean="0"/>
          </a:p>
          <a:p>
            <a:endParaRPr lang="en-US" dirty="0"/>
          </a:p>
          <a:p>
            <a:r>
              <a:rPr lang="en-US" dirty="0" smtClean="0"/>
              <a:t>// </a:t>
            </a:r>
            <a:r>
              <a:rPr lang="en-US" dirty="0"/>
              <a:t>variables for adding location layer</a:t>
            </a:r>
          </a:p>
          <a:p>
            <a:pPr marL="0" indent="0">
              <a:buNone/>
            </a:pPr>
            <a:r>
              <a:rPr lang="en-US" sz="2400" dirty="0"/>
              <a:t>  private </a:t>
            </a:r>
            <a:r>
              <a:rPr lang="en-US" sz="2400" dirty="0" err="1"/>
              <a:t>PermissionsManager</a:t>
            </a:r>
            <a:r>
              <a:rPr lang="en-US" sz="2400" dirty="0"/>
              <a:t> </a:t>
            </a:r>
            <a:r>
              <a:rPr lang="en-US" sz="2400" dirty="0" err="1"/>
              <a:t>permissionsManager</a:t>
            </a:r>
            <a:r>
              <a:rPr lang="en-US" sz="2400" dirty="0"/>
              <a:t>;</a:t>
            </a:r>
          </a:p>
          <a:p>
            <a:pPr marL="0" indent="0">
              <a:buNone/>
            </a:pPr>
            <a:r>
              <a:rPr lang="en-US" sz="2400" dirty="0"/>
              <a:t>  private </a:t>
            </a:r>
            <a:r>
              <a:rPr lang="en-US" sz="2400" dirty="0" err="1"/>
              <a:t>LocationComponent</a:t>
            </a:r>
            <a:r>
              <a:rPr lang="en-US" sz="2400" dirty="0"/>
              <a:t> </a:t>
            </a:r>
            <a:r>
              <a:rPr lang="en-US" sz="2400" dirty="0" err="1"/>
              <a:t>locationComponent</a:t>
            </a:r>
            <a:r>
              <a:rPr lang="en-US" sz="2400" dirty="0"/>
              <a:t>;</a:t>
            </a:r>
          </a:p>
        </p:txBody>
      </p:sp>
    </p:spTree>
    <p:extLst>
      <p:ext uri="{BB962C8B-B14F-4D97-AF65-F5344CB8AC3E}">
        <p14:creationId xmlns:p14="http://schemas.microsoft.com/office/powerpoint/2010/main" val="415513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Step3</a:t>
            </a:r>
            <a:r>
              <a:rPr lang="en-US" sz="2800" b="1" dirty="0" smtClean="0"/>
              <a:t>: adding </a:t>
            </a:r>
            <a:r>
              <a:rPr lang="en-US" sz="2800" b="1" dirty="0" err="1" smtClean="0"/>
              <a:t>enableLocationComponent</a:t>
            </a:r>
            <a:r>
              <a:rPr lang="en-US" sz="2800" b="1" dirty="0"/>
              <a:t>() method</a:t>
            </a:r>
          </a:p>
        </p:txBody>
      </p:sp>
      <p:sp>
        <p:nvSpPr>
          <p:cNvPr id="3" name="Content Placeholder 2"/>
          <p:cNvSpPr>
            <a:spLocks noGrp="1"/>
          </p:cNvSpPr>
          <p:nvPr>
            <p:ph idx="1"/>
          </p:nvPr>
        </p:nvSpPr>
        <p:spPr/>
        <p:txBody>
          <a:bodyPr>
            <a:normAutofit/>
          </a:bodyPr>
          <a:lstStyle/>
          <a:p>
            <a:r>
              <a:rPr lang="en-US" sz="2400" dirty="0"/>
              <a:t>when the map is finished loading. Add the following code after the code used to initialize the map</a:t>
            </a:r>
            <a:r>
              <a:rPr lang="en-US" sz="2400" dirty="0" smtClean="0"/>
              <a:t>.</a:t>
            </a:r>
          </a:p>
          <a:p>
            <a:r>
              <a:rPr lang="en-US" sz="2400" b="1" dirty="0" smtClean="0"/>
              <a:t>add </a:t>
            </a:r>
            <a:r>
              <a:rPr lang="en-US" sz="2400" b="1" dirty="0" smtClean="0"/>
              <a:t>the code below </a:t>
            </a:r>
            <a:r>
              <a:rPr lang="en-US" sz="2400" b="1" dirty="0"/>
              <a:t>inside </a:t>
            </a:r>
            <a:r>
              <a:rPr lang="en-US" sz="2400" b="1" dirty="0" err="1"/>
              <a:t>Style.OnStyleLoaded</a:t>
            </a:r>
            <a:r>
              <a:rPr lang="en-US" sz="2400" b="1" dirty="0" smtClean="0"/>
              <a:t>() method</a:t>
            </a:r>
          </a:p>
          <a:p>
            <a:pPr marL="0" indent="0">
              <a:buNone/>
            </a:pPr>
            <a:r>
              <a:rPr lang="en-US" sz="2400" dirty="0"/>
              <a:t> @Override</a:t>
            </a:r>
          </a:p>
          <a:p>
            <a:pPr marL="0" indent="0">
              <a:buNone/>
            </a:pPr>
            <a:r>
              <a:rPr lang="en-US" sz="2400" dirty="0"/>
              <a:t>      public void </a:t>
            </a:r>
            <a:r>
              <a:rPr lang="en-US" sz="2400" dirty="0" err="1"/>
              <a:t>onStyleLoaded</a:t>
            </a:r>
            <a:r>
              <a:rPr lang="en-US" sz="2400" dirty="0"/>
              <a:t>(@</a:t>
            </a:r>
            <a:r>
              <a:rPr lang="en-US" sz="2400" dirty="0" err="1"/>
              <a:t>NonNull</a:t>
            </a:r>
            <a:r>
              <a:rPr lang="en-US" sz="2400" dirty="0"/>
              <a:t> Style style) {</a:t>
            </a:r>
          </a:p>
          <a:p>
            <a:pPr marL="0" indent="0">
              <a:buNone/>
            </a:pPr>
            <a:r>
              <a:rPr lang="en-US" sz="2400" dirty="0"/>
              <a:t>        </a:t>
            </a:r>
            <a:r>
              <a:rPr lang="en-US" sz="2400" dirty="0" err="1"/>
              <a:t>enableLocationComponent</a:t>
            </a:r>
            <a:r>
              <a:rPr lang="en-US" sz="2400" dirty="0"/>
              <a:t>(style</a:t>
            </a:r>
            <a:r>
              <a:rPr lang="en-US" sz="2400" dirty="0" smtClean="0"/>
              <a:t>);</a:t>
            </a:r>
          </a:p>
          <a:p>
            <a:pPr marL="0" indent="0">
              <a:buNone/>
            </a:pPr>
            <a:r>
              <a:rPr lang="en-US" sz="2400" dirty="0"/>
              <a:t>}</a:t>
            </a:r>
          </a:p>
        </p:txBody>
      </p:sp>
    </p:spTree>
    <p:extLst>
      <p:ext uri="{BB962C8B-B14F-4D97-AF65-F5344CB8AC3E}">
        <p14:creationId xmlns:p14="http://schemas.microsoft.com/office/powerpoint/2010/main" val="701689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Step4:LocationEngineListener and </a:t>
            </a:r>
            <a:r>
              <a:rPr lang="en-US" sz="2800" b="1" dirty="0" err="1"/>
              <a:t>PermissionsListener</a:t>
            </a:r>
            <a:endParaRPr lang="en-US" sz="2800" b="1" dirty="0"/>
          </a:p>
        </p:txBody>
      </p:sp>
      <p:sp>
        <p:nvSpPr>
          <p:cNvPr id="3" name="Content Placeholder 2"/>
          <p:cNvSpPr>
            <a:spLocks noGrp="1"/>
          </p:cNvSpPr>
          <p:nvPr>
            <p:ph idx="1"/>
          </p:nvPr>
        </p:nvSpPr>
        <p:spPr/>
        <p:txBody>
          <a:bodyPr>
            <a:noAutofit/>
          </a:bodyPr>
          <a:lstStyle/>
          <a:p>
            <a:pPr marL="0" indent="0">
              <a:buNone/>
            </a:pPr>
            <a:r>
              <a:rPr lang="en-US" sz="1200" dirty="0"/>
              <a:t>@</a:t>
            </a:r>
            <a:r>
              <a:rPr lang="en-US" sz="1200" dirty="0" err="1"/>
              <a:t>SuppressWarnings</a:t>
            </a:r>
            <a:r>
              <a:rPr lang="en-US" sz="1200" dirty="0"/>
              <a:t>( {"</a:t>
            </a:r>
            <a:r>
              <a:rPr lang="en-US" sz="1200" dirty="0" err="1"/>
              <a:t>MissingPermission</a:t>
            </a:r>
            <a:r>
              <a:rPr lang="en-US" sz="1200" dirty="0"/>
              <a:t>"})</a:t>
            </a:r>
          </a:p>
          <a:p>
            <a:pPr marL="0" indent="0">
              <a:buNone/>
            </a:pPr>
            <a:r>
              <a:rPr lang="en-US" sz="1200" dirty="0"/>
              <a:t>private void </a:t>
            </a:r>
            <a:r>
              <a:rPr lang="en-US" sz="1200" dirty="0" err="1"/>
              <a:t>enableLocationComponent</a:t>
            </a:r>
            <a:r>
              <a:rPr lang="en-US" sz="1200" dirty="0"/>
              <a:t>(@</a:t>
            </a:r>
            <a:r>
              <a:rPr lang="en-US" sz="1200" dirty="0" err="1"/>
              <a:t>NonNull</a:t>
            </a:r>
            <a:r>
              <a:rPr lang="en-US" sz="1200" dirty="0"/>
              <a:t> Style </a:t>
            </a:r>
            <a:r>
              <a:rPr lang="en-US" sz="1200" dirty="0" err="1"/>
              <a:t>loadedMapStyle</a:t>
            </a:r>
            <a:r>
              <a:rPr lang="en-US" sz="1200" dirty="0"/>
              <a:t>) {</a:t>
            </a:r>
          </a:p>
          <a:p>
            <a:pPr marL="0" indent="0">
              <a:buNone/>
            </a:pPr>
            <a:r>
              <a:rPr lang="en-US" sz="1200" b="1" dirty="0"/>
              <a:t>// Check if permissions are enabled and if not request</a:t>
            </a:r>
          </a:p>
          <a:p>
            <a:pPr marL="0" indent="0">
              <a:buNone/>
            </a:pPr>
            <a:r>
              <a:rPr lang="en-US" sz="1200" dirty="0"/>
              <a:t>if (</a:t>
            </a:r>
            <a:r>
              <a:rPr lang="en-US" sz="1200" dirty="0" err="1"/>
              <a:t>PermissionsManager.areLocationPermissionsGranted</a:t>
            </a:r>
            <a:r>
              <a:rPr lang="en-US" sz="1200" dirty="0"/>
              <a:t>(this)) {</a:t>
            </a:r>
          </a:p>
          <a:p>
            <a:pPr marL="0" indent="0">
              <a:buNone/>
            </a:pPr>
            <a:r>
              <a:rPr lang="en-US" sz="1200" b="1" dirty="0"/>
              <a:t>// Activate the </a:t>
            </a:r>
            <a:r>
              <a:rPr lang="en-US" sz="1200" b="1" dirty="0" err="1"/>
              <a:t>MapboxMap</a:t>
            </a:r>
            <a:r>
              <a:rPr lang="en-US" sz="1200" b="1" dirty="0"/>
              <a:t> </a:t>
            </a:r>
            <a:r>
              <a:rPr lang="en-US" sz="1200" b="1" dirty="0" err="1"/>
              <a:t>LocationComponent</a:t>
            </a:r>
            <a:r>
              <a:rPr lang="en-US" sz="1200" b="1" dirty="0"/>
              <a:t> to show user location</a:t>
            </a:r>
          </a:p>
          <a:p>
            <a:pPr marL="0" indent="0">
              <a:buNone/>
            </a:pPr>
            <a:r>
              <a:rPr lang="en-US" sz="1200" b="1" dirty="0"/>
              <a:t>// Adding in </a:t>
            </a:r>
            <a:r>
              <a:rPr lang="en-US" sz="1200" b="1" dirty="0" err="1"/>
              <a:t>LocationComponentOptions</a:t>
            </a:r>
            <a:r>
              <a:rPr lang="en-US" sz="1200" b="1" dirty="0"/>
              <a:t> is also an optional parameter</a:t>
            </a:r>
          </a:p>
          <a:p>
            <a:pPr marL="0" indent="0">
              <a:buNone/>
            </a:pPr>
            <a:r>
              <a:rPr lang="en-US" sz="1200" dirty="0" err="1"/>
              <a:t>locationComponent</a:t>
            </a:r>
            <a:r>
              <a:rPr lang="en-US" sz="1200" dirty="0"/>
              <a:t> = </a:t>
            </a:r>
            <a:r>
              <a:rPr lang="en-US" sz="1200" dirty="0" err="1"/>
              <a:t>mapboxMap.getLocationComponent</a:t>
            </a:r>
            <a:r>
              <a:rPr lang="en-US" sz="1200" dirty="0"/>
              <a:t>();</a:t>
            </a:r>
          </a:p>
          <a:p>
            <a:pPr marL="0" indent="0">
              <a:buNone/>
            </a:pPr>
            <a:r>
              <a:rPr lang="en-US" sz="1200" dirty="0" err="1"/>
              <a:t>locationComponent.activateLocationComponent</a:t>
            </a:r>
            <a:r>
              <a:rPr lang="en-US" sz="1200" dirty="0"/>
              <a:t>(this, </a:t>
            </a:r>
            <a:r>
              <a:rPr lang="en-US" sz="1200" dirty="0" err="1"/>
              <a:t>loadedMapStyle</a:t>
            </a:r>
            <a:r>
              <a:rPr lang="en-US" sz="1200" dirty="0"/>
              <a:t>);</a:t>
            </a:r>
          </a:p>
          <a:p>
            <a:pPr marL="0" indent="0">
              <a:buNone/>
            </a:pPr>
            <a:r>
              <a:rPr lang="en-US" sz="1200" dirty="0" err="1"/>
              <a:t>locationComponent.setLocationComponentEnabled</a:t>
            </a:r>
            <a:r>
              <a:rPr lang="en-US" sz="1200" dirty="0"/>
              <a:t>(true);</a:t>
            </a:r>
          </a:p>
          <a:p>
            <a:pPr marL="0" indent="0">
              <a:buNone/>
            </a:pPr>
            <a:r>
              <a:rPr lang="en-US" sz="1200" b="1" dirty="0"/>
              <a:t>// Set the component's camera mode</a:t>
            </a:r>
          </a:p>
          <a:p>
            <a:pPr marL="0" indent="0">
              <a:buNone/>
            </a:pPr>
            <a:r>
              <a:rPr lang="en-US" sz="1200" dirty="0" err="1"/>
              <a:t>locationComponent.setCameraMode</a:t>
            </a:r>
            <a:r>
              <a:rPr lang="en-US" sz="1200" dirty="0"/>
              <a:t>(</a:t>
            </a:r>
            <a:r>
              <a:rPr lang="en-US" sz="1200" dirty="0" err="1"/>
              <a:t>CameraMode.TRACKING</a:t>
            </a:r>
            <a:r>
              <a:rPr lang="en-US" sz="1200" dirty="0"/>
              <a:t>);</a:t>
            </a:r>
          </a:p>
          <a:p>
            <a:pPr marL="0" indent="0">
              <a:buNone/>
            </a:pPr>
            <a:r>
              <a:rPr lang="en-US" sz="1200" dirty="0"/>
              <a:t>} </a:t>
            </a:r>
            <a:r>
              <a:rPr lang="en-US" sz="1200" dirty="0" smtClean="0"/>
              <a:t>else</a:t>
            </a:r>
          </a:p>
          <a:p>
            <a:pPr marL="0" indent="0">
              <a:buNone/>
            </a:pPr>
            <a:r>
              <a:rPr lang="en-US" sz="1200" dirty="0" smtClean="0"/>
              <a:t> </a:t>
            </a:r>
            <a:r>
              <a:rPr lang="en-US" sz="1200" dirty="0"/>
              <a:t>{</a:t>
            </a:r>
          </a:p>
          <a:p>
            <a:pPr marL="0" indent="0">
              <a:buNone/>
            </a:pPr>
            <a:r>
              <a:rPr lang="en-US" sz="1200" dirty="0" err="1"/>
              <a:t>permissionsManager</a:t>
            </a:r>
            <a:r>
              <a:rPr lang="en-US" sz="1200" dirty="0"/>
              <a:t> = new </a:t>
            </a:r>
            <a:r>
              <a:rPr lang="en-US" sz="1200" dirty="0" err="1"/>
              <a:t>PermissionsManager</a:t>
            </a:r>
            <a:r>
              <a:rPr lang="en-US" sz="1200" dirty="0"/>
              <a:t>(this);</a:t>
            </a:r>
          </a:p>
          <a:p>
            <a:pPr marL="0" indent="0">
              <a:buNone/>
            </a:pPr>
            <a:r>
              <a:rPr lang="en-US" sz="1200" dirty="0" err="1"/>
              <a:t>permissionsManager.requestLocationPermissions</a:t>
            </a:r>
            <a:r>
              <a:rPr lang="en-US" sz="1200" dirty="0"/>
              <a:t>(this</a:t>
            </a:r>
            <a:r>
              <a:rPr lang="en-US" sz="1200" dirty="0" smtClean="0"/>
              <a:t>);}}</a:t>
            </a:r>
            <a:endParaRPr lang="en-US" sz="1200" dirty="0"/>
          </a:p>
          <a:p>
            <a:pPr marL="0" indent="0">
              <a:buNone/>
            </a:pPr>
            <a:endParaRPr lang="en-US" sz="1200" dirty="0"/>
          </a:p>
        </p:txBody>
      </p:sp>
    </p:spTree>
    <p:extLst>
      <p:ext uri="{BB962C8B-B14F-4D97-AF65-F5344CB8AC3E}">
        <p14:creationId xmlns:p14="http://schemas.microsoft.com/office/powerpoint/2010/main" val="899546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r>
              <a:rPr lang="en-US" dirty="0"/>
              <a:t>@Override</a:t>
            </a:r>
          </a:p>
          <a:p>
            <a:r>
              <a:rPr lang="en-US" dirty="0"/>
              <a:t>public void </a:t>
            </a:r>
            <a:r>
              <a:rPr lang="en-US" dirty="0" err="1"/>
              <a:t>onRequestPermissionsResult</a:t>
            </a:r>
            <a:r>
              <a:rPr lang="en-US" dirty="0"/>
              <a:t>(</a:t>
            </a:r>
            <a:r>
              <a:rPr lang="en-US" dirty="0" err="1"/>
              <a:t>int</a:t>
            </a:r>
            <a:r>
              <a:rPr lang="en-US" dirty="0"/>
              <a:t> </a:t>
            </a:r>
            <a:r>
              <a:rPr lang="en-US" dirty="0" err="1"/>
              <a:t>requestCode</a:t>
            </a:r>
            <a:r>
              <a:rPr lang="en-US" dirty="0"/>
              <a:t>, @</a:t>
            </a:r>
            <a:r>
              <a:rPr lang="en-US" dirty="0" err="1"/>
              <a:t>NonNull</a:t>
            </a:r>
            <a:r>
              <a:rPr lang="en-US" dirty="0"/>
              <a:t> String[] permissions, @</a:t>
            </a:r>
            <a:r>
              <a:rPr lang="en-US" dirty="0" err="1"/>
              <a:t>NonNull</a:t>
            </a:r>
            <a:r>
              <a:rPr lang="en-US" dirty="0"/>
              <a:t> </a:t>
            </a:r>
            <a:r>
              <a:rPr lang="en-US" dirty="0" err="1"/>
              <a:t>int</a:t>
            </a:r>
            <a:r>
              <a:rPr lang="en-US" dirty="0"/>
              <a:t>[] </a:t>
            </a:r>
            <a:r>
              <a:rPr lang="en-US" dirty="0" err="1"/>
              <a:t>grantResults</a:t>
            </a:r>
            <a:r>
              <a:rPr lang="en-US" dirty="0"/>
              <a:t>) {</a:t>
            </a:r>
          </a:p>
          <a:p>
            <a:r>
              <a:rPr lang="en-US" dirty="0" err="1"/>
              <a:t>permissionsManager.onRequestPermissionsResult</a:t>
            </a:r>
            <a:r>
              <a:rPr lang="en-US" dirty="0"/>
              <a:t>(</a:t>
            </a:r>
            <a:r>
              <a:rPr lang="en-US" dirty="0" err="1"/>
              <a:t>requestCode</a:t>
            </a:r>
            <a:r>
              <a:rPr lang="en-US" dirty="0"/>
              <a:t>, permissions, </a:t>
            </a:r>
            <a:r>
              <a:rPr lang="en-US" dirty="0" err="1"/>
              <a:t>grantResults</a:t>
            </a:r>
            <a:r>
              <a:rPr lang="en-US" dirty="0"/>
              <a:t>);</a:t>
            </a:r>
          </a:p>
          <a:p>
            <a:r>
              <a:rPr lang="en-US" dirty="0"/>
              <a:t>}</a:t>
            </a:r>
          </a:p>
          <a:p>
            <a:r>
              <a:rPr lang="en-US" dirty="0"/>
              <a:t> </a:t>
            </a:r>
          </a:p>
          <a:p>
            <a:r>
              <a:rPr lang="en-US" dirty="0"/>
              <a:t>@Override</a:t>
            </a:r>
          </a:p>
          <a:p>
            <a:r>
              <a:rPr lang="en-US" dirty="0"/>
              <a:t>public void </a:t>
            </a:r>
            <a:r>
              <a:rPr lang="en-US" dirty="0" err="1"/>
              <a:t>onExplanationNeeded</a:t>
            </a:r>
            <a:r>
              <a:rPr lang="en-US" dirty="0"/>
              <a:t>(List&lt;String&gt; </a:t>
            </a:r>
            <a:r>
              <a:rPr lang="en-US" dirty="0" err="1"/>
              <a:t>permissionsToExplain</a:t>
            </a:r>
            <a:r>
              <a:rPr lang="en-US" dirty="0"/>
              <a:t>) {</a:t>
            </a:r>
          </a:p>
          <a:p>
            <a:r>
              <a:rPr lang="en-US" dirty="0" err="1"/>
              <a:t>Toast.makeText</a:t>
            </a:r>
            <a:r>
              <a:rPr lang="en-US" dirty="0"/>
              <a:t>(this, </a:t>
            </a:r>
            <a:r>
              <a:rPr lang="en-US" dirty="0" err="1"/>
              <a:t>R.string.user_location_permission_explanation</a:t>
            </a:r>
            <a:r>
              <a:rPr lang="en-US" dirty="0"/>
              <a:t>, </a:t>
            </a:r>
            <a:r>
              <a:rPr lang="en-US" dirty="0" err="1"/>
              <a:t>Toast.LENGTH_LONG</a:t>
            </a:r>
            <a:r>
              <a:rPr lang="en-US" dirty="0"/>
              <a:t>).show();</a:t>
            </a:r>
          </a:p>
          <a:p>
            <a:r>
              <a:rPr lang="en-US" dirty="0"/>
              <a:t>}</a:t>
            </a:r>
          </a:p>
        </p:txBody>
      </p:sp>
    </p:spTree>
    <p:extLst>
      <p:ext uri="{BB962C8B-B14F-4D97-AF65-F5344CB8AC3E}">
        <p14:creationId xmlns:p14="http://schemas.microsoft.com/office/powerpoint/2010/main" val="38459327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2526" y="1859340"/>
            <a:ext cx="9264316" cy="2862322"/>
          </a:xfrm>
          <a:prstGeom prst="rect">
            <a:avLst/>
          </a:prstGeom>
        </p:spPr>
        <p:txBody>
          <a:bodyPr wrap="square">
            <a:spAutoFit/>
          </a:bodyPr>
          <a:lstStyle/>
          <a:p>
            <a:r>
              <a:rPr lang="en-US" dirty="0"/>
              <a:t>@Override</a:t>
            </a:r>
          </a:p>
          <a:p>
            <a:r>
              <a:rPr lang="en-US" dirty="0"/>
              <a:t>public void </a:t>
            </a:r>
            <a:r>
              <a:rPr lang="en-US" dirty="0" err="1"/>
              <a:t>onPermissionResult</a:t>
            </a:r>
            <a:r>
              <a:rPr lang="en-US" dirty="0"/>
              <a:t>(</a:t>
            </a:r>
            <a:r>
              <a:rPr lang="en-US" dirty="0" err="1"/>
              <a:t>boolean</a:t>
            </a:r>
            <a:r>
              <a:rPr lang="en-US" dirty="0"/>
              <a:t> granted) {</a:t>
            </a:r>
          </a:p>
          <a:p>
            <a:r>
              <a:rPr lang="en-US" dirty="0"/>
              <a:t>if (granted) {</a:t>
            </a:r>
          </a:p>
          <a:p>
            <a:r>
              <a:rPr lang="en-US" dirty="0" err="1"/>
              <a:t>enableLocationComponent</a:t>
            </a:r>
            <a:r>
              <a:rPr lang="en-US" dirty="0"/>
              <a:t>(</a:t>
            </a:r>
            <a:r>
              <a:rPr lang="en-US" dirty="0" err="1"/>
              <a:t>mapboxMap.getStyle</a:t>
            </a:r>
            <a:r>
              <a:rPr lang="en-US" dirty="0"/>
              <a:t>());</a:t>
            </a:r>
          </a:p>
          <a:p>
            <a:r>
              <a:rPr lang="en-US" dirty="0"/>
              <a:t>} else {</a:t>
            </a:r>
          </a:p>
          <a:p>
            <a:r>
              <a:rPr lang="en-US" dirty="0" err="1"/>
              <a:t>Toast.makeText</a:t>
            </a:r>
            <a:r>
              <a:rPr lang="en-US" dirty="0"/>
              <a:t>(this, </a:t>
            </a:r>
            <a:r>
              <a:rPr lang="en-US" dirty="0" err="1"/>
              <a:t>R.string.user_location_permission_not_granted</a:t>
            </a:r>
            <a:r>
              <a:rPr lang="en-US" dirty="0"/>
              <a:t>, </a:t>
            </a:r>
            <a:r>
              <a:rPr lang="en-US" dirty="0" err="1"/>
              <a:t>Toast.LENGTH_LONG</a:t>
            </a:r>
            <a:r>
              <a:rPr lang="en-US" dirty="0"/>
              <a:t>).show();</a:t>
            </a:r>
          </a:p>
          <a:p>
            <a:r>
              <a:rPr lang="en-US" dirty="0"/>
              <a:t>finish();</a:t>
            </a:r>
          </a:p>
          <a:p>
            <a:r>
              <a:rPr lang="en-US" dirty="0"/>
              <a:t>}</a:t>
            </a:r>
          </a:p>
          <a:p>
            <a:r>
              <a:rPr lang="en-US" dirty="0"/>
              <a:t>}</a:t>
            </a:r>
          </a:p>
        </p:txBody>
      </p:sp>
    </p:spTree>
    <p:extLst>
      <p:ext uri="{BB962C8B-B14F-4D97-AF65-F5344CB8AC3E}">
        <p14:creationId xmlns:p14="http://schemas.microsoft.com/office/powerpoint/2010/main" val="1180314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8959"/>
          </a:xfrm>
        </p:spPr>
        <p:txBody>
          <a:bodyPr>
            <a:normAutofit fontScale="90000"/>
          </a:bodyPr>
          <a:lstStyle/>
          <a:p>
            <a:r>
              <a:rPr lang="en-US" sz="2800" b="1" dirty="0" smtClean="0"/>
              <a:t>Step5:</a:t>
            </a:r>
            <a:endParaRPr lang="en-US" sz="2800" dirty="0"/>
          </a:p>
        </p:txBody>
      </p:sp>
      <p:sp>
        <p:nvSpPr>
          <p:cNvPr id="3" name="Content Placeholder 2"/>
          <p:cNvSpPr>
            <a:spLocks noGrp="1"/>
          </p:cNvSpPr>
          <p:nvPr>
            <p:ph idx="1"/>
          </p:nvPr>
        </p:nvSpPr>
        <p:spPr>
          <a:xfrm>
            <a:off x="838200" y="950494"/>
            <a:ext cx="10515600" cy="5907505"/>
          </a:xfrm>
        </p:spPr>
        <p:txBody>
          <a:bodyPr>
            <a:normAutofit/>
          </a:bodyPr>
          <a:lstStyle/>
          <a:p>
            <a:pPr marL="0" indent="0">
              <a:buNone/>
            </a:pPr>
            <a:r>
              <a:rPr lang="en-US" sz="2400" b="1" dirty="0"/>
              <a:t>Run your application and you will see a circular "puck", which is the user's location on the </a:t>
            </a:r>
            <a:r>
              <a:rPr lang="en-US" sz="2400" b="1" dirty="0" smtClean="0"/>
              <a:t>map</a:t>
            </a:r>
          </a:p>
          <a:p>
            <a:endParaRPr lang="en-US" sz="2400" b="1" dirty="0"/>
          </a:p>
        </p:txBody>
      </p:sp>
      <p:pic>
        <p:nvPicPr>
          <p:cNvPr id="4" name="Picture 3"/>
          <p:cNvPicPr>
            <a:picLocks noChangeAspect="1"/>
          </p:cNvPicPr>
          <p:nvPr/>
        </p:nvPicPr>
        <p:blipFill>
          <a:blip r:embed="rId2"/>
          <a:stretch>
            <a:fillRect/>
          </a:stretch>
        </p:blipFill>
        <p:spPr>
          <a:xfrm>
            <a:off x="2667000" y="1660358"/>
            <a:ext cx="3360821" cy="5089358"/>
          </a:xfrm>
          <a:prstGeom prst="rect">
            <a:avLst/>
          </a:prstGeom>
        </p:spPr>
      </p:pic>
    </p:spTree>
    <p:extLst>
      <p:ext uri="{BB962C8B-B14F-4D97-AF65-F5344CB8AC3E}">
        <p14:creationId xmlns:p14="http://schemas.microsoft.com/office/powerpoint/2010/main" val="176414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Facebook</a:t>
            </a:r>
            <a:endParaRPr lang="en-US" sz="2800" b="1" dirty="0"/>
          </a:p>
        </p:txBody>
      </p:sp>
      <p:sp>
        <p:nvSpPr>
          <p:cNvPr id="3" name="Content Placeholder 2"/>
          <p:cNvSpPr>
            <a:spLocks noGrp="1"/>
          </p:cNvSpPr>
          <p:nvPr>
            <p:ph idx="1"/>
          </p:nvPr>
        </p:nvSpPr>
        <p:spPr/>
        <p:txBody>
          <a:bodyPr>
            <a:normAutofit fontScale="85000" lnSpcReduction="20000"/>
          </a:bodyPr>
          <a:lstStyle/>
          <a:p>
            <a:r>
              <a:rPr lang="en-US" dirty="0"/>
              <a:t> </a:t>
            </a:r>
            <a:r>
              <a:rPr lang="en-US" sz="2400" dirty="0"/>
              <a:t>is a </a:t>
            </a:r>
            <a:r>
              <a:rPr lang="en-US" sz="2400" dirty="0" smtClean="0"/>
              <a:t>social networking</a:t>
            </a:r>
            <a:r>
              <a:rPr lang="en-US" sz="2400" dirty="0"/>
              <a:t> website where users can post comments, share photographs and post links to news or other interesting content on the web, chat live, and watch short-form </a:t>
            </a:r>
            <a:r>
              <a:rPr lang="en-US" sz="2400" dirty="0" smtClean="0"/>
              <a:t>video.</a:t>
            </a:r>
          </a:p>
          <a:p>
            <a:pPr marL="0" indent="0">
              <a:buNone/>
            </a:pPr>
            <a:r>
              <a:rPr lang="en-US" sz="2400" b="1" dirty="0" smtClean="0"/>
              <a:t>     How </a:t>
            </a:r>
            <a:r>
              <a:rPr lang="en-US" sz="2400" b="1" dirty="0" err="1" smtClean="0"/>
              <a:t>facebook</a:t>
            </a:r>
            <a:r>
              <a:rPr lang="en-US" sz="2400" b="1" dirty="0" smtClean="0"/>
              <a:t> use </a:t>
            </a:r>
            <a:r>
              <a:rPr lang="en-US" sz="2400" b="1" dirty="0" err="1" smtClean="0"/>
              <a:t>mapbox</a:t>
            </a:r>
            <a:endParaRPr lang="en-US" sz="2400" b="1" dirty="0" smtClean="0"/>
          </a:p>
          <a:p>
            <a:pPr marL="0" indent="0">
              <a:buNone/>
            </a:pPr>
            <a:r>
              <a:rPr lang="en-US" sz="2400" dirty="0"/>
              <a:t>Facebook is using </a:t>
            </a:r>
            <a:r>
              <a:rPr lang="en-US" sz="2400" dirty="0" err="1"/>
              <a:t>Mapbox</a:t>
            </a:r>
            <a:r>
              <a:rPr lang="en-US" sz="2400" dirty="0"/>
              <a:t> to bring richer maps to their user experience. </a:t>
            </a:r>
            <a:r>
              <a:rPr lang="en-US" sz="2400" dirty="0" smtClean="0"/>
              <a:t>They are </a:t>
            </a:r>
            <a:r>
              <a:rPr lang="en-US" sz="2400" dirty="0"/>
              <a:t>helping millions of Facebook users improve the way they meet up with friends, find recommendations, and plan their weekends</a:t>
            </a:r>
            <a:r>
              <a:rPr lang="en-US" sz="2400" dirty="0" smtClean="0"/>
              <a:t>.</a:t>
            </a:r>
          </a:p>
          <a:p>
            <a:pPr marL="0" indent="0">
              <a:buNone/>
            </a:pPr>
            <a:r>
              <a:rPr lang="en-US" sz="2400" dirty="0"/>
              <a:t>In the main Facebook app on Android, you can use the search feature to find a specific coffee shop, restaurant, bar, event, or see options nearby your current location. Click the Places tab to see your search results on a custom </a:t>
            </a:r>
            <a:r>
              <a:rPr lang="en-US" sz="2400" dirty="0" err="1"/>
              <a:t>Mapbox</a:t>
            </a:r>
            <a:r>
              <a:rPr lang="en-US" sz="2400" dirty="0"/>
              <a:t> map</a:t>
            </a:r>
            <a:r>
              <a:rPr lang="en-US" sz="2400" dirty="0" smtClean="0"/>
              <a:t>.</a:t>
            </a:r>
          </a:p>
          <a:p>
            <a:pPr marL="0" indent="0">
              <a:buNone/>
            </a:pPr>
            <a:r>
              <a:rPr lang="en-US" sz="2400" dirty="0" smtClean="0">
                <a:hlinkClick r:id="rId2"/>
              </a:rPr>
              <a:t>https://blog.mapbox.com/facebook-uses-mapbox-maps-11364481516e</a:t>
            </a:r>
            <a:endParaRPr lang="en-US" sz="2400" b="1" dirty="0"/>
          </a:p>
        </p:txBody>
      </p:sp>
    </p:spTree>
    <p:extLst>
      <p:ext uri="{BB962C8B-B14F-4D97-AF65-F5344CB8AC3E}">
        <p14:creationId xmlns:p14="http://schemas.microsoft.com/office/powerpoint/2010/main" val="778301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Financial Times</a:t>
            </a:r>
            <a:endParaRPr lang="en-US" sz="2800" b="1" dirty="0"/>
          </a:p>
        </p:txBody>
      </p:sp>
      <p:sp>
        <p:nvSpPr>
          <p:cNvPr id="3" name="Content Placeholder 2"/>
          <p:cNvSpPr>
            <a:spLocks noGrp="1"/>
          </p:cNvSpPr>
          <p:nvPr>
            <p:ph idx="1"/>
          </p:nvPr>
        </p:nvSpPr>
        <p:spPr/>
        <p:txBody>
          <a:bodyPr>
            <a:normAutofit fontScale="85000" lnSpcReduction="20000"/>
          </a:bodyPr>
          <a:lstStyle/>
          <a:p>
            <a:r>
              <a:rPr lang="en-US" sz="2400" dirty="0"/>
              <a:t>The Financial Times is one of the world’s leading news </a:t>
            </a:r>
            <a:r>
              <a:rPr lang="en-US" sz="2400" dirty="0" err="1"/>
              <a:t>organisations</a:t>
            </a:r>
            <a:r>
              <a:rPr lang="en-US" sz="2400" dirty="0"/>
              <a:t>, </a:t>
            </a:r>
            <a:r>
              <a:rPr lang="en-US" sz="2400" dirty="0" err="1"/>
              <a:t>recognised</a:t>
            </a:r>
            <a:r>
              <a:rPr lang="en-US" sz="2400" dirty="0"/>
              <a:t> internationally for its authority, integrity and accuracy. It is part of Nikkei Inc., which provides a broad range of information, news and services for the global business community</a:t>
            </a:r>
            <a:r>
              <a:rPr lang="en-US" sz="2400" dirty="0" smtClean="0"/>
              <a:t>.</a:t>
            </a:r>
          </a:p>
          <a:p>
            <a:r>
              <a:rPr lang="en-US" sz="2400" b="1" dirty="0" smtClean="0"/>
              <a:t>How Financial Times use </a:t>
            </a:r>
            <a:r>
              <a:rPr lang="en-US" sz="2400" b="1" dirty="0" err="1" smtClean="0"/>
              <a:t>Mapbox</a:t>
            </a:r>
            <a:endParaRPr lang="en-US" sz="2400" b="1" dirty="0" smtClean="0"/>
          </a:p>
          <a:p>
            <a:r>
              <a:rPr lang="en-US" sz="2400" dirty="0" smtClean="0"/>
              <a:t>Financial Times have integrated maps into their news</a:t>
            </a:r>
          </a:p>
          <a:p>
            <a:r>
              <a:rPr lang="en-US" sz="2400" dirty="0"/>
              <a:t>The </a:t>
            </a:r>
            <a:r>
              <a:rPr lang="en-US" sz="2400" dirty="0" smtClean="0"/>
              <a:t>Financial Times</a:t>
            </a:r>
            <a:r>
              <a:rPr lang="en-US" sz="2400" dirty="0"/>
              <a:t> signature pink brand can now be found in its maps </a:t>
            </a:r>
            <a:r>
              <a:rPr lang="en-US" sz="2400" dirty="0" smtClean="0"/>
              <a:t>too.</a:t>
            </a:r>
          </a:p>
          <a:p>
            <a:endParaRPr lang="en-US" sz="2400" dirty="0" smtClean="0"/>
          </a:p>
          <a:p>
            <a:endParaRPr lang="en-US" sz="2400" b="1" dirty="0" smtClean="0"/>
          </a:p>
          <a:p>
            <a:r>
              <a:rPr lang="en-US" sz="2400" dirty="0" smtClean="0">
                <a:hlinkClick r:id="rId2"/>
              </a:rPr>
              <a:t>https://blog.mapbox.com/financial-times-goes-mapbox-design-matters-36df3030667f</a:t>
            </a:r>
            <a:endParaRPr lang="en-US" sz="2400" b="1" dirty="0" smtClean="0"/>
          </a:p>
          <a:p>
            <a:endParaRPr lang="en-US" sz="2400" b="1" dirty="0"/>
          </a:p>
        </p:txBody>
      </p:sp>
    </p:spTree>
    <p:extLst>
      <p:ext uri="{BB962C8B-B14F-4D97-AF65-F5344CB8AC3E}">
        <p14:creationId xmlns:p14="http://schemas.microsoft.com/office/powerpoint/2010/main" val="337102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The weather Channel</a:t>
            </a:r>
            <a:endParaRPr lang="en-US" sz="2800" b="1" dirty="0"/>
          </a:p>
        </p:txBody>
      </p:sp>
      <p:sp>
        <p:nvSpPr>
          <p:cNvPr id="3" name="Content Placeholder 2"/>
          <p:cNvSpPr>
            <a:spLocks noGrp="1"/>
          </p:cNvSpPr>
          <p:nvPr>
            <p:ph idx="1"/>
          </p:nvPr>
        </p:nvSpPr>
        <p:spPr>
          <a:xfrm>
            <a:off x="344714" y="1448254"/>
            <a:ext cx="10515600" cy="6868432"/>
          </a:xfrm>
        </p:spPr>
        <p:txBody>
          <a:bodyPr>
            <a:noAutofit/>
          </a:bodyPr>
          <a:lstStyle/>
          <a:p>
            <a:r>
              <a:rPr lang="en-US" sz="2400" dirty="0"/>
              <a:t> is </a:t>
            </a:r>
            <a:r>
              <a:rPr lang="en-US" sz="2400" dirty="0" smtClean="0"/>
              <a:t>an</a:t>
            </a:r>
            <a:r>
              <a:rPr lang="en-US" sz="2400" dirty="0"/>
              <a:t> </a:t>
            </a:r>
            <a:r>
              <a:rPr lang="en-US" sz="2400" dirty="0" smtClean="0"/>
              <a:t>American Pay Television</a:t>
            </a:r>
            <a:r>
              <a:rPr lang="en-US" sz="2400" dirty="0"/>
              <a:t> owned by the Weather Group, LLC, a subsidiary of </a:t>
            </a:r>
            <a:r>
              <a:rPr lang="en-US" sz="2400" dirty="0" smtClean="0"/>
              <a:t>Entertainment studios.</a:t>
            </a:r>
            <a:r>
              <a:rPr lang="en-US" sz="2400" dirty="0"/>
              <a:t> The channel's headquarters are in </a:t>
            </a:r>
            <a:r>
              <a:rPr lang="en-US" sz="2400" dirty="0">
                <a:hlinkClick r:id="rId2" tooltip="Atlanta"/>
              </a:rPr>
              <a:t>Atlanta</a:t>
            </a:r>
            <a:r>
              <a:rPr lang="en-US" sz="2400" dirty="0"/>
              <a:t>, </a:t>
            </a:r>
            <a:r>
              <a:rPr lang="en-US" sz="2400" dirty="0">
                <a:hlinkClick r:id="rId3" tooltip="Georgia (U.S. state)"/>
              </a:rPr>
              <a:t>Georgia</a:t>
            </a:r>
            <a:r>
              <a:rPr lang="en-US" sz="2400" dirty="0"/>
              <a:t>. Launched on May 2, 1982, the channel broadcasts </a:t>
            </a:r>
            <a:r>
              <a:rPr lang="en-US" sz="2400" dirty="0">
                <a:hlinkClick r:id="rId4" tooltip="Weather forecast"/>
              </a:rPr>
              <a:t>weather forecasts</a:t>
            </a:r>
            <a:r>
              <a:rPr lang="en-US" sz="2400" dirty="0"/>
              <a:t> and weather-related news and analysis, along with documentaries and entertainment programming related to weather</a:t>
            </a:r>
            <a:r>
              <a:rPr lang="en-US" sz="2400" dirty="0" smtClean="0"/>
              <a:t>.</a:t>
            </a:r>
          </a:p>
          <a:p>
            <a:pPr marL="0" indent="0">
              <a:buNone/>
            </a:pPr>
            <a:r>
              <a:rPr lang="en-US" sz="2400" b="1" dirty="0" smtClean="0"/>
              <a:t>How The Weather Channel use </a:t>
            </a:r>
            <a:r>
              <a:rPr lang="en-US" sz="2400" b="1" dirty="0" err="1" smtClean="0"/>
              <a:t>Mapbox</a:t>
            </a:r>
            <a:endParaRPr lang="en-US" sz="2400" b="1" dirty="0" smtClean="0"/>
          </a:p>
          <a:p>
            <a:r>
              <a:rPr lang="en-US" sz="2400" dirty="0"/>
              <a:t>The new </a:t>
            </a:r>
            <a:r>
              <a:rPr lang="en-US" sz="2400" dirty="0" smtClean="0"/>
              <a:t>Storm Rader app</a:t>
            </a:r>
            <a:r>
              <a:rPr lang="en-US" sz="2400" dirty="0"/>
              <a:t> from </a:t>
            </a:r>
            <a:r>
              <a:rPr lang="en-US" sz="2400" dirty="0" smtClean="0"/>
              <a:t>The Weather Channel</a:t>
            </a:r>
            <a:r>
              <a:rPr lang="en-US" sz="2400" dirty="0"/>
              <a:t> is a full-screen interactive map that puts detailed weather and storm tracking data directly in the hands of users. </a:t>
            </a:r>
            <a:endParaRPr lang="en-US" sz="2400" dirty="0" smtClean="0"/>
          </a:p>
          <a:p>
            <a:r>
              <a:rPr lang="en-US" sz="2400" dirty="0"/>
              <a:t>The app pulls storm data from a network of over 250,000 global personal weather stations, providing eight hours of high-resolution radar data, over 20 data layers, and </a:t>
            </a:r>
            <a:r>
              <a:rPr lang="en-US" sz="2400" dirty="0" err="1"/>
              <a:t>hyperlocal</a:t>
            </a:r>
            <a:r>
              <a:rPr lang="en-US" sz="2400" dirty="0"/>
              <a:t> current conditions and forecasts. Instead of looking at all of this information on the map at once — or viewing it on 20 separate maps — you can pick and choose real-time weather layers and customize the data they </a:t>
            </a:r>
            <a:r>
              <a:rPr lang="en-US" sz="2400" dirty="0" smtClean="0"/>
              <a:t>show</a:t>
            </a:r>
          </a:p>
        </p:txBody>
      </p:sp>
    </p:spTree>
    <p:extLst>
      <p:ext uri="{BB962C8B-B14F-4D97-AF65-F5344CB8AC3E}">
        <p14:creationId xmlns:p14="http://schemas.microsoft.com/office/powerpoint/2010/main" val="354060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828836"/>
            <a:ext cx="6096000" cy="2308324"/>
          </a:xfrm>
          <a:prstGeom prst="rect">
            <a:avLst/>
          </a:prstGeom>
        </p:spPr>
        <p:txBody>
          <a:bodyPr>
            <a:spAutoFit/>
          </a:bodyPr>
          <a:lstStyle/>
          <a:p>
            <a:r>
              <a:rPr lang="en-US" sz="2400" dirty="0" smtClean="0">
                <a:hlinkClick r:id="rId2"/>
              </a:rPr>
              <a:t>https://blog.mapbox.com/tracking-storms-with-the-weather-channels-newest-app-f7b31663fd21</a:t>
            </a:r>
            <a:endParaRPr lang="en-US" sz="2400" dirty="0" smtClean="0"/>
          </a:p>
          <a:p>
            <a:r>
              <a:rPr lang="en-US" sz="2400" dirty="0" smtClean="0">
                <a:hlinkClick r:id="rId3"/>
              </a:rPr>
              <a:t>https://blog.mapbox.com/mapbox-now-powers-the-weather-channel-app-on-ios-5f000e381d8f</a:t>
            </a:r>
            <a:endParaRPr lang="en-US" sz="2400" b="1" dirty="0"/>
          </a:p>
        </p:txBody>
      </p:sp>
    </p:spTree>
    <p:extLst>
      <p:ext uri="{BB962C8B-B14F-4D97-AF65-F5344CB8AC3E}">
        <p14:creationId xmlns:p14="http://schemas.microsoft.com/office/powerpoint/2010/main" val="268693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smtClean="0"/>
              <a:t>snapchat</a:t>
            </a:r>
            <a:endParaRPr lang="en-US" sz="2800" b="1" dirty="0"/>
          </a:p>
        </p:txBody>
      </p:sp>
      <p:sp>
        <p:nvSpPr>
          <p:cNvPr id="3" name="Content Placeholder 2"/>
          <p:cNvSpPr>
            <a:spLocks noGrp="1"/>
          </p:cNvSpPr>
          <p:nvPr>
            <p:ph idx="1"/>
          </p:nvPr>
        </p:nvSpPr>
        <p:spPr/>
        <p:txBody>
          <a:bodyPr>
            <a:normAutofit fontScale="92500"/>
          </a:bodyPr>
          <a:lstStyle/>
          <a:p>
            <a:r>
              <a:rPr lang="en-US" sz="2400" dirty="0" err="1"/>
              <a:t>Snapchat</a:t>
            </a:r>
            <a:r>
              <a:rPr lang="en-US" sz="2400" dirty="0"/>
              <a:t> is a popular messaging app that lets users exchange pictures and videos (called snaps) that are meant to disappear after they're viewed. It's advertised as a "new type of camera" because the essential function is to take a picture or video, add filters, lenses or other effects and share them with friends</a:t>
            </a:r>
            <a:r>
              <a:rPr lang="en-US" sz="2400" dirty="0" smtClean="0"/>
              <a:t>.</a:t>
            </a:r>
          </a:p>
          <a:p>
            <a:r>
              <a:rPr lang="en-US" sz="2400" b="1" dirty="0" smtClean="0"/>
              <a:t>How </a:t>
            </a:r>
            <a:r>
              <a:rPr lang="en-US" sz="2400" b="1" dirty="0" err="1" smtClean="0"/>
              <a:t>snapchat</a:t>
            </a:r>
            <a:r>
              <a:rPr lang="en-US" sz="2400" b="1" dirty="0" smtClean="0"/>
              <a:t> use </a:t>
            </a:r>
            <a:r>
              <a:rPr lang="en-US" sz="2400" b="1" dirty="0" err="1" smtClean="0"/>
              <a:t>mapbox</a:t>
            </a:r>
            <a:endParaRPr lang="en-US" sz="2400" b="1" dirty="0" smtClean="0"/>
          </a:p>
          <a:p>
            <a:r>
              <a:rPr lang="en-US" sz="2400" dirty="0"/>
              <a:t> </a:t>
            </a:r>
            <a:r>
              <a:rPr lang="en-US" sz="2400" dirty="0" smtClean="0"/>
              <a:t> snap map allows </a:t>
            </a:r>
            <a:r>
              <a:rPr lang="en-US" sz="2400" dirty="0"/>
              <a:t>users to keep up to date with the locations of their friends, in addition to viewing Snaps and </a:t>
            </a:r>
            <a:r>
              <a:rPr lang="en-US" sz="2400" dirty="0" smtClean="0"/>
              <a:t>Stories</a:t>
            </a:r>
          </a:p>
          <a:p>
            <a:r>
              <a:rPr lang="en-US" sz="2400" dirty="0" smtClean="0">
                <a:hlinkClick r:id="rId2"/>
              </a:rPr>
              <a:t>https://learn.g2.com/snapchat-map</a:t>
            </a:r>
            <a:endParaRPr lang="en-US" sz="2400" b="1" dirty="0" smtClean="0"/>
          </a:p>
          <a:p>
            <a:endParaRPr lang="en-US" sz="2400" b="1" dirty="0"/>
          </a:p>
        </p:txBody>
      </p:sp>
    </p:spTree>
    <p:extLst>
      <p:ext uri="{BB962C8B-B14F-4D97-AF65-F5344CB8AC3E}">
        <p14:creationId xmlns:p14="http://schemas.microsoft.com/office/powerpoint/2010/main" val="33967101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4088</TotalTime>
  <Words>1786</Words>
  <Application>Microsoft Office PowerPoint</Application>
  <PresentationFormat>Widescreen</PresentationFormat>
  <Paragraphs>289</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Open Sans</vt:lpstr>
      <vt:lpstr>Trebuchet MS</vt:lpstr>
      <vt:lpstr>Wingdings 3</vt:lpstr>
      <vt:lpstr>Facet</vt:lpstr>
      <vt:lpstr>Maps</vt:lpstr>
      <vt:lpstr> What is MapBox</vt:lpstr>
      <vt:lpstr>Lonely Planet </vt:lpstr>
      <vt:lpstr>Foursquare </vt:lpstr>
      <vt:lpstr>Facebook</vt:lpstr>
      <vt:lpstr>Financial Times</vt:lpstr>
      <vt:lpstr>The weather Channel</vt:lpstr>
      <vt:lpstr>PowerPoint Presentation</vt:lpstr>
      <vt:lpstr>snapchat</vt:lpstr>
      <vt:lpstr>prerequisite</vt:lpstr>
      <vt:lpstr>Getting started  with MapBox</vt:lpstr>
      <vt:lpstr>Signup page</vt:lpstr>
      <vt:lpstr>Signin page</vt:lpstr>
      <vt:lpstr>Mapbox access token</vt:lpstr>
      <vt:lpstr>Creating Take me to Zalego app</vt:lpstr>
      <vt:lpstr>PowerPoint Presentation</vt:lpstr>
      <vt:lpstr>PowerPoint Presentation</vt:lpstr>
      <vt:lpstr>PowerPoint Presentation</vt:lpstr>
      <vt:lpstr>PowerPoint Presentation</vt:lpstr>
      <vt:lpstr>Installing the navigation SDK </vt:lpstr>
      <vt:lpstr>PowerPoint Presentation</vt:lpstr>
      <vt:lpstr>PowerPoint Presentation</vt:lpstr>
      <vt:lpstr>PowerPoint Presentation</vt:lpstr>
      <vt:lpstr>PowerPoint Presentation</vt:lpstr>
      <vt:lpstr>PowerPoint Presentation</vt:lpstr>
      <vt:lpstr>Location permissions</vt:lpstr>
      <vt:lpstr>PowerPoint Presentation</vt:lpstr>
      <vt:lpstr>strings.xml (app/res/values/strings.xml)</vt:lpstr>
      <vt:lpstr>PowerPoint Presentation</vt:lpstr>
      <vt:lpstr>PowerPoint Presentation</vt:lpstr>
      <vt:lpstr>activity_main.xml</vt:lpstr>
      <vt:lpstr>PowerPoint Presentation</vt:lpstr>
      <vt:lpstr>MainActivity.java</vt:lpstr>
      <vt:lpstr>PowerPoint Presentation</vt:lpstr>
      <vt:lpstr>PowerPoint Presentation</vt:lpstr>
      <vt:lpstr>PowerPoint Presentation</vt:lpstr>
      <vt:lpstr>PowerPoint Presentation</vt:lpstr>
      <vt:lpstr>Display user location</vt:lpstr>
      <vt:lpstr>Step1:Adding classes needed to add location components</vt:lpstr>
      <vt:lpstr>Step2:Adding location layer variables</vt:lpstr>
      <vt:lpstr>Step3: adding enableLocationComponent() method</vt:lpstr>
      <vt:lpstr>Step4:LocationEngineListener and PermissionsListener</vt:lpstr>
      <vt:lpstr>PowerPoint Presentation</vt:lpstr>
      <vt:lpstr>PowerPoint Presentation</vt:lpstr>
      <vt:lpstr>Step5: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Maps</dc:title>
  <dc:creator>dennis</dc:creator>
  <cp:lastModifiedBy>dennis</cp:lastModifiedBy>
  <cp:revision>91</cp:revision>
  <dcterms:created xsi:type="dcterms:W3CDTF">2019-11-27T08:05:23Z</dcterms:created>
  <dcterms:modified xsi:type="dcterms:W3CDTF">2019-12-10T17:59:39Z</dcterms:modified>
</cp:coreProperties>
</file>