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9"/>
  </p:notesMasterIdLst>
  <p:sldIdLst>
    <p:sldId id="256" r:id="rId2"/>
    <p:sldId id="291" r:id="rId3"/>
    <p:sldId id="286" r:id="rId4"/>
    <p:sldId id="287" r:id="rId5"/>
    <p:sldId id="257" r:id="rId6"/>
    <p:sldId id="288" r:id="rId7"/>
    <p:sldId id="258" r:id="rId8"/>
    <p:sldId id="259" r:id="rId9"/>
    <p:sldId id="260" r:id="rId10"/>
    <p:sldId id="261" r:id="rId11"/>
    <p:sldId id="262" r:id="rId12"/>
    <p:sldId id="263" r:id="rId13"/>
    <p:sldId id="280" r:id="rId14"/>
    <p:sldId id="281" r:id="rId15"/>
    <p:sldId id="290" r:id="rId16"/>
    <p:sldId id="292" r:id="rId17"/>
    <p:sldId id="28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66" autoAdjust="0"/>
  </p:normalViewPr>
  <p:slideViewPr>
    <p:cSldViewPr>
      <p:cViewPr>
        <p:scale>
          <a:sx n="100" d="100"/>
          <a:sy n="100" d="100"/>
        </p:scale>
        <p:origin x="-869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CAC94D0E-72EF-42D3-901B-FBAA78337EB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F76C8-130B-4AE2-9702-8AF3A951D7F6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74FB7-2493-41EE-BA16-F9BD114BEA6A}" type="slidenum">
              <a:rPr lang="en-US"/>
              <a:pPr/>
              <a:t>10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15654-B3EB-44C3-8C0A-29153986CCD4}" type="slidenum">
              <a:rPr lang="en-US"/>
              <a:pPr/>
              <a:t>11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1A157-4443-4A47-9240-C816BFEB1D73}" type="slidenum">
              <a:rPr lang="en-US"/>
              <a:pPr/>
              <a:t>12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Role of connectors in mobility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3A3AC-247C-4EAE-A13B-81AA6CB25DED}" type="slidenum">
              <a:rPr lang="en-US"/>
              <a:pPr/>
              <a:t>13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C97B1-4F7B-40DA-8818-2D3B0C6F0519}" type="slidenum">
              <a:rPr lang="en-US"/>
              <a:pPr/>
              <a:t>14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A20D9-AF8E-484B-8A42-6CFBD6EF99CA}" type="slidenum">
              <a:rPr lang="en-US"/>
              <a:pPr/>
              <a:t>15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6BCAB-FFEA-4828-9DE5-4680ED77D7BC}" type="slidenum">
              <a:rPr lang="en-US"/>
              <a:pPr/>
              <a:t>17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409AA-4B42-42CD-8989-4B03202DDECB}" type="slidenum">
              <a:rPr lang="en-US"/>
              <a:pPr/>
              <a:t>2</a:t>
            </a:fld>
            <a:endParaRPr lang="en-US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01725" y="674688"/>
            <a:ext cx="4603750" cy="34528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97774" y="4353095"/>
            <a:ext cx="5012575" cy="41279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3D339D-0C37-4EF3-B06F-5C107717FA57}" type="slidenum">
              <a:rPr lang="en-US"/>
              <a:pPr/>
              <a:t>3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4213"/>
            <a:ext cx="4564063" cy="342265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33875"/>
            <a:ext cx="5016500" cy="41068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C8DBA-EA0C-4FAC-95BA-6547744CE3F4}" type="slidenum">
              <a:rPr lang="en-US"/>
              <a:pPr/>
              <a:t>4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4213"/>
            <a:ext cx="4564063" cy="342265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33875"/>
            <a:ext cx="5016500" cy="41068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5659BB-A141-4C6A-A78E-02A8BE114762}" type="slidenum">
              <a:rPr lang="en-US"/>
              <a:pPr/>
              <a:t>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6F399-44B2-4E69-AD80-357C3D068AAD}" type="slidenum">
              <a:rPr lang="en-US"/>
              <a:pPr/>
              <a:t>6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B50E3-8236-4DD7-8853-CF606654D765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283B9-3ADD-40EC-9D07-2BD289C34C29}" type="slidenum">
              <a:rPr lang="en-US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74321-C4CA-42B1-9F93-1A968A373604}" type="slidenum">
              <a:rPr lang="en-US"/>
              <a:pPr/>
              <a:t>9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481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482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482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483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E53DFF8-321B-47EF-9E9E-4282D55B46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24843-421D-4602-8BF9-F1A713509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152400"/>
            <a:ext cx="2162175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35713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17E3-E899-4539-B58C-08E8BE45EC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152400"/>
            <a:ext cx="8650288" cy="5980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25258EC-528A-40E2-AF53-05DB52B0C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F0936-79B2-4CCA-9B47-3861B264FD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096A1-BF75-4E83-B514-AC7040124B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4815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249738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701EF-E0E9-4B1B-88F6-9C80CC16AE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3C856-BFA4-47E2-A2C2-98BEEC71DA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9103B-5D2D-4692-B435-0823D6D056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A153F-33AB-4CDF-8134-15B2D9C0D6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DCA53-1342-41ED-84C8-0025E467FA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44CEF-EF78-4E34-B386-E58E7BD31A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ltGray">
          <a:xfrm>
            <a:off x="366713" y="1841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ltGray">
          <a:xfrm>
            <a:off x="749300" y="184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ltGray">
          <a:xfrm>
            <a:off x="490538" y="6064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ltGray">
          <a:xfrm>
            <a:off x="860425" y="606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ltGray">
          <a:xfrm>
            <a:off x="76200" y="533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gray">
          <a:xfrm>
            <a:off x="711200" y="76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gray">
          <a:xfrm>
            <a:off x="457200" y="990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50288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AAB65EA-174C-47AF-A82E-F58EA870F2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Excel_97-2003_Worksheet1.xls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Overview of Prism-MW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795 / SWE 699</a:t>
            </a:r>
            <a:endParaRPr lang="en-US" dirty="0"/>
          </a:p>
          <a:p>
            <a:r>
              <a:rPr lang="en-US" dirty="0"/>
              <a:t>Sam </a:t>
            </a:r>
            <a:r>
              <a:rPr lang="en-US" dirty="0" smtClean="0"/>
              <a:t>Malek</a:t>
            </a:r>
          </a:p>
          <a:p>
            <a:r>
              <a:rPr lang="en-US" dirty="0" smtClean="0"/>
              <a:t>Spring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" y="1371600"/>
            <a:ext cx="2819400" cy="3657600"/>
          </a:xfrm>
          <a:prstGeom prst="rect">
            <a:avLst/>
          </a:prstGeom>
          <a:solidFill>
            <a:srgbClr val="008080">
              <a:alpha val="50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1"/>
          <a:lstStyle/>
          <a:p>
            <a:pPr algn="ctr"/>
            <a:r>
              <a:rPr lang="en-US">
                <a:latin typeface="Arial" pitchFamily="34" charset="0"/>
              </a:rPr>
              <a:t>Architecture - DEMO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95600" y="1066800"/>
            <a:ext cx="7162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Verdana" pitchFamily="34" charset="0"/>
              </a:rPr>
              <a:t>class DemoArch {</a:t>
            </a:r>
          </a:p>
          <a:p>
            <a:r>
              <a:rPr lang="en-US" sz="1600">
                <a:latin typeface="Verdana" pitchFamily="34" charset="0"/>
              </a:rPr>
              <a:t>     static public void main(String argv[]) {</a:t>
            </a:r>
          </a:p>
          <a:p>
            <a:r>
              <a:rPr lang="en-US" sz="1600">
                <a:latin typeface="Verdana" pitchFamily="34" charset="0"/>
              </a:rPr>
              <a:t>    	Architecture arch = new Architecture ("DEMO");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4724400" cy="762000"/>
          </a:xfrm>
        </p:spPr>
        <p:txBody>
          <a:bodyPr/>
          <a:lstStyle/>
          <a:p>
            <a:r>
              <a:rPr lang="en-US"/>
              <a:t>Using Prism-MW</a:t>
            </a:r>
          </a:p>
        </p:txBody>
      </p:sp>
      <p:sp>
        <p:nvSpPr>
          <p:cNvPr id="12293" name="Freeform 5"/>
          <p:cNvSpPr>
            <a:spLocks/>
          </p:cNvSpPr>
          <p:nvPr/>
        </p:nvSpPr>
        <p:spPr bwMode="auto">
          <a:xfrm>
            <a:off x="606425" y="2444750"/>
            <a:ext cx="203200" cy="573088"/>
          </a:xfrm>
          <a:custGeom>
            <a:avLst/>
            <a:gdLst/>
            <a:ahLst/>
            <a:cxnLst>
              <a:cxn ang="0">
                <a:pos x="16" y="344"/>
              </a:cxn>
              <a:cxn ang="0">
                <a:pos x="16" y="104"/>
              </a:cxn>
              <a:cxn ang="0">
                <a:pos x="112" y="8"/>
              </a:cxn>
            </a:cxnLst>
            <a:rect l="0" t="0" r="r" b="b"/>
            <a:pathLst>
              <a:path w="144" h="344">
                <a:moveTo>
                  <a:pt x="16" y="344"/>
                </a:moveTo>
                <a:cubicBezTo>
                  <a:pt x="8" y="252"/>
                  <a:pt x="0" y="160"/>
                  <a:pt x="16" y="104"/>
                </a:cubicBezTo>
                <a:cubicBezTo>
                  <a:pt x="32" y="48"/>
                  <a:pt x="144" y="0"/>
                  <a:pt x="112" y="8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895600" y="1828800"/>
            <a:ext cx="8382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Verdana" pitchFamily="34" charset="0"/>
              </a:rPr>
              <a:t>	</a:t>
            </a:r>
            <a:r>
              <a:rPr lang="en-US" sz="1600">
                <a:solidFill>
                  <a:srgbClr val="008080"/>
                </a:solidFill>
                <a:latin typeface="Verdana" pitchFamily="34" charset="0"/>
              </a:rPr>
              <a:t>// create components</a:t>
            </a:r>
          </a:p>
          <a:p>
            <a:r>
              <a:rPr lang="en-US" sz="1600">
                <a:latin typeface="Verdana" pitchFamily="34" charset="0"/>
              </a:rPr>
              <a:t>	ComponentA a = new ComponentA ("A");</a:t>
            </a:r>
          </a:p>
          <a:p>
            <a:r>
              <a:rPr lang="en-US" sz="1600">
                <a:latin typeface="Verdana" pitchFamily="34" charset="0"/>
              </a:rPr>
              <a:t>	ComponentB b = new ComponentB ("B");</a:t>
            </a:r>
          </a:p>
          <a:p>
            <a:r>
              <a:rPr lang="en-US" sz="1600">
                <a:latin typeface="Verdana" pitchFamily="34" charset="0"/>
              </a:rPr>
              <a:t>	ComponentD d = new ComponentD ("D");</a:t>
            </a:r>
          </a:p>
          <a:p>
            <a:r>
              <a:rPr lang="en-US" sz="1600">
                <a:latin typeface="Verdana" pitchFamily="34" charset="0"/>
              </a:rPr>
              <a:t>		</a:t>
            </a:r>
          </a:p>
          <a:p>
            <a:r>
              <a:rPr lang="en-US" sz="1600">
                <a:latin typeface="Verdana" pitchFamily="34" charset="0"/>
              </a:rPr>
              <a:t>	</a:t>
            </a: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152400" y="5181600"/>
            <a:ext cx="3294063" cy="846138"/>
            <a:chOff x="192" y="3408"/>
            <a:chExt cx="2075" cy="533"/>
          </a:xfrm>
        </p:grpSpPr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912" y="3408"/>
              <a:ext cx="633" cy="5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933" y="3612"/>
              <a:ext cx="5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Component B</a:t>
              </a: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92" y="3408"/>
              <a:ext cx="633" cy="5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192" y="3600"/>
              <a:ext cx="5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Component A</a:t>
              </a: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632" y="3408"/>
              <a:ext cx="635" cy="53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1645" y="3614"/>
              <a:ext cx="61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Component D </a:t>
              </a:r>
              <a:endParaRPr lang="en-US" sz="1200">
                <a:latin typeface="Times New Roman" pitchFamily="18" charset="0"/>
              </a:endParaRPr>
            </a:p>
          </p:txBody>
        </p:sp>
      </p:grp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810000" y="2819400"/>
            <a:ext cx="6553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rgbClr val="008080"/>
                </a:solidFill>
                <a:latin typeface="Verdana" pitchFamily="34" charset="0"/>
              </a:rPr>
              <a:t>// create connectors</a:t>
            </a:r>
          </a:p>
          <a:p>
            <a:r>
              <a:rPr lang="en-US" sz="1600">
                <a:latin typeface="Verdana" pitchFamily="34" charset="0"/>
              </a:rPr>
              <a:t>Connector conn = new Connector("C");</a:t>
            </a:r>
          </a:p>
        </p:txBody>
      </p: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3581400" y="5257800"/>
            <a:ext cx="2257425" cy="627063"/>
            <a:chOff x="192" y="1954"/>
            <a:chExt cx="1422" cy="395"/>
          </a:xfrm>
        </p:grpSpPr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256" y="2030"/>
              <a:ext cx="1358" cy="319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1051" y="2053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256" y="2030"/>
              <a:ext cx="1358" cy="3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192" y="1954"/>
              <a:ext cx="1358" cy="31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598" y="2053"/>
              <a:ext cx="5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Connector C </a:t>
              </a:r>
              <a:endParaRPr lang="en-US" sz="1200">
                <a:latin typeface="Times New Roman" pitchFamily="18" charset="0"/>
              </a:endParaRPr>
            </a:p>
          </p:txBody>
        </p:sp>
      </p:grp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810000" y="3352800"/>
            <a:ext cx="6019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rgbClr val="008080"/>
                </a:solidFill>
                <a:latin typeface="Verdana" pitchFamily="34" charset="0"/>
              </a:rPr>
              <a:t>// add components and connectors </a:t>
            </a:r>
          </a:p>
          <a:p>
            <a:r>
              <a:rPr lang="en-US" sz="1600">
                <a:latin typeface="Verdana" pitchFamily="34" charset="0"/>
              </a:rPr>
              <a:t>arch.addComponent(a);</a:t>
            </a:r>
          </a:p>
          <a:p>
            <a:r>
              <a:rPr lang="en-US" sz="1600">
                <a:latin typeface="Verdana" pitchFamily="34" charset="0"/>
              </a:rPr>
              <a:t>arch.addComponent(b);</a:t>
            </a:r>
          </a:p>
          <a:p>
            <a:r>
              <a:rPr lang="en-US" sz="1600">
                <a:latin typeface="Verdana" pitchFamily="34" charset="0"/>
              </a:rPr>
              <a:t>arch.addComponent(d);</a:t>
            </a:r>
          </a:p>
          <a:p>
            <a:r>
              <a:rPr lang="en-US" sz="1600">
                <a:latin typeface="Verdana" pitchFamily="34" charset="0"/>
              </a:rPr>
              <a:t>arch.addConnector(conn);</a:t>
            </a:r>
          </a:p>
        </p:txBody>
      </p:sp>
      <p:grpSp>
        <p:nvGrpSpPr>
          <p:cNvPr id="12310" name="Group 22"/>
          <p:cNvGrpSpPr>
            <a:grpSpLocks/>
          </p:cNvGrpSpPr>
          <p:nvPr/>
        </p:nvGrpSpPr>
        <p:grpSpPr bwMode="auto">
          <a:xfrm>
            <a:off x="304800" y="1524000"/>
            <a:ext cx="2257425" cy="3203575"/>
            <a:chOff x="192" y="960"/>
            <a:chExt cx="1422" cy="2018"/>
          </a:xfrm>
        </p:grpSpPr>
        <p:grpSp>
          <p:nvGrpSpPr>
            <p:cNvPr id="12311" name="Group 23"/>
            <p:cNvGrpSpPr>
              <a:grpSpLocks/>
            </p:cNvGrpSpPr>
            <p:nvPr/>
          </p:nvGrpSpPr>
          <p:grpSpPr bwMode="auto">
            <a:xfrm>
              <a:off x="240" y="960"/>
              <a:ext cx="1357" cy="2018"/>
              <a:chOff x="215" y="1152"/>
              <a:chExt cx="1357" cy="2018"/>
            </a:xfrm>
          </p:grpSpPr>
          <p:sp>
            <p:nvSpPr>
              <p:cNvPr id="12312" name="Rectangle 24"/>
              <p:cNvSpPr>
                <a:spLocks noChangeArrowheads="1"/>
              </p:cNvSpPr>
              <p:nvPr/>
            </p:nvSpPr>
            <p:spPr bwMode="auto">
              <a:xfrm>
                <a:off x="939" y="1152"/>
                <a:ext cx="633" cy="53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" name="Rectangle 25"/>
              <p:cNvSpPr>
                <a:spLocks noChangeArrowheads="1"/>
              </p:cNvSpPr>
              <p:nvPr/>
            </p:nvSpPr>
            <p:spPr bwMode="auto">
              <a:xfrm>
                <a:off x="960" y="1356"/>
                <a:ext cx="585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</a:rPr>
                  <a:t>Component B</a:t>
                </a: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2314" name="Rectangle 26"/>
              <p:cNvSpPr>
                <a:spLocks noChangeArrowheads="1"/>
              </p:cNvSpPr>
              <p:nvPr/>
            </p:nvSpPr>
            <p:spPr bwMode="auto">
              <a:xfrm>
                <a:off x="215" y="1152"/>
                <a:ext cx="633" cy="53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5" name="Rectangle 27"/>
              <p:cNvSpPr>
                <a:spLocks noChangeArrowheads="1"/>
              </p:cNvSpPr>
              <p:nvPr/>
            </p:nvSpPr>
            <p:spPr bwMode="auto">
              <a:xfrm>
                <a:off x="245" y="1356"/>
                <a:ext cx="585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</a:rPr>
                  <a:t>Component A</a:t>
                </a: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2316" name="Rectangle 28"/>
              <p:cNvSpPr>
                <a:spLocks noChangeArrowheads="1"/>
              </p:cNvSpPr>
              <p:nvPr/>
            </p:nvSpPr>
            <p:spPr bwMode="auto">
              <a:xfrm>
                <a:off x="553" y="2637"/>
                <a:ext cx="635" cy="53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7" name="Rectangle 29"/>
              <p:cNvSpPr>
                <a:spLocks noChangeArrowheads="1"/>
              </p:cNvSpPr>
              <p:nvPr/>
            </p:nvSpPr>
            <p:spPr bwMode="auto">
              <a:xfrm>
                <a:off x="566" y="2843"/>
                <a:ext cx="61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</a:rPr>
                  <a:t>Component D </a:t>
                </a:r>
                <a:endParaRPr lang="en-US" sz="1200">
                  <a:latin typeface="Times New Roman" pitchFamily="18" charset="0"/>
                </a:endParaRPr>
              </a:p>
            </p:txBody>
          </p:sp>
        </p:grpSp>
        <p:grpSp>
          <p:nvGrpSpPr>
            <p:cNvPr id="12318" name="Group 30"/>
            <p:cNvGrpSpPr>
              <a:grpSpLocks/>
            </p:cNvGrpSpPr>
            <p:nvPr/>
          </p:nvGrpSpPr>
          <p:grpSpPr bwMode="auto">
            <a:xfrm>
              <a:off x="192" y="1728"/>
              <a:ext cx="1422" cy="395"/>
              <a:chOff x="192" y="1954"/>
              <a:chExt cx="1422" cy="395"/>
            </a:xfrm>
          </p:grpSpPr>
          <p:sp>
            <p:nvSpPr>
              <p:cNvPr id="12319" name="Rectangle 31"/>
              <p:cNvSpPr>
                <a:spLocks noChangeArrowheads="1"/>
              </p:cNvSpPr>
              <p:nvPr/>
            </p:nvSpPr>
            <p:spPr bwMode="auto">
              <a:xfrm>
                <a:off x="256" y="2030"/>
                <a:ext cx="1358" cy="319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Rectangle 32"/>
              <p:cNvSpPr>
                <a:spLocks noChangeArrowheads="1"/>
              </p:cNvSpPr>
              <p:nvPr/>
            </p:nvSpPr>
            <p:spPr bwMode="auto">
              <a:xfrm>
                <a:off x="1051" y="2053"/>
                <a:ext cx="6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</a:rPr>
                  <a:t>C</a:t>
                </a: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2321" name="Rectangle 33"/>
              <p:cNvSpPr>
                <a:spLocks noChangeArrowheads="1"/>
              </p:cNvSpPr>
              <p:nvPr/>
            </p:nvSpPr>
            <p:spPr bwMode="auto">
              <a:xfrm>
                <a:off x="256" y="2030"/>
                <a:ext cx="1358" cy="3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Rectangle 34"/>
              <p:cNvSpPr>
                <a:spLocks noChangeArrowheads="1"/>
              </p:cNvSpPr>
              <p:nvPr/>
            </p:nvSpPr>
            <p:spPr bwMode="auto">
              <a:xfrm>
                <a:off x="192" y="1954"/>
                <a:ext cx="1358" cy="31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Rectangle 35"/>
              <p:cNvSpPr>
                <a:spLocks noChangeArrowheads="1"/>
              </p:cNvSpPr>
              <p:nvPr/>
            </p:nvSpPr>
            <p:spPr bwMode="auto">
              <a:xfrm>
                <a:off x="598" y="2053"/>
                <a:ext cx="56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</a:rPr>
                  <a:t>Connector C </a:t>
                </a:r>
                <a:endParaRPr lang="en-US" sz="12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324" name="Group 36"/>
          <p:cNvGrpSpPr>
            <a:grpSpLocks/>
          </p:cNvGrpSpPr>
          <p:nvPr/>
        </p:nvGrpSpPr>
        <p:grpSpPr bwMode="auto">
          <a:xfrm>
            <a:off x="838200" y="2362200"/>
            <a:ext cx="6624638" cy="3914775"/>
            <a:chOff x="528" y="1488"/>
            <a:chExt cx="4173" cy="2466"/>
          </a:xfrm>
        </p:grpSpPr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 flipH="1">
              <a:off x="868" y="2077"/>
              <a:ext cx="0" cy="36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Rectangle 38"/>
            <p:cNvSpPr>
              <a:spLocks noChangeArrowheads="1"/>
            </p:cNvSpPr>
            <p:nvPr/>
          </p:nvSpPr>
          <p:spPr bwMode="auto">
            <a:xfrm>
              <a:off x="1821" y="2972"/>
              <a:ext cx="2880" cy="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	</a:t>
              </a:r>
              <a:r>
                <a:rPr lang="en-US" sz="1600">
                  <a:solidFill>
                    <a:srgbClr val="008080"/>
                  </a:solidFill>
                  <a:latin typeface="Arial" pitchFamily="34" charset="0"/>
                </a:rPr>
                <a:t>// establish the interconnections</a:t>
              </a:r>
            </a:p>
            <a:p>
              <a:r>
                <a:rPr lang="en-US" sz="1600">
                  <a:latin typeface="Arial" pitchFamily="34" charset="0"/>
                </a:rPr>
                <a:t>	arch.weld(a, conn);</a:t>
              </a:r>
            </a:p>
            <a:p>
              <a:r>
                <a:rPr lang="en-US" sz="1600">
                  <a:latin typeface="Arial" pitchFamily="34" charset="0"/>
                </a:rPr>
                <a:t>	arch.weld(b, conn);</a:t>
              </a:r>
            </a:p>
            <a:p>
              <a:r>
                <a:rPr lang="en-US" sz="1600">
                  <a:latin typeface="Arial" pitchFamily="34" charset="0"/>
                </a:rPr>
                <a:t>	arch.weld(conn, d) </a:t>
              </a:r>
            </a:p>
            <a:p>
              <a:r>
                <a:rPr lang="en-US" sz="1600">
                  <a:latin typeface="Arial" pitchFamily="34" charset="0"/>
                </a:rPr>
                <a:t>     }</a:t>
              </a:r>
            </a:p>
            <a:p>
              <a:r>
                <a:rPr lang="en-US" sz="1600">
                  <a:latin typeface="Arial" pitchFamily="34" charset="0"/>
                </a:rPr>
                <a:t>}</a:t>
              </a:r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 flipH="1">
              <a:off x="1248" y="1488"/>
              <a:ext cx="0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40"/>
            <p:cNvSpPr>
              <a:spLocks noChangeShapeType="1"/>
            </p:cNvSpPr>
            <p:nvPr/>
          </p:nvSpPr>
          <p:spPr bwMode="auto">
            <a:xfrm flipH="1">
              <a:off x="528" y="1488"/>
              <a:ext cx="0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/>
      <p:bldP spid="12294" grpId="0"/>
      <p:bldP spid="12302" grpId="0"/>
      <p:bldP spid="123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2514600" y="1447800"/>
            <a:ext cx="7086600" cy="4089400"/>
            <a:chOff x="1584" y="960"/>
            <a:chExt cx="4464" cy="2576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2016" y="1584"/>
              <a:ext cx="4032" cy="1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8080"/>
                  </a:solidFill>
                  <a:latin typeface="Verdana" pitchFamily="34" charset="0"/>
                </a:rPr>
                <a:t>Component B handles the event and sends a response</a:t>
              </a:r>
            </a:p>
            <a:p>
              <a:endParaRPr lang="en-US" sz="1600">
                <a:latin typeface="Verdana" pitchFamily="34" charset="0"/>
              </a:endParaRPr>
            </a:p>
            <a:p>
              <a:r>
                <a:rPr lang="en-US" sz="1600">
                  <a:latin typeface="Verdana" pitchFamily="34" charset="0"/>
                </a:rPr>
                <a:t>public void handle(Event e)</a:t>
              </a:r>
            </a:p>
            <a:p>
              <a:r>
                <a:rPr lang="en-US" sz="1600">
                  <a:latin typeface="Verdana" pitchFamily="34" charset="0"/>
                </a:rPr>
                <a:t>{</a:t>
              </a:r>
            </a:p>
            <a:p>
              <a:r>
                <a:rPr lang="en-US" sz="1600">
                  <a:latin typeface="Verdana" pitchFamily="34" charset="0"/>
                </a:rPr>
                <a:t>	if (e.equals("Event_D")) {</a:t>
              </a:r>
            </a:p>
            <a:p>
              <a:r>
                <a:rPr lang="en-US" sz="1600">
                  <a:latin typeface="Verdana" pitchFamily="34" charset="0"/>
                </a:rPr>
                <a:t>	...   </a:t>
              </a:r>
            </a:p>
            <a:p>
              <a:r>
                <a:rPr lang="en-US" sz="1600">
                  <a:latin typeface="Verdana" pitchFamily="34" charset="0"/>
                </a:rPr>
                <a:t>	Event e1= new Event("Response_to_D");</a:t>
              </a:r>
            </a:p>
            <a:p>
              <a:r>
                <a:rPr lang="en-US" sz="1600">
                  <a:latin typeface="Verdana" pitchFamily="34" charset="0"/>
                </a:rPr>
                <a:t>	e1.addParameter("response", resp);</a:t>
              </a:r>
            </a:p>
            <a:p>
              <a:r>
                <a:rPr lang="en-US" sz="1600">
                  <a:latin typeface="Verdana" pitchFamily="34" charset="0"/>
                </a:rPr>
                <a:t>	send(e1);</a:t>
              </a:r>
            </a:p>
            <a:p>
              <a:r>
                <a:rPr lang="en-US" sz="1600">
                  <a:latin typeface="Verdana" pitchFamily="34" charset="0"/>
                </a:rPr>
                <a:t>	}...</a:t>
              </a:r>
            </a:p>
            <a:p>
              <a:r>
                <a:rPr lang="en-US" sz="1600">
                  <a:latin typeface="Verdana" pitchFamily="34" charset="0"/>
                </a:rPr>
                <a:t>     }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</a:pPr>
              <a:endParaRPr lang="en-US" sz="1600">
                <a:latin typeface="Verdana" pitchFamily="34" charset="0"/>
              </a:endParaRPr>
            </a:p>
          </p:txBody>
        </p:sp>
        <p:sp>
          <p:nvSpPr>
            <p:cNvPr id="14340" name="AutoShape 4"/>
            <p:cNvSpPr>
              <a:spLocks noChangeArrowheads="1"/>
            </p:cNvSpPr>
            <p:nvPr/>
          </p:nvSpPr>
          <p:spPr bwMode="auto">
            <a:xfrm rot="10800000">
              <a:off x="1584" y="960"/>
              <a:ext cx="288" cy="72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rgbClr val="5A5AC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Verdana" pitchFamily="34" charset="0"/>
                </a:rPr>
                <a:t>Send (e1)</a:t>
              </a:r>
            </a:p>
          </p:txBody>
        </p:sp>
      </p:grp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4495800" cy="838200"/>
          </a:xfrm>
        </p:spPr>
        <p:txBody>
          <a:bodyPr/>
          <a:lstStyle/>
          <a:p>
            <a:r>
              <a:rPr lang="en-US"/>
              <a:t>Using Prism-MW</a:t>
            </a:r>
          </a:p>
        </p:txBody>
      </p:sp>
      <p:sp>
        <p:nvSpPr>
          <p:cNvPr id="14342" name="Freeform 6"/>
          <p:cNvSpPr>
            <a:spLocks/>
          </p:cNvSpPr>
          <p:nvPr/>
        </p:nvSpPr>
        <p:spPr bwMode="auto">
          <a:xfrm>
            <a:off x="606425" y="2444750"/>
            <a:ext cx="203200" cy="573088"/>
          </a:xfrm>
          <a:custGeom>
            <a:avLst/>
            <a:gdLst/>
            <a:ahLst/>
            <a:cxnLst>
              <a:cxn ang="0">
                <a:pos x="16" y="344"/>
              </a:cxn>
              <a:cxn ang="0">
                <a:pos x="16" y="104"/>
              </a:cxn>
              <a:cxn ang="0">
                <a:pos x="112" y="8"/>
              </a:cxn>
            </a:cxnLst>
            <a:rect l="0" t="0" r="r" b="b"/>
            <a:pathLst>
              <a:path w="144" h="344">
                <a:moveTo>
                  <a:pt x="16" y="344"/>
                </a:moveTo>
                <a:cubicBezTo>
                  <a:pt x="8" y="252"/>
                  <a:pt x="0" y="160"/>
                  <a:pt x="16" y="104"/>
                </a:cubicBezTo>
                <a:cubicBezTo>
                  <a:pt x="32" y="48"/>
                  <a:pt x="144" y="0"/>
                  <a:pt x="112" y="8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52400" y="1371600"/>
            <a:ext cx="2819400" cy="3657600"/>
          </a:xfrm>
          <a:prstGeom prst="rect">
            <a:avLst/>
          </a:prstGeom>
          <a:solidFill>
            <a:srgbClr val="008080">
              <a:alpha val="50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1"/>
          <a:lstStyle/>
          <a:p>
            <a:pPr algn="ctr"/>
            <a:r>
              <a:rPr lang="en-US">
                <a:latin typeface="Arial" pitchFamily="34" charset="0"/>
              </a:rPr>
              <a:t>Architecture - DEMO</a:t>
            </a: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381000" y="1524000"/>
            <a:ext cx="2154238" cy="3203575"/>
            <a:chOff x="215" y="1152"/>
            <a:chExt cx="1357" cy="2018"/>
          </a:xfrm>
        </p:grpSpPr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939" y="1152"/>
              <a:ext cx="633" cy="5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960" y="1356"/>
              <a:ext cx="5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Component B</a:t>
              </a: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15" y="1152"/>
              <a:ext cx="633" cy="53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245" y="1356"/>
              <a:ext cx="5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Component A</a:t>
              </a: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553" y="2637"/>
              <a:ext cx="635" cy="53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566" y="2843"/>
              <a:ext cx="61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Component D </a:t>
              </a:r>
              <a:endParaRPr lang="en-US" sz="1200">
                <a:latin typeface="Times New Roman" pitchFamily="18" charset="0"/>
              </a:endParaRP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304800" y="2743200"/>
            <a:ext cx="2257425" cy="627063"/>
            <a:chOff x="192" y="1954"/>
            <a:chExt cx="1422" cy="395"/>
          </a:xfrm>
        </p:grpSpPr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256" y="2030"/>
              <a:ext cx="1358" cy="319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051" y="2053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256" y="2030"/>
              <a:ext cx="1358" cy="31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192" y="1954"/>
              <a:ext cx="1358" cy="31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598" y="2053"/>
              <a:ext cx="5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Connector C </a:t>
              </a:r>
              <a:endParaRPr lang="en-US" sz="1200">
                <a:latin typeface="Times New Roman" pitchFamily="18" charset="0"/>
              </a:endParaRPr>
            </a:p>
          </p:txBody>
        </p:sp>
      </p:grpSp>
      <p:sp>
        <p:nvSpPr>
          <p:cNvPr id="14357" name="Line 21"/>
          <p:cNvSpPr>
            <a:spLocks noChangeShapeType="1"/>
          </p:cNvSpPr>
          <p:nvPr/>
        </p:nvSpPr>
        <p:spPr bwMode="auto">
          <a:xfrm flipH="1">
            <a:off x="1377950" y="3297238"/>
            <a:ext cx="0" cy="5778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1981200" y="2362200"/>
            <a:ext cx="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838200" y="2362200"/>
            <a:ext cx="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276600" y="1066800"/>
            <a:ext cx="57912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rgbClr val="008080"/>
                </a:solidFill>
                <a:latin typeface="Verdana" pitchFamily="34" charset="0"/>
              </a:rPr>
              <a:t>Component D sends an event</a:t>
            </a:r>
          </a:p>
          <a:p>
            <a:endParaRPr lang="en-US" sz="1600">
              <a:latin typeface="Verdana" pitchFamily="34" charset="0"/>
            </a:endParaRPr>
          </a:p>
          <a:p>
            <a:r>
              <a:rPr lang="en-US" sz="1600">
                <a:latin typeface="Verdana" pitchFamily="34" charset="0"/>
              </a:rPr>
              <a:t>Event e = new Event ("Event_D");</a:t>
            </a:r>
          </a:p>
          <a:p>
            <a:r>
              <a:rPr lang="en-US" sz="1600">
                <a:latin typeface="Verdana" pitchFamily="34" charset="0"/>
              </a:rPr>
              <a:t>e.addParameter("param_1", p1);</a:t>
            </a:r>
          </a:p>
          <a:p>
            <a:r>
              <a:rPr lang="en-US" sz="1600">
                <a:latin typeface="Verdana" pitchFamily="34" charset="0"/>
              </a:rPr>
              <a:t>send (e);</a:t>
            </a:r>
          </a:p>
        </p:txBody>
      </p:sp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2057400" y="3581400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rgbClr val="5A5A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pitchFamily="34" charset="0"/>
              </a:rPr>
              <a:t>Send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/>
      <p:bldP spid="143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5181600" cy="1143000"/>
          </a:xfrm>
          <a:noFill/>
          <a:ln/>
        </p:spPr>
        <p:txBody>
          <a:bodyPr anchor="ctr"/>
          <a:lstStyle/>
          <a:p>
            <a:r>
              <a:rPr lang="en-US"/>
              <a:t>Event Dispatching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435225" y="1727200"/>
            <a:ext cx="1546225" cy="124618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560638" y="2205038"/>
            <a:ext cx="1395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Component B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39775" y="1727200"/>
            <a:ext cx="1546225" cy="1246188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827088" y="2205038"/>
            <a:ext cx="1181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Component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993900" y="220503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492250" y="5207000"/>
            <a:ext cx="1549400" cy="124777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524000" y="5689600"/>
            <a:ext cx="1244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Component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743200" y="5689600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D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8990013" y="4351338"/>
            <a:ext cx="1587" cy="500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8672513" y="4351338"/>
            <a:ext cx="3175" cy="500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8359775" y="4351338"/>
            <a:ext cx="1588" cy="500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8045450" y="4351338"/>
            <a:ext cx="1588" cy="500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7731125" y="4351338"/>
            <a:ext cx="1588" cy="500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416800" y="4351338"/>
            <a:ext cx="3175" cy="500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7100888" y="4351338"/>
            <a:ext cx="1587" cy="500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6786563" y="4351338"/>
            <a:ext cx="3175" cy="500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6473825" y="4351338"/>
            <a:ext cx="1588" cy="500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6159500" y="4351338"/>
            <a:ext cx="1588" cy="500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5845175" y="4351338"/>
            <a:ext cx="1588" cy="500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5530850" y="4351338"/>
            <a:ext cx="3175" cy="5000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5530850" y="4851400"/>
            <a:ext cx="3459163" cy="3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5557838" y="447040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5707063" y="4621213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5870575" y="447040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6021388" y="4621213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6215063" y="44926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6365875" y="4645025"/>
            <a:ext cx="1270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6529388" y="44926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6680200" y="4645025"/>
            <a:ext cx="1270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6815138" y="4470400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6965950" y="4621213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18" name="Freeform 34"/>
          <p:cNvSpPr>
            <a:spLocks/>
          </p:cNvSpPr>
          <p:nvPr/>
        </p:nvSpPr>
        <p:spPr bwMode="auto">
          <a:xfrm>
            <a:off x="152400" y="5181600"/>
            <a:ext cx="609600" cy="1219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0" y="288"/>
              </a:cxn>
              <a:cxn ang="0">
                <a:pos x="190" y="288"/>
              </a:cxn>
              <a:cxn ang="0">
                <a:pos x="190" y="1623"/>
              </a:cxn>
              <a:cxn ang="0">
                <a:pos x="386" y="1623"/>
              </a:cxn>
              <a:cxn ang="0">
                <a:pos x="386" y="288"/>
              </a:cxn>
              <a:cxn ang="0">
                <a:pos x="576" y="288"/>
              </a:cxn>
              <a:cxn ang="0">
                <a:pos x="288" y="0"/>
              </a:cxn>
            </a:cxnLst>
            <a:rect l="0" t="0" r="r" b="b"/>
            <a:pathLst>
              <a:path w="576" h="1623">
                <a:moveTo>
                  <a:pt x="288" y="0"/>
                </a:moveTo>
                <a:lnTo>
                  <a:pt x="0" y="288"/>
                </a:lnTo>
                <a:lnTo>
                  <a:pt x="190" y="288"/>
                </a:lnTo>
                <a:lnTo>
                  <a:pt x="190" y="1623"/>
                </a:lnTo>
                <a:lnTo>
                  <a:pt x="386" y="1623"/>
                </a:lnTo>
                <a:lnTo>
                  <a:pt x="386" y="288"/>
                </a:lnTo>
                <a:lnTo>
                  <a:pt x="576" y="28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3175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 rot="16200000">
            <a:off x="-63499" y="5737225"/>
            <a:ext cx="101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777777"/>
                </a:solidFill>
                <a:latin typeface="Arial" pitchFamily="34" charset="0"/>
              </a:rPr>
              <a:t>send Event</a:t>
            </a:r>
            <a:endParaRPr lang="en-US" sz="16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H="1">
            <a:off x="2266950" y="4354513"/>
            <a:ext cx="1588" cy="8524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1438275" y="2973388"/>
            <a:ext cx="830263" cy="631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13"/>
              </a:cxn>
              <a:cxn ang="0">
                <a:pos x="762" y="513"/>
              </a:cxn>
            </a:cxnLst>
            <a:rect l="0" t="0" r="r" b="b"/>
            <a:pathLst>
              <a:path w="762" h="513">
                <a:moveTo>
                  <a:pt x="0" y="0"/>
                </a:moveTo>
                <a:lnTo>
                  <a:pt x="0" y="513"/>
                </a:lnTo>
                <a:lnTo>
                  <a:pt x="762" y="513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76200" y="1905000"/>
            <a:ext cx="609600" cy="1666875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0" y="289"/>
              </a:cxn>
              <a:cxn ang="0">
                <a:pos x="190" y="289"/>
              </a:cxn>
              <a:cxn ang="0">
                <a:pos x="190" y="1623"/>
              </a:cxn>
              <a:cxn ang="0">
                <a:pos x="386" y="1623"/>
              </a:cxn>
              <a:cxn ang="0">
                <a:pos x="386" y="289"/>
              </a:cxn>
              <a:cxn ang="0">
                <a:pos x="576" y="289"/>
              </a:cxn>
              <a:cxn ang="0">
                <a:pos x="288" y="0"/>
              </a:cxn>
            </a:cxnLst>
            <a:rect l="0" t="0" r="r" b="b"/>
            <a:pathLst>
              <a:path w="576" h="1623">
                <a:moveTo>
                  <a:pt x="288" y="0"/>
                </a:moveTo>
                <a:lnTo>
                  <a:pt x="0" y="289"/>
                </a:lnTo>
                <a:lnTo>
                  <a:pt x="190" y="289"/>
                </a:lnTo>
                <a:lnTo>
                  <a:pt x="190" y="1623"/>
                </a:lnTo>
                <a:lnTo>
                  <a:pt x="386" y="1623"/>
                </a:lnTo>
                <a:lnTo>
                  <a:pt x="386" y="289"/>
                </a:lnTo>
                <a:lnTo>
                  <a:pt x="576" y="289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3175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 rot="16200000">
            <a:off x="-238125" y="2647950"/>
            <a:ext cx="1184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777777"/>
                </a:solidFill>
                <a:latin typeface="Arial" pitchFamily="34" charset="0"/>
              </a:rPr>
              <a:t>handle Event</a:t>
            </a:r>
            <a:endParaRPr lang="en-US" sz="1600">
              <a:solidFill>
                <a:srgbClr val="777777"/>
              </a:solidFill>
              <a:latin typeface="Times New Roman" pitchFamily="18" charset="0"/>
            </a:endParaRPr>
          </a:p>
        </p:txBody>
      </p:sp>
      <p:sp>
        <p:nvSpPr>
          <p:cNvPr id="16424" name="Freeform 40"/>
          <p:cNvSpPr>
            <a:spLocks/>
          </p:cNvSpPr>
          <p:nvPr/>
        </p:nvSpPr>
        <p:spPr bwMode="auto">
          <a:xfrm>
            <a:off x="2268538" y="2973388"/>
            <a:ext cx="939800" cy="1006475"/>
          </a:xfrm>
          <a:custGeom>
            <a:avLst/>
            <a:gdLst/>
            <a:ahLst/>
            <a:cxnLst>
              <a:cxn ang="0">
                <a:pos x="861" y="0"/>
              </a:cxn>
              <a:cxn ang="0">
                <a:pos x="861" y="817"/>
              </a:cxn>
              <a:cxn ang="0">
                <a:pos x="0" y="817"/>
              </a:cxn>
            </a:cxnLst>
            <a:rect l="0" t="0" r="r" b="b"/>
            <a:pathLst>
              <a:path w="861" h="817">
                <a:moveTo>
                  <a:pt x="861" y="0"/>
                </a:moveTo>
                <a:lnTo>
                  <a:pt x="861" y="817"/>
                </a:lnTo>
                <a:lnTo>
                  <a:pt x="0" y="817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766763" y="3783013"/>
            <a:ext cx="3316287" cy="747712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Freeform 42"/>
          <p:cNvSpPr>
            <a:spLocks/>
          </p:cNvSpPr>
          <p:nvPr/>
        </p:nvSpPr>
        <p:spPr bwMode="auto">
          <a:xfrm>
            <a:off x="5930900" y="2116138"/>
            <a:ext cx="1731963" cy="36830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64" y="48"/>
              </a:cxn>
              <a:cxn ang="0">
                <a:pos x="129" y="19"/>
              </a:cxn>
              <a:cxn ang="0">
                <a:pos x="198" y="4"/>
              </a:cxn>
              <a:cxn ang="0">
                <a:pos x="269" y="0"/>
              </a:cxn>
              <a:cxn ang="0">
                <a:pos x="342" y="5"/>
              </a:cxn>
              <a:cxn ang="0">
                <a:pos x="417" y="19"/>
              </a:cxn>
              <a:cxn ang="0">
                <a:pos x="492" y="40"/>
              </a:cxn>
              <a:cxn ang="0">
                <a:pos x="569" y="65"/>
              </a:cxn>
              <a:cxn ang="0">
                <a:pos x="646" y="96"/>
              </a:cxn>
              <a:cxn ang="0">
                <a:pos x="725" y="129"/>
              </a:cxn>
              <a:cxn ang="0">
                <a:pos x="802" y="161"/>
              </a:cxn>
              <a:cxn ang="0">
                <a:pos x="879" y="196"/>
              </a:cxn>
              <a:cxn ang="0">
                <a:pos x="954" y="227"/>
              </a:cxn>
              <a:cxn ang="0">
                <a:pos x="1029" y="254"/>
              </a:cxn>
              <a:cxn ang="0">
                <a:pos x="1102" y="277"/>
              </a:cxn>
              <a:cxn ang="0">
                <a:pos x="1175" y="292"/>
              </a:cxn>
              <a:cxn ang="0">
                <a:pos x="1242" y="300"/>
              </a:cxn>
              <a:cxn ang="0">
                <a:pos x="1309" y="298"/>
              </a:cxn>
              <a:cxn ang="0">
                <a:pos x="1373" y="284"/>
              </a:cxn>
              <a:cxn ang="0">
                <a:pos x="1433" y="259"/>
              </a:cxn>
              <a:cxn ang="0">
                <a:pos x="1490" y="219"/>
              </a:cxn>
              <a:cxn ang="0">
                <a:pos x="1542" y="165"/>
              </a:cxn>
              <a:cxn ang="0">
                <a:pos x="1590" y="92"/>
              </a:cxn>
            </a:cxnLst>
            <a:rect l="0" t="0" r="r" b="b"/>
            <a:pathLst>
              <a:path w="1590" h="300">
                <a:moveTo>
                  <a:pt x="0" y="92"/>
                </a:moveTo>
                <a:lnTo>
                  <a:pt x="64" y="48"/>
                </a:lnTo>
                <a:lnTo>
                  <a:pt x="129" y="19"/>
                </a:lnTo>
                <a:lnTo>
                  <a:pt x="198" y="4"/>
                </a:lnTo>
                <a:lnTo>
                  <a:pt x="269" y="0"/>
                </a:lnTo>
                <a:lnTo>
                  <a:pt x="342" y="5"/>
                </a:lnTo>
                <a:lnTo>
                  <a:pt x="417" y="19"/>
                </a:lnTo>
                <a:lnTo>
                  <a:pt x="492" y="40"/>
                </a:lnTo>
                <a:lnTo>
                  <a:pt x="569" y="65"/>
                </a:lnTo>
                <a:lnTo>
                  <a:pt x="646" y="96"/>
                </a:lnTo>
                <a:lnTo>
                  <a:pt x="725" y="129"/>
                </a:lnTo>
                <a:lnTo>
                  <a:pt x="802" y="161"/>
                </a:lnTo>
                <a:lnTo>
                  <a:pt x="879" y="196"/>
                </a:lnTo>
                <a:lnTo>
                  <a:pt x="954" y="227"/>
                </a:lnTo>
                <a:lnTo>
                  <a:pt x="1029" y="254"/>
                </a:lnTo>
                <a:lnTo>
                  <a:pt x="1102" y="277"/>
                </a:lnTo>
                <a:lnTo>
                  <a:pt x="1175" y="292"/>
                </a:lnTo>
                <a:lnTo>
                  <a:pt x="1242" y="300"/>
                </a:lnTo>
                <a:lnTo>
                  <a:pt x="1309" y="298"/>
                </a:lnTo>
                <a:lnTo>
                  <a:pt x="1373" y="284"/>
                </a:lnTo>
                <a:lnTo>
                  <a:pt x="1433" y="259"/>
                </a:lnTo>
                <a:lnTo>
                  <a:pt x="1490" y="219"/>
                </a:lnTo>
                <a:lnTo>
                  <a:pt x="1542" y="165"/>
                </a:lnTo>
                <a:lnTo>
                  <a:pt x="1590" y="92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Freeform 43"/>
          <p:cNvSpPr>
            <a:spLocks/>
          </p:cNvSpPr>
          <p:nvPr/>
        </p:nvSpPr>
        <p:spPr bwMode="auto">
          <a:xfrm>
            <a:off x="5930900" y="2090738"/>
            <a:ext cx="134938" cy="141287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0" y="113"/>
              </a:cxn>
              <a:cxn ang="0">
                <a:pos x="123" y="84"/>
              </a:cxn>
            </a:cxnLst>
            <a:rect l="0" t="0" r="r" b="b"/>
            <a:pathLst>
              <a:path w="123" h="113">
                <a:moveTo>
                  <a:pt x="50" y="0"/>
                </a:moveTo>
                <a:lnTo>
                  <a:pt x="0" y="113"/>
                </a:lnTo>
                <a:lnTo>
                  <a:pt x="123" y="84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Freeform 44"/>
          <p:cNvSpPr>
            <a:spLocks/>
          </p:cNvSpPr>
          <p:nvPr/>
        </p:nvSpPr>
        <p:spPr bwMode="auto">
          <a:xfrm>
            <a:off x="5930900" y="2489200"/>
            <a:ext cx="1787525" cy="369888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66" y="50"/>
              </a:cxn>
              <a:cxn ang="0">
                <a:pos x="133" y="21"/>
              </a:cxn>
              <a:cxn ang="0">
                <a:pos x="204" y="3"/>
              </a:cxn>
              <a:cxn ang="0">
                <a:pos x="277" y="0"/>
              </a:cxn>
              <a:cxn ang="0">
                <a:pos x="352" y="5"/>
              </a:cxn>
              <a:cxn ang="0">
                <a:pos x="429" y="19"/>
              </a:cxn>
              <a:cxn ang="0">
                <a:pos x="508" y="40"/>
              </a:cxn>
              <a:cxn ang="0">
                <a:pos x="587" y="67"/>
              </a:cxn>
              <a:cxn ang="0">
                <a:pos x="667" y="96"/>
              </a:cxn>
              <a:cxn ang="0">
                <a:pos x="748" y="128"/>
              </a:cxn>
              <a:cxn ang="0">
                <a:pos x="827" y="163"/>
              </a:cxn>
              <a:cxn ang="0">
                <a:pos x="906" y="196"/>
              </a:cxn>
              <a:cxn ang="0">
                <a:pos x="985" y="226"/>
              </a:cxn>
              <a:cxn ang="0">
                <a:pos x="1061" y="253"/>
              </a:cxn>
              <a:cxn ang="0">
                <a:pos x="1138" y="276"/>
              </a:cxn>
              <a:cxn ang="0">
                <a:pos x="1211" y="292"/>
              </a:cxn>
              <a:cxn ang="0">
                <a:pos x="1283" y="300"/>
              </a:cxn>
              <a:cxn ang="0">
                <a:pos x="1352" y="298"/>
              </a:cxn>
              <a:cxn ang="0">
                <a:pos x="1417" y="284"/>
              </a:cxn>
              <a:cxn ang="0">
                <a:pos x="1479" y="259"/>
              </a:cxn>
              <a:cxn ang="0">
                <a:pos x="1536" y="219"/>
              </a:cxn>
              <a:cxn ang="0">
                <a:pos x="1590" y="165"/>
              </a:cxn>
              <a:cxn ang="0">
                <a:pos x="1640" y="92"/>
              </a:cxn>
            </a:cxnLst>
            <a:rect l="0" t="0" r="r" b="b"/>
            <a:pathLst>
              <a:path w="1640" h="300">
                <a:moveTo>
                  <a:pt x="0" y="92"/>
                </a:moveTo>
                <a:lnTo>
                  <a:pt x="66" y="50"/>
                </a:lnTo>
                <a:lnTo>
                  <a:pt x="133" y="21"/>
                </a:lnTo>
                <a:lnTo>
                  <a:pt x="204" y="3"/>
                </a:lnTo>
                <a:lnTo>
                  <a:pt x="277" y="0"/>
                </a:lnTo>
                <a:lnTo>
                  <a:pt x="352" y="5"/>
                </a:lnTo>
                <a:lnTo>
                  <a:pt x="429" y="19"/>
                </a:lnTo>
                <a:lnTo>
                  <a:pt x="508" y="40"/>
                </a:lnTo>
                <a:lnTo>
                  <a:pt x="587" y="67"/>
                </a:lnTo>
                <a:lnTo>
                  <a:pt x="667" y="96"/>
                </a:lnTo>
                <a:lnTo>
                  <a:pt x="748" y="128"/>
                </a:lnTo>
                <a:lnTo>
                  <a:pt x="827" y="163"/>
                </a:lnTo>
                <a:lnTo>
                  <a:pt x="906" y="196"/>
                </a:lnTo>
                <a:lnTo>
                  <a:pt x="985" y="226"/>
                </a:lnTo>
                <a:lnTo>
                  <a:pt x="1061" y="253"/>
                </a:lnTo>
                <a:lnTo>
                  <a:pt x="1138" y="276"/>
                </a:lnTo>
                <a:lnTo>
                  <a:pt x="1211" y="292"/>
                </a:lnTo>
                <a:lnTo>
                  <a:pt x="1283" y="300"/>
                </a:lnTo>
                <a:lnTo>
                  <a:pt x="1352" y="298"/>
                </a:lnTo>
                <a:lnTo>
                  <a:pt x="1417" y="284"/>
                </a:lnTo>
                <a:lnTo>
                  <a:pt x="1479" y="259"/>
                </a:lnTo>
                <a:lnTo>
                  <a:pt x="1536" y="219"/>
                </a:lnTo>
                <a:lnTo>
                  <a:pt x="1590" y="165"/>
                </a:lnTo>
                <a:lnTo>
                  <a:pt x="1640" y="92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Freeform 45"/>
          <p:cNvSpPr>
            <a:spLocks/>
          </p:cNvSpPr>
          <p:nvPr/>
        </p:nvSpPr>
        <p:spPr bwMode="auto">
          <a:xfrm>
            <a:off x="5930900" y="2465388"/>
            <a:ext cx="134938" cy="138112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0" y="114"/>
              </a:cxn>
              <a:cxn ang="0">
                <a:pos x="123" y="87"/>
              </a:cxn>
            </a:cxnLst>
            <a:rect l="0" t="0" r="r" b="b"/>
            <a:pathLst>
              <a:path w="123" h="114">
                <a:moveTo>
                  <a:pt x="52" y="0"/>
                </a:moveTo>
                <a:lnTo>
                  <a:pt x="0" y="114"/>
                </a:lnTo>
                <a:lnTo>
                  <a:pt x="123" y="87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Freeform 46"/>
          <p:cNvSpPr>
            <a:spLocks/>
          </p:cNvSpPr>
          <p:nvPr/>
        </p:nvSpPr>
        <p:spPr bwMode="auto">
          <a:xfrm>
            <a:off x="5930900" y="1741488"/>
            <a:ext cx="1731963" cy="369887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64" y="48"/>
              </a:cxn>
              <a:cxn ang="0">
                <a:pos x="129" y="19"/>
              </a:cxn>
              <a:cxn ang="0">
                <a:pos x="198" y="4"/>
              </a:cxn>
              <a:cxn ang="0">
                <a:pos x="269" y="0"/>
              </a:cxn>
              <a:cxn ang="0">
                <a:pos x="342" y="4"/>
              </a:cxn>
              <a:cxn ang="0">
                <a:pos x="417" y="19"/>
              </a:cxn>
              <a:cxn ang="0">
                <a:pos x="492" y="38"/>
              </a:cxn>
              <a:cxn ang="0">
                <a:pos x="569" y="65"/>
              </a:cxn>
              <a:cxn ang="0">
                <a:pos x="646" y="96"/>
              </a:cxn>
              <a:cxn ang="0">
                <a:pos x="725" y="129"/>
              </a:cxn>
              <a:cxn ang="0">
                <a:pos x="802" y="161"/>
              </a:cxn>
              <a:cxn ang="0">
                <a:pos x="879" y="194"/>
              </a:cxn>
              <a:cxn ang="0">
                <a:pos x="954" y="227"/>
              </a:cxn>
              <a:cxn ang="0">
                <a:pos x="1029" y="254"/>
              </a:cxn>
              <a:cxn ang="0">
                <a:pos x="1102" y="275"/>
              </a:cxn>
              <a:cxn ang="0">
                <a:pos x="1175" y="292"/>
              </a:cxn>
              <a:cxn ang="0">
                <a:pos x="1242" y="300"/>
              </a:cxn>
              <a:cxn ang="0">
                <a:pos x="1309" y="298"/>
              </a:cxn>
              <a:cxn ang="0">
                <a:pos x="1373" y="284"/>
              </a:cxn>
              <a:cxn ang="0">
                <a:pos x="1433" y="259"/>
              </a:cxn>
              <a:cxn ang="0">
                <a:pos x="1490" y="219"/>
              </a:cxn>
              <a:cxn ang="0">
                <a:pos x="1542" y="163"/>
              </a:cxn>
              <a:cxn ang="0">
                <a:pos x="1590" y="92"/>
              </a:cxn>
            </a:cxnLst>
            <a:rect l="0" t="0" r="r" b="b"/>
            <a:pathLst>
              <a:path w="1590" h="300">
                <a:moveTo>
                  <a:pt x="0" y="92"/>
                </a:moveTo>
                <a:lnTo>
                  <a:pt x="64" y="48"/>
                </a:lnTo>
                <a:lnTo>
                  <a:pt x="129" y="19"/>
                </a:lnTo>
                <a:lnTo>
                  <a:pt x="198" y="4"/>
                </a:lnTo>
                <a:lnTo>
                  <a:pt x="269" y="0"/>
                </a:lnTo>
                <a:lnTo>
                  <a:pt x="342" y="4"/>
                </a:lnTo>
                <a:lnTo>
                  <a:pt x="417" y="19"/>
                </a:lnTo>
                <a:lnTo>
                  <a:pt x="492" y="38"/>
                </a:lnTo>
                <a:lnTo>
                  <a:pt x="569" y="65"/>
                </a:lnTo>
                <a:lnTo>
                  <a:pt x="646" y="96"/>
                </a:lnTo>
                <a:lnTo>
                  <a:pt x="725" y="129"/>
                </a:lnTo>
                <a:lnTo>
                  <a:pt x="802" y="161"/>
                </a:lnTo>
                <a:lnTo>
                  <a:pt x="879" y="194"/>
                </a:lnTo>
                <a:lnTo>
                  <a:pt x="954" y="227"/>
                </a:lnTo>
                <a:lnTo>
                  <a:pt x="1029" y="254"/>
                </a:lnTo>
                <a:lnTo>
                  <a:pt x="1102" y="275"/>
                </a:lnTo>
                <a:lnTo>
                  <a:pt x="1175" y="292"/>
                </a:lnTo>
                <a:lnTo>
                  <a:pt x="1242" y="300"/>
                </a:lnTo>
                <a:lnTo>
                  <a:pt x="1309" y="298"/>
                </a:lnTo>
                <a:lnTo>
                  <a:pt x="1373" y="284"/>
                </a:lnTo>
                <a:lnTo>
                  <a:pt x="1433" y="259"/>
                </a:lnTo>
                <a:lnTo>
                  <a:pt x="1490" y="219"/>
                </a:lnTo>
                <a:lnTo>
                  <a:pt x="1542" y="163"/>
                </a:lnTo>
                <a:lnTo>
                  <a:pt x="1590" y="92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Freeform 47"/>
          <p:cNvSpPr>
            <a:spLocks/>
          </p:cNvSpPr>
          <p:nvPr/>
        </p:nvSpPr>
        <p:spPr bwMode="auto">
          <a:xfrm>
            <a:off x="5930900" y="1714500"/>
            <a:ext cx="134938" cy="142875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0" y="115"/>
              </a:cxn>
              <a:cxn ang="0">
                <a:pos x="123" y="86"/>
              </a:cxn>
            </a:cxnLst>
            <a:rect l="0" t="0" r="r" b="b"/>
            <a:pathLst>
              <a:path w="123" h="115">
                <a:moveTo>
                  <a:pt x="50" y="0"/>
                </a:moveTo>
                <a:lnTo>
                  <a:pt x="0" y="115"/>
                </a:lnTo>
                <a:lnTo>
                  <a:pt x="123" y="86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6073775" y="1219200"/>
            <a:ext cx="1244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Thread Pool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16433" name="Group 49"/>
          <p:cNvGrpSpPr>
            <a:grpSpLocks/>
          </p:cNvGrpSpPr>
          <p:nvPr/>
        </p:nvGrpSpPr>
        <p:grpSpPr bwMode="auto">
          <a:xfrm>
            <a:off x="3048000" y="4883150"/>
            <a:ext cx="4235450" cy="1262063"/>
            <a:chOff x="2352" y="2592"/>
            <a:chExt cx="1248" cy="512"/>
          </a:xfrm>
        </p:grpSpPr>
        <p:sp>
          <p:nvSpPr>
            <p:cNvPr id="16434" name="Freeform 50"/>
            <p:cNvSpPr>
              <a:spLocks/>
            </p:cNvSpPr>
            <p:nvPr/>
          </p:nvSpPr>
          <p:spPr bwMode="auto">
            <a:xfrm>
              <a:off x="2352" y="2592"/>
              <a:ext cx="1248" cy="512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1008" y="432"/>
                </a:cxn>
                <a:cxn ang="0">
                  <a:pos x="1248" y="0"/>
                </a:cxn>
              </a:cxnLst>
              <a:rect l="0" t="0" r="r" b="b"/>
              <a:pathLst>
                <a:path w="1248" h="512">
                  <a:moveTo>
                    <a:pt x="0" y="480"/>
                  </a:moveTo>
                  <a:cubicBezTo>
                    <a:pt x="400" y="496"/>
                    <a:pt x="800" y="512"/>
                    <a:pt x="1008" y="432"/>
                  </a:cubicBezTo>
                  <a:cubicBezTo>
                    <a:pt x="1216" y="352"/>
                    <a:pt x="1208" y="56"/>
                    <a:pt x="1248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Text Box 51"/>
            <p:cNvSpPr txBox="1">
              <a:spLocks noChangeArrowheads="1"/>
            </p:cNvSpPr>
            <p:nvPr/>
          </p:nvSpPr>
          <p:spPr bwMode="auto">
            <a:xfrm>
              <a:off x="3024" y="2937"/>
              <a:ext cx="192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  <a:latin typeface="Verdana" pitchFamily="34" charset="0"/>
                </a:rPr>
                <a:t>E</a:t>
              </a:r>
            </a:p>
          </p:txBody>
        </p:sp>
      </p:grpSp>
      <p:sp>
        <p:nvSpPr>
          <p:cNvPr id="16436" name="Freeform 52"/>
          <p:cNvSpPr>
            <a:spLocks/>
          </p:cNvSpPr>
          <p:nvPr/>
        </p:nvSpPr>
        <p:spPr bwMode="auto">
          <a:xfrm>
            <a:off x="5610225" y="3760788"/>
            <a:ext cx="1987550" cy="649287"/>
          </a:xfrm>
          <a:custGeom>
            <a:avLst/>
            <a:gdLst/>
            <a:ahLst/>
            <a:cxnLst>
              <a:cxn ang="0">
                <a:pos x="912" y="24"/>
              </a:cxn>
              <a:cxn ang="0">
                <a:pos x="768" y="120"/>
              </a:cxn>
              <a:cxn ang="0">
                <a:pos x="336" y="24"/>
              </a:cxn>
              <a:cxn ang="0">
                <a:pos x="0" y="264"/>
              </a:cxn>
            </a:cxnLst>
            <a:rect l="0" t="0" r="r" b="b"/>
            <a:pathLst>
              <a:path w="912" h="264">
                <a:moveTo>
                  <a:pt x="912" y="24"/>
                </a:moveTo>
                <a:cubicBezTo>
                  <a:pt x="888" y="72"/>
                  <a:pt x="864" y="120"/>
                  <a:pt x="768" y="120"/>
                </a:cubicBezTo>
                <a:cubicBezTo>
                  <a:pt x="672" y="120"/>
                  <a:pt x="464" y="0"/>
                  <a:pt x="336" y="24"/>
                </a:cubicBezTo>
                <a:cubicBezTo>
                  <a:pt x="208" y="48"/>
                  <a:pt x="80" y="128"/>
                  <a:pt x="0" y="26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37" name="Freeform 53"/>
          <p:cNvSpPr>
            <a:spLocks/>
          </p:cNvSpPr>
          <p:nvPr/>
        </p:nvSpPr>
        <p:spPr bwMode="auto">
          <a:xfrm>
            <a:off x="1092200" y="3149600"/>
            <a:ext cx="120650" cy="552450"/>
          </a:xfrm>
          <a:custGeom>
            <a:avLst/>
            <a:gdLst/>
            <a:ahLst/>
            <a:cxnLst>
              <a:cxn ang="0">
                <a:pos x="8" y="224"/>
              </a:cxn>
              <a:cxn ang="0">
                <a:pos x="56" y="32"/>
              </a:cxn>
              <a:cxn ang="0">
                <a:pos x="8" y="32"/>
              </a:cxn>
            </a:cxnLst>
            <a:rect l="0" t="0" r="r" b="b"/>
            <a:pathLst>
              <a:path w="56" h="224">
                <a:moveTo>
                  <a:pt x="8" y="224"/>
                </a:moveTo>
                <a:cubicBezTo>
                  <a:pt x="32" y="144"/>
                  <a:pt x="56" y="64"/>
                  <a:pt x="56" y="32"/>
                </a:cubicBezTo>
                <a:cubicBezTo>
                  <a:pt x="56" y="0"/>
                  <a:pt x="0" y="56"/>
                  <a:pt x="8" y="32"/>
                </a:cubicBezTo>
              </a:path>
            </a:pathLst>
          </a:custGeom>
          <a:noFill/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5432425" y="44196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X</a:t>
            </a:r>
          </a:p>
        </p:txBody>
      </p:sp>
      <p:sp>
        <p:nvSpPr>
          <p:cNvPr id="16439" name="Rectangle 55"/>
          <p:cNvSpPr>
            <a:spLocks noChangeArrowheads="1"/>
          </p:cNvSpPr>
          <p:nvPr/>
        </p:nvSpPr>
        <p:spPr bwMode="auto">
          <a:xfrm>
            <a:off x="7104063" y="4410075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Verdana" pitchFamily="34" charset="0"/>
              </a:rPr>
              <a:t>E</a:t>
            </a: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2362200" y="1295400"/>
            <a:ext cx="1828800" cy="2362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766763" y="3783013"/>
            <a:ext cx="3316287" cy="747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442" name="Group 58"/>
          <p:cNvGrpSpPr>
            <a:grpSpLocks/>
          </p:cNvGrpSpPr>
          <p:nvPr/>
        </p:nvGrpSpPr>
        <p:grpSpPr bwMode="auto">
          <a:xfrm>
            <a:off x="2514600" y="2181225"/>
            <a:ext cx="1979613" cy="1476375"/>
            <a:chOff x="1392" y="912"/>
            <a:chExt cx="960" cy="1315"/>
          </a:xfrm>
        </p:grpSpPr>
        <p:sp>
          <p:nvSpPr>
            <p:cNvPr id="16443" name="Rectangle 59"/>
            <p:cNvSpPr>
              <a:spLocks noChangeArrowheads="1"/>
            </p:cNvSpPr>
            <p:nvPr/>
          </p:nvSpPr>
          <p:spPr bwMode="auto">
            <a:xfrm>
              <a:off x="1392" y="912"/>
              <a:ext cx="960" cy="33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>
              <a:off x="1968" y="12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Rectangle 61"/>
            <p:cNvSpPr>
              <a:spLocks noChangeArrowheads="1"/>
            </p:cNvSpPr>
            <p:nvPr/>
          </p:nvSpPr>
          <p:spPr bwMode="auto">
            <a:xfrm>
              <a:off x="1437" y="976"/>
              <a:ext cx="57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</a:rPr>
                <a:t>Component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6446" name="Rectangle 62"/>
            <p:cNvSpPr>
              <a:spLocks noChangeArrowheads="1"/>
            </p:cNvSpPr>
            <p:nvPr/>
          </p:nvSpPr>
          <p:spPr bwMode="auto">
            <a:xfrm>
              <a:off x="2171" y="976"/>
              <a:ext cx="10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i="1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graphicFrame>
          <p:nvGraphicFramePr>
            <p:cNvPr id="16447" name="Object 63"/>
            <p:cNvGraphicFramePr>
              <a:graphicFrameLocks noChangeAspect="1"/>
            </p:cNvGraphicFramePr>
            <p:nvPr/>
          </p:nvGraphicFramePr>
          <p:xfrm>
            <a:off x="1575" y="1176"/>
            <a:ext cx="767" cy="1051"/>
          </p:xfrm>
          <a:graphic>
            <a:graphicData uri="http://schemas.openxmlformats.org/presentationml/2006/ole">
              <p:oleObj spid="_x0000_s16447" name="Visio" r:id="rId4" imgW="1707213" imgH="1273076" progId="Visio.Drawing.11">
                <p:embed/>
              </p:oleObj>
            </a:graphicData>
          </a:graphic>
        </p:graphicFrame>
      </p:grpSp>
      <p:sp>
        <p:nvSpPr>
          <p:cNvPr id="16448" name="Rectangle 64"/>
          <p:cNvSpPr>
            <a:spLocks noChangeArrowheads="1"/>
          </p:cNvSpPr>
          <p:nvPr/>
        </p:nvSpPr>
        <p:spPr bwMode="auto">
          <a:xfrm>
            <a:off x="609600" y="3605213"/>
            <a:ext cx="3316288" cy="7493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Rectangle 65"/>
          <p:cNvSpPr>
            <a:spLocks noChangeArrowheads="1"/>
          </p:cNvSpPr>
          <p:nvPr/>
        </p:nvSpPr>
        <p:spPr bwMode="auto">
          <a:xfrm>
            <a:off x="1600200" y="3836988"/>
            <a:ext cx="1116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Connector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50" name="Rectangle 66"/>
          <p:cNvSpPr>
            <a:spLocks noChangeArrowheads="1"/>
          </p:cNvSpPr>
          <p:nvPr/>
        </p:nvSpPr>
        <p:spPr bwMode="auto">
          <a:xfrm>
            <a:off x="2706688" y="3836988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C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51" name="Freeform 67"/>
          <p:cNvSpPr>
            <a:spLocks/>
          </p:cNvSpPr>
          <p:nvPr/>
        </p:nvSpPr>
        <p:spPr bwMode="auto">
          <a:xfrm>
            <a:off x="1092200" y="2873375"/>
            <a:ext cx="120650" cy="946150"/>
          </a:xfrm>
          <a:custGeom>
            <a:avLst/>
            <a:gdLst/>
            <a:ahLst/>
            <a:cxnLst>
              <a:cxn ang="0">
                <a:pos x="8" y="384"/>
              </a:cxn>
              <a:cxn ang="0">
                <a:pos x="8" y="144"/>
              </a:cxn>
              <a:cxn ang="0">
                <a:pos x="56" y="0"/>
              </a:cxn>
            </a:cxnLst>
            <a:rect l="0" t="0" r="r" b="b"/>
            <a:pathLst>
              <a:path w="56" h="384">
                <a:moveTo>
                  <a:pt x="8" y="384"/>
                </a:moveTo>
                <a:cubicBezTo>
                  <a:pt x="4" y="296"/>
                  <a:pt x="0" y="208"/>
                  <a:pt x="8" y="144"/>
                </a:cubicBezTo>
                <a:cubicBezTo>
                  <a:pt x="16" y="80"/>
                  <a:pt x="16" y="16"/>
                  <a:pt x="5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52" name="Freeform 68"/>
          <p:cNvSpPr>
            <a:spLocks/>
          </p:cNvSpPr>
          <p:nvPr/>
        </p:nvSpPr>
        <p:spPr bwMode="auto">
          <a:xfrm>
            <a:off x="2992438" y="2755900"/>
            <a:ext cx="122237" cy="946150"/>
          </a:xfrm>
          <a:custGeom>
            <a:avLst/>
            <a:gdLst/>
            <a:ahLst/>
            <a:cxnLst>
              <a:cxn ang="0">
                <a:pos x="8" y="384"/>
              </a:cxn>
              <a:cxn ang="0">
                <a:pos x="8" y="144"/>
              </a:cxn>
              <a:cxn ang="0">
                <a:pos x="56" y="0"/>
              </a:cxn>
            </a:cxnLst>
            <a:rect l="0" t="0" r="r" b="b"/>
            <a:pathLst>
              <a:path w="56" h="384">
                <a:moveTo>
                  <a:pt x="8" y="384"/>
                </a:moveTo>
                <a:cubicBezTo>
                  <a:pt x="4" y="296"/>
                  <a:pt x="0" y="208"/>
                  <a:pt x="8" y="144"/>
                </a:cubicBezTo>
                <a:cubicBezTo>
                  <a:pt x="16" y="80"/>
                  <a:pt x="16" y="16"/>
                  <a:pt x="5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53" name="Freeform 69"/>
          <p:cNvSpPr>
            <a:spLocks/>
          </p:cNvSpPr>
          <p:nvPr/>
        </p:nvSpPr>
        <p:spPr bwMode="auto">
          <a:xfrm>
            <a:off x="1527175" y="2873375"/>
            <a:ext cx="122238" cy="946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48" y="384"/>
              </a:cxn>
            </a:cxnLst>
            <a:rect l="0" t="0" r="r" b="b"/>
            <a:pathLst>
              <a:path w="56" h="384">
                <a:moveTo>
                  <a:pt x="0" y="0"/>
                </a:moveTo>
                <a:cubicBezTo>
                  <a:pt x="20" y="40"/>
                  <a:pt x="40" y="80"/>
                  <a:pt x="48" y="144"/>
                </a:cubicBezTo>
                <a:cubicBezTo>
                  <a:pt x="56" y="208"/>
                  <a:pt x="32" y="352"/>
                  <a:pt x="48" y="3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54" name="Freeform 70"/>
          <p:cNvSpPr>
            <a:spLocks/>
          </p:cNvSpPr>
          <p:nvPr/>
        </p:nvSpPr>
        <p:spPr bwMode="auto">
          <a:xfrm>
            <a:off x="3411538" y="2755900"/>
            <a:ext cx="122237" cy="946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48" y="384"/>
              </a:cxn>
            </a:cxnLst>
            <a:rect l="0" t="0" r="r" b="b"/>
            <a:pathLst>
              <a:path w="56" h="384">
                <a:moveTo>
                  <a:pt x="0" y="0"/>
                </a:moveTo>
                <a:cubicBezTo>
                  <a:pt x="20" y="40"/>
                  <a:pt x="40" y="80"/>
                  <a:pt x="48" y="144"/>
                </a:cubicBezTo>
                <a:cubicBezTo>
                  <a:pt x="56" y="208"/>
                  <a:pt x="32" y="352"/>
                  <a:pt x="48" y="3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55" name="Freeform 71"/>
          <p:cNvSpPr>
            <a:spLocks/>
          </p:cNvSpPr>
          <p:nvPr/>
        </p:nvSpPr>
        <p:spPr bwMode="auto">
          <a:xfrm>
            <a:off x="2992438" y="3938588"/>
            <a:ext cx="2617787" cy="708025"/>
          </a:xfrm>
          <a:custGeom>
            <a:avLst/>
            <a:gdLst/>
            <a:ahLst/>
            <a:cxnLst>
              <a:cxn ang="0">
                <a:pos x="1200" y="288"/>
              </a:cxn>
              <a:cxn ang="0">
                <a:pos x="528" y="192"/>
              </a:cxn>
              <a:cxn ang="0">
                <a:pos x="0" y="0"/>
              </a:cxn>
            </a:cxnLst>
            <a:rect l="0" t="0" r="r" b="b"/>
            <a:pathLst>
              <a:path w="1200" h="288">
                <a:moveTo>
                  <a:pt x="1200" y="288"/>
                </a:moveTo>
                <a:cubicBezTo>
                  <a:pt x="964" y="264"/>
                  <a:pt x="728" y="240"/>
                  <a:pt x="528" y="192"/>
                </a:cubicBezTo>
                <a:cubicBezTo>
                  <a:pt x="328" y="144"/>
                  <a:pt x="48" y="24"/>
                  <a:pt x="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56" name="Freeform 72"/>
          <p:cNvSpPr>
            <a:spLocks/>
          </p:cNvSpPr>
          <p:nvPr/>
        </p:nvSpPr>
        <p:spPr bwMode="auto">
          <a:xfrm>
            <a:off x="3830638" y="2992438"/>
            <a:ext cx="4151312" cy="94615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84" y="240"/>
              </a:cxn>
              <a:cxn ang="0">
                <a:pos x="960" y="192"/>
              </a:cxn>
              <a:cxn ang="0">
                <a:pos x="1440" y="288"/>
              </a:cxn>
              <a:cxn ang="0">
                <a:pos x="1680" y="288"/>
              </a:cxn>
              <a:cxn ang="0">
                <a:pos x="1872" y="144"/>
              </a:cxn>
              <a:cxn ang="0">
                <a:pos x="1872" y="48"/>
              </a:cxn>
              <a:cxn ang="0">
                <a:pos x="1776" y="48"/>
              </a:cxn>
              <a:cxn ang="0">
                <a:pos x="1680" y="144"/>
              </a:cxn>
              <a:cxn ang="0">
                <a:pos x="1536" y="144"/>
              </a:cxn>
              <a:cxn ang="0">
                <a:pos x="1296" y="48"/>
              </a:cxn>
              <a:cxn ang="0">
                <a:pos x="1152" y="0"/>
              </a:cxn>
              <a:cxn ang="0">
                <a:pos x="960" y="48"/>
              </a:cxn>
            </a:cxnLst>
            <a:rect l="0" t="0" r="r" b="b"/>
            <a:pathLst>
              <a:path w="1904" h="384">
                <a:moveTo>
                  <a:pt x="0" y="384"/>
                </a:moveTo>
                <a:cubicBezTo>
                  <a:pt x="112" y="328"/>
                  <a:pt x="224" y="272"/>
                  <a:pt x="384" y="240"/>
                </a:cubicBezTo>
                <a:cubicBezTo>
                  <a:pt x="544" y="208"/>
                  <a:pt x="784" y="184"/>
                  <a:pt x="960" y="192"/>
                </a:cubicBezTo>
                <a:cubicBezTo>
                  <a:pt x="1136" y="200"/>
                  <a:pt x="1320" y="272"/>
                  <a:pt x="1440" y="288"/>
                </a:cubicBezTo>
                <a:cubicBezTo>
                  <a:pt x="1560" y="304"/>
                  <a:pt x="1608" y="312"/>
                  <a:pt x="1680" y="288"/>
                </a:cubicBezTo>
                <a:cubicBezTo>
                  <a:pt x="1752" y="264"/>
                  <a:pt x="1840" y="184"/>
                  <a:pt x="1872" y="144"/>
                </a:cubicBezTo>
                <a:cubicBezTo>
                  <a:pt x="1904" y="104"/>
                  <a:pt x="1888" y="64"/>
                  <a:pt x="1872" y="48"/>
                </a:cubicBezTo>
                <a:cubicBezTo>
                  <a:pt x="1856" y="32"/>
                  <a:pt x="1808" y="32"/>
                  <a:pt x="1776" y="48"/>
                </a:cubicBezTo>
                <a:cubicBezTo>
                  <a:pt x="1744" y="64"/>
                  <a:pt x="1720" y="128"/>
                  <a:pt x="1680" y="144"/>
                </a:cubicBezTo>
                <a:cubicBezTo>
                  <a:pt x="1640" y="160"/>
                  <a:pt x="1600" y="160"/>
                  <a:pt x="1536" y="144"/>
                </a:cubicBezTo>
                <a:cubicBezTo>
                  <a:pt x="1472" y="128"/>
                  <a:pt x="1360" y="72"/>
                  <a:pt x="1296" y="48"/>
                </a:cubicBezTo>
                <a:cubicBezTo>
                  <a:pt x="1232" y="24"/>
                  <a:pt x="1208" y="0"/>
                  <a:pt x="1152" y="0"/>
                </a:cubicBezTo>
                <a:cubicBezTo>
                  <a:pt x="1096" y="0"/>
                  <a:pt x="1008" y="48"/>
                  <a:pt x="960" y="4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57" name="Freeform 73"/>
          <p:cNvSpPr>
            <a:spLocks/>
          </p:cNvSpPr>
          <p:nvPr/>
        </p:nvSpPr>
        <p:spPr bwMode="auto">
          <a:xfrm>
            <a:off x="6019800" y="3657600"/>
            <a:ext cx="1730375" cy="838200"/>
          </a:xfrm>
          <a:custGeom>
            <a:avLst/>
            <a:gdLst/>
            <a:ahLst/>
            <a:cxnLst>
              <a:cxn ang="0">
                <a:pos x="912" y="24"/>
              </a:cxn>
              <a:cxn ang="0">
                <a:pos x="768" y="120"/>
              </a:cxn>
              <a:cxn ang="0">
                <a:pos x="336" y="24"/>
              </a:cxn>
              <a:cxn ang="0">
                <a:pos x="0" y="264"/>
              </a:cxn>
            </a:cxnLst>
            <a:rect l="0" t="0" r="r" b="b"/>
            <a:pathLst>
              <a:path w="912" h="264">
                <a:moveTo>
                  <a:pt x="912" y="24"/>
                </a:moveTo>
                <a:cubicBezTo>
                  <a:pt x="888" y="72"/>
                  <a:pt x="864" y="120"/>
                  <a:pt x="768" y="120"/>
                </a:cubicBezTo>
                <a:cubicBezTo>
                  <a:pt x="672" y="120"/>
                  <a:pt x="464" y="0"/>
                  <a:pt x="336" y="24"/>
                </a:cubicBezTo>
                <a:cubicBezTo>
                  <a:pt x="208" y="48"/>
                  <a:pt x="80" y="128"/>
                  <a:pt x="0" y="26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5791200" y="4419600"/>
            <a:ext cx="358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FF3300"/>
                </a:solidFill>
                <a:latin typeface="Verdana" pitchFamily="34" charset="0"/>
              </a:rPr>
              <a:t>X</a:t>
            </a:r>
          </a:p>
        </p:txBody>
      </p:sp>
      <p:sp>
        <p:nvSpPr>
          <p:cNvPr id="16459" name="Freeform 75"/>
          <p:cNvSpPr>
            <a:spLocks/>
          </p:cNvSpPr>
          <p:nvPr/>
        </p:nvSpPr>
        <p:spPr bwMode="auto">
          <a:xfrm>
            <a:off x="2971800" y="3276600"/>
            <a:ext cx="76200" cy="425450"/>
          </a:xfrm>
          <a:custGeom>
            <a:avLst/>
            <a:gdLst/>
            <a:ahLst/>
            <a:cxnLst>
              <a:cxn ang="0">
                <a:pos x="8" y="384"/>
              </a:cxn>
              <a:cxn ang="0">
                <a:pos x="8" y="144"/>
              </a:cxn>
              <a:cxn ang="0">
                <a:pos x="56" y="0"/>
              </a:cxn>
            </a:cxnLst>
            <a:rect l="0" t="0" r="r" b="b"/>
            <a:pathLst>
              <a:path w="56" h="384">
                <a:moveTo>
                  <a:pt x="8" y="384"/>
                </a:moveTo>
                <a:cubicBezTo>
                  <a:pt x="4" y="296"/>
                  <a:pt x="0" y="208"/>
                  <a:pt x="8" y="144"/>
                </a:cubicBezTo>
                <a:cubicBezTo>
                  <a:pt x="16" y="80"/>
                  <a:pt x="16" y="16"/>
                  <a:pt x="5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60" name="Freeform 76"/>
          <p:cNvSpPr>
            <a:spLocks/>
          </p:cNvSpPr>
          <p:nvPr/>
        </p:nvSpPr>
        <p:spPr bwMode="auto">
          <a:xfrm>
            <a:off x="1524000" y="2819400"/>
            <a:ext cx="122238" cy="946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48" y="384"/>
              </a:cxn>
            </a:cxnLst>
            <a:rect l="0" t="0" r="r" b="b"/>
            <a:pathLst>
              <a:path w="56" h="384">
                <a:moveTo>
                  <a:pt x="0" y="0"/>
                </a:moveTo>
                <a:cubicBezTo>
                  <a:pt x="20" y="40"/>
                  <a:pt x="40" y="80"/>
                  <a:pt x="48" y="144"/>
                </a:cubicBezTo>
                <a:cubicBezTo>
                  <a:pt x="56" y="208"/>
                  <a:pt x="32" y="352"/>
                  <a:pt x="48" y="3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61" name="Freeform 77"/>
          <p:cNvSpPr>
            <a:spLocks/>
          </p:cNvSpPr>
          <p:nvPr/>
        </p:nvSpPr>
        <p:spPr bwMode="auto">
          <a:xfrm>
            <a:off x="3124200" y="3276600"/>
            <a:ext cx="762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48" y="384"/>
              </a:cxn>
            </a:cxnLst>
            <a:rect l="0" t="0" r="r" b="b"/>
            <a:pathLst>
              <a:path w="56" h="384">
                <a:moveTo>
                  <a:pt x="0" y="0"/>
                </a:moveTo>
                <a:cubicBezTo>
                  <a:pt x="20" y="40"/>
                  <a:pt x="40" y="80"/>
                  <a:pt x="48" y="144"/>
                </a:cubicBezTo>
                <a:cubicBezTo>
                  <a:pt x="56" y="208"/>
                  <a:pt x="32" y="352"/>
                  <a:pt x="48" y="3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62" name="Freeform 78"/>
          <p:cNvSpPr>
            <a:spLocks/>
          </p:cNvSpPr>
          <p:nvPr/>
        </p:nvSpPr>
        <p:spPr bwMode="auto">
          <a:xfrm>
            <a:off x="3124200" y="3962400"/>
            <a:ext cx="2874963" cy="708025"/>
          </a:xfrm>
          <a:custGeom>
            <a:avLst/>
            <a:gdLst/>
            <a:ahLst/>
            <a:cxnLst>
              <a:cxn ang="0">
                <a:pos x="1200" y="288"/>
              </a:cxn>
              <a:cxn ang="0">
                <a:pos x="528" y="192"/>
              </a:cxn>
              <a:cxn ang="0">
                <a:pos x="0" y="0"/>
              </a:cxn>
            </a:cxnLst>
            <a:rect l="0" t="0" r="r" b="b"/>
            <a:pathLst>
              <a:path w="1200" h="288">
                <a:moveTo>
                  <a:pt x="1200" y="288"/>
                </a:moveTo>
                <a:cubicBezTo>
                  <a:pt x="964" y="264"/>
                  <a:pt x="728" y="240"/>
                  <a:pt x="528" y="192"/>
                </a:cubicBezTo>
                <a:cubicBezTo>
                  <a:pt x="328" y="144"/>
                  <a:pt x="48" y="24"/>
                  <a:pt x="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63" name="Freeform 79"/>
          <p:cNvSpPr>
            <a:spLocks/>
          </p:cNvSpPr>
          <p:nvPr/>
        </p:nvSpPr>
        <p:spPr bwMode="auto">
          <a:xfrm>
            <a:off x="3810000" y="3016250"/>
            <a:ext cx="4151313" cy="94615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84" y="240"/>
              </a:cxn>
              <a:cxn ang="0">
                <a:pos x="960" y="192"/>
              </a:cxn>
              <a:cxn ang="0">
                <a:pos x="1440" y="288"/>
              </a:cxn>
              <a:cxn ang="0">
                <a:pos x="1680" y="288"/>
              </a:cxn>
              <a:cxn ang="0">
                <a:pos x="1872" y="144"/>
              </a:cxn>
              <a:cxn ang="0">
                <a:pos x="1872" y="48"/>
              </a:cxn>
              <a:cxn ang="0">
                <a:pos x="1776" y="48"/>
              </a:cxn>
              <a:cxn ang="0">
                <a:pos x="1680" y="144"/>
              </a:cxn>
              <a:cxn ang="0">
                <a:pos x="1536" y="144"/>
              </a:cxn>
              <a:cxn ang="0">
                <a:pos x="1296" y="48"/>
              </a:cxn>
              <a:cxn ang="0">
                <a:pos x="1152" y="0"/>
              </a:cxn>
              <a:cxn ang="0">
                <a:pos x="960" y="48"/>
              </a:cxn>
            </a:cxnLst>
            <a:rect l="0" t="0" r="r" b="b"/>
            <a:pathLst>
              <a:path w="1904" h="384">
                <a:moveTo>
                  <a:pt x="0" y="384"/>
                </a:moveTo>
                <a:cubicBezTo>
                  <a:pt x="112" y="328"/>
                  <a:pt x="224" y="272"/>
                  <a:pt x="384" y="240"/>
                </a:cubicBezTo>
                <a:cubicBezTo>
                  <a:pt x="544" y="208"/>
                  <a:pt x="784" y="184"/>
                  <a:pt x="960" y="192"/>
                </a:cubicBezTo>
                <a:cubicBezTo>
                  <a:pt x="1136" y="200"/>
                  <a:pt x="1320" y="272"/>
                  <a:pt x="1440" y="288"/>
                </a:cubicBezTo>
                <a:cubicBezTo>
                  <a:pt x="1560" y="304"/>
                  <a:pt x="1608" y="312"/>
                  <a:pt x="1680" y="288"/>
                </a:cubicBezTo>
                <a:cubicBezTo>
                  <a:pt x="1752" y="264"/>
                  <a:pt x="1840" y="184"/>
                  <a:pt x="1872" y="144"/>
                </a:cubicBezTo>
                <a:cubicBezTo>
                  <a:pt x="1904" y="104"/>
                  <a:pt x="1888" y="64"/>
                  <a:pt x="1872" y="48"/>
                </a:cubicBezTo>
                <a:cubicBezTo>
                  <a:pt x="1856" y="32"/>
                  <a:pt x="1808" y="32"/>
                  <a:pt x="1776" y="48"/>
                </a:cubicBezTo>
                <a:cubicBezTo>
                  <a:pt x="1744" y="64"/>
                  <a:pt x="1720" y="128"/>
                  <a:pt x="1680" y="144"/>
                </a:cubicBezTo>
                <a:cubicBezTo>
                  <a:pt x="1640" y="160"/>
                  <a:pt x="1600" y="160"/>
                  <a:pt x="1536" y="144"/>
                </a:cubicBezTo>
                <a:cubicBezTo>
                  <a:pt x="1472" y="128"/>
                  <a:pt x="1360" y="72"/>
                  <a:pt x="1296" y="48"/>
                </a:cubicBezTo>
                <a:cubicBezTo>
                  <a:pt x="1232" y="24"/>
                  <a:pt x="1208" y="0"/>
                  <a:pt x="1152" y="0"/>
                </a:cubicBezTo>
                <a:cubicBezTo>
                  <a:pt x="1096" y="0"/>
                  <a:pt x="1008" y="48"/>
                  <a:pt x="960" y="4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64" name="Freeform 80"/>
          <p:cNvSpPr>
            <a:spLocks/>
          </p:cNvSpPr>
          <p:nvPr/>
        </p:nvSpPr>
        <p:spPr bwMode="auto">
          <a:xfrm>
            <a:off x="1143000" y="2895600"/>
            <a:ext cx="120650" cy="946150"/>
          </a:xfrm>
          <a:custGeom>
            <a:avLst/>
            <a:gdLst/>
            <a:ahLst/>
            <a:cxnLst>
              <a:cxn ang="0">
                <a:pos x="8" y="384"/>
              </a:cxn>
              <a:cxn ang="0">
                <a:pos x="8" y="144"/>
              </a:cxn>
              <a:cxn ang="0">
                <a:pos x="56" y="0"/>
              </a:cxn>
            </a:cxnLst>
            <a:rect l="0" t="0" r="r" b="b"/>
            <a:pathLst>
              <a:path w="56" h="384">
                <a:moveTo>
                  <a:pt x="8" y="384"/>
                </a:moveTo>
                <a:cubicBezTo>
                  <a:pt x="4" y="296"/>
                  <a:pt x="0" y="208"/>
                  <a:pt x="8" y="144"/>
                </a:cubicBezTo>
                <a:cubicBezTo>
                  <a:pt x="16" y="80"/>
                  <a:pt x="16" y="16"/>
                  <a:pt x="5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6465" name="Object 81"/>
          <p:cNvGraphicFramePr>
            <a:graphicFrameLocks noChangeAspect="1"/>
          </p:cNvGraphicFramePr>
          <p:nvPr>
            <p:ph sz="half" idx="2"/>
          </p:nvPr>
        </p:nvGraphicFramePr>
        <p:xfrm>
          <a:off x="4191000" y="1525588"/>
          <a:ext cx="801688" cy="531812"/>
        </p:xfrm>
        <a:graphic>
          <a:graphicData uri="http://schemas.openxmlformats.org/presentationml/2006/ole">
            <p:oleObj spid="_x0000_s16465" name="Visio" r:id="rId5" imgW="775335" imgH="502717" progId="Visio.Drawing.11">
              <p:embed/>
            </p:oleObj>
          </a:graphicData>
        </a:graphic>
      </p:graphicFrame>
      <p:sp>
        <p:nvSpPr>
          <p:cNvPr id="16466" name="Freeform 82"/>
          <p:cNvSpPr>
            <a:spLocks/>
          </p:cNvSpPr>
          <p:nvPr/>
        </p:nvSpPr>
        <p:spPr bwMode="auto">
          <a:xfrm>
            <a:off x="3048000" y="2019300"/>
            <a:ext cx="1282700" cy="812800"/>
          </a:xfrm>
          <a:custGeom>
            <a:avLst/>
            <a:gdLst/>
            <a:ahLst/>
            <a:cxnLst>
              <a:cxn ang="0">
                <a:pos x="0" y="408"/>
              </a:cxn>
              <a:cxn ang="0">
                <a:pos x="48" y="408"/>
              </a:cxn>
              <a:cxn ang="0">
                <a:pos x="0" y="456"/>
              </a:cxn>
              <a:cxn ang="0">
                <a:pos x="48" y="504"/>
              </a:cxn>
              <a:cxn ang="0">
                <a:pos x="288" y="408"/>
              </a:cxn>
              <a:cxn ang="0">
                <a:pos x="480" y="312"/>
              </a:cxn>
              <a:cxn ang="0">
                <a:pos x="768" y="72"/>
              </a:cxn>
              <a:cxn ang="0">
                <a:pos x="720" y="24"/>
              </a:cxn>
              <a:cxn ang="0">
                <a:pos x="432" y="216"/>
              </a:cxn>
              <a:cxn ang="0">
                <a:pos x="48" y="360"/>
              </a:cxn>
            </a:cxnLst>
            <a:rect l="0" t="0" r="r" b="b"/>
            <a:pathLst>
              <a:path w="808" h="512">
                <a:moveTo>
                  <a:pt x="0" y="408"/>
                </a:moveTo>
                <a:cubicBezTo>
                  <a:pt x="24" y="404"/>
                  <a:pt x="48" y="400"/>
                  <a:pt x="48" y="408"/>
                </a:cubicBezTo>
                <a:cubicBezTo>
                  <a:pt x="48" y="416"/>
                  <a:pt x="0" y="440"/>
                  <a:pt x="0" y="456"/>
                </a:cubicBezTo>
                <a:cubicBezTo>
                  <a:pt x="0" y="472"/>
                  <a:pt x="0" y="512"/>
                  <a:pt x="48" y="504"/>
                </a:cubicBezTo>
                <a:cubicBezTo>
                  <a:pt x="96" y="496"/>
                  <a:pt x="216" y="440"/>
                  <a:pt x="288" y="408"/>
                </a:cubicBezTo>
                <a:cubicBezTo>
                  <a:pt x="360" y="376"/>
                  <a:pt x="400" y="368"/>
                  <a:pt x="480" y="312"/>
                </a:cubicBezTo>
                <a:cubicBezTo>
                  <a:pt x="560" y="256"/>
                  <a:pt x="728" y="120"/>
                  <a:pt x="768" y="72"/>
                </a:cubicBezTo>
                <a:cubicBezTo>
                  <a:pt x="808" y="24"/>
                  <a:pt x="776" y="0"/>
                  <a:pt x="720" y="24"/>
                </a:cubicBezTo>
                <a:cubicBezTo>
                  <a:pt x="664" y="48"/>
                  <a:pt x="544" y="160"/>
                  <a:pt x="432" y="216"/>
                </a:cubicBezTo>
                <a:cubicBezTo>
                  <a:pt x="320" y="272"/>
                  <a:pt x="112" y="336"/>
                  <a:pt x="48" y="36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67" name="Text Box 83"/>
          <p:cNvSpPr txBox="1">
            <a:spLocks noChangeArrowheads="1"/>
          </p:cNvSpPr>
          <p:nvPr/>
        </p:nvSpPr>
        <p:spPr bwMode="auto">
          <a:xfrm>
            <a:off x="4132263" y="1816100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FF3300"/>
                </a:solidFill>
                <a:latin typeface="Arial" pitchFamily="34" charset="0"/>
              </a:rPr>
              <a:t>E</a:t>
            </a:r>
            <a:r>
              <a:rPr lang="en-US" sz="1000" b="1" baseline="-25000">
                <a:solidFill>
                  <a:srgbClr val="FF3300"/>
                </a:solidFill>
                <a:latin typeface="Arial" pitchFamily="34" charset="0"/>
              </a:rPr>
              <a:t>2</a:t>
            </a:r>
          </a:p>
        </p:txBody>
      </p:sp>
      <p:grpSp>
        <p:nvGrpSpPr>
          <p:cNvPr id="16468" name="Group 84"/>
          <p:cNvGrpSpPr>
            <a:grpSpLocks/>
          </p:cNvGrpSpPr>
          <p:nvPr/>
        </p:nvGrpSpPr>
        <p:grpSpPr bwMode="auto">
          <a:xfrm>
            <a:off x="2895600" y="2971800"/>
            <a:ext cx="314325" cy="333375"/>
            <a:chOff x="2736" y="1760"/>
            <a:chExt cx="198" cy="210"/>
          </a:xfrm>
        </p:grpSpPr>
        <p:sp>
          <p:nvSpPr>
            <p:cNvPr id="16469" name="Rectangle 85"/>
            <p:cNvSpPr>
              <a:spLocks noChangeArrowheads="1"/>
            </p:cNvSpPr>
            <p:nvPr/>
          </p:nvSpPr>
          <p:spPr bwMode="auto">
            <a:xfrm>
              <a:off x="2881" y="1855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3300"/>
                  </a:solidFill>
                  <a:latin typeface="Arial" pitchFamily="34" charset="0"/>
                </a:rPr>
                <a:t>2</a:t>
              </a:r>
              <a:endParaRPr lang="en-US" sz="12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6470" name="Rectangle 86"/>
            <p:cNvSpPr>
              <a:spLocks noChangeArrowheads="1"/>
            </p:cNvSpPr>
            <p:nvPr/>
          </p:nvSpPr>
          <p:spPr bwMode="auto">
            <a:xfrm>
              <a:off x="2736" y="1760"/>
              <a:ext cx="1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400" b="1">
                  <a:solidFill>
                    <a:srgbClr val="FF3300"/>
                  </a:solidFill>
                  <a:latin typeface="Verdana" pitchFamily="34" charset="0"/>
                </a:rPr>
                <a:t>E</a:t>
              </a:r>
            </a:p>
          </p:txBody>
        </p:sp>
      </p:grpSp>
      <p:sp>
        <p:nvSpPr>
          <p:cNvPr id="16471" name="AutoShape 87"/>
          <p:cNvSpPr>
            <a:spLocks noChangeArrowheads="1"/>
          </p:cNvSpPr>
          <p:nvPr/>
        </p:nvSpPr>
        <p:spPr bwMode="auto">
          <a:xfrm>
            <a:off x="5334000" y="1143000"/>
            <a:ext cx="3733800" cy="4191000"/>
          </a:xfrm>
          <a:prstGeom prst="roundRect">
            <a:avLst>
              <a:gd name="adj" fmla="val 16667"/>
            </a:avLst>
          </a:prstGeom>
          <a:solidFill>
            <a:schemeClr val="accent1">
              <a:alpha val="21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r"/>
            <a:r>
              <a:rPr lang="en-US" sz="2000" b="1">
                <a:latin typeface="Verdana" pitchFamily="34" charset="0"/>
              </a:rPr>
              <a:t>Scaffold</a:t>
            </a:r>
          </a:p>
        </p:txBody>
      </p:sp>
      <p:sp>
        <p:nvSpPr>
          <p:cNvPr id="16472" name="Rectangle 88"/>
          <p:cNvSpPr>
            <a:spLocks noChangeArrowheads="1"/>
          </p:cNvSpPr>
          <p:nvPr/>
        </p:nvSpPr>
        <p:spPr bwMode="auto">
          <a:xfrm>
            <a:off x="2743200" y="1524000"/>
            <a:ext cx="6172200" cy="495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/>
              <a:t>   Adaptation of an existing worker thread pool technique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Topology based routing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 Single event queue for both locally and remotely generated events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/>
              <a:t> Easy redeployment and redistribution of applications onto different hardware configurations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6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36" grpId="0" animBg="1"/>
      <p:bldP spid="16438" grpId="0" autoUpdateAnimBg="0"/>
      <p:bldP spid="16439" grpId="0" autoUpdateAnimBg="0"/>
      <p:bldP spid="16440" grpId="0" animBg="1"/>
      <p:bldP spid="16451" grpId="0" animBg="1"/>
      <p:bldP spid="16452" grpId="0" animBg="1"/>
      <p:bldP spid="16453" grpId="0" animBg="1"/>
      <p:bldP spid="16454" grpId="0" animBg="1"/>
      <p:bldP spid="16455" grpId="0" animBg="1"/>
      <p:bldP spid="16456" grpId="0" animBg="1"/>
      <p:bldP spid="16457" grpId="0" animBg="1"/>
      <p:bldP spid="16458" grpId="0" autoUpdateAnimBg="0"/>
      <p:bldP spid="16459" grpId="0" animBg="1"/>
      <p:bldP spid="16460" grpId="0" animBg="1"/>
      <p:bldP spid="16461" grpId="0" animBg="1"/>
      <p:bldP spid="16462" grpId="0" animBg="1"/>
      <p:bldP spid="16463" grpId="0" animBg="1"/>
      <p:bldP spid="16464" grpId="0" animBg="1"/>
      <p:bldP spid="16466" grpId="0" animBg="1"/>
      <p:bldP spid="16467" grpId="0"/>
      <p:bldP spid="164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09600" y="381000"/>
            <a:ext cx="901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tIns="50941" rIns="101882" bIns="50941"/>
          <a:lstStyle/>
          <a:p>
            <a:pPr algn="ctr" defTabSz="1019175" eaLnBrk="1" hangingPunct="1">
              <a:buClr>
                <a:srgbClr val="000099"/>
              </a:buClr>
              <a:buFont typeface="Symbol" pitchFamily="18" charset="2"/>
              <a:buNone/>
            </a:pPr>
            <a:r>
              <a:rPr lang="en-US" sz="2000" b="1">
                <a:solidFill>
                  <a:srgbClr val="000066"/>
                </a:solidFill>
                <a:latin typeface="Verdana" pitchFamily="34" charset="0"/>
                <a:ea typeface="MS Mincho" pitchFamily="49" charset="-128"/>
              </a:rPr>
              <a:t>Prism-MW Performance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1135063"/>
            <a:ext cx="365760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2"/>
              </a:buClr>
            </a:pPr>
            <a:r>
              <a:rPr lang="en-US" sz="1600" b="1" i="1" u="sng">
                <a:solidFill>
                  <a:srgbClr val="800000"/>
                </a:solidFill>
                <a:latin typeface="Verdana" pitchFamily="34" charset="0"/>
              </a:rPr>
              <a:t>Efficiency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US" sz="1600">
                <a:solidFill>
                  <a:srgbClr val="000066"/>
                </a:solidFill>
                <a:latin typeface="Verdana" pitchFamily="34" charset="0"/>
              </a:rPr>
              <a:t> 1750 SLOC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US" sz="1600">
                <a:solidFill>
                  <a:srgbClr val="000066"/>
                </a:solidFill>
                <a:latin typeface="Verdana" pitchFamily="34" charset="0"/>
              </a:rPr>
              <a:t> 4600 B for the core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US" sz="1600">
                <a:solidFill>
                  <a:srgbClr val="000066"/>
                </a:solidFill>
                <a:latin typeface="Verdana" pitchFamily="34" charset="0"/>
              </a:rPr>
              <a:t> 160 B per component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US" sz="1600">
                <a:solidFill>
                  <a:srgbClr val="000066"/>
                </a:solidFill>
                <a:latin typeface="Verdana" pitchFamily="34" charset="0"/>
              </a:rPr>
              <a:t> 240 B per connector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US" sz="1600">
                <a:solidFill>
                  <a:srgbClr val="000066"/>
                </a:solidFill>
                <a:latin typeface="Verdana" pitchFamily="34" charset="0"/>
              </a:rPr>
              <a:t> 70 B per weld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US" sz="1600">
                <a:solidFill>
                  <a:srgbClr val="000066"/>
                </a:solidFill>
                <a:latin typeface="Verdana" pitchFamily="34" charset="0"/>
              </a:rPr>
              <a:t> 160 B per event</a:t>
            </a:r>
          </a:p>
          <a:p>
            <a:pPr lvl="1" eaLnBrk="1" hangingPunct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US" sz="1600">
                <a:solidFill>
                  <a:srgbClr val="000066"/>
                </a:solidFill>
                <a:latin typeface="Verdana" pitchFamily="34" charset="0"/>
              </a:rPr>
              <a:t> 240 B per event parameter</a:t>
            </a:r>
          </a:p>
        </p:txBody>
      </p:sp>
      <p:grpSp>
        <p:nvGrpSpPr>
          <p:cNvPr id="125959" name="Group 7"/>
          <p:cNvGrpSpPr>
            <a:grpSpLocks/>
          </p:cNvGrpSpPr>
          <p:nvPr/>
        </p:nvGrpSpPr>
        <p:grpSpPr bwMode="auto">
          <a:xfrm>
            <a:off x="4267200" y="1066800"/>
            <a:ext cx="4495800" cy="2438400"/>
            <a:chOff x="3024" y="720"/>
            <a:chExt cx="2880" cy="1632"/>
          </a:xfrm>
        </p:grpSpPr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3024" y="720"/>
              <a:ext cx="2880" cy="16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1" name="Line 9"/>
            <p:cNvSpPr>
              <a:spLocks noChangeShapeType="1"/>
            </p:cNvSpPr>
            <p:nvPr/>
          </p:nvSpPr>
          <p:spPr bwMode="auto">
            <a:xfrm>
              <a:off x="4176" y="1680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>
              <a:off x="4132" y="1296"/>
              <a:ext cx="1772" cy="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100 001 components</a:t>
              </a:r>
            </a:p>
            <a:p>
              <a:r>
                <a:rPr lang="en-US" sz="1400">
                  <a:latin typeface="Arial" pitchFamily="34" charset="0"/>
                </a:rPr>
                <a:t>100 000 connectors</a:t>
              </a:r>
            </a:p>
            <a:p>
              <a:endParaRPr lang="en-US" sz="1400">
                <a:latin typeface="Arial" pitchFamily="34" charset="0"/>
              </a:endParaRPr>
            </a:p>
            <a:p>
              <a:r>
                <a:rPr lang="en-US" sz="1400">
                  <a:latin typeface="Arial" pitchFamily="34" charset="0"/>
                </a:rPr>
                <a:t>Total event roundtrip time 2.7 sec</a:t>
              </a:r>
            </a:p>
          </p:txBody>
        </p:sp>
        <p:grpSp>
          <p:nvGrpSpPr>
            <p:cNvPr id="125963" name="Group 11"/>
            <p:cNvGrpSpPr>
              <a:grpSpLocks/>
            </p:cNvGrpSpPr>
            <p:nvPr/>
          </p:nvGrpSpPr>
          <p:grpSpPr bwMode="auto">
            <a:xfrm>
              <a:off x="3193" y="875"/>
              <a:ext cx="599" cy="1381"/>
              <a:chOff x="409" y="1307"/>
              <a:chExt cx="922" cy="2837"/>
            </a:xfrm>
          </p:grpSpPr>
          <p:sp>
            <p:nvSpPr>
              <p:cNvPr id="125964" name="Line 12"/>
              <p:cNvSpPr>
                <a:spLocks noChangeShapeType="1"/>
              </p:cNvSpPr>
              <p:nvPr/>
            </p:nvSpPr>
            <p:spPr bwMode="auto">
              <a:xfrm>
                <a:off x="793" y="2651"/>
                <a:ext cx="0" cy="1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65" name="Rectangle 13"/>
              <p:cNvSpPr>
                <a:spLocks noChangeArrowheads="1"/>
              </p:cNvSpPr>
              <p:nvPr/>
            </p:nvSpPr>
            <p:spPr bwMode="auto">
              <a:xfrm>
                <a:off x="486" y="3771"/>
                <a:ext cx="691" cy="37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66" name="Rectangle 14"/>
              <p:cNvSpPr>
                <a:spLocks noChangeArrowheads="1"/>
              </p:cNvSpPr>
              <p:nvPr/>
            </p:nvSpPr>
            <p:spPr bwMode="auto">
              <a:xfrm>
                <a:off x="409" y="3397"/>
                <a:ext cx="922" cy="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67" name="Rectangle 15"/>
              <p:cNvSpPr>
                <a:spLocks noChangeArrowheads="1"/>
              </p:cNvSpPr>
              <p:nvPr/>
            </p:nvSpPr>
            <p:spPr bwMode="auto">
              <a:xfrm>
                <a:off x="486" y="2875"/>
                <a:ext cx="691" cy="37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68" name="Rectangle 16"/>
              <p:cNvSpPr>
                <a:spLocks noChangeArrowheads="1"/>
              </p:cNvSpPr>
              <p:nvPr/>
            </p:nvSpPr>
            <p:spPr bwMode="auto">
              <a:xfrm>
                <a:off x="409" y="2501"/>
                <a:ext cx="922" cy="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69" name="Rectangle 17"/>
              <p:cNvSpPr>
                <a:spLocks noChangeArrowheads="1"/>
              </p:cNvSpPr>
              <p:nvPr/>
            </p:nvSpPr>
            <p:spPr bwMode="auto">
              <a:xfrm>
                <a:off x="409" y="1904"/>
                <a:ext cx="922" cy="1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70" name="Rectangle 18"/>
              <p:cNvSpPr>
                <a:spLocks noChangeArrowheads="1"/>
              </p:cNvSpPr>
              <p:nvPr/>
            </p:nvSpPr>
            <p:spPr bwMode="auto">
              <a:xfrm>
                <a:off x="486" y="1307"/>
                <a:ext cx="691" cy="37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71" name="Text Box 19"/>
              <p:cNvSpPr txBox="1">
                <a:spLocks noChangeArrowheads="1"/>
              </p:cNvSpPr>
              <p:nvPr/>
            </p:nvSpPr>
            <p:spPr bwMode="auto">
              <a:xfrm>
                <a:off x="562" y="1979"/>
                <a:ext cx="483" cy="6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pitchFamily="34" charset="0"/>
                  </a:rPr>
                  <a:t>…</a:t>
                </a:r>
              </a:p>
            </p:txBody>
          </p:sp>
          <p:sp>
            <p:nvSpPr>
              <p:cNvPr id="125972" name="Line 20"/>
              <p:cNvSpPr>
                <a:spLocks noChangeShapeType="1"/>
              </p:cNvSpPr>
              <p:nvPr/>
            </p:nvSpPr>
            <p:spPr bwMode="auto">
              <a:xfrm>
                <a:off x="793" y="1680"/>
                <a:ext cx="0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3" name="Arc 21"/>
              <p:cNvSpPr>
                <a:spLocks/>
              </p:cNvSpPr>
              <p:nvPr/>
            </p:nvSpPr>
            <p:spPr bwMode="auto">
              <a:xfrm flipH="1">
                <a:off x="563" y="1381"/>
                <a:ext cx="269" cy="26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74" name="Arc 22"/>
              <p:cNvSpPr>
                <a:spLocks/>
              </p:cNvSpPr>
              <p:nvPr/>
            </p:nvSpPr>
            <p:spPr bwMode="auto">
              <a:xfrm>
                <a:off x="832" y="1381"/>
                <a:ext cx="269" cy="26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5976" name="Rectangle 24"/>
          <p:cNvSpPr>
            <a:spLocks noChangeArrowheads="1"/>
          </p:cNvSpPr>
          <p:nvPr/>
        </p:nvSpPr>
        <p:spPr bwMode="auto">
          <a:xfrm>
            <a:off x="152400" y="4191000"/>
            <a:ext cx="464820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2"/>
              </a:buClr>
            </a:pPr>
            <a:r>
              <a:rPr lang="en-US" sz="1600" b="1" u="sng">
                <a:solidFill>
                  <a:srgbClr val="800000"/>
                </a:solidFill>
                <a:latin typeface="Verdana" pitchFamily="34" charset="0"/>
              </a:rPr>
              <a:t>Scalability</a:t>
            </a:r>
            <a:endParaRPr lang="en-US" sz="160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000066"/>
              </a:buClr>
              <a:buFontTx/>
              <a:buChar char="•"/>
            </a:pPr>
            <a:r>
              <a:rPr lang="en-US" sz="1600">
                <a:solidFill>
                  <a:srgbClr val="000066"/>
                </a:solidFill>
                <a:latin typeface="Verdana" pitchFamily="34" charset="0"/>
              </a:rPr>
              <a:t> Numbers of devices, threads and events</a:t>
            </a:r>
            <a:br>
              <a:rPr lang="en-US" sz="1600">
                <a:solidFill>
                  <a:srgbClr val="000066"/>
                </a:solidFill>
                <a:latin typeface="Verdana" pitchFamily="34" charset="0"/>
              </a:rPr>
            </a:br>
            <a:r>
              <a:rPr lang="en-US" sz="1600">
                <a:solidFill>
                  <a:srgbClr val="000066"/>
                </a:solidFill>
                <a:latin typeface="Verdana" pitchFamily="34" charset="0"/>
              </a:rPr>
              <a:t>not limited by Prism-MW</a:t>
            </a:r>
          </a:p>
          <a:p>
            <a:pPr eaLnBrk="1" hangingPunct="1">
              <a:spcBef>
                <a:spcPct val="50000"/>
              </a:spcBef>
              <a:buClr>
                <a:srgbClr val="000066"/>
              </a:buClr>
              <a:buFontTx/>
              <a:buChar char="•"/>
            </a:pPr>
            <a:r>
              <a:rPr lang="en-US" sz="1600">
                <a:solidFill>
                  <a:srgbClr val="000066"/>
                </a:solidFill>
                <a:latin typeface="Verdana" pitchFamily="34" charset="0"/>
              </a:rPr>
              <a:t> Numbers of components and connectors</a:t>
            </a:r>
          </a:p>
          <a:p>
            <a:pPr eaLnBrk="1" hangingPunct="1">
              <a:spcBef>
                <a:spcPct val="50000"/>
              </a:spcBef>
              <a:buClr>
                <a:srgbClr val="000066"/>
              </a:buClr>
              <a:buFontTx/>
              <a:buChar char="•"/>
            </a:pPr>
            <a:endParaRPr lang="en-US" sz="1400" b="1">
              <a:solidFill>
                <a:srgbClr val="000066"/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</a:pPr>
            <a:r>
              <a:rPr lang="en-US" sz="1400" i="1">
                <a:solidFill>
                  <a:srgbClr val="000066"/>
                </a:solidFill>
                <a:latin typeface="Verdana" pitchFamily="34" charset="0"/>
              </a:rPr>
              <a:t>available_memory – middleware_size</a:t>
            </a: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</a:pPr>
            <a:r>
              <a:rPr lang="en-US" sz="1400" i="1">
                <a:solidFill>
                  <a:srgbClr val="000066"/>
                </a:solidFill>
                <a:latin typeface="Verdana" pitchFamily="34" charset="0"/>
              </a:rPr>
              <a:t>average_element_size</a:t>
            </a:r>
          </a:p>
        </p:txBody>
      </p:sp>
      <p:sp>
        <p:nvSpPr>
          <p:cNvPr id="125977" name="Line 25"/>
          <p:cNvSpPr>
            <a:spLocks noChangeShapeType="1"/>
          </p:cNvSpPr>
          <p:nvPr/>
        </p:nvSpPr>
        <p:spPr bwMode="auto">
          <a:xfrm>
            <a:off x="685800" y="61722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Prism-MW Benchmarks on a PC</a:t>
            </a:r>
          </a:p>
        </p:txBody>
      </p:sp>
      <p:graphicFrame>
        <p:nvGraphicFramePr>
          <p:cNvPr id="126984" name="Object 8"/>
          <p:cNvGraphicFramePr>
            <a:graphicFrameLocks noChangeAspect="1"/>
          </p:cNvGraphicFramePr>
          <p:nvPr>
            <p:ph idx="1"/>
          </p:nvPr>
        </p:nvGraphicFramePr>
        <p:xfrm>
          <a:off x="1371600" y="1219200"/>
          <a:ext cx="6705600" cy="4897438"/>
        </p:xfrm>
        <a:graphic>
          <a:graphicData uri="http://schemas.openxmlformats.org/presentationml/2006/ole">
            <p:oleObj spid="_x0000_s126984" name="Chart" r:id="rId4" imgW="3038380" imgH="2219444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91400" cy="762000"/>
          </a:xfrm>
        </p:spPr>
        <p:txBody>
          <a:bodyPr/>
          <a:lstStyle/>
          <a:p>
            <a:pPr algn="ctr"/>
            <a:r>
              <a:rPr lang="en-US" sz="2800"/>
              <a:t>Prism-MW has been adopted by several industry partners</a:t>
            </a:r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5257800" y="2438400"/>
          <a:ext cx="3352800" cy="3059113"/>
        </p:xfrm>
        <a:graphic>
          <a:graphicData uri="http://schemas.openxmlformats.org/presentationml/2006/ole">
            <p:oleObj spid="_x0000_s149511" name="Bitmap Image" r:id="rId4" imgW="3258005" imgH="2971429" progId="PBrush">
              <p:embed/>
            </p:oleObj>
          </a:graphicData>
        </a:graphic>
      </p:graphicFrame>
      <p:pic>
        <p:nvPicPr>
          <p:cNvPr id="149513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57200" y="2524125"/>
            <a:ext cx="4249738" cy="3343275"/>
          </a:xfrm>
          <a:noFill/>
          <a:ln/>
        </p:spPr>
      </p:pic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685800" y="1371600"/>
            <a:ext cx="358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Troops Deployment Simulation</a:t>
            </a:r>
          </a:p>
          <a:p>
            <a:pPr algn="ctr"/>
            <a:r>
              <a:rPr lang="en-US"/>
              <a:t>US Army</a:t>
            </a: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4876800" y="1371600"/>
            <a:ext cx="358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MIDAS</a:t>
            </a:r>
          </a:p>
          <a:p>
            <a:pPr algn="ctr"/>
            <a:r>
              <a:rPr lang="en-US"/>
              <a:t>Bosch Research and Technology 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MIDAS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457200" y="1295400"/>
          <a:ext cx="7924800" cy="4789323"/>
        </p:xfrm>
        <a:graphic>
          <a:graphicData uri="http://schemas.openxmlformats.org/presentationml/2006/ole">
            <p:oleObj spid="_x0000_s180226" name="Visio" r:id="rId3" imgW="14759345" imgH="891861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Recent Progress</a:t>
            </a:r>
          </a:p>
        </p:txBody>
      </p:sp>
      <p:graphicFrame>
        <p:nvGraphicFramePr>
          <p:cNvPr id="147463" name="Object 7"/>
          <p:cNvGraphicFramePr>
            <a:graphicFrameLocks noChangeAspect="1"/>
          </p:cNvGraphicFramePr>
          <p:nvPr>
            <p:ph idx="1"/>
          </p:nvPr>
        </p:nvGraphicFramePr>
        <p:xfrm>
          <a:off x="381000" y="1335088"/>
          <a:ext cx="7177088" cy="4837112"/>
        </p:xfrm>
        <a:graphic>
          <a:graphicData uri="http://schemas.openxmlformats.org/presentationml/2006/ole">
            <p:oleObj spid="_x0000_s147463" name="Bitmap Image" r:id="rId4" imgW="9593014" imgH="646666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82058" tIns="41029" rIns="82058" bIns="41029"/>
          <a:lstStyle/>
          <a:p>
            <a:fld id="{5C586405-C535-4F23-9768-C2825ECD0F99}" type="slidenum">
              <a:rPr lang="en-US"/>
              <a:pPr/>
              <a:t>2</a:t>
            </a:fld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7818" y="201706"/>
            <a:ext cx="8728364" cy="64545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84909" y="739588"/>
            <a:ext cx="824345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/>
          <a:lstStyle/>
          <a:p>
            <a:pPr algn="just" defTabSz="914608"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33400" y="1330948"/>
            <a:ext cx="3553691" cy="202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1400" b="1" i="1" u="sng" dirty="0">
                <a:solidFill>
                  <a:srgbClr val="800000"/>
                </a:solidFill>
                <a:ea typeface="MS Mincho" pitchFamily="49" charset="-128"/>
              </a:rPr>
              <a:t>Prism-MW</a:t>
            </a:r>
          </a:p>
          <a:p>
            <a:endParaRPr lang="en-US" sz="1400" b="1" i="1" dirty="0">
              <a:solidFill>
                <a:srgbClr val="000066"/>
              </a:solidFill>
              <a:ea typeface="MS Mincho" pitchFamily="49" charset="-128"/>
            </a:endParaRPr>
          </a:p>
          <a:p>
            <a:r>
              <a:rPr lang="en-US" sz="1400" dirty="0">
                <a:solidFill>
                  <a:srgbClr val="000066"/>
                </a:solidFill>
                <a:ea typeface="MS Mincho" pitchFamily="49" charset="-128"/>
              </a:rPr>
              <a:t>A simple and extensible architectural middleware, i.e.,</a:t>
            </a:r>
            <a:r>
              <a:rPr lang="en-US" sz="1400" dirty="0">
                <a:solidFill>
                  <a:srgbClr val="000066"/>
                </a:solidFill>
                <a:cs typeface="Times New Roman" pitchFamily="18" charset="0"/>
              </a:rPr>
              <a:t> a framework of abstract classes for architectural concepts such as (sub)systems, components, connectors, and events. The middleware supports composition of arbitrarily complex components and connectors.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433454" y="1399469"/>
            <a:ext cx="3879273" cy="439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58" tIns="41029" rIns="82058" bIns="41029">
            <a:spAutoFit/>
          </a:bodyPr>
          <a:lstStyle/>
          <a:p>
            <a:pPr algn="ctr">
              <a:spcBef>
                <a:spcPct val="50000"/>
              </a:spcBef>
              <a:buClr>
                <a:srgbClr val="000066"/>
              </a:buClr>
              <a:buSzPct val="75000"/>
              <a:buFont typeface="Wingdings" pitchFamily="2" charset="2"/>
              <a:buNone/>
            </a:pPr>
            <a:r>
              <a:rPr lang="en-US" sz="1400" b="1" u="sng" dirty="0">
                <a:solidFill>
                  <a:srgbClr val="800000"/>
                </a:solidFill>
              </a:rPr>
              <a:t>Objectives</a:t>
            </a:r>
          </a:p>
          <a:p>
            <a:pPr algn="ctr">
              <a:spcBef>
                <a:spcPct val="50000"/>
              </a:spcBef>
              <a:buClr>
                <a:srgbClr val="000066"/>
              </a:buClr>
              <a:buSzPct val="75000"/>
              <a:buFont typeface="Wingdings" pitchFamily="2" charset="2"/>
              <a:buNone/>
            </a:pPr>
            <a:endParaRPr lang="en-US" sz="1400" b="1" u="sng" dirty="0">
              <a:solidFill>
                <a:srgbClr val="800000"/>
              </a:solidFill>
            </a:endParaRPr>
          </a:p>
          <a:p>
            <a:pPr lvl="1">
              <a:spcBef>
                <a:spcPct val="50000"/>
              </a:spcBef>
              <a:buClr>
                <a:srgbClr val="000066"/>
              </a:buClr>
              <a:buSzPct val="75000"/>
              <a:buFontTx/>
              <a:buChar char="•"/>
            </a:pPr>
            <a:r>
              <a:rPr lang="en-US" sz="1400" dirty="0">
                <a:solidFill>
                  <a:srgbClr val="000066"/>
                </a:solidFill>
              </a:rPr>
              <a:t> “</a:t>
            </a:r>
            <a:r>
              <a:rPr lang="en-US" sz="1400" i="1" u="sng" dirty="0">
                <a:solidFill>
                  <a:srgbClr val="000066"/>
                </a:solidFill>
              </a:rPr>
              <a:t>Pr</a:t>
            </a:r>
            <a:r>
              <a:rPr lang="en-US" sz="1400" dirty="0">
                <a:solidFill>
                  <a:srgbClr val="000066"/>
                </a:solidFill>
              </a:rPr>
              <a:t>ogramming”</a:t>
            </a:r>
          </a:p>
          <a:p>
            <a:pPr lvl="2">
              <a:spcBef>
                <a:spcPct val="50000"/>
              </a:spcBef>
              <a:buClr>
                <a:srgbClr val="000066"/>
              </a:buClr>
              <a:buSzPct val="75000"/>
              <a:buFontTx/>
              <a:buChar char="•"/>
            </a:pPr>
            <a:r>
              <a:rPr lang="en-US" sz="1400" i="1" dirty="0">
                <a:solidFill>
                  <a:srgbClr val="000066"/>
                </a:solidFill>
              </a:rPr>
              <a:t> Architectural abstractions</a:t>
            </a:r>
            <a:r>
              <a:rPr lang="en-US" sz="1400" dirty="0">
                <a:solidFill>
                  <a:srgbClr val="000066"/>
                </a:solidFill>
              </a:rPr>
              <a:t> directly reified in the implementation</a:t>
            </a:r>
          </a:p>
          <a:p>
            <a:pPr lvl="1">
              <a:spcBef>
                <a:spcPct val="50000"/>
              </a:spcBef>
              <a:buClr>
                <a:srgbClr val="000066"/>
              </a:buClr>
              <a:buSzPct val="75000"/>
              <a:buFontTx/>
              <a:buChar char="•"/>
            </a:pPr>
            <a:r>
              <a:rPr lang="en-US" sz="1400" dirty="0">
                <a:solidFill>
                  <a:srgbClr val="000066"/>
                </a:solidFill>
              </a:rPr>
              <a:t> “</a:t>
            </a:r>
            <a:r>
              <a:rPr lang="en-US" sz="1400" i="1" u="sng" dirty="0">
                <a:solidFill>
                  <a:srgbClr val="000066"/>
                </a:solidFill>
              </a:rPr>
              <a:t>S</a:t>
            </a:r>
            <a:r>
              <a:rPr lang="en-US" sz="1400" dirty="0">
                <a:solidFill>
                  <a:srgbClr val="000066"/>
                </a:solidFill>
              </a:rPr>
              <a:t>mall”</a:t>
            </a:r>
          </a:p>
          <a:p>
            <a:pPr lvl="2">
              <a:spcBef>
                <a:spcPct val="50000"/>
              </a:spcBef>
              <a:buClr>
                <a:srgbClr val="000066"/>
              </a:buClr>
              <a:buSzPct val="75000"/>
              <a:buFontTx/>
              <a:buChar char="•"/>
            </a:pPr>
            <a:r>
              <a:rPr lang="en-US" sz="1400" i="1" dirty="0">
                <a:solidFill>
                  <a:srgbClr val="000066"/>
                </a:solidFill>
              </a:rPr>
              <a:t> Efficiency</a:t>
            </a:r>
            <a:r>
              <a:rPr lang="en-US" sz="1400" dirty="0">
                <a:solidFill>
                  <a:srgbClr val="000066"/>
                </a:solidFill>
              </a:rPr>
              <a:t> demanded by resource constraints</a:t>
            </a:r>
          </a:p>
          <a:p>
            <a:pPr lvl="1">
              <a:spcBef>
                <a:spcPct val="50000"/>
              </a:spcBef>
              <a:buClr>
                <a:srgbClr val="000066"/>
              </a:buClr>
              <a:buSzPct val="75000"/>
              <a:buFontTx/>
              <a:buChar char="•"/>
            </a:pPr>
            <a:r>
              <a:rPr lang="en-US" sz="1400" dirty="0">
                <a:solidFill>
                  <a:srgbClr val="000066"/>
                </a:solidFill>
              </a:rPr>
              <a:t> “</a:t>
            </a:r>
            <a:r>
              <a:rPr lang="en-US" sz="1400" i="1" u="sng" dirty="0">
                <a:solidFill>
                  <a:srgbClr val="000066"/>
                </a:solidFill>
              </a:rPr>
              <a:t>M</a:t>
            </a:r>
            <a:r>
              <a:rPr lang="en-US" sz="1400" dirty="0">
                <a:solidFill>
                  <a:srgbClr val="000066"/>
                </a:solidFill>
              </a:rPr>
              <a:t>any”</a:t>
            </a:r>
          </a:p>
          <a:p>
            <a:pPr lvl="2">
              <a:spcBef>
                <a:spcPct val="50000"/>
              </a:spcBef>
              <a:buClr>
                <a:srgbClr val="000066"/>
              </a:buClr>
              <a:buSzPct val="75000"/>
              <a:buFontTx/>
              <a:buChar char="•"/>
            </a:pPr>
            <a:r>
              <a:rPr lang="en-US" sz="1400" i="1" dirty="0">
                <a:solidFill>
                  <a:srgbClr val="000066"/>
                </a:solidFill>
              </a:rPr>
              <a:t> Scalability</a:t>
            </a:r>
            <a:r>
              <a:rPr lang="en-US" sz="1400" dirty="0">
                <a:solidFill>
                  <a:srgbClr val="000066"/>
                </a:solidFill>
              </a:rPr>
              <a:t> in the numbers of devices, threads, components, connectors, events</a:t>
            </a:r>
          </a:p>
          <a:p>
            <a:pPr lvl="2">
              <a:spcBef>
                <a:spcPct val="50000"/>
              </a:spcBef>
              <a:buClr>
                <a:srgbClr val="000066"/>
              </a:buClr>
              <a:buSzPct val="75000"/>
              <a:buFontTx/>
              <a:buChar char="•"/>
            </a:pPr>
            <a:r>
              <a:rPr lang="en-US" sz="1400" i="1" dirty="0">
                <a:solidFill>
                  <a:srgbClr val="000066"/>
                </a:solidFill>
              </a:rPr>
              <a:t> Extensibility</a:t>
            </a:r>
            <a:r>
              <a:rPr lang="en-US" sz="1400" dirty="0">
                <a:solidFill>
                  <a:srgbClr val="000066"/>
                </a:solidFill>
              </a:rPr>
              <a:t> to support awareness, mobility, </a:t>
            </a:r>
            <a:r>
              <a:rPr lang="en-US" sz="1400" dirty="0" err="1">
                <a:solidFill>
                  <a:srgbClr val="000066"/>
                </a:solidFill>
              </a:rPr>
              <a:t>reconfigurability</a:t>
            </a:r>
            <a:r>
              <a:rPr lang="en-US" sz="1400" dirty="0">
                <a:solidFill>
                  <a:srgbClr val="000066"/>
                </a:solidFill>
              </a:rPr>
              <a:t>, security, delivery guarantees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305800" cy="914400"/>
          </a:xfrm>
        </p:spPr>
        <p:txBody>
          <a:bodyPr/>
          <a:lstStyle/>
          <a:p>
            <a:r>
              <a:rPr lang="en-US" sz="3200"/>
              <a:t>Prism:</a:t>
            </a:r>
            <a:r>
              <a:rPr lang="en-US" sz="3200">
                <a:solidFill>
                  <a:schemeClr val="folHlink"/>
                </a:solidFill>
              </a:rPr>
              <a:t> </a:t>
            </a:r>
            <a:r>
              <a:rPr lang="en-US" sz="3200"/>
              <a:t>Programming-in-the-Small-and-Many</a:t>
            </a:r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5741988" y="5589588"/>
          <a:ext cx="625475" cy="571500"/>
        </p:xfrm>
        <a:graphic>
          <a:graphicData uri="http://schemas.openxmlformats.org/presentationml/2006/ole">
            <p:oleObj spid="_x0000_s139267" name="Clip" r:id="rId4" imgW="1113480" imgH="1131480" progId="">
              <p:embed/>
            </p:oleObj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4821238" y="4597400"/>
          <a:ext cx="627062" cy="573088"/>
        </p:xfrm>
        <a:graphic>
          <a:graphicData uri="http://schemas.openxmlformats.org/presentationml/2006/ole">
            <p:oleObj spid="_x0000_s139268" name="Clip" r:id="rId5" imgW="1113480" imgH="1131480" progId="">
              <p:embed/>
            </p:oleObj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6805613" y="3881438"/>
          <a:ext cx="622300" cy="573087"/>
        </p:xfrm>
        <a:graphic>
          <a:graphicData uri="http://schemas.openxmlformats.org/presentationml/2006/ole">
            <p:oleObj spid="_x0000_s139269" name="Clip" r:id="rId6" imgW="1113480" imgH="1131480" progId="">
              <p:embed/>
            </p:oleObj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6883400" y="4635500"/>
          <a:ext cx="627063" cy="573088"/>
        </p:xfrm>
        <a:graphic>
          <a:graphicData uri="http://schemas.openxmlformats.org/presentationml/2006/ole">
            <p:oleObj spid="_x0000_s139270" name="Clip" r:id="rId7" imgW="1113480" imgH="1131480" progId="">
              <p:embed/>
            </p:oleObj>
          </a:graphicData>
        </a:graphic>
      </p:graphicFrame>
      <p:sp>
        <p:nvSpPr>
          <p:cNvPr id="139271" name="Line 7"/>
          <p:cNvSpPr>
            <a:spLocks noChangeShapeType="1"/>
          </p:cNvSpPr>
          <p:nvPr/>
        </p:nvSpPr>
        <p:spPr bwMode="auto">
          <a:xfrm flipV="1">
            <a:off x="4875213" y="4375150"/>
            <a:ext cx="1346200" cy="19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965200" y="6022975"/>
          <a:ext cx="628650" cy="573088"/>
        </p:xfrm>
        <a:graphic>
          <a:graphicData uri="http://schemas.openxmlformats.org/presentationml/2006/ole">
            <p:oleObj spid="_x0000_s139272" name="Clip" r:id="rId8" imgW="1113480" imgH="1131480" progId="">
              <p:embed/>
            </p:oleObj>
          </a:graphicData>
        </a:graphic>
      </p:graphicFrame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1443038" y="6229350"/>
            <a:ext cx="1171575" cy="1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 flipH="1">
            <a:off x="6284913" y="5010150"/>
            <a:ext cx="808037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4119563" y="3608388"/>
          <a:ext cx="628650" cy="574675"/>
        </p:xfrm>
        <a:graphic>
          <a:graphicData uri="http://schemas.openxmlformats.org/presentationml/2006/ole">
            <p:oleObj spid="_x0000_s139275" name="Clip" r:id="rId9" imgW="1113480" imgH="1131480" progId="">
              <p:embed/>
            </p:oleObj>
          </a:graphicData>
        </a:graphic>
      </p:graphicFrame>
      <p:sp>
        <p:nvSpPr>
          <p:cNvPr id="139276" name="Line 12"/>
          <p:cNvSpPr>
            <a:spLocks noChangeShapeType="1"/>
          </p:cNvSpPr>
          <p:nvPr/>
        </p:nvSpPr>
        <p:spPr bwMode="auto">
          <a:xfrm flipV="1">
            <a:off x="4806950" y="3429000"/>
            <a:ext cx="136525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6221413" y="3992563"/>
            <a:ext cx="801687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6221413" y="3992563"/>
            <a:ext cx="0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4672013" y="4246563"/>
            <a:ext cx="203200" cy="255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 flipH="1">
            <a:off x="2881313" y="5416550"/>
            <a:ext cx="20320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flipH="1">
            <a:off x="4337050" y="4565650"/>
            <a:ext cx="538163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 flipH="1">
            <a:off x="4133850" y="3927475"/>
            <a:ext cx="203200" cy="701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>
            <a:off x="7023100" y="4310063"/>
            <a:ext cx="69850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4" name="Line 20"/>
          <p:cNvSpPr>
            <a:spLocks noChangeShapeType="1"/>
          </p:cNvSpPr>
          <p:nvPr/>
        </p:nvSpPr>
        <p:spPr bwMode="auto">
          <a:xfrm flipH="1" flipV="1">
            <a:off x="6221413" y="4375150"/>
            <a:ext cx="871537" cy="63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5" name="Line 21"/>
          <p:cNvSpPr>
            <a:spLocks noChangeShapeType="1"/>
          </p:cNvSpPr>
          <p:nvPr/>
        </p:nvSpPr>
        <p:spPr bwMode="auto">
          <a:xfrm rot="20151194" flipV="1">
            <a:off x="1008063" y="4799013"/>
            <a:ext cx="1028700" cy="1019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86" name="Group 22"/>
          <p:cNvGrpSpPr>
            <a:grpSpLocks noChangeAspect="1"/>
          </p:cNvGrpSpPr>
          <p:nvPr/>
        </p:nvGrpSpPr>
        <p:grpSpPr bwMode="auto">
          <a:xfrm>
            <a:off x="2659063" y="4192588"/>
            <a:ext cx="2084387" cy="1198562"/>
            <a:chOff x="3789" y="3265"/>
            <a:chExt cx="512" cy="294"/>
          </a:xfrm>
        </p:grpSpPr>
        <p:grpSp>
          <p:nvGrpSpPr>
            <p:cNvPr id="139287" name="Group 23"/>
            <p:cNvGrpSpPr>
              <a:grpSpLocks noChangeAspect="1"/>
            </p:cNvGrpSpPr>
            <p:nvPr/>
          </p:nvGrpSpPr>
          <p:grpSpPr bwMode="auto">
            <a:xfrm>
              <a:off x="4109" y="3375"/>
              <a:ext cx="192" cy="157"/>
              <a:chOff x="2074" y="2830"/>
              <a:chExt cx="184" cy="159"/>
            </a:xfrm>
          </p:grpSpPr>
          <p:sp>
            <p:nvSpPr>
              <p:cNvPr id="139288" name="Line 24"/>
              <p:cNvSpPr>
                <a:spLocks noChangeAspect="1" noChangeShapeType="1"/>
              </p:cNvSpPr>
              <p:nvPr/>
            </p:nvSpPr>
            <p:spPr bwMode="auto">
              <a:xfrm>
                <a:off x="2083" y="2968"/>
                <a:ext cx="56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9289" name="Group 25"/>
              <p:cNvGrpSpPr>
                <a:grpSpLocks noChangeAspect="1"/>
              </p:cNvGrpSpPr>
              <p:nvPr/>
            </p:nvGrpSpPr>
            <p:grpSpPr bwMode="auto">
              <a:xfrm>
                <a:off x="2074" y="2830"/>
                <a:ext cx="184" cy="28"/>
                <a:chOff x="2074" y="2830"/>
                <a:chExt cx="184" cy="28"/>
              </a:xfrm>
            </p:grpSpPr>
            <p:sp>
              <p:nvSpPr>
                <p:cNvPr id="139290" name="Freeform 26"/>
                <p:cNvSpPr>
                  <a:spLocks noChangeAspect="1"/>
                </p:cNvSpPr>
                <p:nvPr/>
              </p:nvSpPr>
              <p:spPr bwMode="auto">
                <a:xfrm>
                  <a:off x="2202" y="2842"/>
                  <a:ext cx="56" cy="16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4" y="10"/>
                    </a:cxn>
                    <a:cxn ang="0">
                      <a:pos x="15" y="13"/>
                    </a:cxn>
                    <a:cxn ang="0">
                      <a:pos x="39" y="5"/>
                    </a:cxn>
                    <a:cxn ang="0">
                      <a:pos x="39" y="6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56" h="16">
                      <a:moveTo>
                        <a:pt x="0" y="16"/>
                      </a:moveTo>
                      <a:lnTo>
                        <a:pt x="14" y="10"/>
                      </a:lnTo>
                      <a:lnTo>
                        <a:pt x="15" y="13"/>
                      </a:lnTo>
                      <a:lnTo>
                        <a:pt x="39" y="5"/>
                      </a:lnTo>
                      <a:lnTo>
                        <a:pt x="39" y="6"/>
                      </a:lnTo>
                      <a:lnTo>
                        <a:pt x="56" y="0"/>
                      </a:lnTo>
                    </a:path>
                  </a:pathLst>
                </a:custGeom>
                <a:noFill/>
                <a:ln w="15875">
                  <a:solidFill>
                    <a:srgbClr val="FC0128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291" name="Freeform 27"/>
                <p:cNvSpPr>
                  <a:spLocks noChangeAspect="1"/>
                </p:cNvSpPr>
                <p:nvPr/>
              </p:nvSpPr>
              <p:spPr bwMode="auto">
                <a:xfrm>
                  <a:off x="2176" y="2830"/>
                  <a:ext cx="40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6" y="18"/>
                    </a:cxn>
                    <a:cxn ang="0">
                      <a:pos x="11" y="19"/>
                    </a:cxn>
                    <a:cxn ang="0">
                      <a:pos x="24" y="7"/>
                    </a:cxn>
                    <a:cxn ang="0">
                      <a:pos x="31" y="8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40" h="25">
                      <a:moveTo>
                        <a:pt x="0" y="25"/>
                      </a:moveTo>
                      <a:lnTo>
                        <a:pt x="6" y="18"/>
                      </a:lnTo>
                      <a:lnTo>
                        <a:pt x="11" y="19"/>
                      </a:lnTo>
                      <a:lnTo>
                        <a:pt x="24" y="7"/>
                      </a:lnTo>
                      <a:lnTo>
                        <a:pt x="31" y="8"/>
                      </a:lnTo>
                      <a:lnTo>
                        <a:pt x="40" y="0"/>
                      </a:lnTo>
                    </a:path>
                  </a:pathLst>
                </a:custGeom>
                <a:noFill/>
                <a:ln w="15875">
                  <a:solidFill>
                    <a:srgbClr val="FC0128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292" name="Freeform 28"/>
                <p:cNvSpPr>
                  <a:spLocks noChangeAspect="1"/>
                </p:cNvSpPr>
                <p:nvPr/>
              </p:nvSpPr>
              <p:spPr bwMode="auto">
                <a:xfrm>
                  <a:off x="2117" y="2830"/>
                  <a:ext cx="38" cy="25"/>
                </a:xfrm>
                <a:custGeom>
                  <a:avLst/>
                  <a:gdLst/>
                  <a:ahLst/>
                  <a:cxnLst>
                    <a:cxn ang="0">
                      <a:pos x="38" y="25"/>
                    </a:cxn>
                    <a:cxn ang="0">
                      <a:pos x="32" y="18"/>
                    </a:cxn>
                    <a:cxn ang="0">
                      <a:pos x="27" y="19"/>
                    </a:cxn>
                    <a:cxn ang="0">
                      <a:pos x="14" y="7"/>
                    </a:cxn>
                    <a:cxn ang="0">
                      <a:pos x="9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8" h="25">
                      <a:moveTo>
                        <a:pt x="38" y="25"/>
                      </a:moveTo>
                      <a:lnTo>
                        <a:pt x="32" y="18"/>
                      </a:lnTo>
                      <a:lnTo>
                        <a:pt x="27" y="19"/>
                      </a:lnTo>
                      <a:lnTo>
                        <a:pt x="14" y="7"/>
                      </a:lnTo>
                      <a:lnTo>
                        <a:pt x="9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FC0128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293" name="Freeform 29"/>
                <p:cNvSpPr>
                  <a:spLocks noChangeAspect="1"/>
                </p:cNvSpPr>
                <p:nvPr/>
              </p:nvSpPr>
              <p:spPr bwMode="auto">
                <a:xfrm>
                  <a:off x="2074" y="2842"/>
                  <a:ext cx="57" cy="16"/>
                </a:xfrm>
                <a:custGeom>
                  <a:avLst/>
                  <a:gdLst/>
                  <a:ahLst/>
                  <a:cxnLst>
                    <a:cxn ang="0">
                      <a:pos x="57" y="16"/>
                    </a:cxn>
                    <a:cxn ang="0">
                      <a:pos x="41" y="9"/>
                    </a:cxn>
                    <a:cxn ang="0">
                      <a:pos x="41" y="13"/>
                    </a:cxn>
                    <a:cxn ang="0">
                      <a:pos x="18" y="3"/>
                    </a:cxn>
                    <a:cxn ang="0">
                      <a:pos x="16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" h="16">
                      <a:moveTo>
                        <a:pt x="57" y="16"/>
                      </a:moveTo>
                      <a:lnTo>
                        <a:pt x="41" y="9"/>
                      </a:lnTo>
                      <a:lnTo>
                        <a:pt x="41" y="13"/>
                      </a:lnTo>
                      <a:lnTo>
                        <a:pt x="18" y="3"/>
                      </a:lnTo>
                      <a:lnTo>
                        <a:pt x="16" y="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FC0128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9294" name="Group 30"/>
              <p:cNvGrpSpPr>
                <a:grpSpLocks noChangeAspect="1"/>
              </p:cNvGrpSpPr>
              <p:nvPr/>
            </p:nvGrpSpPr>
            <p:grpSpPr bwMode="auto">
              <a:xfrm>
                <a:off x="2155" y="2857"/>
                <a:ext cx="29" cy="132"/>
                <a:chOff x="2155" y="2857"/>
                <a:chExt cx="29" cy="132"/>
              </a:xfrm>
            </p:grpSpPr>
            <p:sp>
              <p:nvSpPr>
                <p:cNvPr id="13929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2163" y="2909"/>
                  <a:ext cx="1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39296" name="Group 32"/>
                <p:cNvGrpSpPr>
                  <a:grpSpLocks noChangeAspect="1"/>
                </p:cNvGrpSpPr>
                <p:nvPr/>
              </p:nvGrpSpPr>
              <p:grpSpPr bwMode="auto">
                <a:xfrm>
                  <a:off x="2155" y="2857"/>
                  <a:ext cx="29" cy="132"/>
                  <a:chOff x="2155" y="2857"/>
                  <a:chExt cx="29" cy="132"/>
                </a:xfrm>
              </p:grpSpPr>
              <p:sp>
                <p:nvSpPr>
                  <p:cNvPr id="139297" name="Line 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167" y="2863"/>
                    <a:ext cx="1" cy="3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298" name="Line 3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157" y="2886"/>
                    <a:ext cx="5" cy="102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299" name="Line 3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78" y="2891"/>
                    <a:ext cx="6" cy="93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300" name="Line 3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55" y="2988"/>
                    <a:ext cx="16" cy="1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301" name="Line 3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0" y="2960"/>
                    <a:ext cx="8" cy="1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302" name="Line 3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59" y="2961"/>
                    <a:ext cx="21" cy="25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303" name="Line 3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162" y="2957"/>
                    <a:ext cx="18" cy="28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304" name="Line 4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3" y="2934"/>
                    <a:ext cx="1" cy="1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305" name="Line 4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8" y="2934"/>
                    <a:ext cx="12" cy="18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306" name="Line 4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163" y="2930"/>
                    <a:ext cx="13" cy="27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307" name="Line 4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2909"/>
                    <a:ext cx="8" cy="16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308" name="Line 4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167" y="2905"/>
                    <a:ext cx="5" cy="25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309" name="Line 4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169" y="2886"/>
                    <a:ext cx="1" cy="2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310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8" y="2857"/>
                    <a:ext cx="13" cy="8"/>
                  </a:xfrm>
                  <a:prstGeom prst="ellipse">
                    <a:avLst/>
                  </a:prstGeom>
                  <a:solidFill>
                    <a:srgbClr val="919191"/>
                  </a:solidFill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9311" name="Group 47"/>
            <p:cNvGrpSpPr>
              <a:grpSpLocks noChangeAspect="1"/>
            </p:cNvGrpSpPr>
            <p:nvPr/>
          </p:nvGrpSpPr>
          <p:grpSpPr bwMode="auto">
            <a:xfrm>
              <a:off x="3852" y="3326"/>
              <a:ext cx="285" cy="233"/>
              <a:chOff x="1827" y="2780"/>
              <a:chExt cx="273" cy="236"/>
            </a:xfrm>
          </p:grpSpPr>
          <p:grpSp>
            <p:nvGrpSpPr>
              <p:cNvPr id="139312" name="Group 48"/>
              <p:cNvGrpSpPr>
                <a:grpSpLocks noChangeAspect="1"/>
              </p:cNvGrpSpPr>
              <p:nvPr/>
            </p:nvGrpSpPr>
            <p:grpSpPr bwMode="auto">
              <a:xfrm>
                <a:off x="1827" y="2891"/>
                <a:ext cx="273" cy="125"/>
                <a:chOff x="1827" y="2891"/>
                <a:chExt cx="273" cy="125"/>
              </a:xfrm>
            </p:grpSpPr>
            <p:grpSp>
              <p:nvGrpSpPr>
                <p:cNvPr id="139313" name="Group 49"/>
                <p:cNvGrpSpPr>
                  <a:grpSpLocks noChangeAspect="1"/>
                </p:cNvGrpSpPr>
                <p:nvPr/>
              </p:nvGrpSpPr>
              <p:grpSpPr bwMode="auto">
                <a:xfrm>
                  <a:off x="1829" y="3014"/>
                  <a:ext cx="256" cy="2"/>
                  <a:chOff x="1829" y="3014"/>
                  <a:chExt cx="256" cy="2"/>
                </a:xfrm>
              </p:grpSpPr>
              <p:sp>
                <p:nvSpPr>
                  <p:cNvPr id="139314" name="Freeform 50"/>
                  <p:cNvSpPr>
                    <a:spLocks noChangeAspect="1"/>
                  </p:cNvSpPr>
                  <p:nvPr/>
                </p:nvSpPr>
                <p:spPr bwMode="auto">
                  <a:xfrm>
                    <a:off x="2072" y="3014"/>
                    <a:ext cx="13" cy="2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0" y="2"/>
                      </a:cxn>
                      <a:cxn ang="0">
                        <a:pos x="1" y="2"/>
                      </a:cxn>
                      <a:cxn ang="0">
                        <a:pos x="11" y="2"/>
                      </a:cxn>
                      <a:cxn ang="0">
                        <a:pos x="13" y="2"/>
                      </a:cxn>
                      <a:cxn ang="0">
                        <a:pos x="13" y="1"/>
                      </a:cxn>
                      <a:cxn ang="0">
                        <a:pos x="13" y="1"/>
                      </a:cxn>
                      <a:cxn ang="0">
                        <a:pos x="13" y="0"/>
                      </a:cxn>
                      <a:cxn ang="0">
                        <a:pos x="1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3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1" y="2"/>
                        </a:lnTo>
                        <a:lnTo>
                          <a:pt x="13" y="2"/>
                        </a:lnTo>
                        <a:lnTo>
                          <a:pt x="13" y="1"/>
                        </a:lnTo>
                        <a:lnTo>
                          <a:pt x="13" y="1"/>
                        </a:lnTo>
                        <a:lnTo>
                          <a:pt x="13" y="0"/>
                        </a:lnTo>
                        <a:lnTo>
                          <a:pt x="11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315" name="Freeform 51"/>
                  <p:cNvSpPr>
                    <a:spLocks noChangeAspect="1"/>
                  </p:cNvSpPr>
                  <p:nvPr/>
                </p:nvSpPr>
                <p:spPr bwMode="auto">
                  <a:xfrm>
                    <a:off x="1829" y="3014"/>
                    <a:ext cx="13" cy="2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0" y="2"/>
                      </a:cxn>
                      <a:cxn ang="0">
                        <a:pos x="1" y="2"/>
                      </a:cxn>
                      <a:cxn ang="0">
                        <a:pos x="11" y="2"/>
                      </a:cxn>
                      <a:cxn ang="0">
                        <a:pos x="13" y="2"/>
                      </a:cxn>
                      <a:cxn ang="0">
                        <a:pos x="13" y="1"/>
                      </a:cxn>
                      <a:cxn ang="0">
                        <a:pos x="13" y="1"/>
                      </a:cxn>
                      <a:cxn ang="0">
                        <a:pos x="13" y="0"/>
                      </a:cxn>
                      <a:cxn ang="0">
                        <a:pos x="1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3" h="2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11" y="2"/>
                        </a:lnTo>
                        <a:lnTo>
                          <a:pt x="13" y="2"/>
                        </a:lnTo>
                        <a:lnTo>
                          <a:pt x="13" y="1"/>
                        </a:lnTo>
                        <a:lnTo>
                          <a:pt x="13" y="1"/>
                        </a:lnTo>
                        <a:lnTo>
                          <a:pt x="13" y="0"/>
                        </a:lnTo>
                        <a:lnTo>
                          <a:pt x="11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9316" name="Group 52"/>
                <p:cNvGrpSpPr>
                  <a:grpSpLocks noChangeAspect="1"/>
                </p:cNvGrpSpPr>
                <p:nvPr/>
              </p:nvGrpSpPr>
              <p:grpSpPr bwMode="auto">
                <a:xfrm>
                  <a:off x="1827" y="2891"/>
                  <a:ext cx="273" cy="46"/>
                  <a:chOff x="1827" y="2891"/>
                  <a:chExt cx="273" cy="46"/>
                </a:xfrm>
              </p:grpSpPr>
              <p:sp>
                <p:nvSpPr>
                  <p:cNvPr id="139317" name="Freeform 53"/>
                  <p:cNvSpPr>
                    <a:spLocks noChangeAspect="1"/>
                  </p:cNvSpPr>
                  <p:nvPr/>
                </p:nvSpPr>
                <p:spPr bwMode="auto">
                  <a:xfrm>
                    <a:off x="1827" y="2891"/>
                    <a:ext cx="273" cy="46"/>
                  </a:xfrm>
                  <a:custGeom>
                    <a:avLst/>
                    <a:gdLst/>
                    <a:ahLst/>
                    <a:cxnLst>
                      <a:cxn ang="0">
                        <a:pos x="273" y="46"/>
                      </a:cxn>
                      <a:cxn ang="0">
                        <a:pos x="233" y="0"/>
                      </a:cxn>
                      <a:cxn ang="0">
                        <a:pos x="44" y="0"/>
                      </a:cxn>
                      <a:cxn ang="0">
                        <a:pos x="0" y="46"/>
                      </a:cxn>
                      <a:cxn ang="0">
                        <a:pos x="273" y="46"/>
                      </a:cxn>
                    </a:cxnLst>
                    <a:rect l="0" t="0" r="r" b="b"/>
                    <a:pathLst>
                      <a:path w="273" h="46">
                        <a:moveTo>
                          <a:pt x="273" y="46"/>
                        </a:moveTo>
                        <a:lnTo>
                          <a:pt x="233" y="0"/>
                        </a:lnTo>
                        <a:lnTo>
                          <a:pt x="44" y="0"/>
                        </a:lnTo>
                        <a:lnTo>
                          <a:pt x="0" y="46"/>
                        </a:lnTo>
                        <a:lnTo>
                          <a:pt x="273" y="4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9318" name="Freeform 54"/>
                  <p:cNvSpPr>
                    <a:spLocks noChangeAspect="1"/>
                  </p:cNvSpPr>
                  <p:nvPr/>
                </p:nvSpPr>
                <p:spPr bwMode="auto">
                  <a:xfrm>
                    <a:off x="1827" y="2891"/>
                    <a:ext cx="273" cy="46"/>
                  </a:xfrm>
                  <a:custGeom>
                    <a:avLst/>
                    <a:gdLst/>
                    <a:ahLst/>
                    <a:cxnLst>
                      <a:cxn ang="0">
                        <a:pos x="273" y="46"/>
                      </a:cxn>
                      <a:cxn ang="0">
                        <a:pos x="233" y="0"/>
                      </a:cxn>
                      <a:cxn ang="0">
                        <a:pos x="44" y="0"/>
                      </a:cxn>
                      <a:cxn ang="0">
                        <a:pos x="0" y="46"/>
                      </a:cxn>
                      <a:cxn ang="0">
                        <a:pos x="273" y="46"/>
                      </a:cxn>
                    </a:cxnLst>
                    <a:rect l="0" t="0" r="r" b="b"/>
                    <a:pathLst>
                      <a:path w="273" h="46">
                        <a:moveTo>
                          <a:pt x="273" y="46"/>
                        </a:moveTo>
                        <a:lnTo>
                          <a:pt x="233" y="0"/>
                        </a:lnTo>
                        <a:lnTo>
                          <a:pt x="44" y="0"/>
                        </a:lnTo>
                        <a:lnTo>
                          <a:pt x="0" y="46"/>
                        </a:lnTo>
                        <a:lnTo>
                          <a:pt x="273" y="46"/>
                        </a:lnTo>
                      </a:path>
                    </a:pathLst>
                  </a:custGeom>
                  <a:noFill/>
                  <a:ln w="333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9319" name="Group 55"/>
                <p:cNvGrpSpPr>
                  <a:grpSpLocks noChangeAspect="1"/>
                </p:cNvGrpSpPr>
                <p:nvPr/>
              </p:nvGrpSpPr>
              <p:grpSpPr bwMode="auto">
                <a:xfrm>
                  <a:off x="1844" y="2956"/>
                  <a:ext cx="243" cy="45"/>
                  <a:chOff x="1844" y="2956"/>
                  <a:chExt cx="243" cy="45"/>
                </a:xfrm>
              </p:grpSpPr>
              <p:sp>
                <p:nvSpPr>
                  <p:cNvPr id="139320" name="Rectangle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4" y="2956"/>
                    <a:ext cx="240" cy="40"/>
                  </a:xfrm>
                  <a:prstGeom prst="rect">
                    <a:avLst/>
                  </a:prstGeom>
                  <a:solidFill>
                    <a:srgbClr val="C0C0C0"/>
                  </a:solidFill>
                  <a:ln w="333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39321" name="Group 5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853" y="2956"/>
                    <a:ext cx="234" cy="45"/>
                    <a:chOff x="1853" y="2956"/>
                    <a:chExt cx="234" cy="45"/>
                  </a:xfrm>
                </p:grpSpPr>
                <p:sp>
                  <p:nvSpPr>
                    <p:cNvPr id="139322" name="Rectangle 5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853" y="2956"/>
                      <a:ext cx="224" cy="34"/>
                    </a:xfrm>
                    <a:prstGeom prst="rect">
                      <a:avLst/>
                    </a:prstGeom>
                    <a:solidFill>
                      <a:srgbClr val="9F9F9F"/>
                    </a:solidFill>
                    <a:ln w="333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9323" name="Rectangle 5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073" y="2958"/>
                      <a:ext cx="8" cy="12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 w="333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9324" name="Rectangle 6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083" y="2988"/>
                      <a:ext cx="4" cy="13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3333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9325" name="Group 61"/>
                <p:cNvGrpSpPr>
                  <a:grpSpLocks noChangeAspect="1"/>
                </p:cNvGrpSpPr>
                <p:nvPr/>
              </p:nvGrpSpPr>
              <p:grpSpPr bwMode="auto">
                <a:xfrm>
                  <a:off x="1836" y="2957"/>
                  <a:ext cx="156" cy="47"/>
                  <a:chOff x="1836" y="2957"/>
                  <a:chExt cx="156" cy="47"/>
                </a:xfrm>
              </p:grpSpPr>
              <p:sp>
                <p:nvSpPr>
                  <p:cNvPr id="139326" name="Rectangle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58" y="2961"/>
                    <a:ext cx="124" cy="23"/>
                  </a:xfrm>
                  <a:prstGeom prst="rect">
                    <a:avLst/>
                  </a:prstGeom>
                  <a:solidFill>
                    <a:srgbClr val="C0C0C0"/>
                  </a:solidFill>
                  <a:ln w="333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39327" name="Group 6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836" y="2957"/>
                    <a:ext cx="156" cy="47"/>
                    <a:chOff x="1836" y="2957"/>
                    <a:chExt cx="156" cy="47"/>
                  </a:xfrm>
                </p:grpSpPr>
                <p:grpSp>
                  <p:nvGrpSpPr>
                    <p:cNvPr id="139328" name="Group 64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836" y="2981"/>
                      <a:ext cx="56" cy="11"/>
                      <a:chOff x="1836" y="2981"/>
                      <a:chExt cx="56" cy="11"/>
                    </a:xfrm>
                  </p:grpSpPr>
                  <p:sp>
                    <p:nvSpPr>
                      <p:cNvPr id="139329" name="Rectangle 65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836" y="2987"/>
                        <a:ext cx="54" cy="3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330" name="Freeform 66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1843" y="2987"/>
                        <a:ext cx="26" cy="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6" y="0"/>
                          </a:cxn>
                          <a:cxn ang="0">
                            <a:pos x="0" y="3"/>
                          </a:cxn>
                          <a:cxn ang="0">
                            <a:pos x="0" y="0"/>
                          </a:cxn>
                          <a:cxn ang="0">
                            <a:pos x="26" y="0"/>
                          </a:cxn>
                        </a:cxnLst>
                        <a:rect l="0" t="0" r="r" b="b"/>
                        <a:pathLst>
                          <a:path w="26" h="3">
                            <a:moveTo>
                              <a:pt x="26" y="0"/>
                            </a:moveTo>
                            <a:lnTo>
                              <a:pt x="0" y="3"/>
                            </a:lnTo>
                            <a:lnTo>
                              <a:pt x="0" y="0"/>
                            </a:lnTo>
                            <a:lnTo>
                              <a:pt x="26" y="0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331" name="Rectangle 6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836" y="2987"/>
                        <a:ext cx="3" cy="3"/>
                      </a:xfrm>
                      <a:prstGeom prst="rect">
                        <a:avLst/>
                      </a:prstGeom>
                      <a:solidFill>
                        <a:srgbClr val="3F3F3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332" name="Rectangle 6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848" y="2981"/>
                        <a:ext cx="44" cy="11"/>
                      </a:xfrm>
                      <a:prstGeom prst="rect">
                        <a:avLst/>
                      </a:prstGeom>
                      <a:noFill/>
                      <a:ln w="33338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39333" name="Group 6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836" y="2957"/>
                      <a:ext cx="156" cy="28"/>
                      <a:chOff x="1836" y="2957"/>
                      <a:chExt cx="156" cy="28"/>
                    </a:xfrm>
                  </p:grpSpPr>
                  <p:sp>
                    <p:nvSpPr>
                      <p:cNvPr id="139334" name="Freeform 70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1836" y="2959"/>
                        <a:ext cx="3" cy="2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3" y="6"/>
                          </a:cxn>
                          <a:cxn ang="0">
                            <a:pos x="3" y="21"/>
                          </a:cxn>
                          <a:cxn ang="0">
                            <a:pos x="0" y="26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3" h="26">
                            <a:moveTo>
                              <a:pt x="0" y="0"/>
                            </a:moveTo>
                            <a:lnTo>
                              <a:pt x="3" y="6"/>
                            </a:lnTo>
                            <a:lnTo>
                              <a:pt x="3" y="21"/>
                            </a:lnTo>
                            <a:lnTo>
                              <a:pt x="0" y="2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335" name="Freeform 71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1988" y="2959"/>
                        <a:ext cx="3" cy="2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3" y="0"/>
                          </a:cxn>
                          <a:cxn ang="0">
                            <a:pos x="0" y="6"/>
                          </a:cxn>
                          <a:cxn ang="0">
                            <a:pos x="0" y="21"/>
                          </a:cxn>
                          <a:cxn ang="0">
                            <a:pos x="3" y="26"/>
                          </a:cxn>
                          <a:cxn ang="0">
                            <a:pos x="3" y="0"/>
                          </a:cxn>
                        </a:cxnLst>
                        <a:rect l="0" t="0" r="r" b="b"/>
                        <a:pathLst>
                          <a:path w="3" h="26">
                            <a:moveTo>
                              <a:pt x="3" y="0"/>
                            </a:moveTo>
                            <a:lnTo>
                              <a:pt x="0" y="6"/>
                            </a:lnTo>
                            <a:lnTo>
                              <a:pt x="0" y="21"/>
                            </a:lnTo>
                            <a:lnTo>
                              <a:pt x="3" y="26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solidFill>
                        <a:srgbClr val="9F9F9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336" name="Freeform 72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1836" y="2959"/>
                        <a:ext cx="155" cy="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5" y="0"/>
                          </a:cxn>
                          <a:cxn ang="0">
                            <a:pos x="148" y="2"/>
                          </a:cxn>
                          <a:cxn ang="0">
                            <a:pos x="7" y="2"/>
                          </a:cxn>
                          <a:cxn ang="0">
                            <a:pos x="0" y="0"/>
                          </a:cxn>
                          <a:cxn ang="0">
                            <a:pos x="155" y="0"/>
                          </a:cxn>
                        </a:cxnLst>
                        <a:rect l="0" t="0" r="r" b="b"/>
                        <a:pathLst>
                          <a:path w="155" h="2">
                            <a:moveTo>
                              <a:pt x="155" y="0"/>
                            </a:moveTo>
                            <a:lnTo>
                              <a:pt x="148" y="2"/>
                            </a:lnTo>
                            <a:lnTo>
                              <a:pt x="7" y="2"/>
                            </a:lnTo>
                            <a:lnTo>
                              <a:pt x="0" y="0"/>
                            </a:lnTo>
                            <a:lnTo>
                              <a:pt x="155" y="0"/>
                            </a:lnTo>
                            <a:close/>
                          </a:path>
                        </a:pathLst>
                      </a:custGeom>
                      <a:solidFill>
                        <a:srgbClr val="5F5F5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337" name="Freeform 73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1836" y="2982"/>
                        <a:ext cx="155" cy="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55" y="3"/>
                          </a:cxn>
                          <a:cxn ang="0">
                            <a:pos x="148" y="0"/>
                          </a:cxn>
                          <a:cxn ang="0">
                            <a:pos x="7" y="0"/>
                          </a:cxn>
                          <a:cxn ang="0">
                            <a:pos x="0" y="3"/>
                          </a:cxn>
                          <a:cxn ang="0">
                            <a:pos x="155" y="3"/>
                          </a:cxn>
                        </a:cxnLst>
                        <a:rect l="0" t="0" r="r" b="b"/>
                        <a:pathLst>
                          <a:path w="155" h="3">
                            <a:moveTo>
                              <a:pt x="155" y="3"/>
                            </a:moveTo>
                            <a:lnTo>
                              <a:pt x="148" y="0"/>
                            </a:lnTo>
                            <a:lnTo>
                              <a:pt x="7" y="0"/>
                            </a:lnTo>
                            <a:lnTo>
                              <a:pt x="0" y="3"/>
                            </a:lnTo>
                            <a:lnTo>
                              <a:pt x="155" y="3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338" name="Rectangle 7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843" y="2965"/>
                        <a:ext cx="141" cy="15"/>
                      </a:xfrm>
                      <a:prstGeom prst="rect">
                        <a:avLst/>
                      </a:prstGeom>
                      <a:solidFill>
                        <a:srgbClr val="3F3F3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339" name="Rectangle 75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848" y="2957"/>
                        <a:ext cx="144" cy="18"/>
                      </a:xfrm>
                      <a:prstGeom prst="rect">
                        <a:avLst/>
                      </a:prstGeom>
                      <a:noFill/>
                      <a:ln w="33338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39340" name="Group 76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836" y="2988"/>
                      <a:ext cx="138" cy="16"/>
                      <a:chOff x="1836" y="2988"/>
                      <a:chExt cx="138" cy="16"/>
                    </a:xfrm>
                  </p:grpSpPr>
                  <p:sp>
                    <p:nvSpPr>
                      <p:cNvPr id="139341" name="Rectangle 7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928" y="2988"/>
                        <a:ext cx="2" cy="6"/>
                      </a:xfrm>
                      <a:prstGeom prst="rect">
                        <a:avLst/>
                      </a:prstGeom>
                      <a:solidFill>
                        <a:srgbClr val="5F5F5F"/>
                      </a:solidFill>
                      <a:ln w="33338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342" name="Rectangle 7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971" y="2994"/>
                        <a:ext cx="3" cy="5"/>
                      </a:xfrm>
                      <a:prstGeom prst="rect">
                        <a:avLst/>
                      </a:prstGeom>
                      <a:solidFill>
                        <a:srgbClr val="8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39343" name="Group 79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1836" y="3002"/>
                        <a:ext cx="138" cy="2"/>
                        <a:chOff x="1836" y="3002"/>
                        <a:chExt cx="138" cy="2"/>
                      </a:xfrm>
                    </p:grpSpPr>
                    <p:sp>
                      <p:nvSpPr>
                        <p:cNvPr id="139344" name="Rectangle 80"/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928" y="3002"/>
                          <a:ext cx="6" cy="2"/>
                        </a:xfrm>
                        <a:prstGeom prst="rect">
                          <a:avLst/>
                        </a:prstGeom>
                        <a:solidFill>
                          <a:srgbClr val="3F3F3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345" name="Rectangle 81"/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899" y="3002"/>
                          <a:ext cx="6" cy="2"/>
                        </a:xfrm>
                        <a:prstGeom prst="rect">
                          <a:avLst/>
                        </a:prstGeom>
                        <a:solidFill>
                          <a:srgbClr val="3F3F3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346" name="Rectangle 82"/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893" y="3002"/>
                          <a:ext cx="3" cy="2"/>
                        </a:xfrm>
                        <a:prstGeom prst="rect">
                          <a:avLst/>
                        </a:prstGeom>
                        <a:solidFill>
                          <a:srgbClr val="3F3F3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347" name="Rectangle 83"/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876" y="3002"/>
                          <a:ext cx="8" cy="2"/>
                        </a:xfrm>
                        <a:prstGeom prst="rect">
                          <a:avLst/>
                        </a:prstGeom>
                        <a:solidFill>
                          <a:srgbClr val="3F3F3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348" name="Rectangle 84"/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871" y="3002"/>
                          <a:ext cx="3" cy="2"/>
                        </a:xfrm>
                        <a:prstGeom prst="rect">
                          <a:avLst/>
                        </a:prstGeom>
                        <a:solidFill>
                          <a:srgbClr val="3F3F3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349" name="Rectangle 85"/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854" y="3002"/>
                          <a:ext cx="7" cy="2"/>
                        </a:xfrm>
                        <a:prstGeom prst="rect">
                          <a:avLst/>
                        </a:prstGeom>
                        <a:solidFill>
                          <a:srgbClr val="3F3F3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350" name="Rectangle 86"/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849" y="3002"/>
                          <a:ext cx="3" cy="2"/>
                        </a:xfrm>
                        <a:prstGeom prst="rect">
                          <a:avLst/>
                        </a:prstGeom>
                        <a:solidFill>
                          <a:srgbClr val="3F3F3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351" name="Rectangle 87"/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836" y="3002"/>
                          <a:ext cx="3" cy="2"/>
                        </a:xfrm>
                        <a:prstGeom prst="rect">
                          <a:avLst/>
                        </a:prstGeom>
                        <a:solidFill>
                          <a:srgbClr val="3F3F3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352" name="Rectangle 88"/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971" y="3002"/>
                          <a:ext cx="3" cy="2"/>
                        </a:xfrm>
                        <a:prstGeom prst="rect">
                          <a:avLst/>
                        </a:prstGeom>
                        <a:solidFill>
                          <a:srgbClr val="3F3F3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353" name="Rectangle 89"/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950" y="3002"/>
                          <a:ext cx="6" cy="2"/>
                        </a:xfrm>
                        <a:prstGeom prst="rect">
                          <a:avLst/>
                        </a:prstGeom>
                        <a:solidFill>
                          <a:srgbClr val="3F3F3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354" name="Rectangle 90"/>
                        <p:cNvSpPr>
                          <a:spLocks noChangeAspect="1" noChangeArrowheads="1"/>
                        </p:cNvSpPr>
                        <p:nvPr/>
                      </p:nvSpPr>
                      <p:spPr bwMode="auto">
                        <a:xfrm>
                          <a:off x="1944" y="3002"/>
                          <a:ext cx="2" cy="2"/>
                        </a:xfrm>
                        <a:prstGeom prst="rect">
                          <a:avLst/>
                        </a:prstGeom>
                        <a:solidFill>
                          <a:srgbClr val="3F3F3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39355" name="Group 91"/>
              <p:cNvGrpSpPr>
                <a:grpSpLocks noChangeAspect="1"/>
              </p:cNvGrpSpPr>
              <p:nvPr/>
            </p:nvGrpSpPr>
            <p:grpSpPr bwMode="auto">
              <a:xfrm>
                <a:off x="1940" y="2780"/>
                <a:ext cx="121" cy="135"/>
                <a:chOff x="1940" y="2780"/>
                <a:chExt cx="121" cy="135"/>
              </a:xfrm>
            </p:grpSpPr>
            <p:sp>
              <p:nvSpPr>
                <p:cNvPr id="139356" name="Freeform 92"/>
                <p:cNvSpPr>
                  <a:spLocks noChangeAspect="1"/>
                </p:cNvSpPr>
                <p:nvPr/>
              </p:nvSpPr>
              <p:spPr bwMode="auto">
                <a:xfrm>
                  <a:off x="1949" y="2884"/>
                  <a:ext cx="12" cy="31"/>
                </a:xfrm>
                <a:custGeom>
                  <a:avLst/>
                  <a:gdLst/>
                  <a:ahLst/>
                  <a:cxnLst>
                    <a:cxn ang="0">
                      <a:pos x="12" y="19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2" y="31"/>
                    </a:cxn>
                    <a:cxn ang="0">
                      <a:pos x="12" y="19"/>
                    </a:cxn>
                  </a:cxnLst>
                  <a:rect l="0" t="0" r="r" b="b"/>
                  <a:pathLst>
                    <a:path w="12" h="31">
                      <a:moveTo>
                        <a:pt x="12" y="19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" y="31"/>
                      </a:lnTo>
                      <a:lnTo>
                        <a:pt x="12" y="19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57" name="Freeform 93"/>
                <p:cNvSpPr>
                  <a:spLocks noChangeAspect="1"/>
                </p:cNvSpPr>
                <p:nvPr/>
              </p:nvSpPr>
              <p:spPr bwMode="auto">
                <a:xfrm>
                  <a:off x="1949" y="2884"/>
                  <a:ext cx="101" cy="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19"/>
                    </a:cxn>
                    <a:cxn ang="0">
                      <a:pos x="101" y="19"/>
                    </a:cxn>
                    <a:cxn ang="0">
                      <a:pos x="8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1" h="19">
                      <a:moveTo>
                        <a:pt x="0" y="0"/>
                      </a:moveTo>
                      <a:lnTo>
                        <a:pt x="12" y="19"/>
                      </a:lnTo>
                      <a:lnTo>
                        <a:pt x="101" y="19"/>
                      </a:lnTo>
                      <a:lnTo>
                        <a:pt x="8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58" name="Freeform 94"/>
                <p:cNvSpPr>
                  <a:spLocks noChangeAspect="1"/>
                </p:cNvSpPr>
                <p:nvPr/>
              </p:nvSpPr>
              <p:spPr bwMode="auto">
                <a:xfrm>
                  <a:off x="1961" y="2903"/>
                  <a:ext cx="95" cy="12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0" y="0"/>
                    </a:cxn>
                    <a:cxn ang="0">
                      <a:pos x="89" y="0"/>
                    </a:cxn>
                    <a:cxn ang="0">
                      <a:pos x="95" y="12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95" h="12">
                      <a:moveTo>
                        <a:pt x="0" y="12"/>
                      </a:moveTo>
                      <a:lnTo>
                        <a:pt x="0" y="0"/>
                      </a:lnTo>
                      <a:lnTo>
                        <a:pt x="89" y="0"/>
                      </a:lnTo>
                      <a:lnTo>
                        <a:pt x="95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59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1973" y="2884"/>
                  <a:ext cx="53" cy="12"/>
                </a:xfrm>
                <a:prstGeom prst="ellipse">
                  <a:avLst/>
                </a:pr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60" name="Freeform 96"/>
                <p:cNvSpPr>
                  <a:spLocks noChangeAspect="1"/>
                </p:cNvSpPr>
                <p:nvPr/>
              </p:nvSpPr>
              <p:spPr bwMode="auto">
                <a:xfrm>
                  <a:off x="1973" y="2884"/>
                  <a:ext cx="53" cy="12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35" y="6"/>
                    </a:cxn>
                    <a:cxn ang="0">
                      <a:pos x="41" y="6"/>
                    </a:cxn>
                    <a:cxn ang="0">
                      <a:pos x="47" y="6"/>
                    </a:cxn>
                    <a:cxn ang="0">
                      <a:pos x="53" y="6"/>
                    </a:cxn>
                    <a:cxn ang="0">
                      <a:pos x="53" y="6"/>
                    </a:cxn>
                    <a:cxn ang="0">
                      <a:pos x="47" y="12"/>
                    </a:cxn>
                    <a:cxn ang="0">
                      <a:pos x="47" y="12"/>
                    </a:cxn>
                    <a:cxn ang="0">
                      <a:pos x="41" y="12"/>
                    </a:cxn>
                    <a:cxn ang="0">
                      <a:pos x="35" y="12"/>
                    </a:cxn>
                    <a:cxn ang="0">
                      <a:pos x="23" y="12"/>
                    </a:cxn>
                    <a:cxn ang="0">
                      <a:pos x="18" y="12"/>
                    </a:cxn>
                    <a:cxn ang="0">
                      <a:pos x="12" y="12"/>
                    </a:cxn>
                    <a:cxn ang="0">
                      <a:pos x="6" y="12"/>
                    </a:cxn>
                    <a:cxn ang="0">
                      <a:pos x="0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6" y="6"/>
                    </a:cxn>
                    <a:cxn ang="0">
                      <a:pos x="6" y="6"/>
                    </a:cxn>
                    <a:cxn ang="0">
                      <a:pos x="12" y="6"/>
                    </a:cxn>
                    <a:cxn ang="0">
                      <a:pos x="18" y="0"/>
                    </a:cxn>
                    <a:cxn ang="0">
                      <a:pos x="23" y="0"/>
                    </a:cxn>
                    <a:cxn ang="0">
                      <a:pos x="35" y="0"/>
                    </a:cxn>
                    <a:cxn ang="0">
                      <a:pos x="41" y="6"/>
                    </a:cxn>
                    <a:cxn ang="0">
                      <a:pos x="47" y="6"/>
                    </a:cxn>
                    <a:cxn ang="0">
                      <a:pos x="53" y="6"/>
                    </a:cxn>
                    <a:cxn ang="0">
                      <a:pos x="53" y="6"/>
                    </a:cxn>
                    <a:cxn ang="0">
                      <a:pos x="53" y="12"/>
                    </a:cxn>
                    <a:cxn ang="0">
                      <a:pos x="47" y="12"/>
                    </a:cxn>
                    <a:cxn ang="0">
                      <a:pos x="47" y="12"/>
                    </a:cxn>
                    <a:cxn ang="0">
                      <a:pos x="35" y="12"/>
                    </a:cxn>
                    <a:cxn ang="0">
                      <a:pos x="29" y="12"/>
                    </a:cxn>
                    <a:cxn ang="0">
                      <a:pos x="23" y="12"/>
                    </a:cxn>
                    <a:cxn ang="0">
                      <a:pos x="18" y="12"/>
                    </a:cxn>
                    <a:cxn ang="0">
                      <a:pos x="12" y="12"/>
                    </a:cxn>
                    <a:cxn ang="0">
                      <a:pos x="6" y="12"/>
                    </a:cxn>
                    <a:cxn ang="0">
                      <a:pos x="0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6" y="6"/>
                    </a:cxn>
                    <a:cxn ang="0">
                      <a:pos x="12" y="6"/>
                    </a:cxn>
                    <a:cxn ang="0">
                      <a:pos x="18" y="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" h="12">
                      <a:moveTo>
                        <a:pt x="23" y="0"/>
                      </a:move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35" y="6"/>
                      </a:lnTo>
                      <a:lnTo>
                        <a:pt x="35" y="6"/>
                      </a:lnTo>
                      <a:lnTo>
                        <a:pt x="35" y="6"/>
                      </a:lnTo>
                      <a:lnTo>
                        <a:pt x="41" y="6"/>
                      </a:lnTo>
                      <a:lnTo>
                        <a:pt x="41" y="6"/>
                      </a:lnTo>
                      <a:lnTo>
                        <a:pt x="41" y="6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12"/>
                      </a:lnTo>
                      <a:lnTo>
                        <a:pt x="47" y="12"/>
                      </a:lnTo>
                      <a:lnTo>
                        <a:pt x="47" y="12"/>
                      </a:lnTo>
                      <a:lnTo>
                        <a:pt x="47" y="12"/>
                      </a:lnTo>
                      <a:lnTo>
                        <a:pt x="47" y="12"/>
                      </a:lnTo>
                      <a:lnTo>
                        <a:pt x="47" y="12"/>
                      </a:lnTo>
                      <a:lnTo>
                        <a:pt x="41" y="12"/>
                      </a:lnTo>
                      <a:lnTo>
                        <a:pt x="41" y="12"/>
                      </a:lnTo>
                      <a:lnTo>
                        <a:pt x="41" y="12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29" y="12"/>
                      </a:lnTo>
                      <a:lnTo>
                        <a:pt x="29" y="12"/>
                      </a:lnTo>
                      <a:lnTo>
                        <a:pt x="23" y="12"/>
                      </a:lnTo>
                      <a:lnTo>
                        <a:pt x="23" y="12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41" y="6"/>
                      </a:lnTo>
                      <a:lnTo>
                        <a:pt x="41" y="6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12"/>
                      </a:lnTo>
                      <a:lnTo>
                        <a:pt x="53" y="12"/>
                      </a:lnTo>
                      <a:lnTo>
                        <a:pt x="53" y="12"/>
                      </a:lnTo>
                      <a:lnTo>
                        <a:pt x="47" y="12"/>
                      </a:lnTo>
                      <a:lnTo>
                        <a:pt x="47" y="12"/>
                      </a:lnTo>
                      <a:lnTo>
                        <a:pt x="47" y="12"/>
                      </a:lnTo>
                      <a:lnTo>
                        <a:pt x="47" y="12"/>
                      </a:lnTo>
                      <a:lnTo>
                        <a:pt x="41" y="12"/>
                      </a:lnTo>
                      <a:lnTo>
                        <a:pt x="41" y="12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29" y="12"/>
                      </a:lnTo>
                      <a:lnTo>
                        <a:pt x="29" y="12"/>
                      </a:lnTo>
                      <a:lnTo>
                        <a:pt x="23" y="12"/>
                      </a:lnTo>
                      <a:lnTo>
                        <a:pt x="23" y="12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12" y="6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61" name="Freeform 97"/>
                <p:cNvSpPr>
                  <a:spLocks noChangeAspect="1"/>
                </p:cNvSpPr>
                <p:nvPr/>
              </p:nvSpPr>
              <p:spPr bwMode="auto">
                <a:xfrm>
                  <a:off x="1973" y="2890"/>
                  <a:ext cx="53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2" y="6"/>
                    </a:cxn>
                    <a:cxn ang="0">
                      <a:pos x="41" y="6"/>
                    </a:cxn>
                    <a:cxn ang="0">
                      <a:pos x="53" y="0"/>
                    </a:cxn>
                    <a:cxn ang="0">
                      <a:pos x="5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3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6"/>
                      </a:lnTo>
                      <a:lnTo>
                        <a:pt x="41" y="6"/>
                      </a:lnTo>
                      <a:lnTo>
                        <a:pt x="53" y="0"/>
                      </a:lnTo>
                      <a:lnTo>
                        <a:pt x="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62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973" y="2884"/>
                  <a:ext cx="53" cy="12"/>
                </a:xfrm>
                <a:prstGeom prst="ellipse">
                  <a:avLst/>
                </a:pr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63" name="Freeform 99"/>
                <p:cNvSpPr>
                  <a:spLocks noChangeAspect="1"/>
                </p:cNvSpPr>
                <p:nvPr/>
              </p:nvSpPr>
              <p:spPr bwMode="auto">
                <a:xfrm>
                  <a:off x="1973" y="2884"/>
                  <a:ext cx="53" cy="12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35" y="0"/>
                    </a:cxn>
                    <a:cxn ang="0">
                      <a:pos x="41" y="0"/>
                    </a:cxn>
                    <a:cxn ang="0">
                      <a:pos x="47" y="0"/>
                    </a:cxn>
                    <a:cxn ang="0">
                      <a:pos x="53" y="6"/>
                    </a:cxn>
                    <a:cxn ang="0">
                      <a:pos x="53" y="6"/>
                    </a:cxn>
                    <a:cxn ang="0">
                      <a:pos x="47" y="6"/>
                    </a:cxn>
                    <a:cxn ang="0">
                      <a:pos x="47" y="6"/>
                    </a:cxn>
                    <a:cxn ang="0">
                      <a:pos x="41" y="12"/>
                    </a:cxn>
                    <a:cxn ang="0">
                      <a:pos x="35" y="12"/>
                    </a:cxn>
                    <a:cxn ang="0">
                      <a:pos x="23" y="12"/>
                    </a:cxn>
                    <a:cxn ang="0">
                      <a:pos x="18" y="12"/>
                    </a:cxn>
                    <a:cxn ang="0">
                      <a:pos x="12" y="12"/>
                    </a:cxn>
                    <a:cxn ang="0">
                      <a:pos x="6" y="6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2" y="0"/>
                    </a:cxn>
                    <a:cxn ang="0">
                      <a:pos x="18" y="0"/>
                    </a:cxn>
                    <a:cxn ang="0">
                      <a:pos x="23" y="0"/>
                    </a:cxn>
                    <a:cxn ang="0">
                      <a:pos x="35" y="0"/>
                    </a:cxn>
                    <a:cxn ang="0">
                      <a:pos x="41" y="0"/>
                    </a:cxn>
                    <a:cxn ang="0">
                      <a:pos x="47" y="0"/>
                    </a:cxn>
                    <a:cxn ang="0">
                      <a:pos x="53" y="0"/>
                    </a:cxn>
                    <a:cxn ang="0">
                      <a:pos x="53" y="6"/>
                    </a:cxn>
                    <a:cxn ang="0">
                      <a:pos x="53" y="6"/>
                    </a:cxn>
                    <a:cxn ang="0">
                      <a:pos x="47" y="6"/>
                    </a:cxn>
                    <a:cxn ang="0">
                      <a:pos x="47" y="12"/>
                    </a:cxn>
                    <a:cxn ang="0">
                      <a:pos x="35" y="12"/>
                    </a:cxn>
                    <a:cxn ang="0">
                      <a:pos x="29" y="12"/>
                    </a:cxn>
                    <a:cxn ang="0">
                      <a:pos x="23" y="12"/>
                    </a:cxn>
                    <a:cxn ang="0">
                      <a:pos x="18" y="12"/>
                    </a:cxn>
                    <a:cxn ang="0">
                      <a:pos x="12" y="12"/>
                    </a:cxn>
                    <a:cxn ang="0">
                      <a:pos x="6" y="6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0"/>
                    </a:cxn>
                    <a:cxn ang="0">
                      <a:pos x="6" y="0"/>
                    </a:cxn>
                    <a:cxn ang="0">
                      <a:pos x="12" y="0"/>
                    </a:cxn>
                    <a:cxn ang="0">
                      <a:pos x="18" y="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" h="12">
                      <a:moveTo>
                        <a:pt x="23" y="0"/>
                      </a:move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41" y="6"/>
                      </a:lnTo>
                      <a:lnTo>
                        <a:pt x="41" y="6"/>
                      </a:lnTo>
                      <a:lnTo>
                        <a:pt x="41" y="12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29" y="12"/>
                      </a:lnTo>
                      <a:lnTo>
                        <a:pt x="29" y="12"/>
                      </a:lnTo>
                      <a:lnTo>
                        <a:pt x="23" y="12"/>
                      </a:lnTo>
                      <a:lnTo>
                        <a:pt x="23" y="12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2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53" y="0"/>
                      </a:lnTo>
                      <a:lnTo>
                        <a:pt x="53" y="0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53" y="6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47" y="6"/>
                      </a:lnTo>
                      <a:lnTo>
                        <a:pt x="47" y="12"/>
                      </a:lnTo>
                      <a:lnTo>
                        <a:pt x="41" y="12"/>
                      </a:lnTo>
                      <a:lnTo>
                        <a:pt x="41" y="12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35" y="12"/>
                      </a:lnTo>
                      <a:lnTo>
                        <a:pt x="29" y="12"/>
                      </a:lnTo>
                      <a:lnTo>
                        <a:pt x="29" y="12"/>
                      </a:lnTo>
                      <a:lnTo>
                        <a:pt x="23" y="12"/>
                      </a:lnTo>
                      <a:lnTo>
                        <a:pt x="23" y="12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12" y="12"/>
                      </a:lnTo>
                      <a:lnTo>
                        <a:pt x="6" y="12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64" name="Rectangle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976" y="2887"/>
                  <a:ext cx="47" cy="0"/>
                </a:xfrm>
                <a:prstGeom prst="rect">
                  <a:avLst/>
                </a:prstGeom>
                <a:solidFill>
                  <a:srgbClr val="A0A0A0"/>
                </a:solidFill>
                <a:ln w="952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65" name="Freeform 101"/>
                <p:cNvSpPr>
                  <a:spLocks noChangeAspect="1"/>
                </p:cNvSpPr>
                <p:nvPr/>
              </p:nvSpPr>
              <p:spPr bwMode="auto">
                <a:xfrm>
                  <a:off x="1973" y="2890"/>
                  <a:ext cx="53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2" y="0"/>
                    </a:cxn>
                    <a:cxn ang="0">
                      <a:pos x="41" y="0"/>
                    </a:cxn>
                    <a:cxn ang="0">
                      <a:pos x="53" y="0"/>
                    </a:cxn>
                    <a:cxn ang="0">
                      <a:pos x="5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41" y="0"/>
                      </a:lnTo>
                      <a:lnTo>
                        <a:pt x="53" y="0"/>
                      </a:lnTo>
                      <a:lnTo>
                        <a:pt x="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66" name="AutoShap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940" y="2780"/>
                  <a:ext cx="113" cy="107"/>
                </a:xfrm>
                <a:prstGeom prst="roundRect">
                  <a:avLst>
                    <a:gd name="adj" fmla="val 8333"/>
                  </a:avLst>
                </a:prstGeom>
                <a:solidFill>
                  <a:srgbClr val="E0E0E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67" name="AutoShap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1946" y="2780"/>
                  <a:ext cx="112" cy="107"/>
                </a:xfrm>
                <a:prstGeom prst="roundRect">
                  <a:avLst>
                    <a:gd name="adj" fmla="val 8333"/>
                  </a:avLst>
                </a:prstGeom>
                <a:solidFill>
                  <a:srgbClr val="C0C0C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68" name="AutoShap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958" y="2792"/>
                  <a:ext cx="83" cy="83"/>
                </a:xfrm>
                <a:prstGeom prst="roundRect">
                  <a:avLst>
                    <a:gd name="adj" fmla="val 7144"/>
                  </a:avLst>
                </a:prstGeom>
                <a:solidFill>
                  <a:srgbClr val="E0E0E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69" name="AutoShap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964" y="2792"/>
                  <a:ext cx="83" cy="83"/>
                </a:xfrm>
                <a:prstGeom prst="roundRect">
                  <a:avLst>
                    <a:gd name="adj" fmla="val 7144"/>
                  </a:avLst>
                </a:prstGeom>
                <a:solidFill>
                  <a:srgbClr val="A0A0A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70" name="AutoShape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1958" y="2792"/>
                  <a:ext cx="83" cy="76"/>
                </a:xfrm>
                <a:prstGeom prst="roundRect">
                  <a:avLst>
                    <a:gd name="adj" fmla="val 7694"/>
                  </a:avLst>
                </a:prstGeom>
                <a:solidFill>
                  <a:srgbClr val="202020"/>
                </a:solidFill>
                <a:ln w="952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71" name="Freeform 107"/>
                <p:cNvSpPr>
                  <a:spLocks noChangeAspect="1"/>
                </p:cNvSpPr>
                <p:nvPr/>
              </p:nvSpPr>
              <p:spPr bwMode="auto">
                <a:xfrm>
                  <a:off x="1961" y="2789"/>
                  <a:ext cx="12" cy="1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2" y="0"/>
                    </a:cxn>
                    <a:cxn ang="0">
                      <a:pos x="12" y="0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72" name="Freeform 108"/>
                <p:cNvSpPr>
                  <a:spLocks noChangeAspect="1"/>
                </p:cNvSpPr>
                <p:nvPr/>
              </p:nvSpPr>
              <p:spPr bwMode="auto">
                <a:xfrm>
                  <a:off x="1961" y="2871"/>
                  <a:ext cx="83" cy="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6" y="0"/>
                    </a:cxn>
                    <a:cxn ang="0">
                      <a:pos x="12" y="0"/>
                    </a:cxn>
                    <a:cxn ang="0">
                      <a:pos x="71" y="0"/>
                    </a:cxn>
                    <a:cxn ang="0">
                      <a:pos x="77" y="0"/>
                    </a:cxn>
                    <a:cxn ang="0">
                      <a:pos x="77" y="0"/>
                    </a:cxn>
                    <a:cxn ang="0">
                      <a:pos x="77" y="0"/>
                    </a:cxn>
                    <a:cxn ang="0">
                      <a:pos x="83" y="7"/>
                    </a:cxn>
                    <a:cxn ang="0">
                      <a:pos x="83" y="7"/>
                    </a:cxn>
                    <a:cxn ang="0">
                      <a:pos x="83" y="7"/>
                    </a:cxn>
                    <a:cxn ang="0">
                      <a:pos x="77" y="7"/>
                    </a:cxn>
                    <a:cxn ang="0">
                      <a:pos x="71" y="7"/>
                    </a:cxn>
                    <a:cxn ang="0">
                      <a:pos x="12" y="7"/>
                    </a:cxn>
                    <a:cxn ang="0">
                      <a:pos x="6" y="7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3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71" y="0"/>
                      </a:lnTo>
                      <a:lnTo>
                        <a:pt x="77" y="0"/>
                      </a:lnTo>
                      <a:lnTo>
                        <a:pt x="77" y="0"/>
                      </a:lnTo>
                      <a:lnTo>
                        <a:pt x="77" y="0"/>
                      </a:lnTo>
                      <a:lnTo>
                        <a:pt x="83" y="7"/>
                      </a:lnTo>
                      <a:lnTo>
                        <a:pt x="83" y="7"/>
                      </a:lnTo>
                      <a:lnTo>
                        <a:pt x="83" y="7"/>
                      </a:lnTo>
                      <a:lnTo>
                        <a:pt x="77" y="7"/>
                      </a:lnTo>
                      <a:lnTo>
                        <a:pt x="71" y="7"/>
                      </a:lnTo>
                      <a:lnTo>
                        <a:pt x="12" y="7"/>
                      </a:lnTo>
                      <a:lnTo>
                        <a:pt x="6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73" name="Freeform 109"/>
                <p:cNvSpPr>
                  <a:spLocks noChangeAspect="1"/>
                </p:cNvSpPr>
                <p:nvPr/>
              </p:nvSpPr>
              <p:spPr bwMode="auto">
                <a:xfrm>
                  <a:off x="1967" y="2896"/>
                  <a:ext cx="18" cy="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18" y="7"/>
                    </a:cxn>
                    <a:cxn ang="0">
                      <a:pos x="1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7">
                      <a:moveTo>
                        <a:pt x="0" y="0"/>
                      </a:moveTo>
                      <a:lnTo>
                        <a:pt x="0" y="7"/>
                      </a:lnTo>
                      <a:lnTo>
                        <a:pt x="18" y="7"/>
                      </a:lnTo>
                      <a:lnTo>
                        <a:pt x="1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74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970" y="2899"/>
                  <a:ext cx="6" cy="1"/>
                </a:xfrm>
                <a:prstGeom prst="rect">
                  <a:avLst/>
                </a:prstGeom>
                <a:noFill/>
                <a:ln w="952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75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1967" y="2909"/>
                  <a:ext cx="24" cy="0"/>
                </a:xfrm>
                <a:prstGeom prst="rect">
                  <a:avLst/>
                </a:prstGeom>
                <a:solidFill>
                  <a:srgbClr val="60606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76" name="Rectangle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967" y="2909"/>
                  <a:ext cx="18" cy="0"/>
                </a:xfrm>
                <a:prstGeom prst="rect">
                  <a:avLst/>
                </a:prstGeom>
                <a:noFill/>
                <a:ln w="952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77" name="Freeform 113"/>
                <p:cNvSpPr>
                  <a:spLocks noChangeAspect="1"/>
                </p:cNvSpPr>
                <p:nvPr/>
              </p:nvSpPr>
              <p:spPr bwMode="auto">
                <a:xfrm>
                  <a:off x="2056" y="2796"/>
                  <a:ext cx="5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6"/>
                    </a:cxn>
                    <a:cxn ang="0">
                      <a:pos x="5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 h="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78" name="Rectangle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2050" y="2796"/>
                  <a:ext cx="6" cy="0"/>
                </a:xfrm>
                <a:prstGeom prst="rect">
                  <a:avLst/>
                </a:prstGeom>
                <a:noFill/>
                <a:ln w="952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79" name="Freeform 115"/>
                <p:cNvSpPr>
                  <a:spLocks noChangeAspect="1"/>
                </p:cNvSpPr>
                <p:nvPr/>
              </p:nvSpPr>
              <p:spPr bwMode="auto">
                <a:xfrm>
                  <a:off x="2056" y="2796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80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1949" y="2789"/>
                  <a:ext cx="0" cy="7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81" name="Rectangle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1964" y="2799"/>
                  <a:ext cx="71" cy="69"/>
                </a:xfrm>
                <a:prstGeom prst="rect">
                  <a:avLst/>
                </a:prstGeom>
                <a:solidFill>
                  <a:srgbClr val="4040FF"/>
                </a:solidFill>
                <a:ln w="9525">
                  <a:solidFill>
                    <a:srgbClr val="00006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82" name="Rectangle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1973" y="2802"/>
                  <a:ext cx="59" cy="19"/>
                </a:xfrm>
                <a:prstGeom prst="rect">
                  <a:avLst/>
                </a:prstGeom>
                <a:solidFill>
                  <a:srgbClr val="00006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83" name="Rectangle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1976" y="2824"/>
                  <a:ext cx="17" cy="6"/>
                </a:xfrm>
                <a:prstGeom prst="rect">
                  <a:avLst/>
                </a:prstGeom>
                <a:solidFill>
                  <a:srgbClr val="4040FF"/>
                </a:solidFill>
                <a:ln w="9525">
                  <a:solidFill>
                    <a:srgbClr val="00006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84" name="Rectangle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1976" y="2836"/>
                  <a:ext cx="17" cy="1"/>
                </a:xfrm>
                <a:prstGeom prst="rect">
                  <a:avLst/>
                </a:prstGeom>
                <a:solidFill>
                  <a:srgbClr val="4040FF"/>
                </a:solidFill>
                <a:ln w="9525">
                  <a:solidFill>
                    <a:srgbClr val="00006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85" name="Rectangle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1976" y="2849"/>
                  <a:ext cx="17" cy="0"/>
                </a:xfrm>
                <a:prstGeom prst="rect">
                  <a:avLst/>
                </a:prstGeom>
                <a:solidFill>
                  <a:srgbClr val="4040FF"/>
                </a:solidFill>
                <a:ln w="9525">
                  <a:solidFill>
                    <a:srgbClr val="00006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86" name="Rectangle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2011" y="2824"/>
                  <a:ext cx="18" cy="38"/>
                </a:xfrm>
                <a:prstGeom prst="rect">
                  <a:avLst/>
                </a:prstGeom>
                <a:solidFill>
                  <a:srgbClr val="4040FF"/>
                </a:solidFill>
                <a:ln w="9525">
                  <a:solidFill>
                    <a:srgbClr val="00006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87" name="Rectangle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1999" y="2824"/>
                  <a:ext cx="0" cy="6"/>
                </a:xfrm>
                <a:prstGeom prst="rect">
                  <a:avLst/>
                </a:prstGeom>
                <a:solidFill>
                  <a:srgbClr val="4040FF"/>
                </a:solidFill>
                <a:ln w="9525">
                  <a:solidFill>
                    <a:srgbClr val="00006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88" name="Rectangle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1999" y="2836"/>
                  <a:ext cx="0" cy="1"/>
                </a:xfrm>
                <a:prstGeom prst="rect">
                  <a:avLst/>
                </a:prstGeom>
                <a:solidFill>
                  <a:srgbClr val="4040FF"/>
                </a:solidFill>
                <a:ln w="9525">
                  <a:solidFill>
                    <a:srgbClr val="00006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89" name="Rectangle 125"/>
                <p:cNvSpPr>
                  <a:spLocks noChangeAspect="1" noChangeArrowheads="1"/>
                </p:cNvSpPr>
                <p:nvPr/>
              </p:nvSpPr>
              <p:spPr bwMode="auto">
                <a:xfrm>
                  <a:off x="1999" y="2849"/>
                  <a:ext cx="0" cy="0"/>
                </a:xfrm>
                <a:prstGeom prst="rect">
                  <a:avLst/>
                </a:prstGeom>
                <a:solidFill>
                  <a:srgbClr val="4040FF"/>
                </a:solidFill>
                <a:ln w="9525">
                  <a:solidFill>
                    <a:srgbClr val="00006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9390" name="Group 126"/>
            <p:cNvGrpSpPr>
              <a:grpSpLocks noChangeAspect="1"/>
            </p:cNvGrpSpPr>
            <p:nvPr/>
          </p:nvGrpSpPr>
          <p:grpSpPr bwMode="auto">
            <a:xfrm>
              <a:off x="3789" y="3265"/>
              <a:ext cx="118" cy="173"/>
              <a:chOff x="1766" y="2719"/>
              <a:chExt cx="113" cy="175"/>
            </a:xfrm>
          </p:grpSpPr>
          <p:grpSp>
            <p:nvGrpSpPr>
              <p:cNvPr id="139391" name="Group 127"/>
              <p:cNvGrpSpPr>
                <a:grpSpLocks noChangeAspect="1"/>
              </p:cNvGrpSpPr>
              <p:nvPr/>
            </p:nvGrpSpPr>
            <p:grpSpPr bwMode="auto">
              <a:xfrm>
                <a:off x="1849" y="2777"/>
                <a:ext cx="30" cy="117"/>
                <a:chOff x="1849" y="2777"/>
                <a:chExt cx="30" cy="117"/>
              </a:xfrm>
            </p:grpSpPr>
            <p:sp>
              <p:nvSpPr>
                <p:cNvPr id="139392" name="Freeform 128"/>
                <p:cNvSpPr>
                  <a:spLocks noChangeAspect="1"/>
                </p:cNvSpPr>
                <p:nvPr/>
              </p:nvSpPr>
              <p:spPr bwMode="auto">
                <a:xfrm>
                  <a:off x="1849" y="2777"/>
                  <a:ext cx="30" cy="117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0" y="15"/>
                    </a:cxn>
                    <a:cxn ang="0">
                      <a:pos x="30" y="117"/>
                    </a:cxn>
                    <a:cxn ang="0">
                      <a:pos x="20" y="117"/>
                    </a:cxn>
                    <a:cxn ang="0">
                      <a:pos x="20" y="17"/>
                    </a:cxn>
                    <a:cxn ang="0">
                      <a:pos x="0" y="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30" h="117">
                      <a:moveTo>
                        <a:pt x="7" y="0"/>
                      </a:moveTo>
                      <a:lnTo>
                        <a:pt x="30" y="15"/>
                      </a:lnTo>
                      <a:lnTo>
                        <a:pt x="30" y="117"/>
                      </a:lnTo>
                      <a:lnTo>
                        <a:pt x="20" y="117"/>
                      </a:lnTo>
                      <a:lnTo>
                        <a:pt x="20" y="17"/>
                      </a:lnTo>
                      <a:lnTo>
                        <a:pt x="0" y="6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93" name="Freeform 129"/>
                <p:cNvSpPr>
                  <a:spLocks noChangeAspect="1"/>
                </p:cNvSpPr>
                <p:nvPr/>
              </p:nvSpPr>
              <p:spPr bwMode="auto">
                <a:xfrm>
                  <a:off x="1849" y="2777"/>
                  <a:ext cx="30" cy="117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0" y="15"/>
                    </a:cxn>
                    <a:cxn ang="0">
                      <a:pos x="30" y="117"/>
                    </a:cxn>
                    <a:cxn ang="0">
                      <a:pos x="20" y="117"/>
                    </a:cxn>
                    <a:cxn ang="0">
                      <a:pos x="20" y="17"/>
                    </a:cxn>
                    <a:cxn ang="0">
                      <a:pos x="0" y="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30" h="117">
                      <a:moveTo>
                        <a:pt x="7" y="0"/>
                      </a:moveTo>
                      <a:lnTo>
                        <a:pt x="30" y="15"/>
                      </a:lnTo>
                      <a:lnTo>
                        <a:pt x="30" y="117"/>
                      </a:lnTo>
                      <a:lnTo>
                        <a:pt x="20" y="117"/>
                      </a:lnTo>
                      <a:lnTo>
                        <a:pt x="20" y="17"/>
                      </a:lnTo>
                      <a:lnTo>
                        <a:pt x="0" y="6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9394" name="Group 130"/>
              <p:cNvGrpSpPr>
                <a:grpSpLocks noChangeAspect="1"/>
              </p:cNvGrpSpPr>
              <p:nvPr/>
            </p:nvGrpSpPr>
            <p:grpSpPr bwMode="auto">
              <a:xfrm>
                <a:off x="1793" y="2761"/>
                <a:ext cx="20" cy="15"/>
                <a:chOff x="1793" y="2761"/>
                <a:chExt cx="20" cy="15"/>
              </a:xfrm>
            </p:grpSpPr>
            <p:sp>
              <p:nvSpPr>
                <p:cNvPr id="139395" name="Freeform 131"/>
                <p:cNvSpPr>
                  <a:spLocks noChangeAspect="1"/>
                </p:cNvSpPr>
                <p:nvPr/>
              </p:nvSpPr>
              <p:spPr bwMode="auto">
                <a:xfrm>
                  <a:off x="1793" y="2761"/>
                  <a:ext cx="20" cy="1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20" y="12"/>
                    </a:cxn>
                    <a:cxn ang="0">
                      <a:pos x="18" y="15"/>
                    </a:cxn>
                    <a:cxn ang="0">
                      <a:pos x="0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20" h="15">
                      <a:moveTo>
                        <a:pt x="4" y="0"/>
                      </a:moveTo>
                      <a:lnTo>
                        <a:pt x="20" y="12"/>
                      </a:lnTo>
                      <a:lnTo>
                        <a:pt x="18" y="15"/>
                      </a:lnTo>
                      <a:lnTo>
                        <a:pt x="0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96" name="Freeform 132"/>
                <p:cNvSpPr>
                  <a:spLocks noChangeAspect="1"/>
                </p:cNvSpPr>
                <p:nvPr/>
              </p:nvSpPr>
              <p:spPr bwMode="auto">
                <a:xfrm>
                  <a:off x="1793" y="2761"/>
                  <a:ext cx="20" cy="1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20" y="12"/>
                    </a:cxn>
                    <a:cxn ang="0">
                      <a:pos x="18" y="15"/>
                    </a:cxn>
                    <a:cxn ang="0">
                      <a:pos x="0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20" h="15">
                      <a:moveTo>
                        <a:pt x="4" y="0"/>
                      </a:moveTo>
                      <a:lnTo>
                        <a:pt x="20" y="12"/>
                      </a:lnTo>
                      <a:lnTo>
                        <a:pt x="18" y="15"/>
                      </a:lnTo>
                      <a:lnTo>
                        <a:pt x="0" y="1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9397" name="Group 133"/>
              <p:cNvGrpSpPr>
                <a:grpSpLocks noChangeAspect="1"/>
              </p:cNvGrpSpPr>
              <p:nvPr/>
            </p:nvGrpSpPr>
            <p:grpSpPr bwMode="auto">
              <a:xfrm>
                <a:off x="1797" y="2755"/>
                <a:ext cx="23" cy="10"/>
                <a:chOff x="1797" y="2755"/>
                <a:chExt cx="23" cy="10"/>
              </a:xfrm>
            </p:grpSpPr>
            <p:sp>
              <p:nvSpPr>
                <p:cNvPr id="139398" name="Freeform 134"/>
                <p:cNvSpPr>
                  <a:spLocks noChangeAspect="1"/>
                </p:cNvSpPr>
                <p:nvPr/>
              </p:nvSpPr>
              <p:spPr bwMode="auto">
                <a:xfrm>
                  <a:off x="1797" y="2755"/>
                  <a:ext cx="23" cy="1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6"/>
                    </a:cxn>
                    <a:cxn ang="0">
                      <a:pos x="20" y="10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3" h="10">
                      <a:moveTo>
                        <a:pt x="0" y="0"/>
                      </a:moveTo>
                      <a:lnTo>
                        <a:pt x="23" y="6"/>
                      </a:lnTo>
                      <a:lnTo>
                        <a:pt x="20" y="10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399" name="Freeform 135"/>
                <p:cNvSpPr>
                  <a:spLocks noChangeAspect="1"/>
                </p:cNvSpPr>
                <p:nvPr/>
              </p:nvSpPr>
              <p:spPr bwMode="auto">
                <a:xfrm>
                  <a:off x="1797" y="2755"/>
                  <a:ext cx="23" cy="1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6"/>
                    </a:cxn>
                    <a:cxn ang="0">
                      <a:pos x="20" y="10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3" h="10">
                      <a:moveTo>
                        <a:pt x="0" y="0"/>
                      </a:moveTo>
                      <a:lnTo>
                        <a:pt x="23" y="6"/>
                      </a:lnTo>
                      <a:lnTo>
                        <a:pt x="20" y="10"/>
                      </a:lnTo>
                      <a:lnTo>
                        <a:pt x="0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9400" name="Group 136"/>
              <p:cNvGrpSpPr>
                <a:grpSpLocks noChangeAspect="1"/>
              </p:cNvGrpSpPr>
              <p:nvPr/>
            </p:nvGrpSpPr>
            <p:grpSpPr bwMode="auto">
              <a:xfrm>
                <a:off x="1786" y="2720"/>
                <a:ext cx="88" cy="102"/>
                <a:chOff x="1786" y="2720"/>
                <a:chExt cx="88" cy="102"/>
              </a:xfrm>
            </p:grpSpPr>
            <p:sp>
              <p:nvSpPr>
                <p:cNvPr id="139401" name="Freeform 137"/>
                <p:cNvSpPr>
                  <a:spLocks noChangeAspect="1"/>
                </p:cNvSpPr>
                <p:nvPr/>
              </p:nvSpPr>
              <p:spPr bwMode="auto">
                <a:xfrm>
                  <a:off x="1786" y="2720"/>
                  <a:ext cx="88" cy="102"/>
                </a:xfrm>
                <a:custGeom>
                  <a:avLst/>
                  <a:gdLst/>
                  <a:ahLst/>
                  <a:cxnLst>
                    <a:cxn ang="0">
                      <a:pos x="85" y="4"/>
                    </a:cxn>
                    <a:cxn ang="0">
                      <a:pos x="86" y="7"/>
                    </a:cxn>
                    <a:cxn ang="0">
                      <a:pos x="88" y="12"/>
                    </a:cxn>
                    <a:cxn ang="0">
                      <a:pos x="88" y="14"/>
                    </a:cxn>
                    <a:cxn ang="0">
                      <a:pos x="88" y="19"/>
                    </a:cxn>
                    <a:cxn ang="0">
                      <a:pos x="86" y="23"/>
                    </a:cxn>
                    <a:cxn ang="0">
                      <a:pos x="85" y="30"/>
                    </a:cxn>
                    <a:cxn ang="0">
                      <a:pos x="85" y="37"/>
                    </a:cxn>
                    <a:cxn ang="0">
                      <a:pos x="80" y="45"/>
                    </a:cxn>
                    <a:cxn ang="0">
                      <a:pos x="75" y="53"/>
                    </a:cxn>
                    <a:cxn ang="0">
                      <a:pos x="67" y="63"/>
                    </a:cxn>
                    <a:cxn ang="0">
                      <a:pos x="59" y="72"/>
                    </a:cxn>
                    <a:cxn ang="0">
                      <a:pos x="53" y="78"/>
                    </a:cxn>
                    <a:cxn ang="0">
                      <a:pos x="43" y="85"/>
                    </a:cxn>
                    <a:cxn ang="0">
                      <a:pos x="34" y="92"/>
                    </a:cxn>
                    <a:cxn ang="0">
                      <a:pos x="25" y="96"/>
                    </a:cxn>
                    <a:cxn ang="0">
                      <a:pos x="18" y="99"/>
                    </a:cxn>
                    <a:cxn ang="0">
                      <a:pos x="12" y="101"/>
                    </a:cxn>
                    <a:cxn ang="0">
                      <a:pos x="8" y="102"/>
                    </a:cxn>
                    <a:cxn ang="0">
                      <a:pos x="3" y="102"/>
                    </a:cxn>
                    <a:cxn ang="0">
                      <a:pos x="0" y="101"/>
                    </a:cxn>
                    <a:cxn ang="0">
                      <a:pos x="83" y="0"/>
                    </a:cxn>
                    <a:cxn ang="0">
                      <a:pos x="85" y="4"/>
                    </a:cxn>
                  </a:cxnLst>
                  <a:rect l="0" t="0" r="r" b="b"/>
                  <a:pathLst>
                    <a:path w="88" h="102">
                      <a:moveTo>
                        <a:pt x="85" y="4"/>
                      </a:moveTo>
                      <a:lnTo>
                        <a:pt x="86" y="7"/>
                      </a:lnTo>
                      <a:lnTo>
                        <a:pt x="88" y="12"/>
                      </a:lnTo>
                      <a:lnTo>
                        <a:pt x="88" y="14"/>
                      </a:lnTo>
                      <a:lnTo>
                        <a:pt x="88" y="19"/>
                      </a:lnTo>
                      <a:lnTo>
                        <a:pt x="86" y="23"/>
                      </a:lnTo>
                      <a:lnTo>
                        <a:pt x="85" y="30"/>
                      </a:lnTo>
                      <a:lnTo>
                        <a:pt x="85" y="37"/>
                      </a:lnTo>
                      <a:lnTo>
                        <a:pt x="80" y="45"/>
                      </a:lnTo>
                      <a:lnTo>
                        <a:pt x="75" y="53"/>
                      </a:lnTo>
                      <a:lnTo>
                        <a:pt x="67" y="63"/>
                      </a:lnTo>
                      <a:lnTo>
                        <a:pt x="59" y="72"/>
                      </a:lnTo>
                      <a:lnTo>
                        <a:pt x="53" y="78"/>
                      </a:lnTo>
                      <a:lnTo>
                        <a:pt x="43" y="85"/>
                      </a:lnTo>
                      <a:lnTo>
                        <a:pt x="34" y="92"/>
                      </a:lnTo>
                      <a:lnTo>
                        <a:pt x="25" y="96"/>
                      </a:lnTo>
                      <a:lnTo>
                        <a:pt x="18" y="99"/>
                      </a:lnTo>
                      <a:lnTo>
                        <a:pt x="12" y="101"/>
                      </a:lnTo>
                      <a:lnTo>
                        <a:pt x="8" y="102"/>
                      </a:lnTo>
                      <a:lnTo>
                        <a:pt x="3" y="102"/>
                      </a:lnTo>
                      <a:lnTo>
                        <a:pt x="0" y="101"/>
                      </a:lnTo>
                      <a:lnTo>
                        <a:pt x="83" y="0"/>
                      </a:lnTo>
                      <a:lnTo>
                        <a:pt x="85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402" name="Freeform 138"/>
                <p:cNvSpPr>
                  <a:spLocks noChangeAspect="1"/>
                </p:cNvSpPr>
                <p:nvPr/>
              </p:nvSpPr>
              <p:spPr bwMode="auto">
                <a:xfrm>
                  <a:off x="1786" y="2720"/>
                  <a:ext cx="88" cy="102"/>
                </a:xfrm>
                <a:custGeom>
                  <a:avLst/>
                  <a:gdLst/>
                  <a:ahLst/>
                  <a:cxnLst>
                    <a:cxn ang="0">
                      <a:pos x="85" y="4"/>
                    </a:cxn>
                    <a:cxn ang="0">
                      <a:pos x="86" y="7"/>
                    </a:cxn>
                    <a:cxn ang="0">
                      <a:pos x="88" y="12"/>
                    </a:cxn>
                    <a:cxn ang="0">
                      <a:pos x="88" y="14"/>
                    </a:cxn>
                    <a:cxn ang="0">
                      <a:pos x="88" y="19"/>
                    </a:cxn>
                    <a:cxn ang="0">
                      <a:pos x="86" y="23"/>
                    </a:cxn>
                    <a:cxn ang="0">
                      <a:pos x="85" y="30"/>
                    </a:cxn>
                    <a:cxn ang="0">
                      <a:pos x="85" y="37"/>
                    </a:cxn>
                    <a:cxn ang="0">
                      <a:pos x="80" y="45"/>
                    </a:cxn>
                    <a:cxn ang="0">
                      <a:pos x="75" y="53"/>
                    </a:cxn>
                    <a:cxn ang="0">
                      <a:pos x="67" y="63"/>
                    </a:cxn>
                    <a:cxn ang="0">
                      <a:pos x="59" y="72"/>
                    </a:cxn>
                    <a:cxn ang="0">
                      <a:pos x="53" y="78"/>
                    </a:cxn>
                    <a:cxn ang="0">
                      <a:pos x="43" y="85"/>
                    </a:cxn>
                    <a:cxn ang="0">
                      <a:pos x="34" y="92"/>
                    </a:cxn>
                    <a:cxn ang="0">
                      <a:pos x="25" y="96"/>
                    </a:cxn>
                    <a:cxn ang="0">
                      <a:pos x="18" y="99"/>
                    </a:cxn>
                    <a:cxn ang="0">
                      <a:pos x="12" y="101"/>
                    </a:cxn>
                    <a:cxn ang="0">
                      <a:pos x="8" y="102"/>
                    </a:cxn>
                    <a:cxn ang="0">
                      <a:pos x="3" y="102"/>
                    </a:cxn>
                    <a:cxn ang="0">
                      <a:pos x="0" y="101"/>
                    </a:cxn>
                    <a:cxn ang="0">
                      <a:pos x="83" y="0"/>
                    </a:cxn>
                    <a:cxn ang="0">
                      <a:pos x="85" y="4"/>
                    </a:cxn>
                  </a:cxnLst>
                  <a:rect l="0" t="0" r="r" b="b"/>
                  <a:pathLst>
                    <a:path w="88" h="102">
                      <a:moveTo>
                        <a:pt x="85" y="4"/>
                      </a:moveTo>
                      <a:lnTo>
                        <a:pt x="86" y="7"/>
                      </a:lnTo>
                      <a:lnTo>
                        <a:pt x="88" y="12"/>
                      </a:lnTo>
                      <a:lnTo>
                        <a:pt x="88" y="14"/>
                      </a:lnTo>
                      <a:lnTo>
                        <a:pt x="88" y="19"/>
                      </a:lnTo>
                      <a:lnTo>
                        <a:pt x="86" y="23"/>
                      </a:lnTo>
                      <a:lnTo>
                        <a:pt x="85" y="30"/>
                      </a:lnTo>
                      <a:lnTo>
                        <a:pt x="85" y="37"/>
                      </a:lnTo>
                      <a:lnTo>
                        <a:pt x="80" y="45"/>
                      </a:lnTo>
                      <a:lnTo>
                        <a:pt x="75" y="53"/>
                      </a:lnTo>
                      <a:lnTo>
                        <a:pt x="67" y="63"/>
                      </a:lnTo>
                      <a:lnTo>
                        <a:pt x="59" y="72"/>
                      </a:lnTo>
                      <a:lnTo>
                        <a:pt x="53" y="78"/>
                      </a:lnTo>
                      <a:lnTo>
                        <a:pt x="43" y="85"/>
                      </a:lnTo>
                      <a:lnTo>
                        <a:pt x="34" y="92"/>
                      </a:lnTo>
                      <a:lnTo>
                        <a:pt x="25" y="96"/>
                      </a:lnTo>
                      <a:lnTo>
                        <a:pt x="18" y="99"/>
                      </a:lnTo>
                      <a:lnTo>
                        <a:pt x="12" y="101"/>
                      </a:lnTo>
                      <a:lnTo>
                        <a:pt x="8" y="102"/>
                      </a:lnTo>
                      <a:lnTo>
                        <a:pt x="3" y="102"/>
                      </a:lnTo>
                      <a:lnTo>
                        <a:pt x="0" y="101"/>
                      </a:lnTo>
                      <a:lnTo>
                        <a:pt x="83" y="0"/>
                      </a:lnTo>
                      <a:lnTo>
                        <a:pt x="85" y="4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9403" name="Group 139"/>
              <p:cNvGrpSpPr>
                <a:grpSpLocks noChangeAspect="1"/>
              </p:cNvGrpSpPr>
              <p:nvPr/>
            </p:nvGrpSpPr>
            <p:grpSpPr bwMode="auto">
              <a:xfrm>
                <a:off x="1786" y="2719"/>
                <a:ext cx="83" cy="102"/>
                <a:chOff x="1786" y="2719"/>
                <a:chExt cx="83" cy="102"/>
              </a:xfrm>
            </p:grpSpPr>
            <p:sp>
              <p:nvSpPr>
                <p:cNvPr id="139404" name="Freeform 140"/>
                <p:cNvSpPr>
                  <a:spLocks noChangeAspect="1"/>
                </p:cNvSpPr>
                <p:nvPr/>
              </p:nvSpPr>
              <p:spPr bwMode="auto">
                <a:xfrm>
                  <a:off x="1786" y="2719"/>
                  <a:ext cx="83" cy="102"/>
                </a:xfrm>
                <a:custGeom>
                  <a:avLst/>
                  <a:gdLst/>
                  <a:ahLst/>
                  <a:cxnLst>
                    <a:cxn ang="0">
                      <a:pos x="83" y="0"/>
                    </a:cxn>
                    <a:cxn ang="0">
                      <a:pos x="83" y="2"/>
                    </a:cxn>
                    <a:cxn ang="0">
                      <a:pos x="83" y="6"/>
                    </a:cxn>
                    <a:cxn ang="0">
                      <a:pos x="83" y="12"/>
                    </a:cxn>
                    <a:cxn ang="0">
                      <a:pos x="81" y="16"/>
                    </a:cxn>
                    <a:cxn ang="0">
                      <a:pos x="80" y="21"/>
                    </a:cxn>
                    <a:cxn ang="0">
                      <a:pos x="80" y="28"/>
                    </a:cxn>
                    <a:cxn ang="0">
                      <a:pos x="77" y="35"/>
                    </a:cxn>
                    <a:cxn ang="0">
                      <a:pos x="75" y="43"/>
                    </a:cxn>
                    <a:cxn ang="0">
                      <a:pos x="67" y="53"/>
                    </a:cxn>
                    <a:cxn ang="0">
                      <a:pos x="61" y="61"/>
                    </a:cxn>
                    <a:cxn ang="0">
                      <a:pos x="53" y="70"/>
                    </a:cxn>
                    <a:cxn ang="0">
                      <a:pos x="45" y="77"/>
                    </a:cxn>
                    <a:cxn ang="0">
                      <a:pos x="40" y="81"/>
                    </a:cxn>
                    <a:cxn ang="0">
                      <a:pos x="35" y="85"/>
                    </a:cxn>
                    <a:cxn ang="0">
                      <a:pos x="29" y="89"/>
                    </a:cxn>
                    <a:cxn ang="0">
                      <a:pos x="22" y="93"/>
                    </a:cxn>
                    <a:cxn ang="0">
                      <a:pos x="18" y="95"/>
                    </a:cxn>
                    <a:cxn ang="0">
                      <a:pos x="13" y="97"/>
                    </a:cxn>
                    <a:cxn ang="0">
                      <a:pos x="8" y="100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0" y="101"/>
                    </a:cxn>
                    <a:cxn ang="0">
                      <a:pos x="0" y="99"/>
                    </a:cxn>
                    <a:cxn ang="0">
                      <a:pos x="2" y="96"/>
                    </a:cxn>
                    <a:cxn ang="0">
                      <a:pos x="3" y="92"/>
                    </a:cxn>
                    <a:cxn ang="0">
                      <a:pos x="4" y="87"/>
                    </a:cxn>
                    <a:cxn ang="0">
                      <a:pos x="5" y="81"/>
                    </a:cxn>
                    <a:cxn ang="0">
                      <a:pos x="8" y="75"/>
                    </a:cxn>
                    <a:cxn ang="0">
                      <a:pos x="11" y="70"/>
                    </a:cxn>
                    <a:cxn ang="0">
                      <a:pos x="13" y="64"/>
                    </a:cxn>
                    <a:cxn ang="0">
                      <a:pos x="16" y="59"/>
                    </a:cxn>
                    <a:cxn ang="0">
                      <a:pos x="20" y="53"/>
                    </a:cxn>
                    <a:cxn ang="0">
                      <a:pos x="23" y="48"/>
                    </a:cxn>
                    <a:cxn ang="0">
                      <a:pos x="27" y="43"/>
                    </a:cxn>
                    <a:cxn ang="0">
                      <a:pos x="35" y="36"/>
                    </a:cxn>
                    <a:cxn ang="0">
                      <a:pos x="40" y="30"/>
                    </a:cxn>
                    <a:cxn ang="0">
                      <a:pos x="47" y="23"/>
                    </a:cxn>
                    <a:cxn ang="0">
                      <a:pos x="53" y="19"/>
                    </a:cxn>
                    <a:cxn ang="0">
                      <a:pos x="61" y="14"/>
                    </a:cxn>
                    <a:cxn ang="0">
                      <a:pos x="66" y="10"/>
                    </a:cxn>
                    <a:cxn ang="0">
                      <a:pos x="71" y="6"/>
                    </a:cxn>
                    <a:cxn ang="0">
                      <a:pos x="75" y="3"/>
                    </a:cxn>
                    <a:cxn ang="0">
                      <a:pos x="80" y="1"/>
                    </a:cxn>
                    <a:cxn ang="0">
                      <a:pos x="83" y="0"/>
                    </a:cxn>
                  </a:cxnLst>
                  <a:rect l="0" t="0" r="r" b="b"/>
                  <a:pathLst>
                    <a:path w="83" h="102">
                      <a:moveTo>
                        <a:pt x="83" y="0"/>
                      </a:moveTo>
                      <a:lnTo>
                        <a:pt x="83" y="2"/>
                      </a:lnTo>
                      <a:lnTo>
                        <a:pt x="83" y="6"/>
                      </a:lnTo>
                      <a:lnTo>
                        <a:pt x="83" y="12"/>
                      </a:lnTo>
                      <a:lnTo>
                        <a:pt x="81" y="16"/>
                      </a:lnTo>
                      <a:lnTo>
                        <a:pt x="80" y="21"/>
                      </a:lnTo>
                      <a:lnTo>
                        <a:pt x="80" y="28"/>
                      </a:lnTo>
                      <a:lnTo>
                        <a:pt x="77" y="35"/>
                      </a:lnTo>
                      <a:lnTo>
                        <a:pt x="75" y="43"/>
                      </a:lnTo>
                      <a:lnTo>
                        <a:pt x="67" y="53"/>
                      </a:lnTo>
                      <a:lnTo>
                        <a:pt x="61" y="61"/>
                      </a:lnTo>
                      <a:lnTo>
                        <a:pt x="53" y="70"/>
                      </a:lnTo>
                      <a:lnTo>
                        <a:pt x="45" y="77"/>
                      </a:lnTo>
                      <a:lnTo>
                        <a:pt x="40" y="81"/>
                      </a:lnTo>
                      <a:lnTo>
                        <a:pt x="35" y="85"/>
                      </a:lnTo>
                      <a:lnTo>
                        <a:pt x="29" y="89"/>
                      </a:lnTo>
                      <a:lnTo>
                        <a:pt x="22" y="93"/>
                      </a:lnTo>
                      <a:lnTo>
                        <a:pt x="18" y="95"/>
                      </a:lnTo>
                      <a:lnTo>
                        <a:pt x="13" y="97"/>
                      </a:lnTo>
                      <a:lnTo>
                        <a:pt x="8" y="100"/>
                      </a:lnTo>
                      <a:lnTo>
                        <a:pt x="4" y="102"/>
                      </a:lnTo>
                      <a:lnTo>
                        <a:pt x="2" y="102"/>
                      </a:lnTo>
                      <a:lnTo>
                        <a:pt x="0" y="101"/>
                      </a:lnTo>
                      <a:lnTo>
                        <a:pt x="0" y="99"/>
                      </a:lnTo>
                      <a:lnTo>
                        <a:pt x="2" y="96"/>
                      </a:lnTo>
                      <a:lnTo>
                        <a:pt x="3" y="92"/>
                      </a:lnTo>
                      <a:lnTo>
                        <a:pt x="4" y="87"/>
                      </a:lnTo>
                      <a:lnTo>
                        <a:pt x="5" y="81"/>
                      </a:lnTo>
                      <a:lnTo>
                        <a:pt x="8" y="75"/>
                      </a:lnTo>
                      <a:lnTo>
                        <a:pt x="11" y="70"/>
                      </a:lnTo>
                      <a:lnTo>
                        <a:pt x="13" y="64"/>
                      </a:lnTo>
                      <a:lnTo>
                        <a:pt x="16" y="59"/>
                      </a:lnTo>
                      <a:lnTo>
                        <a:pt x="20" y="53"/>
                      </a:lnTo>
                      <a:lnTo>
                        <a:pt x="23" y="48"/>
                      </a:lnTo>
                      <a:lnTo>
                        <a:pt x="27" y="43"/>
                      </a:lnTo>
                      <a:lnTo>
                        <a:pt x="35" y="36"/>
                      </a:lnTo>
                      <a:lnTo>
                        <a:pt x="40" y="30"/>
                      </a:lnTo>
                      <a:lnTo>
                        <a:pt x="47" y="23"/>
                      </a:lnTo>
                      <a:lnTo>
                        <a:pt x="53" y="19"/>
                      </a:lnTo>
                      <a:lnTo>
                        <a:pt x="61" y="14"/>
                      </a:lnTo>
                      <a:lnTo>
                        <a:pt x="66" y="10"/>
                      </a:lnTo>
                      <a:lnTo>
                        <a:pt x="71" y="6"/>
                      </a:lnTo>
                      <a:lnTo>
                        <a:pt x="75" y="3"/>
                      </a:lnTo>
                      <a:lnTo>
                        <a:pt x="80" y="1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405" name="Freeform 141"/>
                <p:cNvSpPr>
                  <a:spLocks noChangeAspect="1"/>
                </p:cNvSpPr>
                <p:nvPr/>
              </p:nvSpPr>
              <p:spPr bwMode="auto">
                <a:xfrm>
                  <a:off x="1786" y="2719"/>
                  <a:ext cx="83" cy="102"/>
                </a:xfrm>
                <a:custGeom>
                  <a:avLst/>
                  <a:gdLst/>
                  <a:ahLst/>
                  <a:cxnLst>
                    <a:cxn ang="0">
                      <a:pos x="83" y="0"/>
                    </a:cxn>
                    <a:cxn ang="0">
                      <a:pos x="83" y="2"/>
                    </a:cxn>
                    <a:cxn ang="0">
                      <a:pos x="83" y="6"/>
                    </a:cxn>
                    <a:cxn ang="0">
                      <a:pos x="83" y="12"/>
                    </a:cxn>
                    <a:cxn ang="0">
                      <a:pos x="81" y="16"/>
                    </a:cxn>
                    <a:cxn ang="0">
                      <a:pos x="80" y="21"/>
                    </a:cxn>
                    <a:cxn ang="0">
                      <a:pos x="80" y="28"/>
                    </a:cxn>
                    <a:cxn ang="0">
                      <a:pos x="77" y="35"/>
                    </a:cxn>
                    <a:cxn ang="0">
                      <a:pos x="75" y="43"/>
                    </a:cxn>
                    <a:cxn ang="0">
                      <a:pos x="67" y="53"/>
                    </a:cxn>
                    <a:cxn ang="0">
                      <a:pos x="61" y="61"/>
                    </a:cxn>
                    <a:cxn ang="0">
                      <a:pos x="53" y="70"/>
                    </a:cxn>
                    <a:cxn ang="0">
                      <a:pos x="45" y="77"/>
                    </a:cxn>
                    <a:cxn ang="0">
                      <a:pos x="40" y="81"/>
                    </a:cxn>
                    <a:cxn ang="0">
                      <a:pos x="35" y="85"/>
                    </a:cxn>
                    <a:cxn ang="0">
                      <a:pos x="29" y="89"/>
                    </a:cxn>
                    <a:cxn ang="0">
                      <a:pos x="22" y="93"/>
                    </a:cxn>
                    <a:cxn ang="0">
                      <a:pos x="18" y="95"/>
                    </a:cxn>
                    <a:cxn ang="0">
                      <a:pos x="13" y="97"/>
                    </a:cxn>
                    <a:cxn ang="0">
                      <a:pos x="8" y="100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0" y="101"/>
                    </a:cxn>
                    <a:cxn ang="0">
                      <a:pos x="0" y="99"/>
                    </a:cxn>
                    <a:cxn ang="0">
                      <a:pos x="2" y="96"/>
                    </a:cxn>
                    <a:cxn ang="0">
                      <a:pos x="3" y="92"/>
                    </a:cxn>
                    <a:cxn ang="0">
                      <a:pos x="4" y="87"/>
                    </a:cxn>
                    <a:cxn ang="0">
                      <a:pos x="5" y="81"/>
                    </a:cxn>
                    <a:cxn ang="0">
                      <a:pos x="8" y="75"/>
                    </a:cxn>
                    <a:cxn ang="0">
                      <a:pos x="11" y="70"/>
                    </a:cxn>
                    <a:cxn ang="0">
                      <a:pos x="13" y="64"/>
                    </a:cxn>
                    <a:cxn ang="0">
                      <a:pos x="16" y="59"/>
                    </a:cxn>
                    <a:cxn ang="0">
                      <a:pos x="20" y="53"/>
                    </a:cxn>
                    <a:cxn ang="0">
                      <a:pos x="23" y="48"/>
                    </a:cxn>
                    <a:cxn ang="0">
                      <a:pos x="27" y="43"/>
                    </a:cxn>
                    <a:cxn ang="0">
                      <a:pos x="35" y="36"/>
                    </a:cxn>
                    <a:cxn ang="0">
                      <a:pos x="40" y="30"/>
                    </a:cxn>
                    <a:cxn ang="0">
                      <a:pos x="47" y="23"/>
                    </a:cxn>
                    <a:cxn ang="0">
                      <a:pos x="53" y="19"/>
                    </a:cxn>
                    <a:cxn ang="0">
                      <a:pos x="61" y="14"/>
                    </a:cxn>
                    <a:cxn ang="0">
                      <a:pos x="66" y="10"/>
                    </a:cxn>
                    <a:cxn ang="0">
                      <a:pos x="71" y="6"/>
                    </a:cxn>
                    <a:cxn ang="0">
                      <a:pos x="75" y="3"/>
                    </a:cxn>
                    <a:cxn ang="0">
                      <a:pos x="80" y="1"/>
                    </a:cxn>
                    <a:cxn ang="0">
                      <a:pos x="83" y="0"/>
                    </a:cxn>
                  </a:cxnLst>
                  <a:rect l="0" t="0" r="r" b="b"/>
                  <a:pathLst>
                    <a:path w="83" h="102">
                      <a:moveTo>
                        <a:pt x="83" y="0"/>
                      </a:moveTo>
                      <a:lnTo>
                        <a:pt x="83" y="2"/>
                      </a:lnTo>
                      <a:lnTo>
                        <a:pt x="83" y="6"/>
                      </a:lnTo>
                      <a:lnTo>
                        <a:pt x="83" y="12"/>
                      </a:lnTo>
                      <a:lnTo>
                        <a:pt x="81" y="16"/>
                      </a:lnTo>
                      <a:lnTo>
                        <a:pt x="80" y="21"/>
                      </a:lnTo>
                      <a:lnTo>
                        <a:pt x="80" y="28"/>
                      </a:lnTo>
                      <a:lnTo>
                        <a:pt x="77" y="35"/>
                      </a:lnTo>
                      <a:lnTo>
                        <a:pt x="75" y="43"/>
                      </a:lnTo>
                      <a:lnTo>
                        <a:pt x="67" y="53"/>
                      </a:lnTo>
                      <a:lnTo>
                        <a:pt x="61" y="61"/>
                      </a:lnTo>
                      <a:lnTo>
                        <a:pt x="53" y="70"/>
                      </a:lnTo>
                      <a:lnTo>
                        <a:pt x="45" y="77"/>
                      </a:lnTo>
                      <a:lnTo>
                        <a:pt x="40" y="81"/>
                      </a:lnTo>
                      <a:lnTo>
                        <a:pt x="35" y="85"/>
                      </a:lnTo>
                      <a:lnTo>
                        <a:pt x="29" y="89"/>
                      </a:lnTo>
                      <a:lnTo>
                        <a:pt x="22" y="93"/>
                      </a:lnTo>
                      <a:lnTo>
                        <a:pt x="18" y="95"/>
                      </a:lnTo>
                      <a:lnTo>
                        <a:pt x="13" y="97"/>
                      </a:lnTo>
                      <a:lnTo>
                        <a:pt x="8" y="100"/>
                      </a:lnTo>
                      <a:lnTo>
                        <a:pt x="4" y="102"/>
                      </a:lnTo>
                      <a:lnTo>
                        <a:pt x="2" y="102"/>
                      </a:lnTo>
                      <a:lnTo>
                        <a:pt x="0" y="101"/>
                      </a:lnTo>
                      <a:lnTo>
                        <a:pt x="0" y="99"/>
                      </a:lnTo>
                      <a:lnTo>
                        <a:pt x="2" y="96"/>
                      </a:lnTo>
                      <a:lnTo>
                        <a:pt x="3" y="92"/>
                      </a:lnTo>
                      <a:lnTo>
                        <a:pt x="4" y="87"/>
                      </a:lnTo>
                      <a:lnTo>
                        <a:pt x="5" y="81"/>
                      </a:lnTo>
                      <a:lnTo>
                        <a:pt x="8" y="75"/>
                      </a:lnTo>
                      <a:lnTo>
                        <a:pt x="11" y="70"/>
                      </a:lnTo>
                      <a:lnTo>
                        <a:pt x="13" y="64"/>
                      </a:lnTo>
                      <a:lnTo>
                        <a:pt x="16" y="59"/>
                      </a:lnTo>
                      <a:lnTo>
                        <a:pt x="20" y="53"/>
                      </a:lnTo>
                      <a:lnTo>
                        <a:pt x="23" y="48"/>
                      </a:lnTo>
                      <a:lnTo>
                        <a:pt x="27" y="43"/>
                      </a:lnTo>
                      <a:lnTo>
                        <a:pt x="35" y="36"/>
                      </a:lnTo>
                      <a:lnTo>
                        <a:pt x="40" y="30"/>
                      </a:lnTo>
                      <a:lnTo>
                        <a:pt x="47" y="23"/>
                      </a:lnTo>
                      <a:lnTo>
                        <a:pt x="53" y="19"/>
                      </a:lnTo>
                      <a:lnTo>
                        <a:pt x="61" y="14"/>
                      </a:lnTo>
                      <a:lnTo>
                        <a:pt x="66" y="10"/>
                      </a:lnTo>
                      <a:lnTo>
                        <a:pt x="71" y="6"/>
                      </a:lnTo>
                      <a:lnTo>
                        <a:pt x="75" y="3"/>
                      </a:lnTo>
                      <a:lnTo>
                        <a:pt x="80" y="1"/>
                      </a:lnTo>
                      <a:lnTo>
                        <a:pt x="83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9406" name="Group 142"/>
              <p:cNvGrpSpPr>
                <a:grpSpLocks noChangeAspect="1"/>
              </p:cNvGrpSpPr>
              <p:nvPr/>
            </p:nvGrpSpPr>
            <p:grpSpPr bwMode="auto">
              <a:xfrm>
                <a:off x="1784" y="2744"/>
                <a:ext cx="82" cy="12"/>
                <a:chOff x="1784" y="2744"/>
                <a:chExt cx="82" cy="12"/>
              </a:xfrm>
            </p:grpSpPr>
            <p:sp>
              <p:nvSpPr>
                <p:cNvPr id="139407" name="Freeform 143"/>
                <p:cNvSpPr>
                  <a:spLocks noChangeAspect="1"/>
                </p:cNvSpPr>
                <p:nvPr/>
              </p:nvSpPr>
              <p:spPr bwMode="auto">
                <a:xfrm>
                  <a:off x="1784" y="2744"/>
                  <a:ext cx="82" cy="12"/>
                </a:xfrm>
                <a:custGeom>
                  <a:avLst/>
                  <a:gdLst/>
                  <a:ahLst/>
                  <a:cxnLst>
                    <a:cxn ang="0">
                      <a:pos x="82" y="0"/>
                    </a:cxn>
                    <a:cxn ang="0">
                      <a:pos x="0" y="6"/>
                    </a:cxn>
                    <a:cxn ang="0">
                      <a:pos x="1" y="12"/>
                    </a:cxn>
                    <a:cxn ang="0">
                      <a:pos x="82" y="6"/>
                    </a:cxn>
                    <a:cxn ang="0">
                      <a:pos x="82" y="0"/>
                    </a:cxn>
                  </a:cxnLst>
                  <a:rect l="0" t="0" r="r" b="b"/>
                  <a:pathLst>
                    <a:path w="82" h="12">
                      <a:moveTo>
                        <a:pt x="82" y="0"/>
                      </a:moveTo>
                      <a:lnTo>
                        <a:pt x="0" y="6"/>
                      </a:lnTo>
                      <a:lnTo>
                        <a:pt x="1" y="12"/>
                      </a:lnTo>
                      <a:lnTo>
                        <a:pt x="82" y="6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408" name="Freeform 144"/>
                <p:cNvSpPr>
                  <a:spLocks noChangeAspect="1"/>
                </p:cNvSpPr>
                <p:nvPr/>
              </p:nvSpPr>
              <p:spPr bwMode="auto">
                <a:xfrm>
                  <a:off x="1784" y="2744"/>
                  <a:ext cx="82" cy="12"/>
                </a:xfrm>
                <a:custGeom>
                  <a:avLst/>
                  <a:gdLst/>
                  <a:ahLst/>
                  <a:cxnLst>
                    <a:cxn ang="0">
                      <a:pos x="82" y="0"/>
                    </a:cxn>
                    <a:cxn ang="0">
                      <a:pos x="0" y="6"/>
                    </a:cxn>
                    <a:cxn ang="0">
                      <a:pos x="1" y="12"/>
                    </a:cxn>
                    <a:cxn ang="0">
                      <a:pos x="82" y="6"/>
                    </a:cxn>
                    <a:cxn ang="0">
                      <a:pos x="82" y="0"/>
                    </a:cxn>
                  </a:cxnLst>
                  <a:rect l="0" t="0" r="r" b="b"/>
                  <a:pathLst>
                    <a:path w="82" h="12">
                      <a:moveTo>
                        <a:pt x="82" y="0"/>
                      </a:moveTo>
                      <a:lnTo>
                        <a:pt x="0" y="6"/>
                      </a:lnTo>
                      <a:lnTo>
                        <a:pt x="1" y="12"/>
                      </a:lnTo>
                      <a:lnTo>
                        <a:pt x="82" y="6"/>
                      </a:lnTo>
                      <a:lnTo>
                        <a:pt x="8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9409" name="Group 145"/>
              <p:cNvGrpSpPr>
                <a:grpSpLocks noChangeAspect="1"/>
              </p:cNvGrpSpPr>
              <p:nvPr/>
            </p:nvGrpSpPr>
            <p:grpSpPr bwMode="auto">
              <a:xfrm>
                <a:off x="1782" y="2758"/>
                <a:ext cx="26" cy="53"/>
                <a:chOff x="1782" y="2758"/>
                <a:chExt cx="26" cy="53"/>
              </a:xfrm>
            </p:grpSpPr>
            <p:sp>
              <p:nvSpPr>
                <p:cNvPr id="139410" name="Freeform 146"/>
                <p:cNvSpPr>
                  <a:spLocks noChangeAspect="1"/>
                </p:cNvSpPr>
                <p:nvPr/>
              </p:nvSpPr>
              <p:spPr bwMode="auto">
                <a:xfrm>
                  <a:off x="1782" y="2758"/>
                  <a:ext cx="26" cy="53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26" y="53"/>
                    </a:cxn>
                    <a:cxn ang="0">
                      <a:pos x="25" y="53"/>
                    </a:cxn>
                    <a:cxn ang="0">
                      <a:pos x="0" y="0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26" h="53">
                      <a:moveTo>
                        <a:pt x="3" y="2"/>
                      </a:moveTo>
                      <a:lnTo>
                        <a:pt x="26" y="53"/>
                      </a:lnTo>
                      <a:lnTo>
                        <a:pt x="25" y="53"/>
                      </a:lnTo>
                      <a:lnTo>
                        <a:pt x="0" y="0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411" name="Freeform 147"/>
                <p:cNvSpPr>
                  <a:spLocks noChangeAspect="1"/>
                </p:cNvSpPr>
                <p:nvPr/>
              </p:nvSpPr>
              <p:spPr bwMode="auto">
                <a:xfrm>
                  <a:off x="1782" y="2758"/>
                  <a:ext cx="26" cy="53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26" y="53"/>
                    </a:cxn>
                    <a:cxn ang="0">
                      <a:pos x="25" y="53"/>
                    </a:cxn>
                    <a:cxn ang="0">
                      <a:pos x="0" y="0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26" h="53">
                      <a:moveTo>
                        <a:pt x="3" y="2"/>
                      </a:moveTo>
                      <a:lnTo>
                        <a:pt x="26" y="53"/>
                      </a:lnTo>
                      <a:lnTo>
                        <a:pt x="25" y="53"/>
                      </a:lnTo>
                      <a:lnTo>
                        <a:pt x="0" y="0"/>
                      </a:lnTo>
                      <a:lnTo>
                        <a:pt x="3" y="2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9412" name="Group 148"/>
              <p:cNvGrpSpPr>
                <a:grpSpLocks noChangeAspect="1"/>
              </p:cNvGrpSpPr>
              <p:nvPr/>
            </p:nvGrpSpPr>
            <p:grpSpPr bwMode="auto">
              <a:xfrm>
                <a:off x="1776" y="2748"/>
                <a:ext cx="23" cy="15"/>
                <a:chOff x="1776" y="2748"/>
                <a:chExt cx="23" cy="15"/>
              </a:xfrm>
            </p:grpSpPr>
            <p:sp>
              <p:nvSpPr>
                <p:cNvPr id="139413" name="Freeform 149"/>
                <p:cNvSpPr>
                  <a:spLocks noChangeAspect="1"/>
                </p:cNvSpPr>
                <p:nvPr/>
              </p:nvSpPr>
              <p:spPr bwMode="auto">
                <a:xfrm>
                  <a:off x="1776" y="2748"/>
                  <a:ext cx="23" cy="1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22" y="3"/>
                    </a:cxn>
                    <a:cxn ang="0">
                      <a:pos x="23" y="6"/>
                    </a:cxn>
                    <a:cxn ang="0">
                      <a:pos x="23" y="7"/>
                    </a:cxn>
                    <a:cxn ang="0">
                      <a:pos x="23" y="9"/>
                    </a:cxn>
                    <a:cxn ang="0">
                      <a:pos x="23" y="12"/>
                    </a:cxn>
                    <a:cxn ang="0">
                      <a:pos x="22" y="12"/>
                    </a:cxn>
                    <a:cxn ang="0">
                      <a:pos x="21" y="14"/>
                    </a:cxn>
                    <a:cxn ang="0">
                      <a:pos x="18" y="15"/>
                    </a:cxn>
                    <a:cxn ang="0">
                      <a:pos x="17" y="15"/>
                    </a:cxn>
                    <a:cxn ang="0">
                      <a:pos x="15" y="15"/>
                    </a:cxn>
                    <a:cxn ang="0">
                      <a:pos x="0" y="9"/>
                    </a:cxn>
                    <a:cxn ang="0">
                      <a:pos x="3" y="8"/>
                    </a:cxn>
                    <a:cxn ang="0">
                      <a:pos x="5" y="6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23" h="15">
                      <a:moveTo>
                        <a:pt x="6" y="0"/>
                      </a:moveTo>
                      <a:lnTo>
                        <a:pt x="22" y="3"/>
                      </a:lnTo>
                      <a:lnTo>
                        <a:pt x="23" y="6"/>
                      </a:lnTo>
                      <a:lnTo>
                        <a:pt x="23" y="7"/>
                      </a:lnTo>
                      <a:lnTo>
                        <a:pt x="23" y="9"/>
                      </a:lnTo>
                      <a:lnTo>
                        <a:pt x="23" y="12"/>
                      </a:lnTo>
                      <a:lnTo>
                        <a:pt x="22" y="12"/>
                      </a:lnTo>
                      <a:lnTo>
                        <a:pt x="21" y="14"/>
                      </a:lnTo>
                      <a:lnTo>
                        <a:pt x="18" y="15"/>
                      </a:lnTo>
                      <a:lnTo>
                        <a:pt x="17" y="15"/>
                      </a:lnTo>
                      <a:lnTo>
                        <a:pt x="15" y="15"/>
                      </a:lnTo>
                      <a:lnTo>
                        <a:pt x="0" y="9"/>
                      </a:lnTo>
                      <a:lnTo>
                        <a:pt x="3" y="8"/>
                      </a:lnTo>
                      <a:lnTo>
                        <a:pt x="5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414" name="Freeform 150"/>
                <p:cNvSpPr>
                  <a:spLocks noChangeAspect="1"/>
                </p:cNvSpPr>
                <p:nvPr/>
              </p:nvSpPr>
              <p:spPr bwMode="auto">
                <a:xfrm>
                  <a:off x="1776" y="2748"/>
                  <a:ext cx="23" cy="1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22" y="3"/>
                    </a:cxn>
                    <a:cxn ang="0">
                      <a:pos x="23" y="6"/>
                    </a:cxn>
                    <a:cxn ang="0">
                      <a:pos x="23" y="7"/>
                    </a:cxn>
                    <a:cxn ang="0">
                      <a:pos x="23" y="9"/>
                    </a:cxn>
                    <a:cxn ang="0">
                      <a:pos x="23" y="12"/>
                    </a:cxn>
                    <a:cxn ang="0">
                      <a:pos x="22" y="12"/>
                    </a:cxn>
                    <a:cxn ang="0">
                      <a:pos x="21" y="14"/>
                    </a:cxn>
                    <a:cxn ang="0">
                      <a:pos x="18" y="15"/>
                    </a:cxn>
                    <a:cxn ang="0">
                      <a:pos x="17" y="15"/>
                    </a:cxn>
                    <a:cxn ang="0">
                      <a:pos x="15" y="15"/>
                    </a:cxn>
                    <a:cxn ang="0">
                      <a:pos x="0" y="9"/>
                    </a:cxn>
                    <a:cxn ang="0">
                      <a:pos x="3" y="8"/>
                    </a:cxn>
                    <a:cxn ang="0">
                      <a:pos x="5" y="6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23" h="15">
                      <a:moveTo>
                        <a:pt x="6" y="0"/>
                      </a:moveTo>
                      <a:lnTo>
                        <a:pt x="22" y="3"/>
                      </a:lnTo>
                      <a:lnTo>
                        <a:pt x="23" y="6"/>
                      </a:lnTo>
                      <a:lnTo>
                        <a:pt x="23" y="7"/>
                      </a:lnTo>
                      <a:lnTo>
                        <a:pt x="23" y="9"/>
                      </a:lnTo>
                      <a:lnTo>
                        <a:pt x="23" y="12"/>
                      </a:lnTo>
                      <a:lnTo>
                        <a:pt x="22" y="12"/>
                      </a:lnTo>
                      <a:lnTo>
                        <a:pt x="21" y="14"/>
                      </a:lnTo>
                      <a:lnTo>
                        <a:pt x="18" y="15"/>
                      </a:lnTo>
                      <a:lnTo>
                        <a:pt x="17" y="15"/>
                      </a:lnTo>
                      <a:lnTo>
                        <a:pt x="15" y="15"/>
                      </a:lnTo>
                      <a:lnTo>
                        <a:pt x="0" y="9"/>
                      </a:lnTo>
                      <a:lnTo>
                        <a:pt x="3" y="8"/>
                      </a:lnTo>
                      <a:lnTo>
                        <a:pt x="5" y="6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9415" name="Group 151"/>
              <p:cNvGrpSpPr>
                <a:grpSpLocks noChangeAspect="1"/>
              </p:cNvGrpSpPr>
              <p:nvPr/>
            </p:nvGrpSpPr>
            <p:grpSpPr bwMode="auto">
              <a:xfrm>
                <a:off x="1772" y="2746"/>
                <a:ext cx="21" cy="14"/>
                <a:chOff x="1772" y="2746"/>
                <a:chExt cx="21" cy="14"/>
              </a:xfrm>
            </p:grpSpPr>
            <p:sp>
              <p:nvSpPr>
                <p:cNvPr id="139416" name="Freeform 152"/>
                <p:cNvSpPr>
                  <a:spLocks noChangeAspect="1"/>
                </p:cNvSpPr>
                <p:nvPr/>
              </p:nvSpPr>
              <p:spPr bwMode="auto">
                <a:xfrm>
                  <a:off x="1772" y="2746"/>
                  <a:ext cx="21" cy="14"/>
                </a:xfrm>
                <a:custGeom>
                  <a:avLst/>
                  <a:gdLst/>
                  <a:ahLst/>
                  <a:cxnLst>
                    <a:cxn ang="0">
                      <a:pos x="8" y="2"/>
                    </a:cxn>
                    <a:cxn ang="0">
                      <a:pos x="10" y="1"/>
                    </a:cxn>
                    <a:cxn ang="0">
                      <a:pos x="12" y="0"/>
                    </a:cxn>
                    <a:cxn ang="0">
                      <a:pos x="14" y="0"/>
                    </a:cxn>
                    <a:cxn ang="0">
                      <a:pos x="16" y="0"/>
                    </a:cxn>
                    <a:cxn ang="0">
                      <a:pos x="19" y="1"/>
                    </a:cxn>
                    <a:cxn ang="0">
                      <a:pos x="21" y="2"/>
                    </a:cxn>
                    <a:cxn ang="0">
                      <a:pos x="21" y="3"/>
                    </a:cxn>
                    <a:cxn ang="0">
                      <a:pos x="21" y="4"/>
                    </a:cxn>
                    <a:cxn ang="0">
                      <a:pos x="21" y="5"/>
                    </a:cxn>
                    <a:cxn ang="0">
                      <a:pos x="19" y="8"/>
                    </a:cxn>
                    <a:cxn ang="0">
                      <a:pos x="19" y="9"/>
                    </a:cxn>
                    <a:cxn ang="0">
                      <a:pos x="16" y="11"/>
                    </a:cxn>
                    <a:cxn ang="0">
                      <a:pos x="14" y="11"/>
                    </a:cxn>
                    <a:cxn ang="0">
                      <a:pos x="12" y="12"/>
                    </a:cxn>
                    <a:cxn ang="0">
                      <a:pos x="10" y="14"/>
                    </a:cxn>
                    <a:cxn ang="0">
                      <a:pos x="5" y="14"/>
                    </a:cxn>
                    <a:cxn ang="0">
                      <a:pos x="4" y="14"/>
                    </a:cxn>
                    <a:cxn ang="0">
                      <a:pos x="1" y="14"/>
                    </a:cxn>
                    <a:cxn ang="0">
                      <a:pos x="0" y="11"/>
                    </a:cxn>
                    <a:cxn ang="0">
                      <a:pos x="0" y="11"/>
                    </a:cxn>
                    <a:cxn ang="0">
                      <a:pos x="0" y="9"/>
                    </a:cxn>
                    <a:cxn ang="0">
                      <a:pos x="1" y="7"/>
                    </a:cxn>
                    <a:cxn ang="0">
                      <a:pos x="5" y="3"/>
                    </a:cxn>
                    <a:cxn ang="0">
                      <a:pos x="8" y="2"/>
                    </a:cxn>
                  </a:cxnLst>
                  <a:rect l="0" t="0" r="r" b="b"/>
                  <a:pathLst>
                    <a:path w="21" h="14">
                      <a:moveTo>
                        <a:pt x="8" y="2"/>
                      </a:moveTo>
                      <a:lnTo>
                        <a:pt x="10" y="1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9" y="1"/>
                      </a:lnTo>
                      <a:lnTo>
                        <a:pt x="21" y="2"/>
                      </a:lnTo>
                      <a:lnTo>
                        <a:pt x="21" y="3"/>
                      </a:lnTo>
                      <a:lnTo>
                        <a:pt x="21" y="4"/>
                      </a:lnTo>
                      <a:lnTo>
                        <a:pt x="21" y="5"/>
                      </a:lnTo>
                      <a:lnTo>
                        <a:pt x="19" y="8"/>
                      </a:lnTo>
                      <a:lnTo>
                        <a:pt x="19" y="9"/>
                      </a:lnTo>
                      <a:lnTo>
                        <a:pt x="16" y="11"/>
                      </a:lnTo>
                      <a:lnTo>
                        <a:pt x="14" y="11"/>
                      </a:lnTo>
                      <a:lnTo>
                        <a:pt x="12" y="12"/>
                      </a:lnTo>
                      <a:lnTo>
                        <a:pt x="10" y="14"/>
                      </a:lnTo>
                      <a:lnTo>
                        <a:pt x="5" y="14"/>
                      </a:lnTo>
                      <a:lnTo>
                        <a:pt x="4" y="14"/>
                      </a:lnTo>
                      <a:lnTo>
                        <a:pt x="1" y="14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1" y="7"/>
                      </a:lnTo>
                      <a:lnTo>
                        <a:pt x="5" y="3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417" name="Freeform 153"/>
                <p:cNvSpPr>
                  <a:spLocks noChangeAspect="1"/>
                </p:cNvSpPr>
                <p:nvPr/>
              </p:nvSpPr>
              <p:spPr bwMode="auto">
                <a:xfrm>
                  <a:off x="1772" y="2746"/>
                  <a:ext cx="21" cy="14"/>
                </a:xfrm>
                <a:custGeom>
                  <a:avLst/>
                  <a:gdLst/>
                  <a:ahLst/>
                  <a:cxnLst>
                    <a:cxn ang="0">
                      <a:pos x="8" y="2"/>
                    </a:cxn>
                    <a:cxn ang="0">
                      <a:pos x="10" y="1"/>
                    </a:cxn>
                    <a:cxn ang="0">
                      <a:pos x="12" y="0"/>
                    </a:cxn>
                    <a:cxn ang="0">
                      <a:pos x="14" y="0"/>
                    </a:cxn>
                    <a:cxn ang="0">
                      <a:pos x="16" y="0"/>
                    </a:cxn>
                    <a:cxn ang="0">
                      <a:pos x="19" y="1"/>
                    </a:cxn>
                    <a:cxn ang="0">
                      <a:pos x="21" y="2"/>
                    </a:cxn>
                    <a:cxn ang="0">
                      <a:pos x="21" y="3"/>
                    </a:cxn>
                    <a:cxn ang="0">
                      <a:pos x="21" y="4"/>
                    </a:cxn>
                    <a:cxn ang="0">
                      <a:pos x="21" y="5"/>
                    </a:cxn>
                    <a:cxn ang="0">
                      <a:pos x="19" y="8"/>
                    </a:cxn>
                    <a:cxn ang="0">
                      <a:pos x="19" y="9"/>
                    </a:cxn>
                    <a:cxn ang="0">
                      <a:pos x="16" y="11"/>
                    </a:cxn>
                    <a:cxn ang="0">
                      <a:pos x="14" y="11"/>
                    </a:cxn>
                    <a:cxn ang="0">
                      <a:pos x="12" y="12"/>
                    </a:cxn>
                    <a:cxn ang="0">
                      <a:pos x="10" y="14"/>
                    </a:cxn>
                    <a:cxn ang="0">
                      <a:pos x="5" y="14"/>
                    </a:cxn>
                    <a:cxn ang="0">
                      <a:pos x="4" y="14"/>
                    </a:cxn>
                    <a:cxn ang="0">
                      <a:pos x="1" y="14"/>
                    </a:cxn>
                    <a:cxn ang="0">
                      <a:pos x="0" y="11"/>
                    </a:cxn>
                    <a:cxn ang="0">
                      <a:pos x="0" y="11"/>
                    </a:cxn>
                    <a:cxn ang="0">
                      <a:pos x="0" y="9"/>
                    </a:cxn>
                    <a:cxn ang="0">
                      <a:pos x="1" y="7"/>
                    </a:cxn>
                    <a:cxn ang="0">
                      <a:pos x="5" y="3"/>
                    </a:cxn>
                    <a:cxn ang="0">
                      <a:pos x="8" y="2"/>
                    </a:cxn>
                  </a:cxnLst>
                  <a:rect l="0" t="0" r="r" b="b"/>
                  <a:pathLst>
                    <a:path w="21" h="14">
                      <a:moveTo>
                        <a:pt x="8" y="2"/>
                      </a:moveTo>
                      <a:lnTo>
                        <a:pt x="10" y="1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9" y="1"/>
                      </a:lnTo>
                      <a:lnTo>
                        <a:pt x="21" y="2"/>
                      </a:lnTo>
                      <a:lnTo>
                        <a:pt x="21" y="3"/>
                      </a:lnTo>
                      <a:lnTo>
                        <a:pt x="21" y="4"/>
                      </a:lnTo>
                      <a:lnTo>
                        <a:pt x="21" y="5"/>
                      </a:lnTo>
                      <a:lnTo>
                        <a:pt x="19" y="8"/>
                      </a:lnTo>
                      <a:lnTo>
                        <a:pt x="19" y="9"/>
                      </a:lnTo>
                      <a:lnTo>
                        <a:pt x="16" y="11"/>
                      </a:lnTo>
                      <a:lnTo>
                        <a:pt x="14" y="11"/>
                      </a:lnTo>
                      <a:lnTo>
                        <a:pt x="12" y="12"/>
                      </a:lnTo>
                      <a:lnTo>
                        <a:pt x="10" y="14"/>
                      </a:lnTo>
                      <a:lnTo>
                        <a:pt x="5" y="14"/>
                      </a:lnTo>
                      <a:lnTo>
                        <a:pt x="4" y="14"/>
                      </a:lnTo>
                      <a:lnTo>
                        <a:pt x="1" y="14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1" y="7"/>
                      </a:lnTo>
                      <a:lnTo>
                        <a:pt x="5" y="3"/>
                      </a:lnTo>
                      <a:lnTo>
                        <a:pt x="8" y="2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9418" name="Group 154"/>
              <p:cNvGrpSpPr>
                <a:grpSpLocks noChangeAspect="1"/>
              </p:cNvGrpSpPr>
              <p:nvPr/>
            </p:nvGrpSpPr>
            <p:grpSpPr bwMode="auto">
              <a:xfrm>
                <a:off x="1766" y="2747"/>
                <a:ext cx="20" cy="11"/>
                <a:chOff x="1766" y="2747"/>
                <a:chExt cx="20" cy="11"/>
              </a:xfrm>
            </p:grpSpPr>
            <p:sp>
              <p:nvSpPr>
                <p:cNvPr id="139419" name="Freeform 155"/>
                <p:cNvSpPr>
                  <a:spLocks noChangeAspect="1"/>
                </p:cNvSpPr>
                <p:nvPr/>
              </p:nvSpPr>
              <p:spPr bwMode="auto">
                <a:xfrm>
                  <a:off x="1766" y="2747"/>
                  <a:ext cx="20" cy="11"/>
                </a:xfrm>
                <a:custGeom>
                  <a:avLst/>
                  <a:gdLst/>
                  <a:ahLst/>
                  <a:cxnLst>
                    <a:cxn ang="0">
                      <a:pos x="19" y="2"/>
                    </a:cxn>
                    <a:cxn ang="0">
                      <a:pos x="5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3"/>
                    </a:cxn>
                    <a:cxn ang="0">
                      <a:pos x="11" y="11"/>
                    </a:cxn>
                    <a:cxn ang="0">
                      <a:pos x="14" y="11"/>
                    </a:cxn>
                    <a:cxn ang="0">
                      <a:pos x="15" y="10"/>
                    </a:cxn>
                    <a:cxn ang="0">
                      <a:pos x="16" y="9"/>
                    </a:cxn>
                    <a:cxn ang="0">
                      <a:pos x="20" y="8"/>
                    </a:cxn>
                    <a:cxn ang="0">
                      <a:pos x="20" y="7"/>
                    </a:cxn>
                    <a:cxn ang="0">
                      <a:pos x="20" y="6"/>
                    </a:cxn>
                    <a:cxn ang="0">
                      <a:pos x="20" y="3"/>
                    </a:cxn>
                    <a:cxn ang="0">
                      <a:pos x="19" y="2"/>
                    </a:cxn>
                  </a:cxnLst>
                  <a:rect l="0" t="0" r="r" b="b"/>
                  <a:pathLst>
                    <a:path w="20" h="11">
                      <a:moveTo>
                        <a:pt x="19" y="2"/>
                      </a:move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3"/>
                      </a:lnTo>
                      <a:lnTo>
                        <a:pt x="11" y="11"/>
                      </a:lnTo>
                      <a:lnTo>
                        <a:pt x="14" y="11"/>
                      </a:lnTo>
                      <a:lnTo>
                        <a:pt x="15" y="10"/>
                      </a:lnTo>
                      <a:lnTo>
                        <a:pt x="16" y="9"/>
                      </a:lnTo>
                      <a:lnTo>
                        <a:pt x="20" y="8"/>
                      </a:lnTo>
                      <a:lnTo>
                        <a:pt x="20" y="7"/>
                      </a:lnTo>
                      <a:lnTo>
                        <a:pt x="20" y="6"/>
                      </a:lnTo>
                      <a:lnTo>
                        <a:pt x="20" y="3"/>
                      </a:lnTo>
                      <a:lnTo>
                        <a:pt x="19" y="2"/>
                      </a:lnTo>
                      <a:close/>
                    </a:path>
                  </a:pathLst>
                </a:custGeom>
                <a:solidFill>
                  <a:srgbClr val="9F9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420" name="Freeform 156"/>
                <p:cNvSpPr>
                  <a:spLocks noChangeAspect="1"/>
                </p:cNvSpPr>
                <p:nvPr/>
              </p:nvSpPr>
              <p:spPr bwMode="auto">
                <a:xfrm>
                  <a:off x="1766" y="2747"/>
                  <a:ext cx="20" cy="11"/>
                </a:xfrm>
                <a:custGeom>
                  <a:avLst/>
                  <a:gdLst/>
                  <a:ahLst/>
                  <a:cxnLst>
                    <a:cxn ang="0">
                      <a:pos x="19" y="2"/>
                    </a:cxn>
                    <a:cxn ang="0">
                      <a:pos x="5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3"/>
                    </a:cxn>
                    <a:cxn ang="0">
                      <a:pos x="11" y="11"/>
                    </a:cxn>
                    <a:cxn ang="0">
                      <a:pos x="14" y="11"/>
                    </a:cxn>
                    <a:cxn ang="0">
                      <a:pos x="15" y="10"/>
                    </a:cxn>
                    <a:cxn ang="0">
                      <a:pos x="16" y="9"/>
                    </a:cxn>
                    <a:cxn ang="0">
                      <a:pos x="20" y="8"/>
                    </a:cxn>
                    <a:cxn ang="0">
                      <a:pos x="20" y="7"/>
                    </a:cxn>
                    <a:cxn ang="0">
                      <a:pos x="20" y="6"/>
                    </a:cxn>
                    <a:cxn ang="0">
                      <a:pos x="20" y="3"/>
                    </a:cxn>
                    <a:cxn ang="0">
                      <a:pos x="19" y="2"/>
                    </a:cxn>
                  </a:cxnLst>
                  <a:rect l="0" t="0" r="r" b="b"/>
                  <a:pathLst>
                    <a:path w="20" h="11">
                      <a:moveTo>
                        <a:pt x="19" y="2"/>
                      </a:move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3"/>
                      </a:lnTo>
                      <a:lnTo>
                        <a:pt x="11" y="11"/>
                      </a:lnTo>
                      <a:lnTo>
                        <a:pt x="14" y="11"/>
                      </a:lnTo>
                      <a:lnTo>
                        <a:pt x="15" y="10"/>
                      </a:lnTo>
                      <a:lnTo>
                        <a:pt x="16" y="9"/>
                      </a:lnTo>
                      <a:lnTo>
                        <a:pt x="20" y="8"/>
                      </a:lnTo>
                      <a:lnTo>
                        <a:pt x="20" y="7"/>
                      </a:lnTo>
                      <a:lnTo>
                        <a:pt x="20" y="6"/>
                      </a:lnTo>
                      <a:lnTo>
                        <a:pt x="20" y="3"/>
                      </a:lnTo>
                      <a:lnTo>
                        <a:pt x="19" y="2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9421" name="Freeform 157"/>
              <p:cNvSpPr>
                <a:spLocks noChangeAspect="1"/>
              </p:cNvSpPr>
              <p:nvPr/>
            </p:nvSpPr>
            <p:spPr bwMode="auto">
              <a:xfrm>
                <a:off x="1788" y="2751"/>
                <a:ext cx="20" cy="1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2"/>
                  </a:cxn>
                  <a:cxn ang="0">
                    <a:pos x="20" y="4"/>
                  </a:cxn>
                  <a:cxn ang="0">
                    <a:pos x="20" y="6"/>
                  </a:cxn>
                  <a:cxn ang="0">
                    <a:pos x="16" y="6"/>
                  </a:cxn>
                  <a:cxn ang="0">
                    <a:pos x="14" y="10"/>
                  </a:cxn>
                  <a:cxn ang="0">
                    <a:pos x="10" y="10"/>
                  </a:cxn>
                  <a:cxn ang="0">
                    <a:pos x="6" y="11"/>
                  </a:cxn>
                  <a:cxn ang="0">
                    <a:pos x="2" y="11"/>
                  </a:cxn>
                  <a:cxn ang="0">
                    <a:pos x="0" y="12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lnTo>
                      <a:pt x="20" y="2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16" y="6"/>
                    </a:lnTo>
                    <a:lnTo>
                      <a:pt x="14" y="10"/>
                    </a:lnTo>
                    <a:lnTo>
                      <a:pt x="10" y="10"/>
                    </a:lnTo>
                    <a:lnTo>
                      <a:pt x="6" y="11"/>
                    </a:lnTo>
                    <a:lnTo>
                      <a:pt x="2" y="11"/>
                    </a:lnTo>
                    <a:lnTo>
                      <a:pt x="0" y="12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422" name="Freeform 158"/>
              <p:cNvSpPr>
                <a:spLocks noChangeAspect="1"/>
              </p:cNvSpPr>
              <p:nvPr/>
            </p:nvSpPr>
            <p:spPr bwMode="auto">
              <a:xfrm>
                <a:off x="1782" y="2749"/>
                <a:ext cx="21" cy="1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1"/>
                  </a:cxn>
                  <a:cxn ang="0">
                    <a:pos x="21" y="4"/>
                  </a:cxn>
                  <a:cxn ang="0">
                    <a:pos x="21" y="6"/>
                  </a:cxn>
                  <a:cxn ang="0">
                    <a:pos x="16" y="7"/>
                  </a:cxn>
                  <a:cxn ang="0">
                    <a:pos x="12" y="9"/>
                  </a:cxn>
                  <a:cxn ang="0">
                    <a:pos x="8" y="9"/>
                  </a:cxn>
                  <a:cxn ang="0">
                    <a:pos x="8" y="11"/>
                  </a:cxn>
                  <a:cxn ang="0">
                    <a:pos x="4" y="11"/>
                  </a:cxn>
                  <a:cxn ang="0">
                    <a:pos x="0" y="12"/>
                  </a:cxn>
                </a:cxnLst>
                <a:rect l="0" t="0" r="r" b="b"/>
                <a:pathLst>
                  <a:path w="21" h="12">
                    <a:moveTo>
                      <a:pt x="21" y="0"/>
                    </a:moveTo>
                    <a:lnTo>
                      <a:pt x="21" y="1"/>
                    </a:lnTo>
                    <a:lnTo>
                      <a:pt x="21" y="4"/>
                    </a:lnTo>
                    <a:lnTo>
                      <a:pt x="21" y="6"/>
                    </a:lnTo>
                    <a:lnTo>
                      <a:pt x="16" y="7"/>
                    </a:lnTo>
                    <a:lnTo>
                      <a:pt x="12" y="9"/>
                    </a:lnTo>
                    <a:lnTo>
                      <a:pt x="8" y="9"/>
                    </a:lnTo>
                    <a:lnTo>
                      <a:pt x="8" y="11"/>
                    </a:lnTo>
                    <a:lnTo>
                      <a:pt x="4" y="11"/>
                    </a:lnTo>
                    <a:lnTo>
                      <a:pt x="0" y="12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139423" name="Picture 15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1066800"/>
            <a:ext cx="1592263" cy="871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9424" name="Line 160"/>
          <p:cNvSpPr>
            <a:spLocks noChangeShapeType="1"/>
          </p:cNvSpPr>
          <p:nvPr/>
        </p:nvSpPr>
        <p:spPr bwMode="auto">
          <a:xfrm>
            <a:off x="1143000" y="1828800"/>
            <a:ext cx="11113" cy="4064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425" name="Line 161"/>
          <p:cNvSpPr>
            <a:spLocks noChangeShapeType="1"/>
          </p:cNvSpPr>
          <p:nvPr/>
        </p:nvSpPr>
        <p:spPr bwMode="auto">
          <a:xfrm>
            <a:off x="1447800" y="1676400"/>
            <a:ext cx="4572000" cy="16002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426" name="Line 162"/>
          <p:cNvSpPr>
            <a:spLocks noChangeShapeType="1"/>
          </p:cNvSpPr>
          <p:nvPr/>
        </p:nvSpPr>
        <p:spPr bwMode="auto">
          <a:xfrm>
            <a:off x="1219200" y="1752600"/>
            <a:ext cx="1687513" cy="2514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427" name="Line 163"/>
          <p:cNvSpPr>
            <a:spLocks noChangeShapeType="1"/>
          </p:cNvSpPr>
          <p:nvPr/>
        </p:nvSpPr>
        <p:spPr bwMode="auto">
          <a:xfrm>
            <a:off x="2819400" y="6172200"/>
            <a:ext cx="1670050" cy="82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428" name="Line 164"/>
          <p:cNvSpPr>
            <a:spLocks noChangeShapeType="1"/>
          </p:cNvSpPr>
          <p:nvPr/>
        </p:nvSpPr>
        <p:spPr bwMode="auto">
          <a:xfrm>
            <a:off x="2152650" y="4781550"/>
            <a:ext cx="487363" cy="968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429" name="Line 165"/>
          <p:cNvSpPr>
            <a:spLocks noChangeShapeType="1"/>
          </p:cNvSpPr>
          <p:nvPr/>
        </p:nvSpPr>
        <p:spPr bwMode="auto">
          <a:xfrm>
            <a:off x="1371600" y="1752600"/>
            <a:ext cx="3567113" cy="29464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430" name="Group 166"/>
          <p:cNvGrpSpPr>
            <a:grpSpLocks/>
          </p:cNvGrpSpPr>
          <p:nvPr/>
        </p:nvGrpSpPr>
        <p:grpSpPr bwMode="auto">
          <a:xfrm>
            <a:off x="4586288" y="5969000"/>
            <a:ext cx="633412" cy="376238"/>
            <a:chOff x="1728" y="2880"/>
            <a:chExt cx="480" cy="623"/>
          </a:xfrm>
        </p:grpSpPr>
        <p:grpSp>
          <p:nvGrpSpPr>
            <p:cNvPr id="139431" name="Group 167"/>
            <p:cNvGrpSpPr>
              <a:grpSpLocks/>
            </p:cNvGrpSpPr>
            <p:nvPr/>
          </p:nvGrpSpPr>
          <p:grpSpPr bwMode="auto">
            <a:xfrm>
              <a:off x="1728" y="3120"/>
              <a:ext cx="234" cy="383"/>
              <a:chOff x="1728" y="3120"/>
              <a:chExt cx="234" cy="383"/>
            </a:xfrm>
          </p:grpSpPr>
          <p:sp>
            <p:nvSpPr>
              <p:cNvPr id="139432" name="Line 168"/>
              <p:cNvSpPr>
                <a:spLocks noChangeShapeType="1"/>
              </p:cNvSpPr>
              <p:nvPr/>
            </p:nvSpPr>
            <p:spPr bwMode="auto">
              <a:xfrm flipV="1">
                <a:off x="1904" y="3120"/>
                <a:ext cx="51" cy="1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433" name="Freeform 169"/>
              <p:cNvSpPr>
                <a:spLocks/>
              </p:cNvSpPr>
              <p:nvPr/>
            </p:nvSpPr>
            <p:spPr bwMode="auto">
              <a:xfrm>
                <a:off x="1728" y="3205"/>
                <a:ext cx="234" cy="29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81" y="0"/>
                  </a:cxn>
                  <a:cxn ang="0">
                    <a:pos x="128" y="48"/>
                  </a:cxn>
                  <a:cxn ang="0">
                    <a:pos x="46" y="129"/>
                  </a:cxn>
                  <a:cxn ang="0">
                    <a:pos x="0" y="81"/>
                  </a:cxn>
                </a:cxnLst>
                <a:rect l="0" t="0" r="r" b="b"/>
                <a:pathLst>
                  <a:path w="129" h="130">
                    <a:moveTo>
                      <a:pt x="0" y="81"/>
                    </a:moveTo>
                    <a:lnTo>
                      <a:pt x="81" y="0"/>
                    </a:lnTo>
                    <a:lnTo>
                      <a:pt x="128" y="48"/>
                    </a:lnTo>
                    <a:lnTo>
                      <a:pt x="46" y="129"/>
                    </a:lnTo>
                    <a:lnTo>
                      <a:pt x="0" y="81"/>
                    </a:lnTo>
                  </a:path>
                </a:pathLst>
              </a:custGeom>
              <a:solidFill>
                <a:srgbClr val="A2C1FE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434" name="Freeform 170"/>
              <p:cNvSpPr>
                <a:spLocks/>
              </p:cNvSpPr>
              <p:nvPr/>
            </p:nvSpPr>
            <p:spPr bwMode="auto">
              <a:xfrm>
                <a:off x="1824" y="3228"/>
                <a:ext cx="118" cy="151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4" y="0"/>
                  </a:cxn>
                  <a:cxn ang="0">
                    <a:pos x="64" y="42"/>
                  </a:cxn>
                  <a:cxn ang="0">
                    <a:pos x="39" y="65"/>
                  </a:cxn>
                  <a:cxn ang="0">
                    <a:pos x="0" y="24"/>
                  </a:cxn>
                </a:cxnLst>
                <a:rect l="0" t="0" r="r" b="b"/>
                <a:pathLst>
                  <a:path w="65" h="66">
                    <a:moveTo>
                      <a:pt x="0" y="24"/>
                    </a:moveTo>
                    <a:lnTo>
                      <a:pt x="24" y="0"/>
                    </a:lnTo>
                    <a:lnTo>
                      <a:pt x="64" y="42"/>
                    </a:lnTo>
                    <a:lnTo>
                      <a:pt x="39" y="65"/>
                    </a:lnTo>
                    <a:lnTo>
                      <a:pt x="0" y="24"/>
                    </a:lnTo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9435" name="Group 171"/>
            <p:cNvGrpSpPr>
              <a:grpSpLocks/>
            </p:cNvGrpSpPr>
            <p:nvPr/>
          </p:nvGrpSpPr>
          <p:grpSpPr bwMode="auto">
            <a:xfrm>
              <a:off x="1920" y="2880"/>
              <a:ext cx="288" cy="240"/>
              <a:chOff x="2592" y="2784"/>
              <a:chExt cx="358" cy="333"/>
            </a:xfrm>
          </p:grpSpPr>
          <p:sp>
            <p:nvSpPr>
              <p:cNvPr id="139436" name="Freeform 172"/>
              <p:cNvSpPr>
                <a:spLocks/>
              </p:cNvSpPr>
              <p:nvPr/>
            </p:nvSpPr>
            <p:spPr bwMode="auto">
              <a:xfrm>
                <a:off x="2592" y="2784"/>
                <a:ext cx="45" cy="264"/>
              </a:xfrm>
              <a:custGeom>
                <a:avLst/>
                <a:gdLst/>
                <a:ahLst/>
                <a:cxnLst>
                  <a:cxn ang="0">
                    <a:pos x="15" y="114"/>
                  </a:cxn>
                  <a:cxn ang="0">
                    <a:pos x="0" y="45"/>
                  </a:cxn>
                  <a:cxn ang="0">
                    <a:pos x="24" y="84"/>
                  </a:cxn>
                  <a:cxn ang="0">
                    <a:pos x="12" y="0"/>
                  </a:cxn>
                </a:cxnLst>
                <a:rect l="0" t="0" r="r" b="b"/>
                <a:pathLst>
                  <a:path w="25" h="115">
                    <a:moveTo>
                      <a:pt x="15" y="114"/>
                    </a:moveTo>
                    <a:lnTo>
                      <a:pt x="0" y="45"/>
                    </a:lnTo>
                    <a:lnTo>
                      <a:pt x="24" y="84"/>
                    </a:lnTo>
                    <a:lnTo>
                      <a:pt x="12" y="0"/>
                    </a:lnTo>
                  </a:path>
                </a:pathLst>
              </a:custGeom>
              <a:noFill/>
              <a:ln w="12700" cap="rnd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437" name="Freeform 173"/>
              <p:cNvSpPr>
                <a:spLocks/>
              </p:cNvSpPr>
              <p:nvPr/>
            </p:nvSpPr>
            <p:spPr bwMode="auto">
              <a:xfrm>
                <a:off x="2678" y="2867"/>
                <a:ext cx="98" cy="195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15" y="27"/>
                  </a:cxn>
                  <a:cxn ang="0">
                    <a:pos x="24" y="69"/>
                  </a:cxn>
                  <a:cxn ang="0">
                    <a:pos x="53" y="0"/>
                  </a:cxn>
                </a:cxnLst>
                <a:rect l="0" t="0" r="r" b="b"/>
                <a:pathLst>
                  <a:path w="54" h="85">
                    <a:moveTo>
                      <a:pt x="0" y="84"/>
                    </a:moveTo>
                    <a:lnTo>
                      <a:pt x="15" y="27"/>
                    </a:lnTo>
                    <a:lnTo>
                      <a:pt x="24" y="69"/>
                    </a:lnTo>
                    <a:lnTo>
                      <a:pt x="53" y="0"/>
                    </a:lnTo>
                  </a:path>
                </a:pathLst>
              </a:custGeom>
              <a:noFill/>
              <a:ln w="12700" cap="rnd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438" name="Freeform 174"/>
              <p:cNvSpPr>
                <a:spLocks/>
              </p:cNvSpPr>
              <p:nvPr/>
            </p:nvSpPr>
            <p:spPr bwMode="auto">
              <a:xfrm>
                <a:off x="2709" y="3025"/>
                <a:ext cx="241" cy="92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81" y="6"/>
                  </a:cxn>
                  <a:cxn ang="0">
                    <a:pos x="57" y="39"/>
                  </a:cxn>
                  <a:cxn ang="0">
                    <a:pos x="132" y="0"/>
                  </a:cxn>
                </a:cxnLst>
                <a:rect l="0" t="0" r="r" b="b"/>
                <a:pathLst>
                  <a:path w="133" h="40">
                    <a:moveTo>
                      <a:pt x="0" y="33"/>
                    </a:moveTo>
                    <a:lnTo>
                      <a:pt x="81" y="6"/>
                    </a:lnTo>
                    <a:lnTo>
                      <a:pt x="57" y="39"/>
                    </a:lnTo>
                    <a:lnTo>
                      <a:pt x="132" y="0"/>
                    </a:lnTo>
                  </a:path>
                </a:pathLst>
              </a:custGeom>
              <a:noFill/>
              <a:ln w="12700" cap="rnd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9439" name="Group 175"/>
          <p:cNvGrpSpPr>
            <a:grpSpLocks/>
          </p:cNvGrpSpPr>
          <p:nvPr/>
        </p:nvGrpSpPr>
        <p:grpSpPr bwMode="auto">
          <a:xfrm>
            <a:off x="6858000" y="3048000"/>
            <a:ext cx="633413" cy="376238"/>
            <a:chOff x="1728" y="2880"/>
            <a:chExt cx="480" cy="623"/>
          </a:xfrm>
        </p:grpSpPr>
        <p:grpSp>
          <p:nvGrpSpPr>
            <p:cNvPr id="139440" name="Group 176"/>
            <p:cNvGrpSpPr>
              <a:grpSpLocks/>
            </p:cNvGrpSpPr>
            <p:nvPr/>
          </p:nvGrpSpPr>
          <p:grpSpPr bwMode="auto">
            <a:xfrm>
              <a:off x="1728" y="3120"/>
              <a:ext cx="234" cy="383"/>
              <a:chOff x="1728" y="3120"/>
              <a:chExt cx="234" cy="383"/>
            </a:xfrm>
          </p:grpSpPr>
          <p:sp>
            <p:nvSpPr>
              <p:cNvPr id="139441" name="Line 177"/>
              <p:cNvSpPr>
                <a:spLocks noChangeShapeType="1"/>
              </p:cNvSpPr>
              <p:nvPr/>
            </p:nvSpPr>
            <p:spPr bwMode="auto">
              <a:xfrm flipV="1">
                <a:off x="1904" y="3120"/>
                <a:ext cx="51" cy="1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442" name="Freeform 178"/>
              <p:cNvSpPr>
                <a:spLocks/>
              </p:cNvSpPr>
              <p:nvPr/>
            </p:nvSpPr>
            <p:spPr bwMode="auto">
              <a:xfrm>
                <a:off x="1728" y="3205"/>
                <a:ext cx="234" cy="29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81" y="0"/>
                  </a:cxn>
                  <a:cxn ang="0">
                    <a:pos x="128" y="48"/>
                  </a:cxn>
                  <a:cxn ang="0">
                    <a:pos x="46" y="129"/>
                  </a:cxn>
                  <a:cxn ang="0">
                    <a:pos x="0" y="81"/>
                  </a:cxn>
                </a:cxnLst>
                <a:rect l="0" t="0" r="r" b="b"/>
                <a:pathLst>
                  <a:path w="129" h="130">
                    <a:moveTo>
                      <a:pt x="0" y="81"/>
                    </a:moveTo>
                    <a:lnTo>
                      <a:pt x="81" y="0"/>
                    </a:lnTo>
                    <a:lnTo>
                      <a:pt x="128" y="48"/>
                    </a:lnTo>
                    <a:lnTo>
                      <a:pt x="46" y="129"/>
                    </a:lnTo>
                    <a:lnTo>
                      <a:pt x="0" y="81"/>
                    </a:lnTo>
                  </a:path>
                </a:pathLst>
              </a:custGeom>
              <a:solidFill>
                <a:srgbClr val="A2C1FE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443" name="Freeform 179"/>
              <p:cNvSpPr>
                <a:spLocks/>
              </p:cNvSpPr>
              <p:nvPr/>
            </p:nvSpPr>
            <p:spPr bwMode="auto">
              <a:xfrm>
                <a:off x="1824" y="3228"/>
                <a:ext cx="118" cy="151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4" y="0"/>
                  </a:cxn>
                  <a:cxn ang="0">
                    <a:pos x="64" y="42"/>
                  </a:cxn>
                  <a:cxn ang="0">
                    <a:pos x="39" y="65"/>
                  </a:cxn>
                  <a:cxn ang="0">
                    <a:pos x="0" y="24"/>
                  </a:cxn>
                </a:cxnLst>
                <a:rect l="0" t="0" r="r" b="b"/>
                <a:pathLst>
                  <a:path w="65" h="66">
                    <a:moveTo>
                      <a:pt x="0" y="24"/>
                    </a:moveTo>
                    <a:lnTo>
                      <a:pt x="24" y="0"/>
                    </a:lnTo>
                    <a:lnTo>
                      <a:pt x="64" y="42"/>
                    </a:lnTo>
                    <a:lnTo>
                      <a:pt x="39" y="65"/>
                    </a:lnTo>
                    <a:lnTo>
                      <a:pt x="0" y="24"/>
                    </a:lnTo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29804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9444" name="Group 180"/>
            <p:cNvGrpSpPr>
              <a:grpSpLocks/>
            </p:cNvGrpSpPr>
            <p:nvPr/>
          </p:nvGrpSpPr>
          <p:grpSpPr bwMode="auto">
            <a:xfrm>
              <a:off x="1920" y="2880"/>
              <a:ext cx="288" cy="240"/>
              <a:chOff x="2592" y="2784"/>
              <a:chExt cx="358" cy="333"/>
            </a:xfrm>
          </p:grpSpPr>
          <p:sp>
            <p:nvSpPr>
              <p:cNvPr id="139445" name="Freeform 181"/>
              <p:cNvSpPr>
                <a:spLocks/>
              </p:cNvSpPr>
              <p:nvPr/>
            </p:nvSpPr>
            <p:spPr bwMode="auto">
              <a:xfrm>
                <a:off x="2592" y="2784"/>
                <a:ext cx="45" cy="264"/>
              </a:xfrm>
              <a:custGeom>
                <a:avLst/>
                <a:gdLst/>
                <a:ahLst/>
                <a:cxnLst>
                  <a:cxn ang="0">
                    <a:pos x="15" y="114"/>
                  </a:cxn>
                  <a:cxn ang="0">
                    <a:pos x="0" y="45"/>
                  </a:cxn>
                  <a:cxn ang="0">
                    <a:pos x="24" y="84"/>
                  </a:cxn>
                  <a:cxn ang="0">
                    <a:pos x="12" y="0"/>
                  </a:cxn>
                </a:cxnLst>
                <a:rect l="0" t="0" r="r" b="b"/>
                <a:pathLst>
                  <a:path w="25" h="115">
                    <a:moveTo>
                      <a:pt x="15" y="114"/>
                    </a:moveTo>
                    <a:lnTo>
                      <a:pt x="0" y="45"/>
                    </a:lnTo>
                    <a:lnTo>
                      <a:pt x="24" y="84"/>
                    </a:lnTo>
                    <a:lnTo>
                      <a:pt x="12" y="0"/>
                    </a:lnTo>
                  </a:path>
                </a:pathLst>
              </a:custGeom>
              <a:noFill/>
              <a:ln w="12700" cap="rnd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446" name="Freeform 182"/>
              <p:cNvSpPr>
                <a:spLocks/>
              </p:cNvSpPr>
              <p:nvPr/>
            </p:nvSpPr>
            <p:spPr bwMode="auto">
              <a:xfrm>
                <a:off x="2678" y="2867"/>
                <a:ext cx="98" cy="195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15" y="27"/>
                  </a:cxn>
                  <a:cxn ang="0">
                    <a:pos x="24" y="69"/>
                  </a:cxn>
                  <a:cxn ang="0">
                    <a:pos x="53" y="0"/>
                  </a:cxn>
                </a:cxnLst>
                <a:rect l="0" t="0" r="r" b="b"/>
                <a:pathLst>
                  <a:path w="54" h="85">
                    <a:moveTo>
                      <a:pt x="0" y="84"/>
                    </a:moveTo>
                    <a:lnTo>
                      <a:pt x="15" y="27"/>
                    </a:lnTo>
                    <a:lnTo>
                      <a:pt x="24" y="69"/>
                    </a:lnTo>
                    <a:lnTo>
                      <a:pt x="53" y="0"/>
                    </a:lnTo>
                  </a:path>
                </a:pathLst>
              </a:custGeom>
              <a:noFill/>
              <a:ln w="12700" cap="rnd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447" name="Freeform 183"/>
              <p:cNvSpPr>
                <a:spLocks/>
              </p:cNvSpPr>
              <p:nvPr/>
            </p:nvSpPr>
            <p:spPr bwMode="auto">
              <a:xfrm>
                <a:off x="2709" y="3025"/>
                <a:ext cx="241" cy="92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81" y="6"/>
                  </a:cxn>
                  <a:cxn ang="0">
                    <a:pos x="57" y="39"/>
                  </a:cxn>
                  <a:cxn ang="0">
                    <a:pos x="132" y="0"/>
                  </a:cxn>
                </a:cxnLst>
                <a:rect l="0" t="0" r="r" b="b"/>
                <a:pathLst>
                  <a:path w="133" h="40">
                    <a:moveTo>
                      <a:pt x="0" y="33"/>
                    </a:moveTo>
                    <a:lnTo>
                      <a:pt x="81" y="6"/>
                    </a:lnTo>
                    <a:lnTo>
                      <a:pt x="57" y="39"/>
                    </a:lnTo>
                    <a:lnTo>
                      <a:pt x="132" y="0"/>
                    </a:lnTo>
                  </a:path>
                </a:pathLst>
              </a:custGeom>
              <a:noFill/>
              <a:ln w="12700" cap="rnd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39448" name="Line 184"/>
          <p:cNvSpPr>
            <a:spLocks noChangeShapeType="1"/>
          </p:cNvSpPr>
          <p:nvPr/>
        </p:nvSpPr>
        <p:spPr bwMode="auto">
          <a:xfrm flipH="1" flipV="1">
            <a:off x="6965950" y="3448050"/>
            <a:ext cx="76200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449" name="Line 185"/>
          <p:cNvSpPr>
            <a:spLocks noChangeShapeType="1"/>
          </p:cNvSpPr>
          <p:nvPr/>
        </p:nvSpPr>
        <p:spPr bwMode="auto">
          <a:xfrm flipV="1">
            <a:off x="4972050" y="5213350"/>
            <a:ext cx="190500" cy="74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450" name="Group 186"/>
          <p:cNvGrpSpPr>
            <a:grpSpLocks/>
          </p:cNvGrpSpPr>
          <p:nvPr/>
        </p:nvGrpSpPr>
        <p:grpSpPr bwMode="auto">
          <a:xfrm>
            <a:off x="6096000" y="2895600"/>
            <a:ext cx="304800" cy="762000"/>
            <a:chOff x="3744" y="1248"/>
            <a:chExt cx="192" cy="480"/>
          </a:xfrm>
        </p:grpSpPr>
        <p:graphicFrame>
          <p:nvGraphicFramePr>
            <p:cNvPr id="139451" name="Object 187"/>
            <p:cNvGraphicFramePr>
              <a:graphicFrameLocks noChangeAspect="1"/>
            </p:cNvGraphicFramePr>
            <p:nvPr/>
          </p:nvGraphicFramePr>
          <p:xfrm>
            <a:off x="3744" y="1398"/>
            <a:ext cx="192" cy="330"/>
          </p:xfrm>
          <a:graphic>
            <a:graphicData uri="http://schemas.openxmlformats.org/presentationml/2006/ole">
              <p:oleObj spid="_x0000_s139451" name="Bitmap Image" r:id="rId11" imgW="304923" imgH="523810" progId="PBrush">
                <p:embed/>
              </p:oleObj>
            </a:graphicData>
          </a:graphic>
        </p:graphicFrame>
        <p:graphicFrame>
          <p:nvGraphicFramePr>
            <p:cNvPr id="139452" name="Object 188"/>
            <p:cNvGraphicFramePr>
              <a:graphicFrameLocks noChangeAspect="1"/>
            </p:cNvGraphicFramePr>
            <p:nvPr/>
          </p:nvGraphicFramePr>
          <p:xfrm>
            <a:off x="3888" y="1248"/>
            <a:ext cx="12" cy="180"/>
          </p:xfrm>
          <a:graphic>
            <a:graphicData uri="http://schemas.openxmlformats.org/presentationml/2006/ole">
              <p:oleObj spid="_x0000_s139452" name="Bitmap Image" r:id="rId12" imgW="19078" imgH="285866" progId="PBrush">
                <p:embed/>
              </p:oleObj>
            </a:graphicData>
          </a:graphic>
        </p:graphicFrame>
      </p:grpSp>
      <p:grpSp>
        <p:nvGrpSpPr>
          <p:cNvPr id="139453" name="Group 189"/>
          <p:cNvGrpSpPr>
            <a:grpSpLocks/>
          </p:cNvGrpSpPr>
          <p:nvPr/>
        </p:nvGrpSpPr>
        <p:grpSpPr bwMode="auto">
          <a:xfrm>
            <a:off x="6096000" y="4114800"/>
            <a:ext cx="304800" cy="762000"/>
            <a:chOff x="3744" y="1248"/>
            <a:chExt cx="192" cy="480"/>
          </a:xfrm>
        </p:grpSpPr>
        <p:graphicFrame>
          <p:nvGraphicFramePr>
            <p:cNvPr id="139454" name="Object 190"/>
            <p:cNvGraphicFramePr>
              <a:graphicFrameLocks noChangeAspect="1"/>
            </p:cNvGraphicFramePr>
            <p:nvPr/>
          </p:nvGraphicFramePr>
          <p:xfrm>
            <a:off x="3744" y="1398"/>
            <a:ext cx="192" cy="330"/>
          </p:xfrm>
          <a:graphic>
            <a:graphicData uri="http://schemas.openxmlformats.org/presentationml/2006/ole">
              <p:oleObj spid="_x0000_s139454" name="Bitmap Image" r:id="rId13" imgW="304923" imgH="523810" progId="PBrush">
                <p:embed/>
              </p:oleObj>
            </a:graphicData>
          </a:graphic>
        </p:graphicFrame>
        <p:graphicFrame>
          <p:nvGraphicFramePr>
            <p:cNvPr id="139455" name="Object 191"/>
            <p:cNvGraphicFramePr>
              <a:graphicFrameLocks noChangeAspect="1"/>
            </p:cNvGraphicFramePr>
            <p:nvPr/>
          </p:nvGraphicFramePr>
          <p:xfrm>
            <a:off x="3888" y="1248"/>
            <a:ext cx="12" cy="180"/>
          </p:xfrm>
          <a:graphic>
            <a:graphicData uri="http://schemas.openxmlformats.org/presentationml/2006/ole">
              <p:oleObj spid="_x0000_s139455" name="Bitmap Image" r:id="rId14" imgW="19078" imgH="285866" progId="PBrush">
                <p:embed/>
              </p:oleObj>
            </a:graphicData>
          </a:graphic>
        </p:graphicFrame>
      </p:grpSp>
      <p:grpSp>
        <p:nvGrpSpPr>
          <p:cNvPr id="139456" name="Group 192"/>
          <p:cNvGrpSpPr>
            <a:grpSpLocks/>
          </p:cNvGrpSpPr>
          <p:nvPr/>
        </p:nvGrpSpPr>
        <p:grpSpPr bwMode="auto">
          <a:xfrm>
            <a:off x="2590800" y="5638800"/>
            <a:ext cx="304800" cy="762000"/>
            <a:chOff x="3744" y="1248"/>
            <a:chExt cx="192" cy="480"/>
          </a:xfrm>
        </p:grpSpPr>
        <p:graphicFrame>
          <p:nvGraphicFramePr>
            <p:cNvPr id="139457" name="Object 193"/>
            <p:cNvGraphicFramePr>
              <a:graphicFrameLocks noChangeAspect="1"/>
            </p:cNvGraphicFramePr>
            <p:nvPr/>
          </p:nvGraphicFramePr>
          <p:xfrm>
            <a:off x="3744" y="1398"/>
            <a:ext cx="192" cy="330"/>
          </p:xfrm>
          <a:graphic>
            <a:graphicData uri="http://schemas.openxmlformats.org/presentationml/2006/ole">
              <p:oleObj spid="_x0000_s139457" name="Bitmap Image" r:id="rId15" imgW="304923" imgH="523810" progId="PBrush">
                <p:embed/>
              </p:oleObj>
            </a:graphicData>
          </a:graphic>
        </p:graphicFrame>
        <p:graphicFrame>
          <p:nvGraphicFramePr>
            <p:cNvPr id="139458" name="Object 194"/>
            <p:cNvGraphicFramePr>
              <a:graphicFrameLocks noChangeAspect="1"/>
            </p:cNvGraphicFramePr>
            <p:nvPr/>
          </p:nvGraphicFramePr>
          <p:xfrm>
            <a:off x="3888" y="1248"/>
            <a:ext cx="12" cy="180"/>
          </p:xfrm>
          <a:graphic>
            <a:graphicData uri="http://schemas.openxmlformats.org/presentationml/2006/ole">
              <p:oleObj spid="_x0000_s139458" name="Bitmap Image" r:id="rId16" imgW="19078" imgH="285866" progId="PBrush">
                <p:embed/>
              </p:oleObj>
            </a:graphicData>
          </a:graphic>
        </p:graphicFrame>
      </p:grpSp>
      <p:grpSp>
        <p:nvGrpSpPr>
          <p:cNvPr id="139459" name="Group 195"/>
          <p:cNvGrpSpPr>
            <a:grpSpLocks/>
          </p:cNvGrpSpPr>
          <p:nvPr/>
        </p:nvGrpSpPr>
        <p:grpSpPr bwMode="auto">
          <a:xfrm>
            <a:off x="1828800" y="4038600"/>
            <a:ext cx="304800" cy="762000"/>
            <a:chOff x="3744" y="1248"/>
            <a:chExt cx="192" cy="480"/>
          </a:xfrm>
        </p:grpSpPr>
        <p:graphicFrame>
          <p:nvGraphicFramePr>
            <p:cNvPr id="139460" name="Object 196"/>
            <p:cNvGraphicFramePr>
              <a:graphicFrameLocks noChangeAspect="1"/>
            </p:cNvGraphicFramePr>
            <p:nvPr/>
          </p:nvGraphicFramePr>
          <p:xfrm>
            <a:off x="3744" y="1398"/>
            <a:ext cx="192" cy="330"/>
          </p:xfrm>
          <a:graphic>
            <a:graphicData uri="http://schemas.openxmlformats.org/presentationml/2006/ole">
              <p:oleObj spid="_x0000_s139460" name="Bitmap Image" r:id="rId17" imgW="304923" imgH="523810" progId="PBrush">
                <p:embed/>
              </p:oleObj>
            </a:graphicData>
          </a:graphic>
        </p:graphicFrame>
        <p:graphicFrame>
          <p:nvGraphicFramePr>
            <p:cNvPr id="139461" name="Object 197"/>
            <p:cNvGraphicFramePr>
              <a:graphicFrameLocks noChangeAspect="1"/>
            </p:cNvGraphicFramePr>
            <p:nvPr/>
          </p:nvGraphicFramePr>
          <p:xfrm>
            <a:off x="3888" y="1248"/>
            <a:ext cx="12" cy="180"/>
          </p:xfrm>
          <a:graphic>
            <a:graphicData uri="http://schemas.openxmlformats.org/presentationml/2006/ole">
              <p:oleObj spid="_x0000_s139461" name="Bitmap Image" r:id="rId18" imgW="19078" imgH="285866" progId="PBrush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52400"/>
            <a:ext cx="7772400" cy="1143000"/>
          </a:xfrm>
        </p:spPr>
        <p:txBody>
          <a:bodyPr/>
          <a:lstStyle/>
          <a:p>
            <a:r>
              <a:rPr lang="en-US"/>
              <a:t>Prism Challenges</a:t>
            </a:r>
            <a:endParaRPr lang="en-US" sz="360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Resource constraints</a:t>
            </a:r>
          </a:p>
          <a:p>
            <a:pPr lvl="1">
              <a:lnSpc>
                <a:spcPct val="90000"/>
              </a:lnSpc>
            </a:pPr>
            <a:r>
              <a:rPr lang="en-US"/>
              <a:t>Demand highly efficient computation, communication, and memory footprint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/>
              <a:t>Demand unorthodox solutions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/>
              <a:t>e.g., off-loading components</a:t>
            </a:r>
          </a:p>
          <a:p>
            <a:pPr>
              <a:lnSpc>
                <a:spcPct val="90000"/>
              </a:lnSpc>
            </a:pPr>
            <a:r>
              <a:rPr lang="en-US"/>
              <a:t>Hardware and software heterogeneity</a:t>
            </a:r>
          </a:p>
          <a:p>
            <a:pPr lvl="1">
              <a:lnSpc>
                <a:spcPct val="90000"/>
              </a:lnSpc>
            </a:pPr>
            <a:r>
              <a:rPr lang="en-US"/>
              <a:t>Proprietary operating systems</a:t>
            </a:r>
          </a:p>
          <a:p>
            <a:pPr lvl="1">
              <a:lnSpc>
                <a:spcPct val="90000"/>
              </a:lnSpc>
            </a:pPr>
            <a:r>
              <a:rPr lang="en-US"/>
              <a:t>Dialects of programming languages</a:t>
            </a:r>
          </a:p>
          <a:p>
            <a:pPr lvl="1">
              <a:lnSpc>
                <a:spcPct val="90000"/>
              </a:lnSpc>
            </a:pPr>
            <a:r>
              <a:rPr lang="en-US"/>
              <a:t>Device-specific data formats </a:t>
            </a:r>
          </a:p>
          <a:p>
            <a:pPr lvl="1">
              <a:lnSpc>
                <a:spcPct val="90000"/>
              </a:lnSpc>
            </a:pPr>
            <a:r>
              <a:rPr lang="en-US"/>
              <a:t>Lack of support for inter-device interaction</a:t>
            </a:r>
          </a:p>
          <a:p>
            <a:pPr lvl="1">
              <a:lnSpc>
                <a:spcPct val="90000"/>
              </a:lnSpc>
            </a:pPr>
            <a:r>
              <a:rPr lang="en-US"/>
              <a:t>Lack of support for code mobility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696200" cy="762000"/>
          </a:xfrm>
        </p:spPr>
        <p:txBody>
          <a:bodyPr/>
          <a:lstStyle/>
          <a:p>
            <a:r>
              <a:rPr lang="en-US" sz="3600"/>
              <a:t>From architecture to implementation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05400"/>
          </a:xfrm>
        </p:spPr>
        <p:txBody>
          <a:bodyPr/>
          <a:lstStyle/>
          <a:p>
            <a:r>
              <a:rPr lang="en-US" sz="2200"/>
              <a:t>Architectures provide </a:t>
            </a:r>
            <a:r>
              <a:rPr lang="en-US" sz="2200" i="1"/>
              <a:t>high-level</a:t>
            </a:r>
            <a:r>
              <a:rPr lang="en-US" sz="2200"/>
              <a:t> concepts</a:t>
            </a:r>
          </a:p>
          <a:p>
            <a:pPr lvl="1"/>
            <a:r>
              <a:rPr lang="en-US" sz="2000"/>
              <a:t>Components, connectors, ports, events, configurations</a:t>
            </a:r>
          </a:p>
          <a:p>
            <a:r>
              <a:rPr lang="en-US" sz="2200"/>
              <a:t>Programming languages provide </a:t>
            </a:r>
            <a:r>
              <a:rPr lang="en-US" sz="2200" i="1"/>
              <a:t>low-level</a:t>
            </a:r>
            <a:r>
              <a:rPr lang="en-US" sz="2200"/>
              <a:t> constructs</a:t>
            </a:r>
          </a:p>
          <a:p>
            <a:pPr lvl="1"/>
            <a:r>
              <a:rPr lang="en-US" sz="2000"/>
              <a:t>Variables, arrays, pointers, procedures, objects</a:t>
            </a:r>
          </a:p>
          <a:p>
            <a:r>
              <a:rPr lang="en-US" sz="2200"/>
              <a:t>Bridging the two often is an art-form</a:t>
            </a:r>
          </a:p>
          <a:p>
            <a:pPr lvl="1"/>
            <a:r>
              <a:rPr lang="en-US" sz="2000"/>
              <a:t>Middleware can help “split the difference”</a:t>
            </a:r>
          </a:p>
          <a:p>
            <a:r>
              <a:rPr lang="en-US" sz="2200"/>
              <a:t>Existing middleware technologies</a:t>
            </a:r>
          </a:p>
          <a:p>
            <a:pPr lvl="1"/>
            <a:r>
              <a:rPr lang="en-US" sz="2000"/>
              <a:t>Support some architectural concepts (e.g., components, events)</a:t>
            </a:r>
          </a:p>
          <a:p>
            <a:pPr lvl="1"/>
            <a:r>
              <a:rPr lang="en-US" sz="2000"/>
              <a:t>but not others (e.g., configurations)</a:t>
            </a:r>
          </a:p>
          <a:p>
            <a:pPr lvl="1"/>
            <a:r>
              <a:rPr lang="en-US" sz="2000"/>
              <a:t>Impose particular architectural styles</a:t>
            </a:r>
          </a:p>
          <a:p>
            <a:r>
              <a:rPr lang="en-US" sz="2000"/>
              <a:t>End result </a:t>
            </a:r>
            <a:r>
              <a:rPr lang="en-US" sz="2000">
                <a:sym typeface="Wingdings" pitchFamily="2" charset="2"/>
              </a:rPr>
              <a:t> architectural erosion</a:t>
            </a:r>
          </a:p>
          <a:p>
            <a:pPr lvl="1"/>
            <a:r>
              <a:rPr lang="en-US" sz="1800"/>
              <a:t>Architecture does not match the implementation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38200" y="5867400"/>
            <a:ext cx="739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CC3300"/>
                </a:solidFill>
                <a:latin typeface="Comic Sans MS" pitchFamily="66" charset="0"/>
              </a:rPr>
              <a:t>What is needed is “architectural middleware”</a:t>
            </a:r>
          </a:p>
          <a:p>
            <a:pPr algn="ctr"/>
            <a:endParaRPr lang="en-US" sz="2400" b="1">
              <a:solidFill>
                <a:srgbClr val="CC33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Prism-MW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An architectural middleware for embedded systems</a:t>
            </a:r>
          </a:p>
          <a:p>
            <a:pPr lvl="1"/>
            <a:r>
              <a:rPr lang="en-US" sz="2400"/>
              <a:t>Supports architecture-based software development</a:t>
            </a:r>
          </a:p>
          <a:p>
            <a:pPr lvl="2"/>
            <a:r>
              <a:rPr lang="en-US" sz="2000"/>
              <a:t>Architecture-based software development is the implementation of a software system in terms of its architectural elements</a:t>
            </a:r>
          </a:p>
          <a:p>
            <a:pPr lvl="1"/>
            <a:r>
              <a:rPr lang="en-US" sz="2400"/>
              <a:t>Efficient</a:t>
            </a:r>
          </a:p>
          <a:p>
            <a:pPr lvl="1"/>
            <a:r>
              <a:rPr lang="en-US" sz="2400"/>
              <a:t>Scalable</a:t>
            </a:r>
          </a:p>
          <a:p>
            <a:pPr lvl="1"/>
            <a:r>
              <a:rPr lang="en-US" sz="2400"/>
              <a:t>Flexible and Extensible</a:t>
            </a:r>
          </a:p>
          <a:p>
            <a:pPr lvl="2"/>
            <a:r>
              <a:rPr lang="en-US" sz="2000"/>
              <a:t>Allows us to cope with heterogeneity</a:t>
            </a:r>
          </a:p>
          <a:p>
            <a:pPr lvl="1"/>
            <a:r>
              <a:rPr lang="en-US" sz="2400"/>
              <a:t>Supports arbitrary complex architectural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6934200" cy="508000"/>
          </a:xfrm>
        </p:spPr>
        <p:txBody>
          <a:bodyPr/>
          <a:lstStyle/>
          <a:p>
            <a:r>
              <a:rPr lang="en-US"/>
              <a:t>Architectural Middleware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Natively support architectural concepts as middleware constructs</a:t>
            </a:r>
          </a:p>
          <a:p>
            <a:pPr>
              <a:lnSpc>
                <a:spcPct val="90000"/>
              </a:lnSpc>
            </a:pPr>
            <a:r>
              <a:rPr lang="en-US" sz="2400"/>
              <a:t>Include system design support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Typically via an accompanying ADL and analysis tools</a:t>
            </a:r>
          </a:p>
          <a:p>
            <a:pPr>
              <a:lnSpc>
                <a:spcPct val="90000"/>
              </a:lnSpc>
            </a:pPr>
            <a:r>
              <a:rPr lang="en-US" sz="2400"/>
              <a:t>Support round-trip development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From architecture to implementation and back</a:t>
            </a:r>
          </a:p>
          <a:p>
            <a:pPr>
              <a:lnSpc>
                <a:spcPct val="90000"/>
              </a:lnSpc>
            </a:pPr>
            <a:r>
              <a:rPr lang="en-US" sz="2400"/>
              <a:t>Support automated transformation of architectural models to implementations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i.e., dependable implementation</a:t>
            </a:r>
          </a:p>
          <a:p>
            <a:pPr>
              <a:lnSpc>
                <a:spcPct val="90000"/>
              </a:lnSpc>
            </a:pPr>
            <a:r>
              <a:rPr lang="en-US" sz="240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ArchJava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Aura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c2.fw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CC3300"/>
                </a:solidFill>
              </a:rPr>
              <a:t>Prism-MW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2819400" cy="838200"/>
          </a:xfrm>
        </p:spPr>
        <p:txBody>
          <a:bodyPr/>
          <a:lstStyle/>
          <a:p>
            <a:r>
              <a:rPr lang="en-US"/>
              <a:t>Prism-MW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ph idx="1"/>
          </p:nvPr>
        </p:nvGraphicFramePr>
        <p:xfrm>
          <a:off x="1600200" y="1066800"/>
          <a:ext cx="6477000" cy="5657850"/>
        </p:xfrm>
        <a:graphic>
          <a:graphicData uri="http://schemas.openxmlformats.org/presentationml/2006/ole">
            <p:oleObj spid="_x0000_s8195" name="Visio" r:id="rId4" imgW="6555943" imgH="572719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ph/>
          </p:nvPr>
        </p:nvGraphicFramePr>
        <p:xfrm>
          <a:off x="381000" y="1143000"/>
          <a:ext cx="8077200" cy="6373813"/>
        </p:xfrm>
        <a:graphic>
          <a:graphicData uri="http://schemas.openxmlformats.org/presentationml/2006/ole">
            <p:oleObj spid="_x0000_s10242" name="Visio" r:id="rId4" imgW="7912989" imgH="6245962" progId="Visio.Drawing.11">
              <p:embed/>
            </p:oleObj>
          </a:graphicData>
        </a:graphic>
      </p:graphicFrame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295400" y="152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4400">
                <a:solidFill>
                  <a:schemeClr val="tx2"/>
                </a:solidFill>
              </a:rPr>
              <a:t>Prism-MW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4025900" y="2717800"/>
            <a:ext cx="1219200" cy="609600"/>
          </a:xfrm>
          <a:prstGeom prst="roundRect">
            <a:avLst>
              <a:gd name="adj" fmla="val 16667"/>
            </a:avLst>
          </a:prstGeom>
          <a:noFill/>
          <a:ln w="127000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4800600" y="4419600"/>
            <a:ext cx="1219200" cy="533400"/>
          </a:xfrm>
          <a:prstGeom prst="roundRect">
            <a:avLst>
              <a:gd name="adj" fmla="val 16667"/>
            </a:avLst>
          </a:prstGeom>
          <a:noFill/>
          <a:ln w="127000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705600" y="4876800"/>
            <a:ext cx="1066800" cy="609600"/>
          </a:xfrm>
          <a:prstGeom prst="roundRect">
            <a:avLst>
              <a:gd name="adj" fmla="val 16667"/>
            </a:avLst>
          </a:prstGeom>
          <a:noFill/>
          <a:ln w="127000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6858000" y="3657600"/>
            <a:ext cx="762000" cy="533400"/>
          </a:xfrm>
          <a:prstGeom prst="roundRect">
            <a:avLst>
              <a:gd name="adj" fmla="val 16667"/>
            </a:avLst>
          </a:prstGeom>
          <a:noFill/>
          <a:ln w="127000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7162800" y="1752600"/>
            <a:ext cx="762000" cy="533400"/>
          </a:xfrm>
          <a:prstGeom prst="roundRect">
            <a:avLst>
              <a:gd name="adj" fmla="val 16667"/>
            </a:avLst>
          </a:prstGeom>
          <a:noFill/>
          <a:ln w="127000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3644900" y="1765300"/>
            <a:ext cx="927100" cy="596900"/>
          </a:xfrm>
          <a:prstGeom prst="roundRect">
            <a:avLst>
              <a:gd name="adj" fmla="val 16667"/>
            </a:avLst>
          </a:prstGeom>
          <a:noFill/>
          <a:ln w="127000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5232400" y="1676400"/>
            <a:ext cx="635000" cy="609600"/>
          </a:xfrm>
          <a:prstGeom prst="roundRect">
            <a:avLst>
              <a:gd name="adj" fmla="val 16667"/>
            </a:avLst>
          </a:prstGeom>
          <a:noFill/>
          <a:ln w="127000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4" grpId="1" animBg="1"/>
      <p:bldP spid="10245" grpId="0" animBg="1"/>
      <p:bldP spid="10245" grpId="1" animBg="1"/>
      <p:bldP spid="10246" grpId="0" animBg="1"/>
      <p:bldP spid="10246" grpId="1" animBg="1"/>
      <p:bldP spid="10247" grpId="0" animBg="1"/>
      <p:bldP spid="10247" grpId="1" animBg="1"/>
      <p:bldP spid="10248" grpId="0" animBg="1"/>
      <p:bldP spid="10248" grpId="1" animBg="1"/>
      <p:bldP spid="10249" grpId="0" animBg="1"/>
      <p:bldP spid="10250" grpId="0" animBg="1"/>
      <p:bldP spid="10250" grpId="1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196</TotalTime>
  <Words>644</Words>
  <Application>Microsoft Office PowerPoint</Application>
  <PresentationFormat>On-screen Show (4:3)</PresentationFormat>
  <Paragraphs>206</Paragraphs>
  <Slides>17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Blends</vt:lpstr>
      <vt:lpstr>Clip</vt:lpstr>
      <vt:lpstr>Bitmap Image</vt:lpstr>
      <vt:lpstr>Visio</vt:lpstr>
      <vt:lpstr>Chart</vt:lpstr>
      <vt:lpstr>Microsoft Visio Drawing</vt:lpstr>
      <vt:lpstr>Overview of Prism-MW</vt:lpstr>
      <vt:lpstr>Slide 2</vt:lpstr>
      <vt:lpstr>Prism: Programming-in-the-Small-and-Many</vt:lpstr>
      <vt:lpstr>Prism Challenges</vt:lpstr>
      <vt:lpstr>From architecture to implementation</vt:lpstr>
      <vt:lpstr>Prism-MW</vt:lpstr>
      <vt:lpstr>Architectural Middleware</vt:lpstr>
      <vt:lpstr>Prism-MW</vt:lpstr>
      <vt:lpstr>Slide 9</vt:lpstr>
      <vt:lpstr>Using Prism-MW</vt:lpstr>
      <vt:lpstr>Using Prism-MW</vt:lpstr>
      <vt:lpstr>Event Dispatching</vt:lpstr>
      <vt:lpstr>Slide 13</vt:lpstr>
      <vt:lpstr>Prism-MW Benchmarks on a PC</vt:lpstr>
      <vt:lpstr>Prism-MW has been adopted by several industry partners</vt:lpstr>
      <vt:lpstr>Architecture of MIDAS</vt:lpstr>
      <vt:lpstr>Recent Progress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Prism-MW</dc:title>
  <dc:creator>Sam Malek</dc:creator>
  <cp:lastModifiedBy> </cp:lastModifiedBy>
  <cp:revision>24</cp:revision>
  <dcterms:created xsi:type="dcterms:W3CDTF">2006-08-29T03:31:11Z</dcterms:created>
  <dcterms:modified xsi:type="dcterms:W3CDTF">2010-01-26T21:08:21Z</dcterms:modified>
</cp:coreProperties>
</file>