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Economica"/>
      <p:regular r:id="rId30"/>
      <p:bold r:id="rId31"/>
      <p:italic r:id="rId32"/>
      <p:boldItalic r:id="rId33"/>
    </p:embeddedFon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89B258-FA13-4334-9F63-0AA93824EF23}">
  <a:tblStyle styleId="{C789B258-FA13-4334-9F63-0AA93824EF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5.xml"/><Relationship Id="rId33" Type="http://schemas.openxmlformats.org/officeDocument/2006/relationships/font" Target="fonts/Economica-boldItalic.fntdata"/><Relationship Id="rId10" Type="http://schemas.openxmlformats.org/officeDocument/2006/relationships/slide" Target="slides/slide4.xml"/><Relationship Id="rId32" Type="http://schemas.openxmlformats.org/officeDocument/2006/relationships/font" Target="fonts/Economica-italic.fntdata"/><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2d90ef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2d90ef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ecaecf585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ecaecf585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ecaecf58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ecaecf58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e6dc08e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e6dc08e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cb086fa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cb086fa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e2d90ef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e2d90ef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ee2f8c7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ee2f8c7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2d90e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2d90e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e2d90ef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e2d90ef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99f280e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99f280e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137494e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137494e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e522cd4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e522cd4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99f280e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99f280e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eaad17a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eaad17a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eaad17af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eaad17af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d24025a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d24025a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e7f389f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e7f389f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3290f8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3290f8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99e6268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9e6268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0104d03d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0104d03d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0104d03d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0104d03d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aad17af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aad17af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0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Clr>
                <a:srgbClr val="000000"/>
              </a:buClr>
              <a:buSzPts val="3000"/>
              <a:buFont typeface="Open Sans"/>
              <a:buNone/>
              <a:defRPr>
                <a:solidFill>
                  <a:srgbClr val="000000"/>
                </a:solidFill>
                <a:latin typeface="Open Sans"/>
                <a:ea typeface="Open Sans"/>
                <a:cs typeface="Open Sans"/>
                <a:sym typeface="Open Sans"/>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lnSpc>
                <a:spcPct val="15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Clr>
                <a:srgbClr val="000000"/>
              </a:buClr>
              <a:buSzPts val="3000"/>
              <a:buFont typeface="Open Sans"/>
              <a:buNone/>
              <a:defRPr sz="3000">
                <a:solidFill>
                  <a:srgbClr val="000000"/>
                </a:solidFill>
                <a:latin typeface="Open Sans"/>
                <a:ea typeface="Open Sans"/>
                <a:cs typeface="Open Sans"/>
                <a:sym typeface="Open Sans"/>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3000"/>
              <a:buFont typeface="Open Sans"/>
              <a:buNone/>
              <a:defRPr b="1" sz="3000">
                <a:latin typeface="Open Sans"/>
                <a:ea typeface="Open Sans"/>
                <a:cs typeface="Open Sans"/>
                <a:sym typeface="Open Sans"/>
              </a:defRPr>
            </a:lvl1pPr>
            <a:lvl2pPr lvl="1">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2pPr>
            <a:lvl3pPr lvl="2">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3pPr>
            <a:lvl4pPr lvl="3">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4pPr>
            <a:lvl5pPr lvl="4">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5pPr>
            <a:lvl6pPr lvl="5">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6pPr>
            <a:lvl7pPr lvl="6">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7pPr>
            <a:lvl8pPr lvl="7">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8pPr>
            <a:lvl9pPr lvl="8">
              <a:spcBef>
                <a:spcPts val="0"/>
              </a:spcBef>
              <a:spcAft>
                <a:spcPts val="0"/>
              </a:spcAft>
              <a:buClr>
                <a:schemeClr val="accent1"/>
              </a:buClr>
              <a:buSzPts val="3600"/>
              <a:buFont typeface="Open Sans"/>
              <a:buNone/>
              <a:defRPr b="1" sz="3600">
                <a:solidFill>
                  <a:schemeClr val="accent1"/>
                </a:solidFill>
                <a:latin typeface="Open Sans"/>
                <a:ea typeface="Open Sans"/>
                <a:cs typeface="Open Sans"/>
                <a:sym typeface="Open Sans"/>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1004125" y="13128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solidFill>
                  <a:srgbClr val="000000"/>
                </a:solidFill>
                <a:latin typeface="Economica"/>
                <a:ea typeface="Economica"/>
                <a:cs typeface="Economica"/>
                <a:sym typeface="Economica"/>
              </a:rPr>
              <a:t>Capturing Similarity of Subgraphs in AMRs</a:t>
            </a:r>
            <a:endParaRPr/>
          </a:p>
        </p:txBody>
      </p:sp>
      <p:sp>
        <p:nvSpPr>
          <p:cNvPr id="69" name="Google Shape;69;p13"/>
          <p:cNvSpPr txBox="1"/>
          <p:nvPr>
            <p:ph idx="1" type="subTitle"/>
          </p:nvPr>
        </p:nvSpPr>
        <p:spPr>
          <a:xfrm>
            <a:off x="2192100" y="2335264"/>
            <a:ext cx="4870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100">
                <a:solidFill>
                  <a:srgbClr val="000000"/>
                </a:solidFill>
                <a:latin typeface="Economica"/>
                <a:ea typeface="Economica"/>
                <a:cs typeface="Economica"/>
                <a:sym typeface="Economica"/>
              </a:rPr>
              <a:t>Denis Logvinenko, Natalia Minakova, Livia Zöbeli  </a:t>
            </a:r>
            <a:endParaRPr sz="2100">
              <a:solidFill>
                <a:srgbClr val="000000"/>
              </a:solidFill>
              <a:latin typeface="Economica"/>
              <a:ea typeface="Economica"/>
              <a:cs typeface="Economica"/>
              <a:sym typeface="Economica"/>
            </a:endParaRPr>
          </a:p>
          <a:p>
            <a:pPr indent="0" lvl="0" marL="0" rtl="0" algn="l">
              <a:spcBef>
                <a:spcPts val="0"/>
              </a:spcBef>
              <a:spcAft>
                <a:spcPts val="0"/>
              </a:spcAft>
              <a:buNone/>
            </a:pPr>
            <a:r>
              <a:t/>
            </a:r>
            <a:endParaRPr sz="2100">
              <a:solidFill>
                <a:srgbClr val="000000"/>
              </a:solidFill>
              <a:latin typeface="Economica"/>
              <a:ea typeface="Economica"/>
              <a:cs typeface="Economica"/>
              <a:sym typeface="Economica"/>
            </a:endParaRPr>
          </a:p>
        </p:txBody>
      </p:sp>
      <p:sp>
        <p:nvSpPr>
          <p:cNvPr id="70" name="Google Shape;70;p13"/>
          <p:cNvSpPr txBox="1"/>
          <p:nvPr>
            <p:ph idx="1" type="subTitle"/>
          </p:nvPr>
        </p:nvSpPr>
        <p:spPr>
          <a:xfrm>
            <a:off x="2731775" y="2783025"/>
            <a:ext cx="396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100">
                <a:solidFill>
                  <a:srgbClr val="000000"/>
                </a:solidFill>
                <a:latin typeface="Economica"/>
                <a:ea typeface="Economica"/>
                <a:cs typeface="Economica"/>
                <a:sym typeface="Economica"/>
              </a:rPr>
              <a:t>Softwareprojekt WS 2020/21</a:t>
            </a:r>
            <a:endParaRPr sz="2100">
              <a:solidFill>
                <a:srgbClr val="000000"/>
              </a:solidFill>
              <a:latin typeface="Economica"/>
              <a:ea typeface="Economica"/>
              <a:cs typeface="Economica"/>
              <a:sym typeface="Economica"/>
            </a:endParaRPr>
          </a:p>
          <a:p>
            <a:pPr indent="0" lvl="0" marL="0" rtl="0" algn="ctr">
              <a:spcBef>
                <a:spcPts val="0"/>
              </a:spcBef>
              <a:spcAft>
                <a:spcPts val="0"/>
              </a:spcAft>
              <a:buNone/>
            </a:pPr>
            <a:r>
              <a:rPr lang="en" sz="2100">
                <a:solidFill>
                  <a:srgbClr val="000000"/>
                </a:solidFill>
                <a:latin typeface="Economica"/>
                <a:ea typeface="Economica"/>
                <a:cs typeface="Economica"/>
                <a:sym typeface="Economica"/>
              </a:rPr>
              <a:t>Betreuung: Prof. Dr. Anette Frank </a:t>
            </a:r>
            <a:endParaRPr sz="2100">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311700" y="1427500"/>
            <a:ext cx="3567874" cy="1501825"/>
          </a:xfrm>
          <a:prstGeom prst="rect">
            <a:avLst/>
          </a:prstGeom>
          <a:noFill/>
          <a:ln>
            <a:noFill/>
          </a:ln>
        </p:spPr>
      </p:pic>
      <p:pic>
        <p:nvPicPr>
          <p:cNvPr id="150" name="Google Shape;150;p22"/>
          <p:cNvPicPr preferRelativeResize="0"/>
          <p:nvPr/>
        </p:nvPicPr>
        <p:blipFill>
          <a:blip r:embed="rId4">
            <a:alphaModFix/>
          </a:blip>
          <a:stretch>
            <a:fillRect/>
          </a:stretch>
        </p:blipFill>
        <p:spPr>
          <a:xfrm>
            <a:off x="3709800" y="1427500"/>
            <a:ext cx="5434207" cy="707400"/>
          </a:xfrm>
          <a:prstGeom prst="rect">
            <a:avLst/>
          </a:prstGeom>
          <a:noFill/>
          <a:ln>
            <a:noFill/>
          </a:ln>
        </p:spPr>
      </p:pic>
      <p:sp>
        <p:nvSpPr>
          <p:cNvPr id="151" name="Google Shape;15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solidFill>
                  <a:srgbClr val="000000"/>
                </a:solidFill>
              </a:rPr>
              <a:t>Methode 1 </a:t>
            </a:r>
            <a:r>
              <a:rPr lang="en" sz="3300"/>
              <a:t>–</a:t>
            </a:r>
            <a:r>
              <a:rPr lang="en" sz="3300">
                <a:solidFill>
                  <a:srgbClr val="000000"/>
                </a:solidFill>
              </a:rPr>
              <a:t> Prepro</a:t>
            </a:r>
            <a:r>
              <a:rPr lang="en" sz="3300"/>
              <a:t>cessing AMRs</a:t>
            </a:r>
            <a:endParaRPr sz="3300"/>
          </a:p>
          <a:p>
            <a:pPr indent="0" lvl="0" marL="0" rtl="0" algn="l">
              <a:spcBef>
                <a:spcPts val="0"/>
              </a:spcBef>
              <a:spcAft>
                <a:spcPts val="0"/>
              </a:spcAft>
              <a:buNone/>
            </a:pPr>
            <a:r>
              <a:t/>
            </a:r>
            <a:endParaRPr>
              <a:solidFill>
                <a:srgbClr val="000000"/>
              </a:solidFill>
            </a:endParaRPr>
          </a:p>
        </p:txBody>
      </p:sp>
      <p:sp>
        <p:nvSpPr>
          <p:cNvPr id="152" name="Google Shape;15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2"/>
          <p:cNvSpPr txBox="1"/>
          <p:nvPr/>
        </p:nvSpPr>
        <p:spPr>
          <a:xfrm>
            <a:off x="0" y="2612175"/>
            <a:ext cx="9144000" cy="2444700"/>
          </a:xfrm>
          <a:prstGeom prst="rect">
            <a:avLst/>
          </a:prstGeom>
          <a:noFill/>
          <a:ln>
            <a:noFill/>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sz="1600">
                <a:latin typeface="Open Sans"/>
                <a:ea typeface="Open Sans"/>
                <a:cs typeface="Open Sans"/>
                <a:sym typeface="Open Sans"/>
              </a:rPr>
              <a:t>“Chinese lunar rover lands on moon”</a:t>
            </a:r>
            <a:endParaRPr sz="1600">
              <a:latin typeface="Open Sans"/>
              <a:ea typeface="Open Sans"/>
              <a:cs typeface="Open Sans"/>
              <a:sym typeface="Open Sans"/>
            </a:endParaRPr>
          </a:p>
          <a:p>
            <a:pPr indent="0" lvl="0" marL="0" rtl="0" algn="ctr">
              <a:lnSpc>
                <a:spcPct val="150000"/>
              </a:lnSpc>
              <a:spcBef>
                <a:spcPts val="0"/>
              </a:spcBef>
              <a:spcAft>
                <a:spcPts val="0"/>
              </a:spcAft>
              <a:buNone/>
            </a:pPr>
            <a:r>
              <a:rPr b="1" lang="en" sz="1600">
                <a:latin typeface="Open Sans"/>
                <a:ea typeface="Open Sans"/>
                <a:cs typeface="Open Sans"/>
                <a:sym typeface="Open Sans"/>
              </a:rPr>
              <a:t>Voraussetzungen:</a:t>
            </a:r>
            <a:endParaRPr sz="1600">
              <a:latin typeface="Open Sans"/>
              <a:ea typeface="Open Sans"/>
              <a:cs typeface="Open Sans"/>
              <a:sym typeface="Open Sans"/>
            </a:endParaRPr>
          </a:p>
          <a:p>
            <a:pPr indent="-158750" lvl="0" marL="228600" rtl="0" algn="ctr">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Elternknoten X hat eine </a:t>
            </a:r>
            <a:r>
              <a:rPr i="1" lang="en" sz="1600">
                <a:latin typeface="Open Sans"/>
                <a:ea typeface="Open Sans"/>
                <a:cs typeface="Open Sans"/>
                <a:sym typeface="Open Sans"/>
              </a:rPr>
              <a:t>:mod</a:t>
            </a:r>
            <a:r>
              <a:rPr lang="en" sz="1600">
                <a:latin typeface="Open Sans"/>
                <a:ea typeface="Open Sans"/>
                <a:cs typeface="Open Sans"/>
                <a:sym typeface="Open Sans"/>
              </a:rPr>
              <a:t>-Relation (hier </a:t>
            </a:r>
            <a:r>
              <a:rPr i="1" lang="en" sz="1600">
                <a:latin typeface="Open Sans"/>
                <a:ea typeface="Open Sans"/>
                <a:cs typeface="Open Sans"/>
                <a:sym typeface="Open Sans"/>
              </a:rPr>
              <a:t>X = r0</a:t>
            </a:r>
            <a:r>
              <a:rPr lang="en" sz="1600">
                <a:latin typeface="Open Sans"/>
                <a:ea typeface="Open Sans"/>
                <a:cs typeface="Open Sans"/>
                <a:sym typeface="Open Sans"/>
              </a:rPr>
              <a:t>)</a:t>
            </a:r>
            <a:endParaRPr sz="1600">
              <a:latin typeface="Open Sans"/>
              <a:ea typeface="Open Sans"/>
              <a:cs typeface="Open Sans"/>
              <a:sym typeface="Open Sans"/>
            </a:endParaRPr>
          </a:p>
          <a:p>
            <a:pPr indent="-158750" lvl="0" marL="228600" rtl="0" algn="ctr">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Es gibt keine Knoten im Teilbaum von X (=TB(X)), die außerhalb TB(X) verwendet werden =&gt; Keine Reentrancies</a:t>
            </a:r>
            <a:endParaRPr sz="1600">
              <a:latin typeface="Open Sans"/>
              <a:ea typeface="Open Sans"/>
              <a:cs typeface="Open Sans"/>
              <a:sym typeface="Open Sans"/>
            </a:endParaRPr>
          </a:p>
          <a:p>
            <a:pPr indent="-158750" lvl="0" marL="228600" rtl="0" algn="ctr">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TB(X) entspricht vollständigem Token-Span im Satz</a:t>
            </a:r>
            <a:endParaRPr sz="1600">
              <a:latin typeface="Open Sans"/>
              <a:ea typeface="Open Sans"/>
              <a:cs typeface="Open Sans"/>
              <a:sym typeface="Open Sans"/>
            </a:endParaRPr>
          </a:p>
          <a:p>
            <a:pPr indent="0" lvl="0" marL="0" rtl="0" algn="ctr">
              <a:spcBef>
                <a:spcPts val="0"/>
              </a:spcBef>
              <a:spcAft>
                <a:spcPts val="0"/>
              </a:spcAft>
              <a:buNone/>
            </a:pPr>
            <a:r>
              <a:t/>
            </a:r>
            <a:endParaRPr sz="1600">
              <a:latin typeface="Open Sans"/>
              <a:ea typeface="Open Sans"/>
              <a:cs typeface="Open Sans"/>
              <a:sym typeface="Open Sans"/>
            </a:endParaRPr>
          </a:p>
        </p:txBody>
      </p:sp>
      <p:sp>
        <p:nvSpPr>
          <p:cNvPr id="154" name="Google Shape;154;p22"/>
          <p:cNvSpPr/>
          <p:nvPr/>
        </p:nvSpPr>
        <p:spPr>
          <a:xfrm rot="1197">
            <a:off x="3985900" y="2135050"/>
            <a:ext cx="861300" cy="393300"/>
          </a:xfrm>
          <a:prstGeom prst="rightArrow">
            <a:avLst>
              <a:gd fmla="val 40714" name="adj1"/>
              <a:gd fmla="val 55221"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Hier machen wir keine Transformation!</a:t>
            </a:r>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3"/>
          <p:cNvPicPr preferRelativeResize="0"/>
          <p:nvPr/>
        </p:nvPicPr>
        <p:blipFill>
          <a:blip r:embed="rId3">
            <a:alphaModFix/>
          </a:blip>
          <a:stretch>
            <a:fillRect/>
          </a:stretch>
        </p:blipFill>
        <p:spPr>
          <a:xfrm>
            <a:off x="152400" y="1304825"/>
            <a:ext cx="8839199" cy="2139524"/>
          </a:xfrm>
          <a:prstGeom prst="rect">
            <a:avLst/>
          </a:prstGeom>
          <a:noFill/>
          <a:ln>
            <a:noFill/>
          </a:ln>
        </p:spPr>
      </p:pic>
      <p:cxnSp>
        <p:nvCxnSpPr>
          <p:cNvPr id="162" name="Google Shape;162;p23"/>
          <p:cNvCxnSpPr/>
          <p:nvPr/>
        </p:nvCxnSpPr>
        <p:spPr>
          <a:xfrm flipH="1" rot="10800000">
            <a:off x="7140700" y="2900150"/>
            <a:ext cx="574500" cy="1080600"/>
          </a:xfrm>
          <a:prstGeom prst="straightConnector1">
            <a:avLst/>
          </a:prstGeom>
          <a:noFill/>
          <a:ln cap="flat" cmpd="sng" w="38100">
            <a:solidFill>
              <a:srgbClr val="FF0000"/>
            </a:solidFill>
            <a:prstDash val="solid"/>
            <a:round/>
            <a:headEnd len="med" w="med" type="none"/>
            <a:tailEnd len="med" w="med" type="triangle"/>
          </a:ln>
        </p:spPr>
      </p:cxnSp>
      <p:cxnSp>
        <p:nvCxnSpPr>
          <p:cNvPr id="163" name="Google Shape;163;p23"/>
          <p:cNvCxnSpPr/>
          <p:nvPr/>
        </p:nvCxnSpPr>
        <p:spPr>
          <a:xfrm rot="10800000">
            <a:off x="6265300" y="3105400"/>
            <a:ext cx="875400" cy="902700"/>
          </a:xfrm>
          <a:prstGeom prst="straightConnector1">
            <a:avLst/>
          </a:prstGeom>
          <a:noFill/>
          <a:ln cap="flat" cmpd="sng" w="38100">
            <a:solidFill>
              <a:srgbClr val="FF0000"/>
            </a:solidFill>
            <a:prstDash val="solid"/>
            <a:round/>
            <a:headEnd len="med" w="med" type="none"/>
            <a:tailEnd len="med" w="med" type="triangle"/>
          </a:ln>
        </p:spPr>
      </p:cxnSp>
      <p:sp>
        <p:nvSpPr>
          <p:cNvPr id="164" name="Google Shape;164;p23"/>
          <p:cNvSpPr/>
          <p:nvPr/>
        </p:nvSpPr>
        <p:spPr>
          <a:xfrm>
            <a:off x="4694650" y="2284075"/>
            <a:ext cx="4296900" cy="76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24"/>
          <p:cNvCxnSpPr>
            <a:endCxn id="170" idx="0"/>
          </p:cNvCxnSpPr>
          <p:nvPr/>
        </p:nvCxnSpPr>
        <p:spPr>
          <a:xfrm flipH="1">
            <a:off x="4143300" y="3962075"/>
            <a:ext cx="428700" cy="507300"/>
          </a:xfrm>
          <a:prstGeom prst="straightConnector1">
            <a:avLst/>
          </a:prstGeom>
          <a:noFill/>
          <a:ln cap="flat" cmpd="sng" w="38100">
            <a:solidFill>
              <a:srgbClr val="FF0000"/>
            </a:solidFill>
            <a:prstDash val="solid"/>
            <a:round/>
            <a:headEnd len="med" w="med" type="none"/>
            <a:tailEnd len="med" w="med" type="triangle"/>
          </a:ln>
        </p:spPr>
      </p:cxnSp>
      <p:pic>
        <p:nvPicPr>
          <p:cNvPr id="171" name="Google Shape;171;p24"/>
          <p:cNvPicPr preferRelativeResize="0"/>
          <p:nvPr/>
        </p:nvPicPr>
        <p:blipFill>
          <a:blip r:embed="rId3">
            <a:alphaModFix/>
          </a:blip>
          <a:stretch>
            <a:fillRect/>
          </a:stretch>
        </p:blipFill>
        <p:spPr>
          <a:xfrm>
            <a:off x="152400" y="1304825"/>
            <a:ext cx="8839199" cy="2657329"/>
          </a:xfrm>
          <a:prstGeom prst="rect">
            <a:avLst/>
          </a:prstGeom>
          <a:noFill/>
          <a:ln>
            <a:noFill/>
          </a:ln>
        </p:spPr>
      </p:pic>
      <p:sp>
        <p:nvSpPr>
          <p:cNvPr id="172" name="Google Shape;17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Hier machen wir keine Transformation!</a:t>
            </a:r>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4"/>
          <p:cNvSpPr/>
          <p:nvPr/>
        </p:nvSpPr>
        <p:spPr>
          <a:xfrm>
            <a:off x="1896950" y="1920875"/>
            <a:ext cx="6237300" cy="159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152400" y="4469375"/>
            <a:ext cx="798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 “final </a:t>
            </a:r>
            <a:r>
              <a:rPr lang="en" sz="1800">
                <a:latin typeface="Open Sans"/>
                <a:ea typeface="Open Sans"/>
                <a:cs typeface="Open Sans"/>
                <a:sym typeface="Open Sans"/>
              </a:rPr>
              <a:t>chapter</a:t>
            </a:r>
            <a:r>
              <a:rPr lang="en" sz="1800">
                <a:latin typeface="Open Sans"/>
                <a:ea typeface="Open Sans"/>
                <a:cs typeface="Open Sans"/>
                <a:sym typeface="Open Sans"/>
              </a:rPr>
              <a:t> trilogy the matrix revolutions” =&gt; Span nicht vollständig</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Methode 2 </a:t>
            </a:r>
            <a:r>
              <a:rPr lang="en"/>
              <a:t>–</a:t>
            </a:r>
            <a:r>
              <a:rPr lang="en">
                <a:solidFill>
                  <a:srgbClr val="000000"/>
                </a:solidFill>
              </a:rPr>
              <a:t> Po</a:t>
            </a:r>
            <a:r>
              <a:rPr lang="en"/>
              <a:t>stprocessing S</a:t>
            </a:r>
            <a:r>
              <a:rPr baseline="30000" lang="en"/>
              <a:t>2</a:t>
            </a:r>
            <a:r>
              <a:rPr lang="en"/>
              <a:t>match</a:t>
            </a:r>
            <a:endParaRPr>
              <a:solidFill>
                <a:srgbClr val="000000"/>
              </a:solidFill>
            </a:endParaRPr>
          </a:p>
        </p:txBody>
      </p:sp>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5"/>
          <p:cNvSpPr txBox="1"/>
          <p:nvPr>
            <p:ph idx="1" type="body"/>
          </p:nvPr>
        </p:nvSpPr>
        <p:spPr>
          <a:xfrm>
            <a:off x="311700" y="1266175"/>
            <a:ext cx="4260300" cy="33027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b="1" lang="en" sz="1800">
                <a:solidFill>
                  <a:srgbClr val="000000"/>
                </a:solidFill>
              </a:rPr>
              <a:t>S2Match - Output:</a:t>
            </a:r>
            <a:endParaRPr b="1" sz="1800">
              <a:solidFill>
                <a:srgbClr val="000000"/>
              </a:solidFill>
            </a:endParaRPr>
          </a:p>
          <a:p>
            <a:pPr indent="0" lvl="0" marL="0" rtl="0" algn="l">
              <a:lnSpc>
                <a:spcPct val="100000"/>
              </a:lnSpc>
              <a:spcBef>
                <a:spcPts val="1200"/>
              </a:spcBef>
              <a:spcAft>
                <a:spcPts val="0"/>
              </a:spcAft>
              <a:buNone/>
            </a:pPr>
            <a:r>
              <a:rPr lang="en" sz="1800">
                <a:solidFill>
                  <a:srgbClr val="000000"/>
                </a:solidFill>
              </a:rPr>
              <a:t>“We eat french fries” vs “We eat chips”</a:t>
            </a:r>
            <a:endParaRPr sz="1800">
              <a:solidFill>
                <a:srgbClr val="000000"/>
              </a:solidFill>
            </a:endParaRPr>
          </a:p>
          <a:p>
            <a:pPr indent="0" lvl="0" marL="0" rtl="0" algn="ctr">
              <a:lnSpc>
                <a:spcPct val="100000"/>
              </a:lnSpc>
              <a:spcBef>
                <a:spcPts val="1200"/>
              </a:spcBef>
              <a:spcAft>
                <a:spcPts val="0"/>
              </a:spcAft>
              <a:buNone/>
            </a:pPr>
            <a:r>
              <a:rPr lang="en" sz="1800">
                <a:solidFill>
                  <a:srgbClr val="000000"/>
                </a:solidFill>
                <a:highlight>
                  <a:srgbClr val="00FF00"/>
                </a:highlight>
              </a:rPr>
              <a:t>a0(eat-01)-b0(eat-01)</a:t>
            </a:r>
            <a:endParaRPr sz="1800">
              <a:solidFill>
                <a:srgbClr val="000000"/>
              </a:solidFill>
              <a:highlight>
                <a:srgbClr val="00FF00"/>
              </a:highlight>
            </a:endParaRPr>
          </a:p>
          <a:p>
            <a:pPr indent="0" lvl="0" marL="0" rtl="0" algn="ctr">
              <a:lnSpc>
                <a:spcPct val="100000"/>
              </a:lnSpc>
              <a:spcBef>
                <a:spcPts val="1200"/>
              </a:spcBef>
              <a:spcAft>
                <a:spcPts val="0"/>
              </a:spcAft>
              <a:buNone/>
            </a:pPr>
            <a:r>
              <a:rPr lang="en" sz="1800">
                <a:solidFill>
                  <a:srgbClr val="000000"/>
                </a:solidFill>
              </a:rPr>
              <a:t> </a:t>
            </a:r>
            <a:r>
              <a:rPr lang="en" sz="1800">
                <a:solidFill>
                  <a:srgbClr val="000000"/>
                </a:solidFill>
                <a:highlight>
                  <a:srgbClr val="00FF00"/>
                </a:highlight>
              </a:rPr>
              <a:t>a1(fry)-b1(chip)</a:t>
            </a:r>
            <a:endParaRPr sz="1800">
              <a:solidFill>
                <a:srgbClr val="000000"/>
              </a:solidFill>
              <a:highlight>
                <a:srgbClr val="00FF00"/>
              </a:highlight>
            </a:endParaRPr>
          </a:p>
          <a:p>
            <a:pPr indent="0" lvl="0" marL="0" rtl="0" algn="ctr">
              <a:lnSpc>
                <a:spcPct val="100000"/>
              </a:lnSpc>
              <a:spcBef>
                <a:spcPts val="1200"/>
              </a:spcBef>
              <a:spcAft>
                <a:spcPts val="0"/>
              </a:spcAft>
              <a:buNone/>
            </a:pPr>
            <a:r>
              <a:rPr lang="en" sz="1800">
                <a:solidFill>
                  <a:srgbClr val="000000"/>
                </a:solidFill>
              </a:rPr>
              <a:t>a2(country)-</a:t>
            </a:r>
            <a:r>
              <a:rPr lang="en" sz="1800">
                <a:solidFill>
                  <a:srgbClr val="000000"/>
                </a:solidFill>
                <a:highlight>
                  <a:srgbClr val="FF0000"/>
                </a:highlight>
              </a:rPr>
              <a:t>Null</a:t>
            </a:r>
            <a:endParaRPr sz="1800">
              <a:solidFill>
                <a:srgbClr val="000000"/>
              </a:solidFill>
            </a:endParaRPr>
          </a:p>
          <a:p>
            <a:pPr indent="0" lvl="0" marL="0" rtl="0" algn="ctr">
              <a:lnSpc>
                <a:spcPct val="100000"/>
              </a:lnSpc>
              <a:spcBef>
                <a:spcPts val="1200"/>
              </a:spcBef>
              <a:spcAft>
                <a:spcPts val="0"/>
              </a:spcAft>
              <a:buNone/>
            </a:pPr>
            <a:r>
              <a:rPr lang="en" sz="1800">
                <a:solidFill>
                  <a:srgbClr val="000000"/>
                </a:solidFill>
              </a:rPr>
              <a:t>a3(name)-</a:t>
            </a:r>
            <a:r>
              <a:rPr lang="en" sz="1800">
                <a:solidFill>
                  <a:srgbClr val="000000"/>
                </a:solidFill>
                <a:highlight>
                  <a:srgbClr val="FF0000"/>
                </a:highlight>
              </a:rPr>
              <a:t>Null</a:t>
            </a:r>
            <a:endParaRPr sz="1800">
              <a:solidFill>
                <a:srgbClr val="000000"/>
              </a:solidFill>
              <a:highlight>
                <a:srgbClr val="FF0000"/>
              </a:highlight>
            </a:endParaRPr>
          </a:p>
          <a:p>
            <a:pPr indent="0" lvl="0" marL="0" rtl="0" algn="ctr">
              <a:lnSpc>
                <a:spcPct val="100000"/>
              </a:lnSpc>
              <a:spcBef>
                <a:spcPts val="1200"/>
              </a:spcBef>
              <a:spcAft>
                <a:spcPts val="0"/>
              </a:spcAft>
              <a:buNone/>
            </a:pPr>
            <a:r>
              <a:rPr lang="en" sz="1800">
                <a:solidFill>
                  <a:srgbClr val="000000"/>
                </a:solidFill>
              </a:rPr>
              <a:t>a4(france)-</a:t>
            </a:r>
            <a:r>
              <a:rPr lang="en" sz="1800">
                <a:solidFill>
                  <a:srgbClr val="000000"/>
                </a:solidFill>
                <a:highlight>
                  <a:srgbClr val="FF0000"/>
                </a:highlight>
              </a:rPr>
              <a:t>Null</a:t>
            </a:r>
            <a:endParaRPr sz="1800">
              <a:solidFill>
                <a:srgbClr val="000000"/>
              </a:solidFill>
              <a:highlight>
                <a:srgbClr val="FF0000"/>
              </a:highlight>
            </a:endParaRPr>
          </a:p>
          <a:p>
            <a:pPr indent="0" lvl="0" marL="0" rtl="0" algn="ctr">
              <a:lnSpc>
                <a:spcPct val="100000"/>
              </a:lnSpc>
              <a:spcBef>
                <a:spcPts val="1200"/>
              </a:spcBef>
              <a:spcAft>
                <a:spcPts val="1200"/>
              </a:spcAft>
              <a:buNone/>
            </a:pPr>
            <a:r>
              <a:rPr lang="en" sz="1800">
                <a:solidFill>
                  <a:srgbClr val="000000"/>
                </a:solidFill>
                <a:highlight>
                  <a:srgbClr val="00FF00"/>
                </a:highlight>
              </a:rPr>
              <a:t>a5(we)-b2(we)</a:t>
            </a:r>
            <a:endParaRPr sz="1800">
              <a:solidFill>
                <a:srgbClr val="000000"/>
              </a:solidFill>
              <a:highlight>
                <a:srgbClr val="00FF00"/>
              </a:highlight>
            </a:endParaRPr>
          </a:p>
        </p:txBody>
      </p:sp>
      <p:sp>
        <p:nvSpPr>
          <p:cNvPr id="182" name="Google Shape;182;p2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1800">
                <a:solidFill>
                  <a:srgbClr val="000000"/>
                </a:solidFill>
              </a:rPr>
              <a:t>Idee:</a:t>
            </a:r>
            <a:endParaRPr b="1" sz="1800">
              <a:solidFill>
                <a:srgbClr val="000000"/>
              </a:solidFill>
            </a:endParaRPr>
          </a:p>
          <a:p>
            <a:pPr indent="0" lvl="0" marL="0" rtl="0" algn="l">
              <a:spcBef>
                <a:spcPts val="1200"/>
              </a:spcBef>
              <a:spcAft>
                <a:spcPts val="0"/>
              </a:spcAft>
              <a:buNone/>
            </a:pPr>
            <a:r>
              <a:rPr lang="en" sz="1800">
                <a:solidFill>
                  <a:srgbClr val="000000"/>
                </a:solidFill>
              </a:rPr>
              <a:t>AMR-Struktur beizubehalten:</a:t>
            </a:r>
            <a:endParaRPr sz="1800">
              <a:solidFill>
                <a:srgbClr val="000000"/>
              </a:solidFill>
            </a:endParaRPr>
          </a:p>
          <a:p>
            <a:pPr indent="0" lvl="0" marL="0" rtl="0" algn="l">
              <a:spcBef>
                <a:spcPts val="1200"/>
              </a:spcBef>
              <a:spcAft>
                <a:spcPts val="0"/>
              </a:spcAft>
              <a:buNone/>
            </a:pPr>
            <a:r>
              <a:rPr lang="en" sz="1800">
                <a:solidFill>
                  <a:srgbClr val="000000"/>
                </a:solidFill>
              </a:rPr>
              <a:t>Null-matches mit Hilfe von AMR2Token-Alignments aus Methode 1 zu remappen</a:t>
            </a:r>
            <a:endParaRPr sz="1800">
              <a:solidFill>
                <a:srgbClr val="000000"/>
              </a:solidFill>
            </a:endParaRPr>
          </a:p>
          <a:p>
            <a:pPr indent="0" lvl="0" marL="0" rtl="0" algn="ctr">
              <a:spcBef>
                <a:spcPts val="1200"/>
              </a:spcBef>
              <a:spcAft>
                <a:spcPts val="0"/>
              </a:spcAft>
              <a:buNone/>
            </a:pPr>
            <a:r>
              <a:rPr b="1" lang="en" sz="1800">
                <a:solidFill>
                  <a:srgbClr val="000000"/>
                </a:solidFill>
              </a:rPr>
              <a:t>Voraussetzungen:</a:t>
            </a:r>
            <a:endParaRPr b="1" sz="1800">
              <a:solidFill>
                <a:srgbClr val="000000"/>
              </a:solidFill>
            </a:endParaRPr>
          </a:p>
          <a:p>
            <a:pPr indent="0" lvl="0" marL="0" rtl="0" algn="l">
              <a:spcBef>
                <a:spcPts val="1200"/>
              </a:spcBef>
              <a:spcAft>
                <a:spcPts val="0"/>
              </a:spcAft>
              <a:buNone/>
            </a:pPr>
            <a:r>
              <a:rPr lang="en" sz="1800">
                <a:solidFill>
                  <a:srgbClr val="000000"/>
                </a:solidFill>
              </a:rPr>
              <a:t>Gleich wie bei Methode 1, aber keine Begrenzung auf </a:t>
            </a:r>
            <a:r>
              <a:rPr i="1" lang="en" sz="1800">
                <a:solidFill>
                  <a:srgbClr val="000000"/>
                </a:solidFill>
              </a:rPr>
              <a:t>:mod</a:t>
            </a:r>
            <a:r>
              <a:rPr lang="en" sz="1800">
                <a:solidFill>
                  <a:srgbClr val="000000"/>
                </a:solidFill>
              </a:rPr>
              <a:t> nötig!</a:t>
            </a:r>
            <a:endParaRPr sz="1800">
              <a:solidFill>
                <a:srgbClr val="000000"/>
              </a:solidFill>
            </a:endParaRPr>
          </a:p>
          <a:p>
            <a:pPr indent="0" lvl="0" marL="0" rtl="0" algn="l">
              <a:spcBef>
                <a:spcPts val="1200"/>
              </a:spcBef>
              <a:spcAft>
                <a:spcPts val="1200"/>
              </a:spcAft>
              <a:buNone/>
            </a:pPr>
            <a:r>
              <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505925"/>
            <a:ext cx="3731700" cy="6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Datensatz:</a:t>
            </a:r>
            <a:endParaRPr>
              <a:solidFill>
                <a:srgbClr val="000000"/>
              </a:solidFill>
            </a:endParaRPr>
          </a:p>
        </p:txBody>
      </p:sp>
      <p:sp>
        <p:nvSpPr>
          <p:cNvPr id="188" name="Google Shape;188;p26"/>
          <p:cNvSpPr txBox="1"/>
          <p:nvPr>
            <p:ph idx="1" type="body"/>
          </p:nvPr>
        </p:nvSpPr>
        <p:spPr>
          <a:xfrm>
            <a:off x="311700" y="1266325"/>
            <a:ext cx="45207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STS Datensatz:</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Von Menschen bewertet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Wir benutzten </a:t>
            </a:r>
            <a:r>
              <a:rPr lang="en" sz="1800">
                <a:solidFill>
                  <a:srgbClr val="000000"/>
                </a:solidFill>
              </a:rPr>
              <a:t>Satzpaare mit hoher Ähnlichkeit</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Microsoft </a:t>
            </a:r>
            <a:r>
              <a:rPr lang="en">
                <a:solidFill>
                  <a:srgbClr val="000000"/>
                </a:solidFill>
              </a:rPr>
              <a:t>Paraphrase</a:t>
            </a:r>
            <a:r>
              <a:rPr lang="en">
                <a:solidFill>
                  <a:srgbClr val="000000"/>
                </a:solidFill>
              </a:rPr>
              <a:t> Corpus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Wir </a:t>
            </a:r>
            <a:r>
              <a:rPr lang="en">
                <a:solidFill>
                  <a:srgbClr val="000000"/>
                </a:solidFill>
              </a:rPr>
              <a:t>erstellten </a:t>
            </a:r>
            <a:r>
              <a:rPr lang="en">
                <a:solidFill>
                  <a:srgbClr val="000000"/>
                </a:solidFill>
              </a:rPr>
              <a:t>ein kleines Korpus, das die Phänomene enthält, die wir untersuchen wollten</a:t>
            </a:r>
            <a:endParaRPr/>
          </a:p>
          <a:p>
            <a:pPr indent="0" lvl="0" marL="0" rtl="0" algn="l">
              <a:spcBef>
                <a:spcPts val="0"/>
              </a:spcBef>
              <a:spcAft>
                <a:spcPts val="1200"/>
              </a:spcAft>
              <a:buNone/>
            </a:pPr>
            <a:r>
              <a:t/>
            </a:r>
            <a:endParaRPr/>
          </a:p>
        </p:txBody>
      </p:sp>
      <p:sp>
        <p:nvSpPr>
          <p:cNvPr id="189" name="Google Shape;189;p26"/>
          <p:cNvSpPr txBox="1"/>
          <p:nvPr>
            <p:ph idx="4294967295"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AMR Parser</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GSII von Amrlib</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Token-AMR Alignierung</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TAMR Tool</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Token/Phrase Embeddings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SBERT</a:t>
            </a:r>
            <a:endParaRPr sz="1800">
              <a:solidFill>
                <a:srgbClr val="000000"/>
              </a:solidFill>
            </a:endParaRPr>
          </a:p>
        </p:txBody>
      </p:sp>
      <p:sp>
        <p:nvSpPr>
          <p:cNvPr id="190" name="Google Shape;19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txBox="1"/>
          <p:nvPr/>
        </p:nvSpPr>
        <p:spPr>
          <a:xfrm>
            <a:off x="4832400" y="5059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Open Sans"/>
                <a:ea typeface="Open Sans"/>
                <a:cs typeface="Open Sans"/>
                <a:sym typeface="Open Sans"/>
              </a:rPr>
              <a:t>Tools: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Sentence-BERT</a:t>
            </a:r>
            <a:endParaRPr>
              <a:solidFill>
                <a:srgbClr val="000000"/>
              </a:solidFill>
            </a:endParaRPr>
          </a:p>
        </p:txBody>
      </p:sp>
      <p:sp>
        <p:nvSpPr>
          <p:cNvPr id="197" name="Google Shape;197;p27"/>
          <p:cNvSpPr txBox="1"/>
          <p:nvPr>
            <p:ph idx="1" type="body"/>
          </p:nvPr>
        </p:nvSpPr>
        <p:spPr>
          <a:xfrm>
            <a:off x="311700" y="1266325"/>
            <a:ext cx="4374000" cy="33027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Modifikation des pre-trained BERT-Netzwerks, das siamesische und Triplett-Netzwerkstrukturen verwendet, um semantisch bedeutsame Satzembeddings abzuleiten, die unter Verwendung von Kosinusähnlichkeit verglichen werden können.</a:t>
            </a:r>
            <a:endParaRPr sz="1500">
              <a:solidFill>
                <a:srgbClr val="000000"/>
              </a:solidFill>
            </a:endParaRPr>
          </a:p>
        </p:txBody>
      </p:sp>
      <p:sp>
        <p:nvSpPr>
          <p:cNvPr id="198" name="Google Shape;198;p27"/>
          <p:cNvSpPr txBox="1"/>
          <p:nvPr/>
        </p:nvSpPr>
        <p:spPr>
          <a:xfrm>
            <a:off x="311700" y="3343625"/>
            <a:ext cx="42381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Open Sans"/>
                <a:ea typeface="Open Sans"/>
                <a:cs typeface="Open Sans"/>
                <a:sym typeface="Open Sans"/>
              </a:rPr>
              <a:t>Sent1: “A young cat sprints”</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Sent2: “A kitten runs”</a:t>
            </a:r>
            <a:endParaRPr sz="1500">
              <a:latin typeface="Open Sans"/>
              <a:ea typeface="Open Sans"/>
              <a:cs typeface="Open Sans"/>
              <a:sym typeface="Open Sans"/>
            </a:endParaRPr>
          </a:p>
          <a:p>
            <a:pPr indent="457200" lvl="0" marL="0" rtl="0" algn="l">
              <a:spcBef>
                <a:spcPts val="0"/>
              </a:spcBef>
              <a:spcAft>
                <a:spcPts val="0"/>
              </a:spcAft>
              <a:buNone/>
            </a:pPr>
            <a:r>
              <a:rPr lang="en" sz="1500">
                <a:latin typeface="Open Sans"/>
                <a:ea typeface="Open Sans"/>
                <a:cs typeface="Open Sans"/>
                <a:sym typeface="Open Sans"/>
              </a:rPr>
              <a:t>S</a:t>
            </a:r>
            <a:r>
              <a:rPr baseline="30000" lang="en" sz="1500">
                <a:latin typeface="Open Sans"/>
                <a:ea typeface="Open Sans"/>
                <a:cs typeface="Open Sans"/>
                <a:sym typeface="Open Sans"/>
              </a:rPr>
              <a:t>2</a:t>
            </a:r>
            <a:r>
              <a:rPr lang="en" sz="1500">
                <a:latin typeface="Open Sans"/>
                <a:ea typeface="Open Sans"/>
                <a:cs typeface="Open Sans"/>
                <a:sym typeface="Open Sans"/>
              </a:rPr>
              <a:t>Match</a:t>
            </a:r>
            <a:r>
              <a:rPr lang="en" sz="1500">
                <a:latin typeface="Open Sans"/>
                <a:ea typeface="Open Sans"/>
                <a:cs typeface="Open Sans"/>
                <a:sym typeface="Open Sans"/>
              </a:rPr>
              <a:t> score: 0.319</a:t>
            </a:r>
            <a:endParaRPr sz="1500">
              <a:latin typeface="Open Sans"/>
              <a:ea typeface="Open Sans"/>
              <a:cs typeface="Open Sans"/>
              <a:sym typeface="Open Sans"/>
            </a:endParaRPr>
          </a:p>
          <a:p>
            <a:pPr indent="457200" lvl="0" marL="0" rtl="0" algn="l">
              <a:spcBef>
                <a:spcPts val="0"/>
              </a:spcBef>
              <a:spcAft>
                <a:spcPts val="0"/>
              </a:spcAft>
              <a:buNone/>
            </a:pPr>
            <a:r>
              <a:rPr lang="en" sz="1500">
                <a:latin typeface="Open Sans"/>
                <a:ea typeface="Open Sans"/>
                <a:cs typeface="Open Sans"/>
                <a:sym typeface="Open Sans"/>
              </a:rPr>
              <a:t>Sbert similarity:  0.688</a:t>
            </a:r>
            <a:endParaRPr sz="1500">
              <a:latin typeface="Open Sans"/>
              <a:ea typeface="Open Sans"/>
              <a:cs typeface="Open Sans"/>
              <a:sym typeface="Open Sans"/>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7"/>
          <p:cNvPicPr preferRelativeResize="0"/>
          <p:nvPr/>
        </p:nvPicPr>
        <p:blipFill>
          <a:blip r:embed="rId3">
            <a:alphaModFix/>
          </a:blip>
          <a:stretch>
            <a:fillRect/>
          </a:stretch>
        </p:blipFill>
        <p:spPr>
          <a:xfrm>
            <a:off x="4913200" y="895300"/>
            <a:ext cx="3919100" cy="353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29472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Ergebnisse</a:t>
            </a:r>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8"/>
          <p:cNvSpPr txBox="1"/>
          <p:nvPr/>
        </p:nvSpPr>
        <p:spPr>
          <a:xfrm>
            <a:off x="311700" y="1264800"/>
            <a:ext cx="33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Korpus: 29 Satzpaaren </a:t>
            </a:r>
            <a:endParaRPr>
              <a:latin typeface="Open Sans"/>
              <a:ea typeface="Open Sans"/>
              <a:cs typeface="Open Sans"/>
              <a:sym typeface="Open Sans"/>
            </a:endParaRPr>
          </a:p>
        </p:txBody>
      </p:sp>
      <p:graphicFrame>
        <p:nvGraphicFramePr>
          <p:cNvPr id="208" name="Google Shape;208;p28"/>
          <p:cNvGraphicFramePr/>
          <p:nvPr/>
        </p:nvGraphicFramePr>
        <p:xfrm>
          <a:off x="398375" y="1816050"/>
          <a:ext cx="3000000" cy="3000000"/>
        </p:xfrm>
        <a:graphic>
          <a:graphicData uri="http://schemas.openxmlformats.org/drawingml/2006/table">
            <a:tbl>
              <a:tblPr>
                <a:noFill/>
                <a:tableStyleId>{C789B258-FA13-4334-9F63-0AA93824EF23}</a:tableStyleId>
              </a:tblPr>
              <a:tblGrid>
                <a:gridCol w="1292300"/>
                <a:gridCol w="1568100"/>
              </a:tblGrid>
              <a:tr h="396200">
                <a:tc>
                  <a:txBody>
                    <a:bodyPr/>
                    <a:lstStyle/>
                    <a:p>
                      <a:pPr indent="0" lvl="0" marL="0" rtl="0" algn="l">
                        <a:spcBef>
                          <a:spcPts val="0"/>
                        </a:spcBef>
                        <a:spcAft>
                          <a:spcPts val="0"/>
                        </a:spcAft>
                        <a:buNone/>
                      </a:pPr>
                      <a:r>
                        <a:rPr lang="en"/>
                        <a:t>Score</a:t>
                      </a:r>
                      <a:endParaRPr/>
                    </a:p>
                  </a:txBody>
                  <a:tcPr marT="91425" marB="91425" marR="91425" marL="91425"/>
                </a:tc>
                <a:tc>
                  <a:txBody>
                    <a:bodyPr/>
                    <a:lstStyle/>
                    <a:p>
                      <a:pPr indent="0" lvl="0" marL="0" rtl="0" algn="l">
                        <a:spcBef>
                          <a:spcPts val="0"/>
                        </a:spcBef>
                        <a:spcAft>
                          <a:spcPts val="0"/>
                        </a:spcAft>
                        <a:buNone/>
                      </a:pPr>
                      <a:r>
                        <a:rPr lang="en"/>
                        <a:t>Satzpaaren(%)</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Gleich</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59%</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Höher</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21%</a:t>
                      </a:r>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Kleiner</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17%</a:t>
                      </a:r>
                      <a:endParaRPr/>
                    </a:p>
                  </a:txBody>
                  <a:tcPr marT="91425" marB="91425" marR="91425" marL="91425"/>
                </a:tc>
              </a:tr>
            </a:tbl>
          </a:graphicData>
        </a:graphic>
      </p:graphicFrame>
      <p:sp>
        <p:nvSpPr>
          <p:cNvPr id="209" name="Google Shape;209;p28"/>
          <p:cNvSpPr txBox="1"/>
          <p:nvPr/>
        </p:nvSpPr>
        <p:spPr>
          <a:xfrm>
            <a:off x="3975075" y="1264800"/>
            <a:ext cx="4601400" cy="310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Der Score ist </a:t>
            </a:r>
            <a:r>
              <a:rPr lang="en" u="sng">
                <a:latin typeface="Open Sans"/>
                <a:ea typeface="Open Sans"/>
                <a:cs typeface="Open Sans"/>
                <a:sym typeface="Open Sans"/>
              </a:rPr>
              <a:t>gleich</a:t>
            </a:r>
            <a:r>
              <a:rPr lang="en">
                <a:latin typeface="Open Sans"/>
                <a:ea typeface="Open Sans"/>
                <a:cs typeface="Open Sans"/>
                <a:sym typeface="Open Sans"/>
              </a:rPr>
              <a:t> geblieben:</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Token Span war nicht </a:t>
            </a:r>
            <a:r>
              <a:rPr lang="en">
                <a:latin typeface="Open Sans"/>
                <a:ea typeface="Open Sans"/>
                <a:cs typeface="Open Sans"/>
                <a:sym typeface="Open Sans"/>
              </a:rPr>
              <a:t>vollständig</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Es gab </a:t>
            </a:r>
            <a:r>
              <a:rPr lang="en">
                <a:latin typeface="Open Sans"/>
                <a:ea typeface="Open Sans"/>
                <a:cs typeface="Open Sans"/>
                <a:sym typeface="Open Sans"/>
              </a:rPr>
              <a:t>Reentrancies</a:t>
            </a:r>
            <a:r>
              <a:rPr lang="en">
                <a:latin typeface="Open Sans"/>
                <a:ea typeface="Open Sans"/>
                <a:cs typeface="Open Sans"/>
                <a:sym typeface="Open Sans"/>
              </a:rPr>
              <a:t> </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:mod Relation war nicht vorhanden</a:t>
            </a:r>
            <a:endParaRPr>
              <a:latin typeface="Open Sans"/>
              <a:ea typeface="Open Sans"/>
              <a:cs typeface="Open Sans"/>
              <a:sym typeface="Open Sans"/>
            </a:endParaRPr>
          </a:p>
          <a:p>
            <a:pPr indent="0" lvl="0" marL="9144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Der Score ist </a:t>
            </a:r>
            <a:r>
              <a:rPr lang="en" u="sng">
                <a:latin typeface="Open Sans"/>
                <a:ea typeface="Open Sans"/>
                <a:cs typeface="Open Sans"/>
                <a:sym typeface="Open Sans"/>
              </a:rPr>
              <a:t>h</a:t>
            </a:r>
            <a:r>
              <a:rPr lang="en" u="sng">
                <a:latin typeface="Open Sans"/>
                <a:ea typeface="Open Sans"/>
                <a:cs typeface="Open Sans"/>
                <a:sym typeface="Open Sans"/>
              </a:rPr>
              <a:t>öher</a:t>
            </a:r>
            <a:r>
              <a:rPr lang="en">
                <a:latin typeface="Open Sans"/>
                <a:ea typeface="Open Sans"/>
                <a:cs typeface="Open Sans"/>
                <a:sym typeface="Open Sans"/>
              </a:rPr>
              <a:t> geworden:</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Wenn der Satz Phrasen mit Adjektiv und Substantiv oder Noun Compounds enthält</a:t>
            </a:r>
            <a:endParaRPr>
              <a:latin typeface="Open Sans"/>
              <a:ea typeface="Open Sans"/>
              <a:cs typeface="Open Sans"/>
              <a:sym typeface="Open Sans"/>
            </a:endParaRPr>
          </a:p>
          <a:p>
            <a:pPr indent="0" lvl="0" marL="9144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Der Score ist </a:t>
            </a:r>
            <a:r>
              <a:rPr lang="en" u="sng">
                <a:latin typeface="Open Sans"/>
                <a:ea typeface="Open Sans"/>
                <a:cs typeface="Open Sans"/>
                <a:sym typeface="Open Sans"/>
              </a:rPr>
              <a:t>kleiner</a:t>
            </a:r>
            <a:r>
              <a:rPr lang="en">
                <a:latin typeface="Open Sans"/>
                <a:ea typeface="Open Sans"/>
                <a:cs typeface="Open Sans"/>
                <a:sym typeface="Open Sans"/>
              </a:rPr>
              <a:t> geworden:</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Die Alignment war besser, aber die GLove- Ähnlichkeit war geringer</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Max. 0.073 kleiner </a:t>
            </a:r>
            <a:endParaRPr>
              <a:latin typeface="Open Sans"/>
              <a:ea typeface="Open Sans"/>
              <a:cs typeface="Open Sans"/>
              <a:sym typeface="Open Sans"/>
            </a:endParaRPr>
          </a:p>
        </p:txBody>
      </p:sp>
      <p:sp>
        <p:nvSpPr>
          <p:cNvPr id="210" name="Google Shape;210;p28"/>
          <p:cNvSpPr txBox="1"/>
          <p:nvPr>
            <p:ph type="title"/>
          </p:nvPr>
        </p:nvSpPr>
        <p:spPr>
          <a:xfrm>
            <a:off x="4354825" y="445025"/>
            <a:ext cx="29472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0" y="0"/>
            <a:ext cx="2125200" cy="7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Beispiele:</a:t>
            </a:r>
            <a:endParaRPr/>
          </a:p>
        </p:txBody>
      </p:sp>
      <p:graphicFrame>
        <p:nvGraphicFramePr>
          <p:cNvPr id="216" name="Google Shape;216;p29"/>
          <p:cNvGraphicFramePr/>
          <p:nvPr/>
        </p:nvGraphicFramePr>
        <p:xfrm>
          <a:off x="2125063" y="-34"/>
          <a:ext cx="3000000" cy="3000000"/>
        </p:xfrm>
        <a:graphic>
          <a:graphicData uri="http://schemas.openxmlformats.org/drawingml/2006/table">
            <a:tbl>
              <a:tblPr>
                <a:noFill/>
                <a:tableStyleId>{C789B258-FA13-4334-9F63-0AA93824EF23}</a:tableStyleId>
              </a:tblPr>
              <a:tblGrid>
                <a:gridCol w="5106575"/>
                <a:gridCol w="913475"/>
                <a:gridCol w="998875"/>
              </a:tblGrid>
              <a:tr h="773375">
                <a:tc>
                  <a:txBody>
                    <a:bodyPr/>
                    <a:lstStyle/>
                    <a:p>
                      <a:pPr indent="0" lvl="0" marL="0" rtl="0" algn="ctr">
                        <a:lnSpc>
                          <a:spcPct val="115000"/>
                        </a:lnSpc>
                        <a:spcBef>
                          <a:spcPts val="0"/>
                        </a:spcBef>
                        <a:spcAft>
                          <a:spcPts val="0"/>
                        </a:spcAft>
                        <a:buNone/>
                      </a:pPr>
                      <a:r>
                        <a:rPr lang="en" sz="1800">
                          <a:latin typeface="Open Sans"/>
                          <a:ea typeface="Open Sans"/>
                          <a:cs typeface="Open Sans"/>
                          <a:sym typeface="Open Sans"/>
                        </a:rPr>
                        <a:t>Satzpaare</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S2match davor</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S2match danach</a:t>
                      </a:r>
                      <a:endParaRPr>
                        <a:latin typeface="Open Sans"/>
                        <a:ea typeface="Open Sans"/>
                        <a:cs typeface="Open Sans"/>
                        <a:sym typeface="Open Sans"/>
                      </a:endParaRPr>
                    </a:p>
                  </a:txBody>
                  <a:tcPr marT="91425" marB="91425" marR="91425" marL="91425"/>
                </a:tc>
              </a:tr>
              <a:tr h="681925">
                <a:tc>
                  <a:txBody>
                    <a:bodyPr/>
                    <a:lstStyle/>
                    <a:p>
                      <a:pPr indent="-158750" lvl="0" marL="171450" rtl="0" algn="l">
                        <a:lnSpc>
                          <a:spcPct val="100000"/>
                        </a:lnSpc>
                        <a:spcBef>
                          <a:spcPts val="1200"/>
                        </a:spcBef>
                        <a:spcAft>
                          <a:spcPts val="0"/>
                        </a:spcAft>
                        <a:buSzPts val="1600"/>
                        <a:buFont typeface="Open Sans"/>
                        <a:buAutoNum type="arabicPeriod"/>
                      </a:pPr>
                      <a:r>
                        <a:rPr lang="en" sz="1600">
                          <a:latin typeface="Open Sans"/>
                          <a:ea typeface="Open Sans"/>
                          <a:cs typeface="Open Sans"/>
                          <a:sym typeface="Open Sans"/>
                        </a:rPr>
                        <a:t>Chinese lunar rover lands on moon.</a:t>
                      </a:r>
                      <a:endParaRPr sz="1600">
                        <a:latin typeface="Open Sans"/>
                        <a:ea typeface="Open Sans"/>
                        <a:cs typeface="Open Sans"/>
                        <a:sym typeface="Open Sans"/>
                      </a:endParaRPr>
                    </a:p>
                    <a:p>
                      <a:pPr indent="-158750" lvl="0" marL="171450" rtl="0" algn="l">
                        <a:lnSpc>
                          <a:spcPct val="100000"/>
                        </a:lnSpc>
                        <a:spcBef>
                          <a:spcPts val="0"/>
                        </a:spcBef>
                        <a:spcAft>
                          <a:spcPts val="0"/>
                        </a:spcAft>
                        <a:buSzPts val="1600"/>
                        <a:buFont typeface="Open Sans"/>
                        <a:buAutoNum type="arabicPeriod"/>
                      </a:pPr>
                      <a:r>
                        <a:rPr lang="en" sz="1600">
                          <a:latin typeface="Open Sans"/>
                          <a:ea typeface="Open Sans"/>
                          <a:cs typeface="Open Sans"/>
                          <a:sym typeface="Open Sans"/>
                        </a:rPr>
                        <a:t>China lands robot rover on moon.</a:t>
                      </a:r>
                      <a:endParaRPr sz="16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latin typeface="Open Sans"/>
                          <a:ea typeface="Open Sans"/>
                          <a:cs typeface="Open Sans"/>
                          <a:sym typeface="Open Sans"/>
                        </a:rPr>
                        <a:t>0.750</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highlight>
                            <a:srgbClr val="00FF00"/>
                          </a:highlight>
                          <a:latin typeface="Open Sans"/>
                          <a:ea typeface="Open Sans"/>
                          <a:cs typeface="Open Sans"/>
                          <a:sym typeface="Open Sans"/>
                        </a:rPr>
                        <a:t>0.754</a:t>
                      </a:r>
                      <a:endParaRPr sz="1800">
                        <a:highlight>
                          <a:srgbClr val="00FF00"/>
                        </a:highlight>
                        <a:latin typeface="Open Sans"/>
                        <a:ea typeface="Open Sans"/>
                        <a:cs typeface="Open Sans"/>
                        <a:sym typeface="Open Sans"/>
                      </a:endParaRPr>
                    </a:p>
                  </a:txBody>
                  <a:tcPr marT="91425" marB="91425" marR="91425" marL="91425"/>
                </a:tc>
              </a:tr>
              <a:tr h="929900">
                <a:tc>
                  <a:txBody>
                    <a:bodyPr/>
                    <a:lstStyle/>
                    <a:p>
                      <a:pPr indent="-158750" lvl="0" marL="171450" rtl="0" algn="l">
                        <a:lnSpc>
                          <a:spcPct val="100000"/>
                        </a:lnSpc>
                        <a:spcBef>
                          <a:spcPts val="1200"/>
                        </a:spcBef>
                        <a:spcAft>
                          <a:spcPts val="0"/>
                        </a:spcAft>
                        <a:buSzPts val="1600"/>
                        <a:buFont typeface="Open Sans"/>
                        <a:buAutoNum type="arabicPeriod"/>
                      </a:pPr>
                      <a:r>
                        <a:rPr lang="en" sz="1600">
                          <a:latin typeface="Open Sans"/>
                          <a:ea typeface="Open Sans"/>
                          <a:cs typeface="Open Sans"/>
                          <a:sym typeface="Open Sans"/>
                        </a:rPr>
                        <a:t>How do I pump up water pressure in my shower?</a:t>
                      </a:r>
                      <a:endParaRPr sz="1600">
                        <a:latin typeface="Open Sans"/>
                        <a:ea typeface="Open Sans"/>
                        <a:cs typeface="Open Sans"/>
                        <a:sym typeface="Open Sans"/>
                      </a:endParaRPr>
                    </a:p>
                    <a:p>
                      <a:pPr indent="-158750" lvl="0" marL="171450" rtl="0" algn="l">
                        <a:lnSpc>
                          <a:spcPct val="100000"/>
                        </a:lnSpc>
                        <a:spcBef>
                          <a:spcPts val="0"/>
                        </a:spcBef>
                        <a:spcAft>
                          <a:spcPts val="0"/>
                        </a:spcAft>
                        <a:buSzPts val="1600"/>
                        <a:buFont typeface="Open Sans"/>
                        <a:buAutoNum type="arabicPeriod"/>
                      </a:pPr>
                      <a:r>
                        <a:rPr lang="en" sz="1600">
                          <a:latin typeface="Open Sans"/>
                          <a:ea typeface="Open Sans"/>
                          <a:cs typeface="Open Sans"/>
                          <a:sym typeface="Open Sans"/>
                        </a:rPr>
                        <a:t>How can I boost the water pressure in my shower?</a:t>
                      </a:r>
                      <a:endParaRPr sz="16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latin typeface="Open Sans"/>
                          <a:ea typeface="Open Sans"/>
                          <a:cs typeface="Open Sans"/>
                          <a:sym typeface="Open Sans"/>
                        </a:rPr>
                        <a:t>0.689</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highlight>
                            <a:srgbClr val="FF0000"/>
                          </a:highlight>
                          <a:latin typeface="Open Sans"/>
                          <a:ea typeface="Open Sans"/>
                          <a:cs typeface="Open Sans"/>
                          <a:sym typeface="Open Sans"/>
                        </a:rPr>
                        <a:t>0.616</a:t>
                      </a:r>
                      <a:endParaRPr sz="1800">
                        <a:highlight>
                          <a:srgbClr val="FF0000"/>
                        </a:highlight>
                        <a:latin typeface="Open Sans"/>
                        <a:ea typeface="Open Sans"/>
                        <a:cs typeface="Open Sans"/>
                        <a:sym typeface="Open Sans"/>
                      </a:endParaRPr>
                    </a:p>
                  </a:txBody>
                  <a:tcPr marT="91425" marB="91425" marR="91425" marL="91425"/>
                </a:tc>
              </a:tr>
              <a:tr h="681925">
                <a:tc>
                  <a:txBody>
                    <a:bodyPr/>
                    <a:lstStyle/>
                    <a:p>
                      <a:pPr indent="-158750" lvl="0" marL="171450" rtl="0" algn="l">
                        <a:lnSpc>
                          <a:spcPct val="100000"/>
                        </a:lnSpc>
                        <a:spcBef>
                          <a:spcPts val="1200"/>
                        </a:spcBef>
                        <a:spcAft>
                          <a:spcPts val="0"/>
                        </a:spcAft>
                        <a:buSzPts val="1600"/>
                        <a:buFont typeface="Open Sans"/>
                        <a:buAutoNum type="arabicPeriod"/>
                      </a:pPr>
                      <a:r>
                        <a:rPr lang="en" sz="1600">
                          <a:latin typeface="Open Sans"/>
                          <a:ea typeface="Open Sans"/>
                          <a:cs typeface="Open Sans"/>
                          <a:sym typeface="Open Sans"/>
                        </a:rPr>
                        <a:t>We eat french fries.</a:t>
                      </a:r>
                      <a:endParaRPr sz="1600">
                        <a:latin typeface="Open Sans"/>
                        <a:ea typeface="Open Sans"/>
                        <a:cs typeface="Open Sans"/>
                        <a:sym typeface="Open Sans"/>
                      </a:endParaRPr>
                    </a:p>
                    <a:p>
                      <a:pPr indent="-158750" lvl="0" marL="171450" rtl="0" algn="l">
                        <a:lnSpc>
                          <a:spcPct val="100000"/>
                        </a:lnSpc>
                        <a:spcBef>
                          <a:spcPts val="0"/>
                        </a:spcBef>
                        <a:spcAft>
                          <a:spcPts val="0"/>
                        </a:spcAft>
                        <a:buSzPts val="1600"/>
                        <a:buFont typeface="Open Sans"/>
                        <a:buAutoNum type="arabicPeriod"/>
                      </a:pPr>
                      <a:r>
                        <a:rPr lang="en" sz="1600">
                          <a:latin typeface="Open Sans"/>
                          <a:ea typeface="Open Sans"/>
                          <a:cs typeface="Open Sans"/>
                          <a:sym typeface="Open Sans"/>
                        </a:rPr>
                        <a:t>We eat chips.</a:t>
                      </a:r>
                      <a:endParaRPr sz="16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latin typeface="Open Sans"/>
                          <a:ea typeface="Open Sans"/>
                          <a:cs typeface="Open Sans"/>
                          <a:sym typeface="Open Sans"/>
                        </a:rPr>
                        <a:t>0.588</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highlight>
                            <a:srgbClr val="00FF00"/>
                          </a:highlight>
                          <a:latin typeface="Open Sans"/>
                          <a:ea typeface="Open Sans"/>
                          <a:cs typeface="Open Sans"/>
                          <a:sym typeface="Open Sans"/>
                        </a:rPr>
                        <a:t>0.804</a:t>
                      </a:r>
                      <a:endParaRPr sz="1800">
                        <a:highlight>
                          <a:srgbClr val="00FF00"/>
                        </a:highlight>
                        <a:latin typeface="Open Sans"/>
                        <a:ea typeface="Open Sans"/>
                        <a:cs typeface="Open Sans"/>
                        <a:sym typeface="Open Sans"/>
                      </a:endParaRPr>
                    </a:p>
                  </a:txBody>
                  <a:tcPr marT="91425" marB="91425" marR="91425" marL="91425"/>
                </a:tc>
              </a:tr>
              <a:tr h="681925">
                <a:tc>
                  <a:txBody>
                    <a:bodyPr/>
                    <a:lstStyle/>
                    <a:p>
                      <a:pPr indent="-158750" lvl="0" marL="171450" rtl="0" algn="l">
                        <a:lnSpc>
                          <a:spcPct val="100000"/>
                        </a:lnSpc>
                        <a:spcBef>
                          <a:spcPts val="1200"/>
                        </a:spcBef>
                        <a:spcAft>
                          <a:spcPts val="0"/>
                        </a:spcAft>
                        <a:buSzPts val="1600"/>
                        <a:buFont typeface="Open Sans"/>
                        <a:buAutoNum type="arabicPeriod"/>
                      </a:pPr>
                      <a:r>
                        <a:rPr lang="en" sz="1600">
                          <a:latin typeface="Open Sans"/>
                          <a:ea typeface="Open Sans"/>
                          <a:cs typeface="Open Sans"/>
                          <a:sym typeface="Open Sans"/>
                        </a:rPr>
                        <a:t>A young cat sprints.</a:t>
                      </a:r>
                      <a:endParaRPr sz="1600">
                        <a:latin typeface="Open Sans"/>
                        <a:ea typeface="Open Sans"/>
                        <a:cs typeface="Open Sans"/>
                        <a:sym typeface="Open Sans"/>
                      </a:endParaRPr>
                    </a:p>
                    <a:p>
                      <a:pPr indent="-158750" lvl="0" marL="171450" rtl="0" algn="l">
                        <a:lnSpc>
                          <a:spcPct val="100000"/>
                        </a:lnSpc>
                        <a:spcBef>
                          <a:spcPts val="0"/>
                        </a:spcBef>
                        <a:spcAft>
                          <a:spcPts val="0"/>
                        </a:spcAft>
                        <a:buSzPts val="1600"/>
                        <a:buFont typeface="Open Sans"/>
                        <a:buAutoNum type="arabicPeriod"/>
                      </a:pPr>
                      <a:r>
                        <a:rPr lang="en" sz="1600">
                          <a:latin typeface="Open Sans"/>
                          <a:ea typeface="Open Sans"/>
                          <a:cs typeface="Open Sans"/>
                          <a:sym typeface="Open Sans"/>
                        </a:rPr>
                        <a:t>A kitten runs.</a:t>
                      </a:r>
                      <a:endParaRPr sz="16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latin typeface="Open Sans"/>
                          <a:ea typeface="Open Sans"/>
                          <a:cs typeface="Open Sans"/>
                          <a:sym typeface="Open Sans"/>
                        </a:rPr>
                        <a:t>0.365</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highlight>
                            <a:srgbClr val="00FF00"/>
                          </a:highlight>
                          <a:latin typeface="Open Sans"/>
                          <a:ea typeface="Open Sans"/>
                          <a:cs typeface="Open Sans"/>
                          <a:sym typeface="Open Sans"/>
                        </a:rPr>
                        <a:t>0.470</a:t>
                      </a:r>
                      <a:endParaRPr sz="1800">
                        <a:highlight>
                          <a:srgbClr val="00FF00"/>
                        </a:highlight>
                        <a:latin typeface="Open Sans"/>
                        <a:ea typeface="Open Sans"/>
                        <a:cs typeface="Open Sans"/>
                        <a:sym typeface="Open Sans"/>
                      </a:endParaRPr>
                    </a:p>
                  </a:txBody>
                  <a:tcPr marT="91425" marB="91425" marR="91425" marL="91425"/>
                </a:tc>
              </a:tr>
              <a:tr h="929900">
                <a:tc>
                  <a:txBody>
                    <a:bodyPr/>
                    <a:lstStyle/>
                    <a:p>
                      <a:pPr indent="-158750" lvl="0" marL="171450" rtl="0" algn="l">
                        <a:lnSpc>
                          <a:spcPct val="100000"/>
                        </a:lnSpc>
                        <a:spcBef>
                          <a:spcPts val="1200"/>
                        </a:spcBef>
                        <a:spcAft>
                          <a:spcPts val="0"/>
                        </a:spcAft>
                        <a:buSzPts val="1600"/>
                        <a:buFont typeface="Open Sans"/>
                        <a:buAutoNum type="arabicPeriod"/>
                      </a:pPr>
                      <a:r>
                        <a:rPr lang="en" sz="1600">
                          <a:latin typeface="Open Sans"/>
                          <a:ea typeface="Open Sans"/>
                          <a:cs typeface="Open Sans"/>
                          <a:sym typeface="Open Sans"/>
                        </a:rPr>
                        <a:t>The stock has risen 44 cents in recent days.</a:t>
                      </a:r>
                      <a:endParaRPr sz="1600">
                        <a:latin typeface="Open Sans"/>
                        <a:ea typeface="Open Sans"/>
                        <a:cs typeface="Open Sans"/>
                        <a:sym typeface="Open Sans"/>
                      </a:endParaRPr>
                    </a:p>
                    <a:p>
                      <a:pPr indent="-158750" lvl="0" marL="171450" rtl="0" algn="l">
                        <a:lnSpc>
                          <a:spcPct val="100000"/>
                        </a:lnSpc>
                        <a:spcBef>
                          <a:spcPts val="0"/>
                        </a:spcBef>
                        <a:spcAft>
                          <a:spcPts val="0"/>
                        </a:spcAft>
                        <a:buSzPts val="1600"/>
                        <a:buFont typeface="Open Sans"/>
                        <a:buAutoNum type="arabicPeriod"/>
                      </a:pPr>
                      <a:r>
                        <a:rPr lang="en" sz="1600">
                          <a:latin typeface="Open Sans"/>
                          <a:ea typeface="Open Sans"/>
                          <a:cs typeface="Open Sans"/>
                          <a:sym typeface="Open Sans"/>
                        </a:rPr>
                        <a:t>The stock had risen 44 cents in the past four trading sessions.</a:t>
                      </a:r>
                      <a:endParaRPr sz="16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latin typeface="Open Sans"/>
                          <a:ea typeface="Open Sans"/>
                          <a:cs typeface="Open Sans"/>
                          <a:sym typeface="Open Sans"/>
                        </a:rPr>
                        <a:t>0.806</a:t>
                      </a:r>
                      <a:endParaRPr sz="18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800">
                          <a:highlight>
                            <a:srgbClr val="FFFF00"/>
                          </a:highlight>
                          <a:latin typeface="Open Sans"/>
                          <a:ea typeface="Open Sans"/>
                          <a:cs typeface="Open Sans"/>
                          <a:sym typeface="Open Sans"/>
                        </a:rPr>
                        <a:t>0.953</a:t>
                      </a:r>
                      <a:endParaRPr sz="1800">
                        <a:highlight>
                          <a:srgbClr val="FFFF00"/>
                        </a:highlight>
                        <a:latin typeface="Open Sans"/>
                        <a:ea typeface="Open Sans"/>
                        <a:cs typeface="Open Sans"/>
                        <a:sym typeface="Open Sans"/>
                      </a:endParaRPr>
                    </a:p>
                  </a:txBody>
                  <a:tcPr marT="91425" marB="91425" marR="91425" marL="91425"/>
                </a:tc>
              </a:tr>
            </a:tbl>
          </a:graphicData>
        </a:graphic>
      </p:graphicFrame>
      <p:sp>
        <p:nvSpPr>
          <p:cNvPr id="217" name="Google Shape;21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Diskussion - </a:t>
            </a:r>
            <a:r>
              <a:rPr lang="en" sz="2988">
                <a:solidFill>
                  <a:srgbClr val="000000"/>
                </a:solidFill>
                <a:highlight>
                  <a:srgbClr val="FFFFFF"/>
                </a:highlight>
              </a:rPr>
              <a:t>Vergleich der beiden </a:t>
            </a:r>
            <a:r>
              <a:rPr lang="en" sz="2988">
                <a:highlight>
                  <a:srgbClr val="FFFFFF"/>
                </a:highlight>
              </a:rPr>
              <a:t>Methoden</a:t>
            </a:r>
            <a:endParaRPr sz="4488">
              <a:solidFill>
                <a:srgbClr val="000000"/>
              </a:solidFill>
              <a:highlight>
                <a:srgbClr val="FFFFFF"/>
              </a:highlight>
            </a:endParaRPr>
          </a:p>
        </p:txBody>
      </p:sp>
      <p:sp>
        <p:nvSpPr>
          <p:cNvPr id="223" name="Google Shape;223;p3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150">
                <a:solidFill>
                  <a:srgbClr val="000000"/>
                </a:solidFill>
              </a:rPr>
              <a:t>Methode 1:</a:t>
            </a:r>
            <a:endParaRPr sz="2150">
              <a:solidFill>
                <a:srgbClr val="000000"/>
              </a:solidFill>
            </a:endParaRPr>
          </a:p>
          <a:p>
            <a:pPr indent="0" lvl="0" marL="0" rtl="0" algn="l">
              <a:spcBef>
                <a:spcPts val="0"/>
              </a:spcBef>
              <a:spcAft>
                <a:spcPts val="0"/>
              </a:spcAft>
              <a:buNone/>
            </a:pPr>
            <a:r>
              <a:t/>
            </a:r>
            <a:endParaRPr sz="2000">
              <a:solidFill>
                <a:srgbClr val="000000"/>
              </a:solidFill>
            </a:endParaRPr>
          </a:p>
          <a:p>
            <a:pPr indent="-316706" lvl="0" marL="457200" rtl="0" algn="l">
              <a:lnSpc>
                <a:spcPct val="150000"/>
              </a:lnSpc>
              <a:spcBef>
                <a:spcPts val="0"/>
              </a:spcBef>
              <a:spcAft>
                <a:spcPts val="0"/>
              </a:spcAft>
              <a:buClr>
                <a:srgbClr val="000000"/>
              </a:buClr>
              <a:buSzPct val="100000"/>
              <a:buChar char="●"/>
            </a:pPr>
            <a:r>
              <a:rPr lang="en" sz="1500">
                <a:solidFill>
                  <a:srgbClr val="000000"/>
                </a:solidFill>
              </a:rPr>
              <a:t>Kann höher Ergebnisse liefern, aber nur, wenn eine :mod Relation vorhanden ist.  </a:t>
            </a:r>
            <a:endParaRPr sz="1500">
              <a:solidFill>
                <a:srgbClr val="000000"/>
              </a:solidFill>
            </a:endParaRPr>
          </a:p>
          <a:p>
            <a:pPr indent="-316706" lvl="0" marL="457200" rtl="0" algn="l">
              <a:lnSpc>
                <a:spcPct val="150000"/>
              </a:lnSpc>
              <a:spcBef>
                <a:spcPts val="0"/>
              </a:spcBef>
              <a:spcAft>
                <a:spcPts val="0"/>
              </a:spcAft>
              <a:buClr>
                <a:srgbClr val="000000"/>
              </a:buClr>
              <a:buSzPct val="100000"/>
              <a:buChar char="●"/>
            </a:pPr>
            <a:r>
              <a:rPr lang="en" sz="1500">
                <a:solidFill>
                  <a:srgbClr val="000000"/>
                </a:solidFill>
              </a:rPr>
              <a:t>Der Score entspricht nicht immer der menschlichen Bewertung.</a:t>
            </a:r>
            <a:endParaRPr sz="1500">
              <a:solidFill>
                <a:srgbClr val="000000"/>
              </a:solidFill>
            </a:endParaRPr>
          </a:p>
          <a:p>
            <a:pPr indent="-316706" lvl="0" marL="457200" rtl="0" algn="l">
              <a:lnSpc>
                <a:spcPct val="150000"/>
              </a:lnSpc>
              <a:spcBef>
                <a:spcPts val="0"/>
              </a:spcBef>
              <a:spcAft>
                <a:spcPts val="0"/>
              </a:spcAft>
              <a:buClr>
                <a:srgbClr val="000000"/>
              </a:buClr>
              <a:buSzPct val="100000"/>
              <a:buChar char="●"/>
            </a:pPr>
            <a:r>
              <a:rPr lang="en" sz="1500">
                <a:solidFill>
                  <a:srgbClr val="000000"/>
                </a:solidFill>
              </a:rPr>
              <a:t>Lohnt es sich, die gesamte ARM-Struktur zu transformieren?</a:t>
            </a:r>
            <a:endParaRPr sz="2050">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
        <p:nvSpPr>
          <p:cNvPr id="224" name="Google Shape;22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Methode 2:</a:t>
            </a:r>
            <a:endParaRPr sz="2000">
              <a:solidFill>
                <a:srgbClr val="000000"/>
              </a:solidFill>
            </a:endParaRPr>
          </a:p>
          <a:p>
            <a:pPr indent="0" lvl="0" marL="0" rtl="0" algn="l">
              <a:spcBef>
                <a:spcPts val="0"/>
              </a:spcBef>
              <a:spcAft>
                <a:spcPts val="0"/>
              </a:spcAft>
              <a:buNone/>
            </a:pPr>
            <a:r>
              <a:t/>
            </a:r>
            <a:endParaRPr u="sng">
              <a:solidFill>
                <a:srgbClr val="000000"/>
              </a:solidFill>
            </a:endParaRPr>
          </a:p>
          <a:p>
            <a:pPr indent="-314325" lvl="0" marL="457200" rtl="0" algn="l">
              <a:spcBef>
                <a:spcPts val="0"/>
              </a:spcBef>
              <a:spcAft>
                <a:spcPts val="0"/>
              </a:spcAft>
              <a:buClr>
                <a:srgbClr val="000000"/>
              </a:buClr>
              <a:buSzPts val="1350"/>
              <a:buChar char="●"/>
            </a:pPr>
            <a:r>
              <a:rPr lang="en" sz="1350">
                <a:solidFill>
                  <a:srgbClr val="000000"/>
                </a:solidFill>
              </a:rPr>
              <a:t>Ist der Post-processing Schritt weniger invasiv?</a:t>
            </a:r>
            <a:endParaRPr sz="1350">
              <a:solidFill>
                <a:srgbClr val="000000"/>
              </a:solidFill>
            </a:endParaRPr>
          </a:p>
          <a:p>
            <a:pPr indent="-307975" lvl="1" marL="914400" rtl="0" algn="l">
              <a:spcBef>
                <a:spcPts val="0"/>
              </a:spcBef>
              <a:spcAft>
                <a:spcPts val="0"/>
              </a:spcAft>
              <a:buClr>
                <a:srgbClr val="000000"/>
              </a:buClr>
              <a:buSzPts val="1250"/>
              <a:buChar char="○"/>
            </a:pPr>
            <a:r>
              <a:rPr lang="en" sz="1250">
                <a:solidFill>
                  <a:srgbClr val="000000"/>
                </a:solidFill>
              </a:rPr>
              <a:t>Die AMR -Struktur bleibt unverändert</a:t>
            </a:r>
            <a:endParaRPr sz="1250">
              <a:solidFill>
                <a:srgbClr val="000000"/>
              </a:solidFill>
            </a:endParaRPr>
          </a:p>
          <a:p>
            <a:pPr indent="-307975" lvl="1" marL="914400" rtl="0" algn="l">
              <a:spcBef>
                <a:spcPts val="0"/>
              </a:spcBef>
              <a:spcAft>
                <a:spcPts val="0"/>
              </a:spcAft>
              <a:buClr>
                <a:srgbClr val="000000"/>
              </a:buClr>
              <a:buSzPts val="1250"/>
              <a:buChar char="○"/>
            </a:pPr>
            <a:r>
              <a:rPr lang="en" sz="1250">
                <a:solidFill>
                  <a:srgbClr val="000000"/>
                </a:solidFill>
              </a:rPr>
              <a:t>Theoretisch sollte es die gleichen oder sogar besseren Ergebnisse liefern als die erste Methode</a:t>
            </a:r>
            <a:endParaRPr sz="1250">
              <a:solidFill>
                <a:srgbClr val="000000"/>
              </a:solidFill>
            </a:endParaRPr>
          </a:p>
          <a:p>
            <a:pPr indent="457200" lvl="0" marL="0" rtl="0" algn="l">
              <a:spcBef>
                <a:spcPts val="0"/>
              </a:spcBef>
              <a:spcAft>
                <a:spcPts val="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311700" y="445025"/>
            <a:ext cx="35430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Lessons Learned</a:t>
            </a:r>
            <a:r>
              <a:rPr lang="en"/>
              <a:t> </a:t>
            </a:r>
            <a:endParaRPr>
              <a:solidFill>
                <a:srgbClr val="000000"/>
              </a:solidFill>
            </a:endParaRPr>
          </a:p>
        </p:txBody>
      </p:sp>
      <p:sp>
        <p:nvSpPr>
          <p:cNvPr id="231" name="Google Shape;231;p31"/>
          <p:cNvSpPr txBox="1"/>
          <p:nvPr>
            <p:ph idx="1" type="body"/>
          </p:nvPr>
        </p:nvSpPr>
        <p:spPr>
          <a:xfrm>
            <a:off x="311700" y="1266325"/>
            <a:ext cx="39645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	</a:t>
            </a:r>
            <a:endParaRPr>
              <a:solidFill>
                <a:srgbClr val="000000"/>
              </a:solidFill>
            </a:endParaRPr>
          </a:p>
        </p:txBody>
      </p:sp>
      <p:sp>
        <p:nvSpPr>
          <p:cNvPr id="232" name="Google Shape;23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1"/>
          <p:cNvSpPr txBox="1"/>
          <p:nvPr>
            <p:ph idx="1" type="body"/>
          </p:nvPr>
        </p:nvSpPr>
        <p:spPr>
          <a:xfrm>
            <a:off x="4716225" y="1360525"/>
            <a:ext cx="39645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500">
                <a:solidFill>
                  <a:srgbClr val="000000"/>
                </a:solidFill>
              </a:rPr>
              <a:t>Methode 1 auf erweitertem Korpus testen/ </a:t>
            </a:r>
            <a:r>
              <a:rPr lang="en" sz="1500">
                <a:solidFill>
                  <a:srgbClr val="000000"/>
                </a:solidFill>
              </a:rPr>
              <a:t>detaillierte</a:t>
            </a:r>
            <a:r>
              <a:rPr lang="en" sz="1500">
                <a:solidFill>
                  <a:srgbClr val="000000"/>
                </a:solidFill>
              </a:rPr>
              <a:t> Evaluation</a:t>
            </a:r>
            <a:endParaRPr sz="1200">
              <a:solidFill>
                <a:srgbClr val="000000"/>
              </a:solidFill>
            </a:endParaRPr>
          </a:p>
          <a:p>
            <a:pPr indent="-330200" lvl="0" marL="457200" rtl="0" algn="l">
              <a:spcBef>
                <a:spcPts val="0"/>
              </a:spcBef>
              <a:spcAft>
                <a:spcPts val="0"/>
              </a:spcAft>
              <a:buClr>
                <a:srgbClr val="000000"/>
              </a:buClr>
              <a:buSzPts val="1600"/>
              <a:buChar char="●"/>
            </a:pPr>
            <a:r>
              <a:rPr lang="en" sz="1500">
                <a:solidFill>
                  <a:srgbClr val="000000"/>
                </a:solidFill>
              </a:rPr>
              <a:t>SBERT in S</a:t>
            </a:r>
            <a:r>
              <a:rPr baseline="30000" lang="en" sz="1500">
                <a:solidFill>
                  <a:srgbClr val="000000"/>
                </a:solidFill>
              </a:rPr>
              <a:t>2</a:t>
            </a:r>
            <a:r>
              <a:rPr lang="en" sz="1500">
                <a:solidFill>
                  <a:srgbClr val="000000"/>
                </a:solidFill>
              </a:rPr>
              <a:t>Match zu integrieren</a:t>
            </a:r>
            <a:r>
              <a:rPr lang="en" sz="1600">
                <a:solidFill>
                  <a:srgbClr val="000000"/>
                </a:solidFill>
              </a:rPr>
              <a:t>.</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Die erste Methode in die zweite zu erweitern</a:t>
            </a:r>
            <a:endParaRPr sz="150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	</a:t>
            </a:r>
            <a:endParaRPr>
              <a:solidFill>
                <a:srgbClr val="000000"/>
              </a:solidFill>
            </a:endParaRPr>
          </a:p>
        </p:txBody>
      </p:sp>
      <p:sp>
        <p:nvSpPr>
          <p:cNvPr id="234" name="Google Shape;234;p31"/>
          <p:cNvSpPr txBox="1"/>
          <p:nvPr>
            <p:ph idx="1" type="body"/>
          </p:nvPr>
        </p:nvSpPr>
        <p:spPr>
          <a:xfrm>
            <a:off x="464100" y="1418725"/>
            <a:ext cx="39645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Ein höherer Score bedeutet nicht immer einen besseren Score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Ein besserer Score sollte die Komplexität des Algorithmus nicht wesentlich erhöhen</a:t>
            </a:r>
            <a:endParaRPr sz="1500">
              <a:solidFill>
                <a:srgbClr val="000000"/>
              </a:solidFill>
            </a:endParaRPr>
          </a:p>
        </p:txBody>
      </p:sp>
      <p:sp>
        <p:nvSpPr>
          <p:cNvPr id="235" name="Google Shape;235;p31"/>
          <p:cNvSpPr txBox="1"/>
          <p:nvPr>
            <p:ph type="title"/>
          </p:nvPr>
        </p:nvSpPr>
        <p:spPr>
          <a:xfrm>
            <a:off x="4926975" y="445025"/>
            <a:ext cx="35430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Nächste Schritte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a:solidFill>
                  <a:srgbClr val="000000"/>
                </a:solidFill>
              </a:rPr>
              <a:t>Überblick</a:t>
            </a:r>
            <a:endParaRPr>
              <a:solidFill>
                <a:srgbClr val="000000"/>
              </a:solidFill>
            </a:endParaRPr>
          </a:p>
        </p:txBody>
      </p:sp>
      <p:sp>
        <p:nvSpPr>
          <p:cNvPr id="76" name="Google Shape;76;p14"/>
          <p:cNvSpPr txBox="1"/>
          <p:nvPr>
            <p:ph idx="1" type="body"/>
          </p:nvPr>
        </p:nvSpPr>
        <p:spPr>
          <a:xfrm>
            <a:off x="311700" y="1266325"/>
            <a:ext cx="8520600" cy="3302700"/>
          </a:xfrm>
          <a:prstGeom prst="rect">
            <a:avLst/>
          </a:prstGeom>
          <a:solidFill>
            <a:srgbClr val="FFFFFF"/>
          </a:solidFill>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AMR, Smatch und </a:t>
            </a:r>
            <a:r>
              <a:rPr lang="en" sz="1900">
                <a:solidFill>
                  <a:srgbClr val="000000"/>
                </a:solidFill>
              </a:rPr>
              <a:t>S</a:t>
            </a:r>
            <a:r>
              <a:rPr baseline="30000" lang="en" sz="1900">
                <a:solidFill>
                  <a:srgbClr val="000000"/>
                </a:solidFill>
              </a:rPr>
              <a:t>2</a:t>
            </a:r>
            <a:r>
              <a:rPr lang="en" sz="1900">
                <a:solidFill>
                  <a:srgbClr val="000000"/>
                </a:solidFill>
              </a:rPr>
              <a:t>Match</a:t>
            </a:r>
            <a:endParaRPr sz="1900">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Analyse</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202124"/>
                </a:solidFill>
                <a:highlight>
                  <a:srgbClr val="FFFFFF"/>
                </a:highlight>
              </a:rPr>
              <a:t>Lösungsansätze</a:t>
            </a:r>
            <a:r>
              <a:rPr lang="en">
                <a:solidFill>
                  <a:srgbClr val="000000"/>
                </a:solidFill>
              </a:rPr>
              <a:t>:</a:t>
            </a:r>
            <a:endParaRPr>
              <a:solidFill>
                <a:srgbClr val="000000"/>
              </a:solidFill>
            </a:endParaRPr>
          </a:p>
          <a:p>
            <a:pPr indent="-317500" lvl="1" marL="914400" rtl="0" algn="l">
              <a:lnSpc>
                <a:spcPct val="150000"/>
              </a:lnSpc>
              <a:spcBef>
                <a:spcPts val="0"/>
              </a:spcBef>
              <a:spcAft>
                <a:spcPts val="0"/>
              </a:spcAft>
              <a:buClr>
                <a:srgbClr val="000000"/>
              </a:buClr>
              <a:buSzPts val="1400"/>
              <a:buAutoNum type="alphaLcPeriod"/>
            </a:pPr>
            <a:r>
              <a:rPr lang="en">
                <a:solidFill>
                  <a:srgbClr val="000000"/>
                </a:solidFill>
              </a:rPr>
              <a:t>Erste Methode - Pre-processing AMR</a:t>
            </a:r>
            <a:endParaRPr>
              <a:solidFill>
                <a:srgbClr val="000000"/>
              </a:solidFill>
            </a:endParaRPr>
          </a:p>
          <a:p>
            <a:pPr indent="-317500" lvl="1" marL="914400" rtl="0" algn="l">
              <a:lnSpc>
                <a:spcPct val="150000"/>
              </a:lnSpc>
              <a:spcBef>
                <a:spcPts val="0"/>
              </a:spcBef>
              <a:spcAft>
                <a:spcPts val="0"/>
              </a:spcAft>
              <a:buClr>
                <a:srgbClr val="000000"/>
              </a:buClr>
              <a:buSzPts val="1400"/>
              <a:buAutoNum type="alphaLcPeriod"/>
            </a:pPr>
            <a:r>
              <a:rPr lang="en">
                <a:solidFill>
                  <a:srgbClr val="000000"/>
                </a:solidFill>
              </a:rPr>
              <a:t>Zweite Methode - Post-processing </a:t>
            </a:r>
            <a:r>
              <a:rPr lang="en">
                <a:solidFill>
                  <a:srgbClr val="000000"/>
                </a:solidFill>
              </a:rPr>
              <a:t>S</a:t>
            </a:r>
            <a:r>
              <a:rPr baseline="30000" lang="en">
                <a:solidFill>
                  <a:srgbClr val="000000"/>
                </a:solidFill>
              </a:rPr>
              <a:t>2</a:t>
            </a:r>
            <a:r>
              <a:rPr lang="en">
                <a:solidFill>
                  <a:srgbClr val="000000"/>
                </a:solidFill>
              </a:rPr>
              <a:t>Match</a:t>
            </a:r>
            <a:endParaRPr sz="900">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Datensatz und Tools</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Ergebnisse und Diskussion</a:t>
            </a:r>
            <a:endParaRPr>
              <a:solidFill>
                <a:srgbClr val="000000"/>
              </a:solidFill>
            </a:endParaRPr>
          </a:p>
          <a:p>
            <a:pPr indent="-317500" lvl="1" marL="914400" rtl="0" algn="l">
              <a:lnSpc>
                <a:spcPct val="150000"/>
              </a:lnSpc>
              <a:spcBef>
                <a:spcPts val="0"/>
              </a:spcBef>
              <a:spcAft>
                <a:spcPts val="0"/>
              </a:spcAft>
              <a:buClr>
                <a:srgbClr val="000000"/>
              </a:buClr>
              <a:buSzPts val="1400"/>
              <a:buAutoNum type="alphaLcPeriod"/>
            </a:pPr>
            <a:r>
              <a:rPr lang="en">
                <a:solidFill>
                  <a:srgbClr val="000000"/>
                </a:solidFill>
              </a:rPr>
              <a:t>Lessons learned / Nächste Schritte</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References</a:t>
            </a:r>
            <a:endParaRPr>
              <a:solidFill>
                <a:srgbClr val="000000"/>
              </a:solidFill>
            </a:endParaRPr>
          </a:p>
        </p:txBody>
      </p:sp>
      <p:sp>
        <p:nvSpPr>
          <p:cNvPr id="77" name="Google Shape;7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solidFill>
                  <a:srgbClr val="000000"/>
                </a:solidFill>
                <a:latin typeface="PT Sans Narrow"/>
                <a:ea typeface="PT Sans Narrow"/>
                <a:cs typeface="PT Sans Narrow"/>
                <a:sym typeface="PT Sans Narrow"/>
              </a:rPr>
              <a:t>      </a:t>
            </a:r>
            <a:endParaRPr/>
          </a:p>
        </p:txBody>
      </p:sp>
      <p:sp>
        <p:nvSpPr>
          <p:cNvPr id="241" name="Google Shape;24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2"/>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3000">
                <a:solidFill>
                  <a:srgbClr val="000000"/>
                </a:solidFill>
              </a:rPr>
              <a:t>Vielen Dank für Ihre Aufmerksamkeit!</a:t>
            </a:r>
            <a:endParaRPr sz="2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References </a:t>
            </a:r>
            <a:endParaRPr>
              <a:solidFill>
                <a:srgbClr val="000000"/>
              </a:solidFill>
            </a:endParaRPr>
          </a:p>
        </p:txBody>
      </p:sp>
      <p:sp>
        <p:nvSpPr>
          <p:cNvPr id="248" name="Google Shape;24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rPr>
              <a:t>Laura Banarescu, Claire Bonial, Shu Cai, Madalina Georgescu, Kira Griffitt, Ulf Hermjakob, Kevin Knight, Philipp Koehn, Martha Palmer, and Nathan Schneider. 2013. Abstract meaning representation for sembanking. In Proceedings of the 7th Linguistic Annotation Workshop and Interoperability with Discourse, pages 178–186</a:t>
            </a:r>
            <a:endParaRPr sz="1200">
              <a:solidFill>
                <a:srgbClr val="000000"/>
              </a:solidFill>
              <a:highlight>
                <a:schemeClr val="lt1"/>
              </a:highlight>
            </a:endParaRPr>
          </a:p>
          <a:p>
            <a:pPr indent="0" lvl="0" marL="0" rtl="0" algn="l">
              <a:lnSpc>
                <a:spcPct val="100000"/>
              </a:lnSpc>
              <a:spcBef>
                <a:spcPts val="1600"/>
              </a:spcBef>
              <a:spcAft>
                <a:spcPts val="0"/>
              </a:spcAft>
              <a:buNone/>
            </a:pPr>
            <a:r>
              <a:rPr lang="en" sz="1200">
                <a:solidFill>
                  <a:srgbClr val="000000"/>
                </a:solidFill>
                <a:highlight>
                  <a:schemeClr val="lt1"/>
                </a:highlight>
              </a:rPr>
              <a:t>Opitz, Juri, Letitia Parcalabescu, and Anette Frank. "Amr similarity metrics from principles." </a:t>
            </a:r>
            <a:r>
              <a:rPr i="1" lang="en" sz="1200">
                <a:solidFill>
                  <a:srgbClr val="000000"/>
                </a:solidFill>
                <a:highlight>
                  <a:schemeClr val="lt1"/>
                </a:highlight>
              </a:rPr>
              <a:t>arXiv preprint arXiv:2001.10929</a:t>
            </a:r>
            <a:r>
              <a:rPr lang="en" sz="1200">
                <a:solidFill>
                  <a:srgbClr val="000000"/>
                </a:solidFill>
                <a:highlight>
                  <a:schemeClr val="lt1"/>
                </a:highlight>
              </a:rPr>
              <a:t> (2020).</a:t>
            </a:r>
            <a:endParaRPr sz="1200">
              <a:solidFill>
                <a:srgbClr val="000000"/>
              </a:solidFill>
              <a:highlight>
                <a:schemeClr val="lt1"/>
              </a:highlight>
            </a:endParaRPr>
          </a:p>
          <a:p>
            <a:pPr indent="0" lvl="0" marL="0" rtl="0" algn="l">
              <a:lnSpc>
                <a:spcPct val="100000"/>
              </a:lnSpc>
              <a:spcBef>
                <a:spcPts val="1600"/>
              </a:spcBef>
              <a:spcAft>
                <a:spcPts val="1600"/>
              </a:spcAft>
              <a:buNone/>
            </a:pPr>
            <a:r>
              <a:t/>
            </a:r>
            <a:endParaRPr sz="1200">
              <a:solidFill>
                <a:srgbClr val="000000"/>
              </a:solidFill>
              <a:highlight>
                <a:schemeClr val="lt1"/>
              </a:highlight>
            </a:endParaRPr>
          </a:p>
        </p:txBody>
      </p:sp>
      <p:sp>
        <p:nvSpPr>
          <p:cNvPr id="249" name="Google Shape;24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Anhang</a:t>
            </a:r>
            <a:endParaRPr/>
          </a:p>
        </p:txBody>
      </p:sp>
      <p:sp>
        <p:nvSpPr>
          <p:cNvPr id="255" name="Google Shape;255;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Erläuterung F-Score-Berechnung</a:t>
            </a:r>
            <a:endParaRPr sz="20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
        <p:nvSpPr>
          <p:cNvPr id="256" name="Google Shape;25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nvSpPr>
        <p:spPr>
          <a:xfrm>
            <a:off x="99275" y="340600"/>
            <a:ext cx="73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58" name="Google Shape;258;p34"/>
          <p:cNvPicPr preferRelativeResize="0"/>
          <p:nvPr/>
        </p:nvPicPr>
        <p:blipFill rotWithShape="1">
          <a:blip r:embed="rId3">
            <a:alphaModFix/>
          </a:blip>
          <a:srcRect b="2390" l="-11150" r="11150" t="2390"/>
          <a:stretch/>
        </p:blipFill>
        <p:spPr>
          <a:xfrm>
            <a:off x="374400" y="2217847"/>
            <a:ext cx="2483000" cy="1399665"/>
          </a:xfrm>
          <a:prstGeom prst="rect">
            <a:avLst/>
          </a:prstGeom>
          <a:noFill/>
          <a:ln cap="flat" cmpd="sng" w="9525">
            <a:solidFill>
              <a:srgbClr val="000000"/>
            </a:solidFill>
            <a:prstDash val="solid"/>
            <a:round/>
            <a:headEnd len="sm" w="sm" type="none"/>
            <a:tailEnd len="sm" w="sm" type="none"/>
          </a:ln>
        </p:spPr>
      </p:pic>
      <p:pic>
        <p:nvPicPr>
          <p:cNvPr id="259" name="Google Shape;259;p34"/>
          <p:cNvPicPr preferRelativeResize="0"/>
          <p:nvPr/>
        </p:nvPicPr>
        <p:blipFill>
          <a:blip r:embed="rId4">
            <a:alphaModFix/>
          </a:blip>
          <a:stretch>
            <a:fillRect/>
          </a:stretch>
        </p:blipFill>
        <p:spPr>
          <a:xfrm>
            <a:off x="2931700" y="2213217"/>
            <a:ext cx="2483000" cy="1408908"/>
          </a:xfrm>
          <a:prstGeom prst="rect">
            <a:avLst/>
          </a:prstGeom>
          <a:noFill/>
          <a:ln cap="flat" cmpd="sng" w="9525">
            <a:solidFill>
              <a:srgbClr val="000000"/>
            </a:solidFill>
            <a:prstDash val="solid"/>
            <a:round/>
            <a:headEnd len="sm" w="sm" type="none"/>
            <a:tailEnd len="sm" w="sm" type="none"/>
          </a:ln>
        </p:spPr>
      </p:pic>
      <p:pic>
        <p:nvPicPr>
          <p:cNvPr id="260" name="Google Shape;260;p34"/>
          <p:cNvPicPr preferRelativeResize="0"/>
          <p:nvPr/>
        </p:nvPicPr>
        <p:blipFill>
          <a:blip r:embed="rId5">
            <a:alphaModFix/>
          </a:blip>
          <a:stretch>
            <a:fillRect/>
          </a:stretch>
        </p:blipFill>
        <p:spPr>
          <a:xfrm>
            <a:off x="5489000" y="2119913"/>
            <a:ext cx="3169325" cy="1497575"/>
          </a:xfrm>
          <a:prstGeom prst="rect">
            <a:avLst/>
          </a:prstGeom>
          <a:noFill/>
          <a:ln cap="flat" cmpd="sng" w="9525">
            <a:solidFill>
              <a:srgbClr val="000000"/>
            </a:solidFill>
            <a:prstDash val="solid"/>
            <a:round/>
            <a:headEnd len="sm" w="sm" type="none"/>
            <a:tailEnd len="sm" w="sm" type="none"/>
          </a:ln>
        </p:spPr>
      </p:pic>
      <p:sp>
        <p:nvSpPr>
          <p:cNvPr id="261" name="Google Shape;261;p34"/>
          <p:cNvSpPr txBox="1"/>
          <p:nvPr/>
        </p:nvSpPr>
        <p:spPr>
          <a:xfrm>
            <a:off x="374400" y="3923000"/>
            <a:ext cx="674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“The boy wants to go” vs. “The boy wants the football”,  </a:t>
            </a:r>
            <a:r>
              <a:rPr i="1" lang="en" sz="1200">
                <a:latin typeface="Open Sans"/>
                <a:ea typeface="Open Sans"/>
                <a:cs typeface="Open Sans"/>
                <a:sym typeface="Open Sans"/>
              </a:rPr>
              <a:t>Cai &amp; Knight (2013)[1]</a:t>
            </a:r>
            <a:endParaRPr i="1" sz="1200">
              <a:latin typeface="Open Sans"/>
              <a:ea typeface="Open Sans"/>
              <a:cs typeface="Open Sans"/>
              <a:sym typeface="Open Sans"/>
            </a:endParaRPr>
          </a:p>
        </p:txBody>
      </p:sp>
      <p:sp>
        <p:nvSpPr>
          <p:cNvPr id="262" name="Google Shape;262;p34"/>
          <p:cNvSpPr/>
          <p:nvPr/>
        </p:nvSpPr>
        <p:spPr>
          <a:xfrm>
            <a:off x="5551613" y="2174400"/>
            <a:ext cx="3044100" cy="31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8194925" y="3440925"/>
            <a:ext cx="400800" cy="18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64" name="Google Shape;264;p34"/>
          <p:cNvCxnSpPr/>
          <p:nvPr/>
        </p:nvCxnSpPr>
        <p:spPr>
          <a:xfrm>
            <a:off x="3118550" y="2532913"/>
            <a:ext cx="1870500" cy="9600"/>
          </a:xfrm>
          <a:prstGeom prst="straightConnector1">
            <a:avLst/>
          </a:prstGeom>
          <a:noFill/>
          <a:ln cap="flat" cmpd="sng" w="9525">
            <a:solidFill>
              <a:srgbClr val="FF0000"/>
            </a:solidFill>
            <a:prstDash val="solid"/>
            <a:round/>
            <a:headEnd len="med" w="med" type="none"/>
            <a:tailEnd len="med" w="med" type="none"/>
          </a:ln>
        </p:spPr>
      </p:cxnSp>
      <p:cxnSp>
        <p:nvCxnSpPr>
          <p:cNvPr id="265" name="Google Shape;265;p34"/>
          <p:cNvCxnSpPr/>
          <p:nvPr/>
        </p:nvCxnSpPr>
        <p:spPr>
          <a:xfrm>
            <a:off x="3118550" y="2771550"/>
            <a:ext cx="1517400" cy="9300"/>
          </a:xfrm>
          <a:prstGeom prst="straightConnector1">
            <a:avLst/>
          </a:prstGeom>
          <a:noFill/>
          <a:ln cap="flat" cmpd="sng" w="9525">
            <a:solidFill>
              <a:srgbClr val="FF0000"/>
            </a:solidFill>
            <a:prstDash val="solid"/>
            <a:round/>
            <a:headEnd len="med" w="med" type="none"/>
            <a:tailEnd len="med" w="med" type="none"/>
          </a:ln>
        </p:spPr>
      </p:cxnSp>
      <p:cxnSp>
        <p:nvCxnSpPr>
          <p:cNvPr id="266" name="Google Shape;266;p34"/>
          <p:cNvCxnSpPr/>
          <p:nvPr/>
        </p:nvCxnSpPr>
        <p:spPr>
          <a:xfrm>
            <a:off x="3046950" y="3314825"/>
            <a:ext cx="1020900" cy="0"/>
          </a:xfrm>
          <a:prstGeom prst="straightConnector1">
            <a:avLst/>
          </a:prstGeom>
          <a:noFill/>
          <a:ln cap="flat" cmpd="sng" w="9525">
            <a:solidFill>
              <a:srgbClr val="FF0000"/>
            </a:solidFill>
            <a:prstDash val="solid"/>
            <a:round/>
            <a:headEnd len="med" w="med" type="none"/>
            <a:tailEnd len="med" w="med" type="none"/>
          </a:ln>
        </p:spPr>
      </p:cxnSp>
      <p:cxnSp>
        <p:nvCxnSpPr>
          <p:cNvPr id="267" name="Google Shape;267;p34"/>
          <p:cNvCxnSpPr/>
          <p:nvPr/>
        </p:nvCxnSpPr>
        <p:spPr>
          <a:xfrm>
            <a:off x="3046950" y="3531525"/>
            <a:ext cx="1020900" cy="0"/>
          </a:xfrm>
          <a:prstGeom prst="straightConnector1">
            <a:avLst/>
          </a:prstGeom>
          <a:noFill/>
          <a:ln cap="flat" cmpd="sng" w="9525">
            <a:solidFill>
              <a:srgbClr val="FF0000"/>
            </a:solidFill>
            <a:prstDash val="solid"/>
            <a:round/>
            <a:headEnd len="med" w="med" type="none"/>
            <a:tailEnd len="med" w="med" type="none"/>
          </a:ln>
        </p:spPr>
      </p:cxnSp>
      <p:cxnSp>
        <p:nvCxnSpPr>
          <p:cNvPr id="268" name="Google Shape;268;p34"/>
          <p:cNvCxnSpPr/>
          <p:nvPr/>
        </p:nvCxnSpPr>
        <p:spPr>
          <a:xfrm>
            <a:off x="763550" y="2428550"/>
            <a:ext cx="1927500" cy="0"/>
          </a:xfrm>
          <a:prstGeom prst="straightConnector1">
            <a:avLst/>
          </a:prstGeom>
          <a:noFill/>
          <a:ln cap="flat" cmpd="sng" w="9525">
            <a:solidFill>
              <a:srgbClr val="FF0000"/>
            </a:solidFill>
            <a:prstDash val="solid"/>
            <a:round/>
            <a:headEnd len="med" w="med" type="none"/>
            <a:tailEnd len="med" w="med" type="none"/>
          </a:ln>
        </p:spPr>
      </p:cxnSp>
      <p:cxnSp>
        <p:nvCxnSpPr>
          <p:cNvPr id="269" name="Google Shape;269;p34"/>
          <p:cNvCxnSpPr/>
          <p:nvPr/>
        </p:nvCxnSpPr>
        <p:spPr>
          <a:xfrm>
            <a:off x="763550" y="2696250"/>
            <a:ext cx="1927500" cy="0"/>
          </a:xfrm>
          <a:prstGeom prst="straightConnector1">
            <a:avLst/>
          </a:prstGeom>
          <a:noFill/>
          <a:ln cap="flat" cmpd="sng" w="9525">
            <a:solidFill>
              <a:srgbClr val="FF0000"/>
            </a:solidFill>
            <a:prstDash val="solid"/>
            <a:round/>
            <a:headEnd len="med" w="med" type="none"/>
            <a:tailEnd len="med" w="med" type="none"/>
          </a:ln>
        </p:spPr>
      </p:cxnSp>
      <p:cxnSp>
        <p:nvCxnSpPr>
          <p:cNvPr id="270" name="Google Shape;270;p34"/>
          <p:cNvCxnSpPr/>
          <p:nvPr/>
        </p:nvCxnSpPr>
        <p:spPr>
          <a:xfrm>
            <a:off x="763550" y="3162675"/>
            <a:ext cx="992400" cy="0"/>
          </a:xfrm>
          <a:prstGeom prst="straightConnector1">
            <a:avLst/>
          </a:prstGeom>
          <a:noFill/>
          <a:ln cap="flat" cmpd="sng" w="9525">
            <a:solidFill>
              <a:srgbClr val="FF0000"/>
            </a:solidFill>
            <a:prstDash val="solid"/>
            <a:round/>
            <a:headEnd len="med" w="med" type="none"/>
            <a:tailEnd len="med" w="med" type="none"/>
          </a:ln>
        </p:spPr>
      </p:cxnSp>
      <p:cxnSp>
        <p:nvCxnSpPr>
          <p:cNvPr id="271" name="Google Shape;271;p34"/>
          <p:cNvCxnSpPr/>
          <p:nvPr/>
        </p:nvCxnSpPr>
        <p:spPr>
          <a:xfrm>
            <a:off x="758750" y="3382825"/>
            <a:ext cx="1002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600"/>
              </a:spcAft>
              <a:buNone/>
            </a:pPr>
            <a:r>
              <a:rPr i="1" lang="en" sz="1400">
                <a:solidFill>
                  <a:srgbClr val="000000"/>
                </a:solidFill>
              </a:rPr>
              <a:t>Opitz et al. (2020)[2]</a:t>
            </a:r>
            <a:endParaRPr/>
          </a:p>
        </p:txBody>
      </p:sp>
      <p:sp>
        <p:nvSpPr>
          <p:cNvPr id="277" name="Google Shape;27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35"/>
          <p:cNvPicPr preferRelativeResize="0"/>
          <p:nvPr/>
        </p:nvPicPr>
        <p:blipFill>
          <a:blip r:embed="rId3">
            <a:alphaModFix/>
          </a:blip>
          <a:stretch>
            <a:fillRect/>
          </a:stretch>
        </p:blipFill>
        <p:spPr>
          <a:xfrm>
            <a:off x="397975" y="1834213"/>
            <a:ext cx="3595775" cy="2291075"/>
          </a:xfrm>
          <a:prstGeom prst="rect">
            <a:avLst/>
          </a:prstGeom>
          <a:noFill/>
          <a:ln>
            <a:noFill/>
          </a:ln>
        </p:spPr>
      </p:pic>
      <p:sp>
        <p:nvSpPr>
          <p:cNvPr id="279" name="Google Shape;279;p35"/>
          <p:cNvSpPr txBox="1"/>
          <p:nvPr/>
        </p:nvSpPr>
        <p:spPr>
          <a:xfrm>
            <a:off x="425850" y="1020400"/>
            <a:ext cx="849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700">
                <a:latin typeface="Open Sans"/>
                <a:ea typeface="Open Sans"/>
                <a:cs typeface="Open Sans"/>
                <a:sym typeface="Open Sans"/>
              </a:rPr>
              <a:t>S</a:t>
            </a:r>
            <a:r>
              <a:rPr baseline="30000" lang="en" sz="1700">
                <a:latin typeface="Open Sans"/>
                <a:ea typeface="Open Sans"/>
                <a:cs typeface="Open Sans"/>
                <a:sym typeface="Open Sans"/>
              </a:rPr>
              <a:t>2</a:t>
            </a:r>
            <a:r>
              <a:rPr lang="en" sz="1700">
                <a:latin typeface="Open Sans"/>
                <a:ea typeface="Open Sans"/>
                <a:cs typeface="Open Sans"/>
                <a:sym typeface="Open Sans"/>
              </a:rPr>
              <a:t>Match</a:t>
            </a:r>
            <a:r>
              <a:rPr lang="en" sz="1700">
                <a:latin typeface="Open Sans"/>
                <a:ea typeface="Open Sans"/>
                <a:cs typeface="Open Sans"/>
                <a:sym typeface="Open Sans"/>
              </a:rPr>
              <a:t>-Score</a:t>
            </a:r>
            <a:endParaRPr sz="1700">
              <a:latin typeface="Open Sans"/>
              <a:ea typeface="Open Sans"/>
              <a:cs typeface="Open Sans"/>
              <a:sym typeface="Open Sans"/>
            </a:endParaRPr>
          </a:p>
        </p:txBody>
      </p:sp>
      <p:sp>
        <p:nvSpPr>
          <p:cNvPr id="280" name="Google Shape;280;p35"/>
          <p:cNvSpPr/>
          <p:nvPr/>
        </p:nvSpPr>
        <p:spPr>
          <a:xfrm>
            <a:off x="481375" y="3842450"/>
            <a:ext cx="992400" cy="11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Anhang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Abstract Meaning Representation (AMR)</a:t>
            </a:r>
            <a:endParaRPr>
              <a:solidFill>
                <a:srgbClr val="000000"/>
              </a:solidFill>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a:solidFill>
                  <a:srgbClr val="000000"/>
                </a:solidFill>
              </a:rPr>
              <a:t>Was sind AMRs?</a:t>
            </a:r>
            <a:endParaRPr b="1">
              <a:solidFill>
                <a:srgbClr val="000000"/>
              </a:solidFill>
            </a:endParaRPr>
          </a:p>
          <a:p>
            <a:pPr indent="-342900" lvl="0" marL="457200" rtl="0" algn="l">
              <a:lnSpc>
                <a:spcPct val="100000"/>
              </a:lnSpc>
              <a:spcBef>
                <a:spcPts val="1600"/>
              </a:spcBef>
              <a:spcAft>
                <a:spcPts val="0"/>
              </a:spcAft>
              <a:buClr>
                <a:srgbClr val="000000"/>
              </a:buClr>
              <a:buSzPts val="1800"/>
              <a:buFont typeface="Open Sans"/>
              <a:buChar char="●"/>
            </a:pPr>
            <a:r>
              <a:rPr lang="en">
                <a:solidFill>
                  <a:srgbClr val="000000"/>
                </a:solidFill>
              </a:rPr>
              <a:t>Semantische Repräsentation von Sätzen in Form eines gerichteten azyklischen Graphen. </a:t>
            </a:r>
            <a:endParaRPr>
              <a:solidFill>
                <a:srgbClr val="000000"/>
              </a:solidFill>
            </a:endParaRPr>
          </a:p>
          <a:p>
            <a:pPr indent="-342900" lvl="0" marL="457200" rtl="0" algn="l">
              <a:lnSpc>
                <a:spcPct val="100000"/>
              </a:lnSpc>
              <a:spcBef>
                <a:spcPts val="0"/>
              </a:spcBef>
              <a:spcAft>
                <a:spcPts val="0"/>
              </a:spcAft>
              <a:buClr>
                <a:srgbClr val="000000"/>
              </a:buClr>
              <a:buSzPts val="1800"/>
              <a:buFont typeface="Open Sans"/>
              <a:buChar char="●"/>
            </a:pPr>
            <a:r>
              <a:rPr lang="en">
                <a:solidFill>
                  <a:srgbClr val="000000"/>
                </a:solidFill>
              </a:rPr>
              <a:t>Knoten repräsentieren Konzepte, Kanten Beziehungen</a:t>
            </a:r>
            <a:endParaRPr>
              <a:solidFill>
                <a:srgbClr val="000000"/>
              </a:solidFill>
            </a:endParaRPr>
          </a:p>
          <a:p>
            <a:pPr indent="0" lvl="0" marL="0" rtl="0" algn="l">
              <a:lnSpc>
                <a:spcPct val="100000"/>
              </a:lnSpc>
              <a:spcBef>
                <a:spcPts val="1600"/>
              </a:spcBef>
              <a:spcAft>
                <a:spcPts val="0"/>
              </a:spcAft>
              <a:buNone/>
            </a:pPr>
            <a:r>
              <a:rPr b="1" lang="en">
                <a:solidFill>
                  <a:srgbClr val="000000"/>
                </a:solidFill>
              </a:rPr>
              <a:t>Anwendung: </a:t>
            </a:r>
            <a:endParaRPr b="1">
              <a:solidFill>
                <a:srgbClr val="000000"/>
              </a:solidFill>
            </a:endParaRPr>
          </a:p>
          <a:p>
            <a:pPr indent="-342900" lvl="0" marL="457200" rtl="0" algn="l">
              <a:lnSpc>
                <a:spcPct val="100000"/>
              </a:lnSpc>
              <a:spcBef>
                <a:spcPts val="1600"/>
              </a:spcBef>
              <a:spcAft>
                <a:spcPts val="0"/>
              </a:spcAft>
              <a:buClr>
                <a:srgbClr val="000000"/>
              </a:buClr>
              <a:buSzPts val="1800"/>
              <a:buFont typeface="Open Sans"/>
              <a:buChar char="●"/>
            </a:pPr>
            <a:r>
              <a:rPr b="1" lang="en">
                <a:solidFill>
                  <a:srgbClr val="000000"/>
                </a:solidFill>
              </a:rPr>
              <a:t>  </a:t>
            </a:r>
            <a:r>
              <a:rPr lang="en">
                <a:solidFill>
                  <a:srgbClr val="000000"/>
                </a:solidFill>
              </a:rPr>
              <a:t>Semantisches Parsing</a:t>
            </a:r>
            <a:endParaRPr>
              <a:solidFill>
                <a:srgbClr val="000000"/>
              </a:solidFill>
            </a:endParaRPr>
          </a:p>
          <a:p>
            <a:pPr indent="-342900" lvl="0" marL="457200" rtl="0" algn="l">
              <a:lnSpc>
                <a:spcPct val="100000"/>
              </a:lnSpc>
              <a:spcBef>
                <a:spcPts val="0"/>
              </a:spcBef>
              <a:spcAft>
                <a:spcPts val="0"/>
              </a:spcAft>
              <a:buClr>
                <a:srgbClr val="000000"/>
              </a:buClr>
              <a:buSzPts val="1800"/>
              <a:buFont typeface="Open Sans"/>
              <a:buChar char="●"/>
            </a:pPr>
            <a:r>
              <a:rPr lang="en">
                <a:solidFill>
                  <a:srgbClr val="000000"/>
                </a:solidFill>
              </a:rPr>
              <a:t>  Sprachgenerierung</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             z.B. für QA-Systeme</a:t>
            </a:r>
            <a:endParaRPr>
              <a:solidFill>
                <a:srgbClr val="000000"/>
              </a:solidFill>
            </a:endParaRPr>
          </a:p>
          <a:p>
            <a:pPr indent="0" lvl="0" marL="0" rtl="0" algn="l">
              <a:spcBef>
                <a:spcPts val="1600"/>
              </a:spcBef>
              <a:spcAft>
                <a:spcPts val="1200"/>
              </a:spcAft>
              <a:buNone/>
            </a:pPr>
            <a:r>
              <a:t/>
            </a:r>
            <a:endParaRPr/>
          </a:p>
        </p:txBody>
      </p:sp>
      <p:sp>
        <p:nvSpPr>
          <p:cNvPr id="85" name="Google Shape;85;p15"/>
          <p:cNvSpPr/>
          <p:nvPr/>
        </p:nvSpPr>
        <p:spPr>
          <a:xfrm>
            <a:off x="529250" y="3760575"/>
            <a:ext cx="489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Abstract Meaning Representation (AMR)</a:t>
            </a:r>
            <a:endParaRPr>
              <a:solidFill>
                <a:srgbClr val="000000"/>
              </a:solidFill>
            </a:endParaRPr>
          </a:p>
        </p:txBody>
      </p:sp>
      <p:pic>
        <p:nvPicPr>
          <p:cNvPr id="91" name="Google Shape;91;p16"/>
          <p:cNvPicPr preferRelativeResize="0"/>
          <p:nvPr/>
        </p:nvPicPr>
        <p:blipFill>
          <a:blip r:embed="rId3">
            <a:alphaModFix/>
          </a:blip>
          <a:stretch>
            <a:fillRect/>
          </a:stretch>
        </p:blipFill>
        <p:spPr>
          <a:xfrm>
            <a:off x="572325" y="1893025"/>
            <a:ext cx="3083600" cy="2058625"/>
          </a:xfrm>
          <a:prstGeom prst="rect">
            <a:avLst/>
          </a:prstGeom>
          <a:noFill/>
          <a:ln>
            <a:noFill/>
          </a:ln>
        </p:spPr>
      </p:pic>
      <p:pic>
        <p:nvPicPr>
          <p:cNvPr id="92" name="Google Shape;92;p16"/>
          <p:cNvPicPr preferRelativeResize="0"/>
          <p:nvPr/>
        </p:nvPicPr>
        <p:blipFill>
          <a:blip r:embed="rId4">
            <a:alphaModFix/>
          </a:blip>
          <a:stretch>
            <a:fillRect/>
          </a:stretch>
        </p:blipFill>
        <p:spPr>
          <a:xfrm>
            <a:off x="4269975" y="1325175"/>
            <a:ext cx="3443700" cy="1300173"/>
          </a:xfrm>
          <a:prstGeom prst="rect">
            <a:avLst/>
          </a:prstGeom>
          <a:noFill/>
          <a:ln>
            <a:noFill/>
          </a:ln>
        </p:spPr>
      </p:pic>
      <p:sp>
        <p:nvSpPr>
          <p:cNvPr id="93" name="Google Shape;93;p16"/>
          <p:cNvSpPr txBox="1"/>
          <p:nvPr/>
        </p:nvSpPr>
        <p:spPr>
          <a:xfrm>
            <a:off x="4346075" y="2625350"/>
            <a:ext cx="34437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Tripel:</a:t>
            </a:r>
            <a:endParaRPr b="1" sz="18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instance (a, want-01) </a:t>
            </a:r>
            <a:r>
              <a:rPr i="1" lang="en">
                <a:latin typeface="Open Sans"/>
                <a:ea typeface="Open Sans"/>
                <a:cs typeface="Open Sans"/>
                <a:sym typeface="Open Sans"/>
              </a:rPr>
              <a:t>∧</a:t>
            </a:r>
            <a:endParaRPr i="1">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instance (b, boy) </a:t>
            </a:r>
            <a:r>
              <a:rPr i="1" lang="en">
                <a:latin typeface="Open Sans"/>
                <a:ea typeface="Open Sans"/>
                <a:cs typeface="Open Sans"/>
                <a:sym typeface="Open Sans"/>
              </a:rPr>
              <a:t>∧</a:t>
            </a:r>
            <a:endParaRPr i="1">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instance (c, go-01) </a:t>
            </a:r>
            <a:r>
              <a:rPr i="1" lang="en">
                <a:latin typeface="Open Sans"/>
                <a:ea typeface="Open Sans"/>
                <a:cs typeface="Open Sans"/>
                <a:sym typeface="Open Sans"/>
              </a:rPr>
              <a:t>∧</a:t>
            </a:r>
            <a:endParaRPr i="1">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ARG0 (a, b)</a:t>
            </a:r>
            <a:r>
              <a:rPr i="1" lang="en">
                <a:latin typeface="Open Sans"/>
                <a:ea typeface="Open Sans"/>
                <a:cs typeface="Open Sans"/>
                <a:sym typeface="Open Sans"/>
              </a:rPr>
              <a:t> ∧</a:t>
            </a:r>
            <a:endParaRPr i="1">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ARG1 (a, c) </a:t>
            </a:r>
            <a:r>
              <a:rPr i="1" lang="en">
                <a:latin typeface="Open Sans"/>
                <a:ea typeface="Open Sans"/>
                <a:cs typeface="Open Sans"/>
                <a:sym typeface="Open Sans"/>
              </a:rPr>
              <a:t>∧</a:t>
            </a:r>
            <a:endParaRPr i="1">
              <a:latin typeface="Open Sans"/>
              <a:ea typeface="Open Sans"/>
              <a:cs typeface="Open Sans"/>
              <a:sym typeface="Open Sans"/>
            </a:endParaRPr>
          </a:p>
          <a:p>
            <a:pPr indent="0" lvl="0" marL="0" rtl="0" algn="l">
              <a:spcBef>
                <a:spcPts val="0"/>
              </a:spcBef>
              <a:spcAft>
                <a:spcPts val="0"/>
              </a:spcAft>
              <a:buNone/>
            </a:pPr>
            <a:r>
              <a:rPr i="1" lang="en">
                <a:latin typeface="Open Sans"/>
                <a:ea typeface="Open Sans"/>
                <a:cs typeface="Open Sans"/>
                <a:sym typeface="Open Sans"/>
              </a:rPr>
              <a:t>ARG0 (c, b)</a:t>
            </a:r>
            <a:endParaRPr>
              <a:latin typeface="Open Sans"/>
              <a:ea typeface="Open Sans"/>
              <a:cs typeface="Open Sans"/>
              <a:sym typeface="Open Sans"/>
            </a:endParaRPr>
          </a:p>
        </p:txBody>
      </p:sp>
      <p:sp>
        <p:nvSpPr>
          <p:cNvPr id="94" name="Google Shape;94;p16"/>
          <p:cNvSpPr txBox="1"/>
          <p:nvPr/>
        </p:nvSpPr>
        <p:spPr>
          <a:xfrm>
            <a:off x="311700" y="4022375"/>
            <a:ext cx="37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i="1" lang="en">
                <a:latin typeface="Open Sans"/>
                <a:ea typeface="Open Sans"/>
                <a:cs typeface="Open Sans"/>
                <a:sym typeface="Open Sans"/>
              </a:rPr>
              <a:t>“The boy wants to go” (Banarescu et al. 2013)</a:t>
            </a:r>
            <a:endParaRPr>
              <a:latin typeface="Open Sans"/>
              <a:ea typeface="Open Sans"/>
              <a:cs typeface="Open Sans"/>
              <a:sym typeface="Open Sans"/>
            </a:endParaRPr>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6"/>
          <p:cNvSpPr txBox="1"/>
          <p:nvPr/>
        </p:nvSpPr>
        <p:spPr>
          <a:xfrm>
            <a:off x="311700" y="1223775"/>
            <a:ext cx="503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1800">
                <a:latin typeface="Open Sans"/>
                <a:ea typeface="Open Sans"/>
                <a:cs typeface="Open Sans"/>
                <a:sym typeface="Open Sans"/>
              </a:rPr>
              <a:t>Darstellungsformen:</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AMR-Ähnlichkeitsmetriken</a:t>
            </a:r>
            <a:endParaRPr>
              <a:solidFill>
                <a:srgbClr val="000000"/>
              </a:solidFill>
            </a:endParaRPr>
          </a:p>
        </p:txBody>
      </p:sp>
      <p:sp>
        <p:nvSpPr>
          <p:cNvPr id="102" name="Google Shape;102;p17"/>
          <p:cNvSpPr txBox="1"/>
          <p:nvPr>
            <p:ph idx="1" type="body"/>
          </p:nvPr>
        </p:nvSpPr>
        <p:spPr>
          <a:xfrm>
            <a:off x="311700" y="1266175"/>
            <a:ext cx="3999900" cy="330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Smatch</a:t>
            </a:r>
            <a:endParaRPr b="1" sz="1600">
              <a:solidFill>
                <a:srgbClr val="000000"/>
              </a:solidFill>
            </a:endParaRPr>
          </a:p>
          <a:p>
            <a:pPr indent="-323850" lvl="0" marL="457200" rtl="0" algn="l">
              <a:spcBef>
                <a:spcPts val="1200"/>
              </a:spcBef>
              <a:spcAft>
                <a:spcPts val="0"/>
              </a:spcAft>
              <a:buClr>
                <a:srgbClr val="000000"/>
              </a:buClr>
              <a:buSzPts val="1500"/>
              <a:buChar char="●"/>
            </a:pPr>
            <a:r>
              <a:rPr lang="en" sz="1400">
                <a:solidFill>
                  <a:srgbClr val="000000"/>
                </a:solidFill>
              </a:rPr>
              <a:t>Ähnlichkeitsscore = maximaler F-Score der durch </a:t>
            </a:r>
            <a:r>
              <a:rPr b="1" lang="en" sz="1400">
                <a:solidFill>
                  <a:srgbClr val="000000"/>
                </a:solidFill>
              </a:rPr>
              <a:t>1:1 Triple-Matching</a:t>
            </a:r>
            <a:r>
              <a:rPr lang="en" sz="1400">
                <a:solidFill>
                  <a:srgbClr val="000000"/>
                </a:solidFill>
              </a:rPr>
              <a:t> zweier AMRs erreicht werden kann</a:t>
            </a:r>
            <a:endParaRPr sz="1500">
              <a:solidFill>
                <a:srgbClr val="000000"/>
              </a:solidFill>
            </a:endParaRPr>
          </a:p>
          <a:p>
            <a:pPr indent="-323850" lvl="0" marL="457200" rtl="0" algn="l">
              <a:spcBef>
                <a:spcPts val="0"/>
              </a:spcBef>
              <a:spcAft>
                <a:spcPts val="0"/>
              </a:spcAft>
              <a:buClr>
                <a:srgbClr val="000000"/>
              </a:buClr>
              <a:buSzPts val="1500"/>
              <a:buChar char="●"/>
            </a:pPr>
            <a:r>
              <a:rPr i="1" lang="en" sz="1100">
                <a:solidFill>
                  <a:srgbClr val="000000"/>
                </a:solidFill>
              </a:rPr>
              <a:t>sim(</a:t>
            </a:r>
            <a:r>
              <a:rPr b="1" i="1" lang="en" sz="1100">
                <a:solidFill>
                  <a:srgbClr val="000000"/>
                </a:solidFill>
              </a:rPr>
              <a:t>“A cat sprints”</a:t>
            </a:r>
            <a:r>
              <a:rPr i="1" lang="en" sz="1100">
                <a:solidFill>
                  <a:srgbClr val="000000"/>
                </a:solidFill>
              </a:rPr>
              <a:t>, </a:t>
            </a:r>
            <a:r>
              <a:rPr b="1" i="1" lang="en" sz="1100">
                <a:solidFill>
                  <a:srgbClr val="000000"/>
                </a:solidFill>
              </a:rPr>
              <a:t>“A kitten runs”</a:t>
            </a:r>
            <a:r>
              <a:rPr i="1" lang="en" sz="1100">
                <a:solidFill>
                  <a:srgbClr val="000000"/>
                </a:solidFill>
              </a:rPr>
              <a:t>)</a:t>
            </a:r>
            <a:endParaRPr i="1" sz="1100">
              <a:solidFill>
                <a:srgbClr val="000000"/>
              </a:solidFill>
            </a:endParaRPr>
          </a:p>
          <a:p>
            <a:pPr indent="0" lvl="0" marL="457200" rtl="0" algn="l">
              <a:lnSpc>
                <a:spcPct val="100000"/>
              </a:lnSpc>
              <a:spcBef>
                <a:spcPts val="1200"/>
              </a:spcBef>
              <a:spcAft>
                <a:spcPts val="0"/>
              </a:spcAft>
              <a:buNone/>
            </a:pPr>
            <a:r>
              <a:rPr i="1" lang="en" sz="1100">
                <a:solidFill>
                  <a:srgbClr val="000000"/>
                </a:solidFill>
              </a:rPr>
              <a:t>                           == </a:t>
            </a:r>
            <a:endParaRPr i="1" sz="1100">
              <a:solidFill>
                <a:srgbClr val="000000"/>
              </a:solidFill>
            </a:endParaRPr>
          </a:p>
          <a:p>
            <a:pPr indent="0" lvl="0" marL="457200" rtl="0" algn="l">
              <a:lnSpc>
                <a:spcPct val="100000"/>
              </a:lnSpc>
              <a:spcBef>
                <a:spcPts val="1200"/>
              </a:spcBef>
              <a:spcAft>
                <a:spcPts val="0"/>
              </a:spcAft>
              <a:buNone/>
            </a:pPr>
            <a:r>
              <a:rPr i="1" lang="en" sz="1100">
                <a:solidFill>
                  <a:srgbClr val="000000"/>
                </a:solidFill>
              </a:rPr>
              <a:t>sim(</a:t>
            </a:r>
            <a:r>
              <a:rPr b="1" i="1" lang="en" sz="1100">
                <a:solidFill>
                  <a:srgbClr val="000000"/>
                </a:solidFill>
              </a:rPr>
              <a:t>“A cat sprints”</a:t>
            </a:r>
            <a:r>
              <a:rPr i="1" lang="en" sz="1100">
                <a:solidFill>
                  <a:srgbClr val="000000"/>
                </a:solidFill>
              </a:rPr>
              <a:t>, </a:t>
            </a:r>
            <a:r>
              <a:rPr b="1" i="1" lang="en" sz="1100">
                <a:solidFill>
                  <a:srgbClr val="000000"/>
                </a:solidFill>
              </a:rPr>
              <a:t>“A giraffe sleeps”</a:t>
            </a:r>
            <a:r>
              <a:rPr i="1" lang="en" sz="1100">
                <a:solidFill>
                  <a:srgbClr val="000000"/>
                </a:solidFill>
              </a:rPr>
              <a:t>)</a:t>
            </a:r>
            <a:endParaRPr i="1" sz="1100">
              <a:solidFill>
                <a:srgbClr val="000000"/>
              </a:solidFill>
            </a:endParaRPr>
          </a:p>
          <a:p>
            <a:pPr indent="-317500" lvl="0" marL="457200" rtl="0" algn="l">
              <a:spcBef>
                <a:spcPts val="1200"/>
              </a:spcBef>
              <a:spcAft>
                <a:spcPts val="0"/>
              </a:spcAft>
              <a:buClr>
                <a:srgbClr val="000000"/>
              </a:buClr>
              <a:buSzPts val="1400"/>
              <a:buChar char="●"/>
            </a:pPr>
            <a:r>
              <a:rPr b="1" lang="en" sz="1400">
                <a:solidFill>
                  <a:srgbClr val="000000"/>
                </a:solidFill>
              </a:rPr>
              <a:t>Problem: </a:t>
            </a:r>
            <a:r>
              <a:rPr lang="en" sz="1400">
                <a:solidFill>
                  <a:srgbClr val="000000"/>
                </a:solidFill>
              </a:rPr>
              <a:t>Semantische Ähnlichkeit zweier nicht identischer AMR-Knoten wird nicht berücksichtigt.</a:t>
            </a:r>
            <a:endParaRPr sz="1400">
              <a:solidFill>
                <a:srgbClr val="0000FF"/>
              </a:solidFill>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50">
                <a:solidFill>
                  <a:srgbClr val="000000"/>
                </a:solidFill>
              </a:rPr>
              <a:t>S</a:t>
            </a:r>
            <a:r>
              <a:rPr b="1" baseline="30000" lang="en" sz="1550">
                <a:solidFill>
                  <a:srgbClr val="000000"/>
                </a:solidFill>
              </a:rPr>
              <a:t>2</a:t>
            </a:r>
            <a:r>
              <a:rPr b="1" lang="en" sz="1550">
                <a:solidFill>
                  <a:srgbClr val="000000"/>
                </a:solidFill>
              </a:rPr>
              <a:t>Match</a:t>
            </a:r>
            <a:endParaRPr sz="1550">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Ähnlichkeitsscore = </a:t>
            </a:r>
            <a:r>
              <a:rPr b="1" lang="en">
                <a:solidFill>
                  <a:srgbClr val="000000"/>
                </a:solidFill>
              </a:rPr>
              <a:t>Smatch + </a:t>
            </a:r>
            <a:r>
              <a:rPr lang="en">
                <a:solidFill>
                  <a:srgbClr val="000000"/>
                </a:solidFill>
              </a:rPr>
              <a:t>Aufwertung des Scores, wenn die </a:t>
            </a:r>
            <a:r>
              <a:rPr b="1" lang="en">
                <a:solidFill>
                  <a:srgbClr val="000000"/>
                </a:solidFill>
              </a:rPr>
              <a:t>Kosinusähnlichkeit</a:t>
            </a:r>
            <a:r>
              <a:rPr lang="en">
                <a:solidFill>
                  <a:srgbClr val="000000"/>
                </a:solidFill>
              </a:rPr>
              <a:t> zweier korrespondierenden Knoten einen bestimmten Schwellenwert erreicht.</a:t>
            </a:r>
            <a:endParaRPr>
              <a:solidFill>
                <a:srgbClr val="000000"/>
              </a:solidFill>
            </a:endParaRPr>
          </a:p>
          <a:p>
            <a:pPr indent="0" lvl="0" marL="457200" rtl="0" algn="l">
              <a:lnSpc>
                <a:spcPct val="100000"/>
              </a:lnSpc>
              <a:spcBef>
                <a:spcPts val="1200"/>
              </a:spcBef>
              <a:spcAft>
                <a:spcPts val="0"/>
              </a:spcAft>
              <a:buNone/>
            </a:pPr>
            <a:r>
              <a:rPr i="1" lang="en" sz="1100">
                <a:solidFill>
                  <a:srgbClr val="000000"/>
                </a:solidFill>
              </a:rPr>
              <a:t>sim(</a:t>
            </a:r>
            <a:r>
              <a:rPr b="1" i="1" lang="en" sz="1100">
                <a:solidFill>
                  <a:srgbClr val="000000"/>
                </a:solidFill>
              </a:rPr>
              <a:t>“A cat sprints”</a:t>
            </a:r>
            <a:r>
              <a:rPr i="1" lang="en" sz="1100">
                <a:solidFill>
                  <a:srgbClr val="000000"/>
                </a:solidFill>
              </a:rPr>
              <a:t>, </a:t>
            </a:r>
            <a:r>
              <a:rPr b="1" i="1" lang="en" sz="1100">
                <a:solidFill>
                  <a:srgbClr val="000000"/>
                </a:solidFill>
              </a:rPr>
              <a:t>“A kitten runs”</a:t>
            </a:r>
            <a:r>
              <a:rPr i="1" lang="en" sz="1100">
                <a:solidFill>
                  <a:srgbClr val="000000"/>
                </a:solidFill>
              </a:rPr>
              <a:t>)</a:t>
            </a:r>
            <a:endParaRPr i="1" sz="1100">
              <a:solidFill>
                <a:srgbClr val="000000"/>
              </a:solidFill>
            </a:endParaRPr>
          </a:p>
          <a:p>
            <a:pPr indent="0" lvl="0" marL="457200" rtl="0" algn="l">
              <a:lnSpc>
                <a:spcPct val="100000"/>
              </a:lnSpc>
              <a:spcBef>
                <a:spcPts val="1200"/>
              </a:spcBef>
              <a:spcAft>
                <a:spcPts val="0"/>
              </a:spcAft>
              <a:buNone/>
            </a:pPr>
            <a:r>
              <a:rPr i="1" lang="en" sz="1100">
                <a:solidFill>
                  <a:srgbClr val="000000"/>
                </a:solidFill>
              </a:rPr>
              <a:t>                           &gt;</a:t>
            </a:r>
            <a:endParaRPr i="1" sz="1100">
              <a:solidFill>
                <a:srgbClr val="000000"/>
              </a:solidFill>
            </a:endParaRPr>
          </a:p>
          <a:p>
            <a:pPr indent="0" lvl="0" marL="457200" rtl="0" algn="l">
              <a:lnSpc>
                <a:spcPct val="100000"/>
              </a:lnSpc>
              <a:spcBef>
                <a:spcPts val="1200"/>
              </a:spcBef>
              <a:spcAft>
                <a:spcPts val="0"/>
              </a:spcAft>
              <a:buNone/>
            </a:pPr>
            <a:r>
              <a:rPr i="1" lang="en" sz="1100">
                <a:solidFill>
                  <a:srgbClr val="000000"/>
                </a:solidFill>
              </a:rPr>
              <a:t>sim(</a:t>
            </a:r>
            <a:r>
              <a:rPr b="1" i="1" lang="en" sz="1100">
                <a:solidFill>
                  <a:srgbClr val="000000"/>
                </a:solidFill>
              </a:rPr>
              <a:t>“A cat sprints”</a:t>
            </a:r>
            <a:r>
              <a:rPr i="1" lang="en" sz="1100">
                <a:solidFill>
                  <a:srgbClr val="000000"/>
                </a:solidFill>
              </a:rPr>
              <a:t>, </a:t>
            </a:r>
            <a:r>
              <a:rPr b="1" i="1" lang="en" sz="1100">
                <a:solidFill>
                  <a:srgbClr val="000000"/>
                </a:solidFill>
              </a:rPr>
              <a:t>“A giraffe sleeps”</a:t>
            </a:r>
            <a:r>
              <a:rPr i="1" lang="en" sz="1100">
                <a:solidFill>
                  <a:srgbClr val="000000"/>
                </a:solidFill>
              </a:rPr>
              <a:t>)</a:t>
            </a:r>
            <a:endParaRPr sz="1300">
              <a:solidFill>
                <a:srgbClr val="000000"/>
              </a:solidFill>
            </a:endParaRPr>
          </a:p>
          <a:p>
            <a:pPr indent="-317500" lvl="0" marL="457200" rtl="0" algn="l">
              <a:spcBef>
                <a:spcPts val="1200"/>
              </a:spcBef>
              <a:spcAft>
                <a:spcPts val="0"/>
              </a:spcAft>
              <a:buClr>
                <a:srgbClr val="000000"/>
              </a:buClr>
              <a:buSzPts val="1400"/>
              <a:buChar char="●"/>
            </a:pPr>
            <a:r>
              <a:rPr b="1" lang="en">
                <a:solidFill>
                  <a:srgbClr val="000000"/>
                </a:solidFill>
              </a:rPr>
              <a:t>Problem: </a:t>
            </a:r>
            <a:r>
              <a:rPr lang="en">
                <a:solidFill>
                  <a:srgbClr val="000000"/>
                </a:solidFill>
              </a:rPr>
              <a:t>n:m-Alignments, Scores besser</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333"/>
              <a:t>S</a:t>
            </a:r>
            <a:r>
              <a:rPr baseline="30000" lang="en" sz="3333"/>
              <a:t>2</a:t>
            </a:r>
            <a:r>
              <a:rPr lang="en" sz="3333"/>
              <a:t>Match</a:t>
            </a:r>
            <a:r>
              <a:rPr lang="en" sz="3333"/>
              <a:t>-Scores</a:t>
            </a:r>
            <a:endParaRPr sz="3333">
              <a:solidFill>
                <a:srgbClr val="000000"/>
              </a:solidFill>
            </a:endParaRPr>
          </a:p>
          <a:p>
            <a:pPr indent="0" lvl="0" marL="0" rtl="0" algn="l">
              <a:spcBef>
                <a:spcPts val="0"/>
              </a:spcBef>
              <a:spcAft>
                <a:spcPts val="0"/>
              </a:spcAft>
              <a:buNone/>
            </a:pPr>
            <a:r>
              <a:t/>
            </a:r>
            <a:endParaRPr/>
          </a:p>
        </p:txBody>
      </p:sp>
      <p:sp>
        <p:nvSpPr>
          <p:cNvPr id="110" name="Google Shape;110;p18"/>
          <p:cNvSpPr txBox="1"/>
          <p:nvPr>
            <p:ph idx="1" type="body"/>
          </p:nvPr>
        </p:nvSpPr>
        <p:spPr>
          <a:xfrm>
            <a:off x="311700" y="1081775"/>
            <a:ext cx="8520600" cy="3637500"/>
          </a:xfrm>
          <a:prstGeom prst="rect">
            <a:avLst/>
          </a:prstGeom>
        </p:spPr>
        <p:txBody>
          <a:bodyPr anchorCtr="0" anchor="t" bIns="91425" lIns="91425" spcFirstLastPara="1" rIns="91425" wrap="square" tIns="91425">
            <a:noAutofit/>
          </a:bodyPr>
          <a:lstStyle/>
          <a:p>
            <a:pPr indent="-342265" lvl="0" marL="457200" rtl="0" algn="l">
              <a:lnSpc>
                <a:spcPct val="105000"/>
              </a:lnSpc>
              <a:spcBef>
                <a:spcPts val="1200"/>
              </a:spcBef>
              <a:spcAft>
                <a:spcPts val="0"/>
              </a:spcAft>
              <a:buClr>
                <a:srgbClr val="000000"/>
              </a:buClr>
              <a:buSzPts val="1790"/>
              <a:buFont typeface="Arial"/>
              <a:buChar char="●"/>
            </a:pPr>
            <a:r>
              <a:rPr lang="en" sz="1790">
                <a:solidFill>
                  <a:srgbClr val="000000"/>
                </a:solidFill>
                <a:latin typeface="Arial"/>
                <a:ea typeface="Arial"/>
                <a:cs typeface="Arial"/>
                <a:sym typeface="Arial"/>
              </a:rPr>
              <a:t>Synonyme</a:t>
            </a:r>
            <a:endParaRPr sz="1790">
              <a:solidFill>
                <a:srgbClr val="000000"/>
              </a:solidFill>
              <a:latin typeface="Arial"/>
              <a:ea typeface="Arial"/>
              <a:cs typeface="Arial"/>
              <a:sym typeface="Arial"/>
            </a:endParaRPr>
          </a:p>
          <a:p>
            <a:pPr indent="-342265" lvl="1" marL="914400" rtl="0" algn="l">
              <a:lnSpc>
                <a:spcPct val="105000"/>
              </a:lnSpc>
              <a:spcBef>
                <a:spcPts val="0"/>
              </a:spcBef>
              <a:spcAft>
                <a:spcPts val="0"/>
              </a:spcAft>
              <a:buClr>
                <a:srgbClr val="000000"/>
              </a:buClr>
              <a:buSzPts val="1790"/>
              <a:buFont typeface="Arial"/>
              <a:buChar char="○"/>
            </a:pPr>
            <a:r>
              <a:rPr lang="en" sz="1440">
                <a:solidFill>
                  <a:srgbClr val="000000"/>
                </a:solidFill>
                <a:latin typeface="Arial"/>
                <a:ea typeface="Arial"/>
                <a:cs typeface="Arial"/>
                <a:sym typeface="Arial"/>
              </a:rPr>
              <a:t>“How do you remove </a:t>
            </a:r>
            <a:r>
              <a:rPr b="1" lang="en" sz="1440">
                <a:solidFill>
                  <a:srgbClr val="FF0000"/>
                </a:solidFill>
                <a:latin typeface="Arial"/>
                <a:ea typeface="Arial"/>
                <a:cs typeface="Arial"/>
                <a:sym typeface="Arial"/>
              </a:rPr>
              <a:t>mold</a:t>
            </a:r>
            <a:r>
              <a:rPr lang="en" sz="1440">
                <a:solidFill>
                  <a:srgbClr val="000000"/>
                </a:solidFill>
                <a:latin typeface="Arial"/>
                <a:ea typeface="Arial"/>
                <a:cs typeface="Arial"/>
                <a:sym typeface="Arial"/>
              </a:rPr>
              <a:t> from a tent?”  “How do I remove </a:t>
            </a:r>
            <a:r>
              <a:rPr b="1" lang="en" sz="1440">
                <a:solidFill>
                  <a:srgbClr val="FF0000"/>
                </a:solidFill>
                <a:latin typeface="Arial"/>
                <a:ea typeface="Arial"/>
                <a:cs typeface="Arial"/>
                <a:sym typeface="Arial"/>
              </a:rPr>
              <a:t>mildew</a:t>
            </a:r>
            <a:r>
              <a:rPr lang="en" sz="1440">
                <a:solidFill>
                  <a:srgbClr val="000000"/>
                </a:solidFill>
                <a:latin typeface="Arial"/>
                <a:ea typeface="Arial"/>
                <a:cs typeface="Arial"/>
                <a:sym typeface="Arial"/>
              </a:rPr>
              <a:t> from a tent?” </a:t>
            </a:r>
            <a:r>
              <a:rPr b="1" lang="en" sz="1440">
                <a:solidFill>
                  <a:srgbClr val="000000"/>
                </a:solidFill>
                <a:latin typeface="Arial"/>
                <a:ea typeface="Arial"/>
                <a:cs typeface="Arial"/>
                <a:sym typeface="Arial"/>
              </a:rPr>
              <a:t>0.951</a:t>
            </a:r>
            <a:endParaRPr b="1" sz="1440">
              <a:solidFill>
                <a:srgbClr val="000000"/>
              </a:solidFill>
              <a:latin typeface="Arial"/>
              <a:ea typeface="Arial"/>
              <a:cs typeface="Arial"/>
              <a:sym typeface="Arial"/>
            </a:endParaRPr>
          </a:p>
          <a:p>
            <a:pPr indent="-320040" lvl="1" marL="914400" rtl="0" algn="l">
              <a:lnSpc>
                <a:spcPct val="105000"/>
              </a:lnSpc>
              <a:spcBef>
                <a:spcPts val="0"/>
              </a:spcBef>
              <a:spcAft>
                <a:spcPts val="0"/>
              </a:spcAft>
              <a:buClr>
                <a:srgbClr val="000000"/>
              </a:buClr>
              <a:buSzPts val="1440"/>
              <a:buFont typeface="Arial"/>
              <a:buChar char="○"/>
            </a:pPr>
            <a:r>
              <a:rPr lang="en" sz="1440">
                <a:solidFill>
                  <a:srgbClr val="000000"/>
                </a:solidFill>
                <a:latin typeface="Arial"/>
                <a:ea typeface="Arial"/>
                <a:cs typeface="Arial"/>
                <a:sym typeface="Arial"/>
              </a:rPr>
              <a:t>“Senate </a:t>
            </a:r>
            <a:r>
              <a:rPr b="1" lang="en" sz="1440">
                <a:solidFill>
                  <a:srgbClr val="FF0000"/>
                </a:solidFill>
                <a:latin typeface="Arial"/>
                <a:ea typeface="Arial"/>
                <a:cs typeface="Arial"/>
                <a:sym typeface="Arial"/>
              </a:rPr>
              <a:t>confirms</a:t>
            </a:r>
            <a:r>
              <a:rPr lang="en" sz="1440">
                <a:solidFill>
                  <a:srgbClr val="000000"/>
                </a:solidFill>
                <a:latin typeface="Arial"/>
                <a:ea typeface="Arial"/>
                <a:cs typeface="Arial"/>
                <a:sym typeface="Arial"/>
              </a:rPr>
              <a:t> Obama nominee to key appeals court”  “Senate </a:t>
            </a:r>
            <a:r>
              <a:rPr b="1" lang="en" sz="1440">
                <a:solidFill>
                  <a:srgbClr val="FF0000"/>
                </a:solidFill>
                <a:latin typeface="Arial"/>
                <a:ea typeface="Arial"/>
                <a:cs typeface="Arial"/>
                <a:sym typeface="Arial"/>
              </a:rPr>
              <a:t>approves</a:t>
            </a:r>
            <a:r>
              <a:rPr lang="en" sz="1440">
                <a:solidFill>
                  <a:srgbClr val="000000"/>
                </a:solidFill>
                <a:latin typeface="Arial"/>
                <a:ea typeface="Arial"/>
                <a:cs typeface="Arial"/>
                <a:sym typeface="Arial"/>
              </a:rPr>
              <a:t> Obama nominee to key appeals court” </a:t>
            </a:r>
            <a:r>
              <a:rPr b="1" lang="en" sz="1440">
                <a:solidFill>
                  <a:srgbClr val="000000"/>
                </a:solidFill>
                <a:latin typeface="Arial"/>
                <a:ea typeface="Arial"/>
                <a:cs typeface="Arial"/>
                <a:sym typeface="Arial"/>
              </a:rPr>
              <a:t>0.850</a:t>
            </a:r>
            <a:endParaRPr b="1" sz="1440">
              <a:solidFill>
                <a:srgbClr val="000000"/>
              </a:solidFill>
              <a:latin typeface="Arial"/>
              <a:ea typeface="Arial"/>
              <a:cs typeface="Arial"/>
              <a:sym typeface="Arial"/>
            </a:endParaRPr>
          </a:p>
          <a:p>
            <a:pPr indent="-342265" lvl="0" marL="457200" rtl="0" algn="l">
              <a:lnSpc>
                <a:spcPct val="105000"/>
              </a:lnSpc>
              <a:spcBef>
                <a:spcPts val="0"/>
              </a:spcBef>
              <a:spcAft>
                <a:spcPts val="0"/>
              </a:spcAft>
              <a:buClr>
                <a:srgbClr val="000000"/>
              </a:buClr>
              <a:buSzPts val="1790"/>
              <a:buFont typeface="Arial"/>
              <a:buChar char="●"/>
            </a:pPr>
            <a:r>
              <a:rPr lang="en" sz="1790">
                <a:solidFill>
                  <a:srgbClr val="000000"/>
                </a:solidFill>
                <a:latin typeface="Arial"/>
                <a:ea typeface="Arial"/>
                <a:cs typeface="Arial"/>
                <a:sym typeface="Arial"/>
              </a:rPr>
              <a:t>Gleiche Semantik, aber keine synonymen Wörter</a:t>
            </a:r>
            <a:endParaRPr sz="1790">
              <a:solidFill>
                <a:srgbClr val="000000"/>
              </a:solidFill>
              <a:latin typeface="Arial"/>
              <a:ea typeface="Arial"/>
              <a:cs typeface="Arial"/>
              <a:sym typeface="Arial"/>
            </a:endParaRPr>
          </a:p>
          <a:p>
            <a:pPr indent="-342265" lvl="1" marL="914400" rtl="0" algn="l">
              <a:lnSpc>
                <a:spcPct val="105000"/>
              </a:lnSpc>
              <a:spcBef>
                <a:spcPts val="0"/>
              </a:spcBef>
              <a:spcAft>
                <a:spcPts val="0"/>
              </a:spcAft>
              <a:buClr>
                <a:srgbClr val="000000"/>
              </a:buClr>
              <a:buSzPts val="1790"/>
              <a:buFont typeface="Arial"/>
              <a:buChar char="○"/>
            </a:pPr>
            <a:r>
              <a:rPr lang="en" sz="1440">
                <a:solidFill>
                  <a:srgbClr val="000000"/>
                </a:solidFill>
                <a:latin typeface="Arial"/>
                <a:ea typeface="Arial"/>
                <a:cs typeface="Arial"/>
                <a:sym typeface="Arial"/>
              </a:rPr>
              <a:t>“</a:t>
            </a:r>
            <a:r>
              <a:rPr b="1" lang="en" sz="1440">
                <a:solidFill>
                  <a:srgbClr val="000000"/>
                </a:solidFill>
                <a:latin typeface="Arial"/>
                <a:ea typeface="Arial"/>
                <a:cs typeface="Arial"/>
                <a:sym typeface="Arial"/>
              </a:rPr>
              <a:t>Chinese</a:t>
            </a:r>
            <a:r>
              <a:rPr lang="en" sz="1440">
                <a:solidFill>
                  <a:srgbClr val="000000"/>
                </a:solidFill>
                <a:latin typeface="Arial"/>
                <a:ea typeface="Arial"/>
                <a:cs typeface="Arial"/>
                <a:sym typeface="Arial"/>
              </a:rPr>
              <a:t> </a:t>
            </a:r>
            <a:r>
              <a:rPr b="1" lang="en" sz="1440">
                <a:solidFill>
                  <a:srgbClr val="FF0000"/>
                </a:solidFill>
                <a:latin typeface="Arial"/>
                <a:ea typeface="Arial"/>
                <a:cs typeface="Arial"/>
                <a:sym typeface="Arial"/>
              </a:rPr>
              <a:t>lunar rover</a:t>
            </a:r>
            <a:r>
              <a:rPr lang="en" sz="1440">
                <a:solidFill>
                  <a:srgbClr val="000000"/>
                </a:solidFill>
                <a:latin typeface="Arial"/>
                <a:ea typeface="Arial"/>
                <a:cs typeface="Arial"/>
                <a:sym typeface="Arial"/>
              </a:rPr>
              <a:t> lands on moon”  “</a:t>
            </a:r>
            <a:r>
              <a:rPr b="1" lang="en" sz="1440">
                <a:solidFill>
                  <a:srgbClr val="000000"/>
                </a:solidFill>
                <a:latin typeface="Arial"/>
                <a:ea typeface="Arial"/>
                <a:cs typeface="Arial"/>
                <a:sym typeface="Arial"/>
              </a:rPr>
              <a:t>China</a:t>
            </a:r>
            <a:r>
              <a:rPr lang="en" sz="1440">
                <a:solidFill>
                  <a:srgbClr val="000000"/>
                </a:solidFill>
                <a:latin typeface="Arial"/>
                <a:ea typeface="Arial"/>
                <a:cs typeface="Arial"/>
                <a:sym typeface="Arial"/>
              </a:rPr>
              <a:t> lands </a:t>
            </a:r>
            <a:r>
              <a:rPr b="1" lang="en" sz="1440">
                <a:solidFill>
                  <a:srgbClr val="FF0000"/>
                </a:solidFill>
                <a:latin typeface="Arial"/>
                <a:ea typeface="Arial"/>
                <a:cs typeface="Arial"/>
                <a:sym typeface="Arial"/>
              </a:rPr>
              <a:t>robot rover</a:t>
            </a:r>
            <a:r>
              <a:rPr lang="en" sz="1440">
                <a:solidFill>
                  <a:srgbClr val="000000"/>
                </a:solidFill>
                <a:latin typeface="Arial"/>
                <a:ea typeface="Arial"/>
                <a:cs typeface="Arial"/>
                <a:sym typeface="Arial"/>
              </a:rPr>
              <a:t> on moon” </a:t>
            </a:r>
            <a:r>
              <a:rPr b="1" lang="en" sz="1440">
                <a:solidFill>
                  <a:srgbClr val="000000"/>
                </a:solidFill>
                <a:latin typeface="Arial"/>
                <a:ea typeface="Arial"/>
                <a:cs typeface="Arial"/>
                <a:sym typeface="Arial"/>
              </a:rPr>
              <a:t>0.750</a:t>
            </a:r>
            <a:endParaRPr b="1" sz="1440">
              <a:solidFill>
                <a:srgbClr val="000000"/>
              </a:solidFill>
              <a:latin typeface="Arial"/>
              <a:ea typeface="Arial"/>
              <a:cs typeface="Arial"/>
              <a:sym typeface="Arial"/>
            </a:endParaRPr>
          </a:p>
          <a:p>
            <a:pPr indent="-320040" lvl="1" marL="914400" rtl="0" algn="l">
              <a:lnSpc>
                <a:spcPct val="105000"/>
              </a:lnSpc>
              <a:spcBef>
                <a:spcPts val="0"/>
              </a:spcBef>
              <a:spcAft>
                <a:spcPts val="0"/>
              </a:spcAft>
              <a:buClr>
                <a:srgbClr val="000000"/>
              </a:buClr>
              <a:buSzPts val="1440"/>
              <a:buFont typeface="Arial"/>
              <a:buChar char="○"/>
            </a:pPr>
            <a:r>
              <a:rPr lang="en" sz="1440">
                <a:solidFill>
                  <a:srgbClr val="000000"/>
                </a:solidFill>
                <a:latin typeface="Arial"/>
                <a:ea typeface="Arial"/>
                <a:cs typeface="Arial"/>
                <a:sym typeface="Arial"/>
              </a:rPr>
              <a:t>“What </a:t>
            </a:r>
            <a:r>
              <a:rPr b="1" lang="en" sz="1440">
                <a:solidFill>
                  <a:srgbClr val="FF0000"/>
                </a:solidFill>
                <a:latin typeface="Arial"/>
                <a:ea typeface="Arial"/>
                <a:cs typeface="Arial"/>
                <a:sym typeface="Arial"/>
              </a:rPr>
              <a:t>more</a:t>
            </a:r>
            <a:r>
              <a:rPr lang="en" sz="1440">
                <a:solidFill>
                  <a:srgbClr val="000000"/>
                </a:solidFill>
                <a:latin typeface="Arial"/>
                <a:ea typeface="Arial"/>
                <a:cs typeface="Arial"/>
                <a:sym typeface="Arial"/>
              </a:rPr>
              <a:t> can I do to improve my credit score?”	“What can I </a:t>
            </a:r>
            <a:r>
              <a:rPr b="1" lang="en" sz="1440">
                <a:solidFill>
                  <a:srgbClr val="FF0000"/>
                </a:solidFill>
                <a:latin typeface="Arial"/>
                <a:ea typeface="Arial"/>
                <a:cs typeface="Arial"/>
                <a:sym typeface="Arial"/>
              </a:rPr>
              <a:t>realistically</a:t>
            </a:r>
            <a:r>
              <a:rPr lang="en" sz="1440">
                <a:solidFill>
                  <a:srgbClr val="000000"/>
                </a:solidFill>
                <a:latin typeface="Arial"/>
                <a:ea typeface="Arial"/>
                <a:cs typeface="Arial"/>
                <a:sym typeface="Arial"/>
              </a:rPr>
              <a:t> do to raise my credit score?” </a:t>
            </a:r>
            <a:r>
              <a:rPr b="1" lang="en" sz="1440">
                <a:solidFill>
                  <a:srgbClr val="000000"/>
                </a:solidFill>
                <a:latin typeface="Arial"/>
                <a:ea typeface="Arial"/>
                <a:cs typeface="Arial"/>
                <a:sym typeface="Arial"/>
              </a:rPr>
              <a:t>0.722</a:t>
            </a:r>
            <a:endParaRPr b="1" sz="1440">
              <a:solidFill>
                <a:srgbClr val="000000"/>
              </a:solidFill>
              <a:latin typeface="Arial"/>
              <a:ea typeface="Arial"/>
              <a:cs typeface="Arial"/>
              <a:sym typeface="Arial"/>
            </a:endParaRPr>
          </a:p>
          <a:p>
            <a:pPr indent="-342265" lvl="0" marL="457200" rtl="0" algn="l">
              <a:lnSpc>
                <a:spcPct val="105000"/>
              </a:lnSpc>
              <a:spcBef>
                <a:spcPts val="0"/>
              </a:spcBef>
              <a:spcAft>
                <a:spcPts val="0"/>
              </a:spcAft>
              <a:buClr>
                <a:srgbClr val="000000"/>
              </a:buClr>
              <a:buSzPts val="1790"/>
              <a:buFont typeface="Arial"/>
              <a:buChar char="●"/>
            </a:pPr>
            <a:r>
              <a:rPr lang="en" sz="1790">
                <a:solidFill>
                  <a:srgbClr val="000000"/>
                </a:solidFill>
                <a:latin typeface="Arial"/>
                <a:ea typeface="Arial"/>
                <a:cs typeface="Arial"/>
                <a:sym typeface="Arial"/>
              </a:rPr>
              <a:t>n:m-Mapping</a:t>
            </a:r>
            <a:endParaRPr sz="1790">
              <a:solidFill>
                <a:srgbClr val="000000"/>
              </a:solidFill>
              <a:latin typeface="Arial"/>
              <a:ea typeface="Arial"/>
              <a:cs typeface="Arial"/>
              <a:sym typeface="Arial"/>
            </a:endParaRPr>
          </a:p>
          <a:p>
            <a:pPr indent="-342265" lvl="1" marL="914400" rtl="0" algn="l">
              <a:lnSpc>
                <a:spcPct val="105000"/>
              </a:lnSpc>
              <a:spcBef>
                <a:spcPts val="0"/>
              </a:spcBef>
              <a:spcAft>
                <a:spcPts val="0"/>
              </a:spcAft>
              <a:buClr>
                <a:srgbClr val="000000"/>
              </a:buClr>
              <a:buSzPts val="1790"/>
              <a:buFont typeface="Arial"/>
              <a:buChar char="○"/>
            </a:pPr>
            <a:r>
              <a:rPr lang="en" sz="1440">
                <a:solidFill>
                  <a:srgbClr val="000000"/>
                </a:solidFill>
                <a:latin typeface="Arial"/>
                <a:ea typeface="Arial"/>
                <a:cs typeface="Arial"/>
                <a:sym typeface="Arial"/>
              </a:rPr>
              <a:t>“How do I </a:t>
            </a:r>
            <a:r>
              <a:rPr b="1" lang="en" sz="1440">
                <a:solidFill>
                  <a:srgbClr val="FF0000"/>
                </a:solidFill>
                <a:latin typeface="Arial"/>
                <a:ea typeface="Arial"/>
                <a:cs typeface="Arial"/>
                <a:sym typeface="Arial"/>
              </a:rPr>
              <a:t>pump up</a:t>
            </a:r>
            <a:r>
              <a:rPr lang="en" sz="1440">
                <a:solidFill>
                  <a:srgbClr val="000000"/>
                </a:solidFill>
                <a:latin typeface="Arial"/>
                <a:ea typeface="Arial"/>
                <a:cs typeface="Arial"/>
                <a:sym typeface="Arial"/>
              </a:rPr>
              <a:t> water pressure in my shower?” “ How can I </a:t>
            </a:r>
            <a:r>
              <a:rPr b="1" lang="en" sz="1440">
                <a:solidFill>
                  <a:srgbClr val="FF0000"/>
                </a:solidFill>
                <a:latin typeface="Arial"/>
                <a:ea typeface="Arial"/>
                <a:cs typeface="Arial"/>
                <a:sym typeface="Arial"/>
              </a:rPr>
              <a:t>boost</a:t>
            </a:r>
            <a:r>
              <a:rPr lang="en" sz="1440">
                <a:solidFill>
                  <a:srgbClr val="000000"/>
                </a:solidFill>
                <a:latin typeface="Arial"/>
                <a:ea typeface="Arial"/>
                <a:cs typeface="Arial"/>
                <a:sym typeface="Arial"/>
              </a:rPr>
              <a:t> the water pressure in my shower?” </a:t>
            </a:r>
            <a:r>
              <a:rPr b="1" lang="en" sz="1440">
                <a:solidFill>
                  <a:srgbClr val="000000"/>
                </a:solidFill>
                <a:latin typeface="Arial"/>
                <a:ea typeface="Arial"/>
                <a:cs typeface="Arial"/>
                <a:sym typeface="Arial"/>
              </a:rPr>
              <a:t>0.593</a:t>
            </a:r>
            <a:endParaRPr sz="1790">
              <a:solidFill>
                <a:srgbClr val="000000"/>
              </a:solidFill>
              <a:latin typeface="Arial"/>
              <a:ea typeface="Arial"/>
              <a:cs typeface="Arial"/>
              <a:sym typeface="Arial"/>
            </a:endParaRPr>
          </a:p>
          <a:p>
            <a:pPr indent="-342265" lvl="1" marL="914400" rtl="0" algn="l">
              <a:lnSpc>
                <a:spcPct val="105000"/>
              </a:lnSpc>
              <a:spcBef>
                <a:spcPts val="0"/>
              </a:spcBef>
              <a:spcAft>
                <a:spcPts val="0"/>
              </a:spcAft>
              <a:buClr>
                <a:srgbClr val="000000"/>
              </a:buClr>
              <a:buSzPts val="1790"/>
              <a:buFont typeface="Arial"/>
              <a:buChar char="○"/>
            </a:pPr>
            <a:r>
              <a:rPr lang="en" sz="1440">
                <a:solidFill>
                  <a:srgbClr val="000000"/>
                </a:solidFill>
                <a:latin typeface="Arial"/>
                <a:ea typeface="Arial"/>
                <a:cs typeface="Arial"/>
                <a:sym typeface="Arial"/>
              </a:rPr>
              <a:t>“We eat </a:t>
            </a:r>
            <a:r>
              <a:rPr b="1" lang="en" sz="1440">
                <a:solidFill>
                  <a:srgbClr val="FF0000"/>
                </a:solidFill>
                <a:latin typeface="Arial"/>
                <a:ea typeface="Arial"/>
                <a:cs typeface="Arial"/>
                <a:sym typeface="Arial"/>
              </a:rPr>
              <a:t>french fries</a:t>
            </a:r>
            <a:r>
              <a:rPr lang="en" sz="1440">
                <a:solidFill>
                  <a:srgbClr val="000000"/>
                </a:solidFill>
                <a:latin typeface="Arial"/>
                <a:ea typeface="Arial"/>
                <a:cs typeface="Arial"/>
                <a:sym typeface="Arial"/>
              </a:rPr>
              <a:t>.”  “We eat </a:t>
            </a:r>
            <a:r>
              <a:rPr b="1" lang="en" sz="1440">
                <a:solidFill>
                  <a:srgbClr val="FF0000"/>
                </a:solidFill>
                <a:latin typeface="Arial"/>
                <a:ea typeface="Arial"/>
                <a:cs typeface="Arial"/>
                <a:sym typeface="Arial"/>
              </a:rPr>
              <a:t>chips</a:t>
            </a:r>
            <a:r>
              <a:rPr lang="en" sz="1440">
                <a:solidFill>
                  <a:srgbClr val="000000"/>
                </a:solidFill>
                <a:latin typeface="Arial"/>
                <a:ea typeface="Arial"/>
                <a:cs typeface="Arial"/>
                <a:sym typeface="Arial"/>
              </a:rPr>
              <a:t>.” </a:t>
            </a:r>
            <a:r>
              <a:rPr b="1" lang="en" sz="1440">
                <a:solidFill>
                  <a:srgbClr val="000000"/>
                </a:solidFill>
                <a:latin typeface="Arial"/>
                <a:ea typeface="Arial"/>
                <a:cs typeface="Arial"/>
                <a:sym typeface="Arial"/>
              </a:rPr>
              <a:t>0.588</a:t>
            </a:r>
            <a:endParaRPr b="1" sz="1440">
              <a:solidFill>
                <a:srgbClr val="000000"/>
              </a:solidFill>
              <a:latin typeface="Arial"/>
              <a:ea typeface="Arial"/>
              <a:cs typeface="Arial"/>
              <a:sym typeface="Arial"/>
            </a:endParaRPr>
          </a:p>
          <a:p>
            <a:pPr indent="-342265" lvl="1" marL="914400" rtl="0" algn="l">
              <a:lnSpc>
                <a:spcPct val="105000"/>
              </a:lnSpc>
              <a:spcBef>
                <a:spcPts val="0"/>
              </a:spcBef>
              <a:spcAft>
                <a:spcPts val="0"/>
              </a:spcAft>
              <a:buClr>
                <a:srgbClr val="000000"/>
              </a:buClr>
              <a:buSzPts val="1790"/>
              <a:buFont typeface="Arial"/>
              <a:buChar char="○"/>
            </a:pPr>
            <a:r>
              <a:rPr lang="en" sz="1440">
                <a:solidFill>
                  <a:srgbClr val="000000"/>
                </a:solidFill>
                <a:latin typeface="Arial"/>
                <a:ea typeface="Arial"/>
                <a:cs typeface="Arial"/>
                <a:sym typeface="Arial"/>
              </a:rPr>
              <a:t>“A </a:t>
            </a:r>
            <a:r>
              <a:rPr b="1" lang="en" sz="1440">
                <a:solidFill>
                  <a:srgbClr val="FF0000"/>
                </a:solidFill>
                <a:latin typeface="Arial"/>
                <a:ea typeface="Arial"/>
                <a:cs typeface="Arial"/>
                <a:sym typeface="Arial"/>
              </a:rPr>
              <a:t>young cat</a:t>
            </a:r>
            <a:r>
              <a:rPr lang="en" sz="1440">
                <a:solidFill>
                  <a:srgbClr val="000000"/>
                </a:solidFill>
                <a:latin typeface="Arial"/>
                <a:ea typeface="Arial"/>
                <a:cs typeface="Arial"/>
                <a:sym typeface="Arial"/>
              </a:rPr>
              <a:t> </a:t>
            </a:r>
            <a:r>
              <a:rPr b="1" lang="en" sz="1440">
                <a:solidFill>
                  <a:srgbClr val="000000"/>
                </a:solidFill>
                <a:latin typeface="Arial"/>
                <a:ea typeface="Arial"/>
                <a:cs typeface="Arial"/>
                <a:sym typeface="Arial"/>
              </a:rPr>
              <a:t>walks fast</a:t>
            </a:r>
            <a:r>
              <a:rPr lang="en" sz="1440">
                <a:solidFill>
                  <a:srgbClr val="000000"/>
                </a:solidFill>
                <a:latin typeface="Arial"/>
                <a:ea typeface="Arial"/>
                <a:cs typeface="Arial"/>
                <a:sym typeface="Arial"/>
              </a:rPr>
              <a:t>.” “A </a:t>
            </a:r>
            <a:r>
              <a:rPr b="1" lang="en" sz="1440">
                <a:solidFill>
                  <a:srgbClr val="FF0000"/>
                </a:solidFill>
                <a:latin typeface="Arial"/>
                <a:ea typeface="Arial"/>
                <a:cs typeface="Arial"/>
                <a:sym typeface="Arial"/>
              </a:rPr>
              <a:t>kitten</a:t>
            </a:r>
            <a:r>
              <a:rPr lang="en" sz="1440">
                <a:solidFill>
                  <a:srgbClr val="000000"/>
                </a:solidFill>
                <a:latin typeface="Arial"/>
                <a:ea typeface="Arial"/>
                <a:cs typeface="Arial"/>
                <a:sym typeface="Arial"/>
              </a:rPr>
              <a:t> </a:t>
            </a:r>
            <a:r>
              <a:rPr b="1" lang="en" sz="1440">
                <a:solidFill>
                  <a:srgbClr val="000000"/>
                </a:solidFill>
                <a:latin typeface="Arial"/>
                <a:ea typeface="Arial"/>
                <a:cs typeface="Arial"/>
                <a:sym typeface="Arial"/>
              </a:rPr>
              <a:t>runs</a:t>
            </a:r>
            <a:r>
              <a:rPr lang="en" sz="1440">
                <a:solidFill>
                  <a:srgbClr val="000000"/>
                </a:solidFill>
                <a:latin typeface="Arial"/>
                <a:ea typeface="Arial"/>
                <a:cs typeface="Arial"/>
                <a:sym typeface="Arial"/>
              </a:rPr>
              <a:t>.” </a:t>
            </a:r>
            <a:r>
              <a:rPr b="1" lang="en" sz="1440">
                <a:solidFill>
                  <a:srgbClr val="000000"/>
                </a:solidFill>
                <a:latin typeface="Arial"/>
                <a:ea typeface="Arial"/>
                <a:cs typeface="Arial"/>
                <a:sym typeface="Arial"/>
              </a:rPr>
              <a:t>0.319</a:t>
            </a:r>
            <a:endParaRPr b="1" sz="1440">
              <a:solidFill>
                <a:srgbClr val="000000"/>
              </a:solidFill>
              <a:latin typeface="Arial"/>
              <a:ea typeface="Arial"/>
              <a:cs typeface="Arial"/>
              <a:sym typeface="Arial"/>
            </a:endParaRPr>
          </a:p>
          <a:p>
            <a:pPr indent="0" lvl="0" marL="914400" rtl="0" algn="l">
              <a:lnSpc>
                <a:spcPct val="105000"/>
              </a:lnSpc>
              <a:spcBef>
                <a:spcPts val="1200"/>
              </a:spcBef>
              <a:spcAft>
                <a:spcPts val="0"/>
              </a:spcAft>
              <a:buNone/>
            </a:pPr>
            <a:r>
              <a:t/>
            </a:r>
            <a:endParaRPr sz="1790">
              <a:solidFill>
                <a:srgbClr val="000000"/>
              </a:solidFill>
              <a:latin typeface="Arial"/>
              <a:ea typeface="Arial"/>
              <a:cs typeface="Arial"/>
              <a:sym typeface="Arial"/>
            </a:endParaRPr>
          </a:p>
          <a:p>
            <a:pPr indent="0" lvl="0" marL="0" rtl="0" algn="l">
              <a:lnSpc>
                <a:spcPct val="105000"/>
              </a:lnSpc>
              <a:spcBef>
                <a:spcPts val="1200"/>
              </a:spcBef>
              <a:spcAft>
                <a:spcPts val="0"/>
              </a:spcAft>
              <a:buSzPts val="770"/>
              <a:buNone/>
            </a:pPr>
            <a:r>
              <a:t/>
            </a:r>
            <a:endParaRPr sz="1440">
              <a:solidFill>
                <a:srgbClr val="000000"/>
              </a:solidFill>
              <a:latin typeface="Arial"/>
              <a:ea typeface="Arial"/>
              <a:cs typeface="Arial"/>
              <a:sym typeface="Arial"/>
            </a:endParaRPr>
          </a:p>
          <a:p>
            <a:pPr indent="0" lvl="0" marL="0" rtl="0" algn="l">
              <a:lnSpc>
                <a:spcPct val="105000"/>
              </a:lnSpc>
              <a:spcBef>
                <a:spcPts val="1200"/>
              </a:spcBef>
              <a:spcAft>
                <a:spcPts val="0"/>
              </a:spcAft>
              <a:buSzPts val="770"/>
              <a:buNone/>
            </a:pPr>
            <a:r>
              <a:t/>
            </a:r>
            <a:endParaRPr sz="1440">
              <a:solidFill>
                <a:srgbClr val="000000"/>
              </a:solidFill>
              <a:latin typeface="Arial"/>
              <a:ea typeface="Arial"/>
              <a:cs typeface="Arial"/>
              <a:sym typeface="Arial"/>
            </a:endParaRPr>
          </a:p>
          <a:p>
            <a:pPr indent="0" lvl="0" marL="0" rtl="0" algn="l">
              <a:lnSpc>
                <a:spcPct val="105000"/>
              </a:lnSpc>
              <a:spcBef>
                <a:spcPts val="1200"/>
              </a:spcBef>
              <a:spcAft>
                <a:spcPts val="0"/>
              </a:spcAft>
              <a:buSzPts val="770"/>
              <a:buNone/>
            </a:pPr>
            <a:r>
              <a:t/>
            </a:r>
            <a:endParaRPr sz="144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770"/>
              <a:buNone/>
            </a:pPr>
            <a:r>
              <a:t/>
            </a:r>
            <a:endParaRPr sz="1860"/>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333"/>
              <a:t>Analyse</a:t>
            </a:r>
            <a:endParaRPr sz="3333">
              <a:solidFill>
                <a:srgbClr val="000000"/>
              </a:solidFill>
            </a:endParaRPr>
          </a:p>
          <a:p>
            <a:pPr indent="0" lvl="0" marL="0" rtl="0" algn="l">
              <a:spcBef>
                <a:spcPts val="0"/>
              </a:spcBef>
              <a:spcAft>
                <a:spcPts val="0"/>
              </a:spcAft>
              <a:buNone/>
            </a:pPr>
            <a:r>
              <a:t/>
            </a:r>
            <a:endParaRPr/>
          </a:p>
        </p:txBody>
      </p:sp>
      <p:sp>
        <p:nvSpPr>
          <p:cNvPr id="117" name="Google Shape;117;p19"/>
          <p:cNvSpPr txBox="1"/>
          <p:nvPr>
            <p:ph idx="1" type="body"/>
          </p:nvPr>
        </p:nvSpPr>
        <p:spPr>
          <a:xfrm>
            <a:off x="311700" y="1081775"/>
            <a:ext cx="8520600" cy="36375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sz="1640">
                <a:solidFill>
                  <a:srgbClr val="000000"/>
                </a:solidFill>
                <a:latin typeface="Arial"/>
                <a:ea typeface="Arial"/>
                <a:cs typeface="Arial"/>
                <a:sym typeface="Arial"/>
              </a:rPr>
              <a:t>Wir haben die Satzpaare nach unterschiedlichen Aspekten analysiert und verglichen:</a:t>
            </a:r>
            <a:endParaRPr b="1" sz="1640">
              <a:solidFill>
                <a:srgbClr val="000000"/>
              </a:solidFill>
              <a:latin typeface="Arial"/>
              <a:ea typeface="Arial"/>
              <a:cs typeface="Arial"/>
              <a:sym typeface="Arial"/>
            </a:endParaRPr>
          </a:p>
          <a:p>
            <a:pPr indent="-326390" lvl="0" marL="457200" rtl="0" algn="l">
              <a:lnSpc>
                <a:spcPct val="105000"/>
              </a:lnSpc>
              <a:spcBef>
                <a:spcPts val="1200"/>
              </a:spcBef>
              <a:spcAft>
                <a:spcPts val="0"/>
              </a:spcAft>
              <a:buClr>
                <a:srgbClr val="000000"/>
              </a:buClr>
              <a:buSzPts val="1540"/>
              <a:buFont typeface="Arial"/>
              <a:buChar char="●"/>
            </a:pPr>
            <a:r>
              <a:rPr lang="en" sz="1540">
                <a:solidFill>
                  <a:srgbClr val="000000"/>
                </a:solidFill>
                <a:latin typeface="Arial"/>
                <a:ea typeface="Arial"/>
                <a:cs typeface="Arial"/>
                <a:sym typeface="Arial"/>
              </a:rPr>
              <a:t>GloVe- und SBERT-Embeddings</a:t>
            </a:r>
            <a:endParaRPr sz="154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AMR-Parses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Welche Sätze sind schlecht geparst?</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Welche Strukturen sorgen für mangelhafte Alignments</a:t>
            </a:r>
            <a:endParaRPr sz="1500">
              <a:solidFill>
                <a:srgbClr val="000000"/>
              </a:solidFill>
            </a:endParaRPr>
          </a:p>
          <a:p>
            <a:pPr indent="-326390" lvl="0" marL="457200" rtl="0" algn="l">
              <a:lnSpc>
                <a:spcPct val="105000"/>
              </a:lnSpc>
              <a:spcBef>
                <a:spcPts val="0"/>
              </a:spcBef>
              <a:spcAft>
                <a:spcPts val="0"/>
              </a:spcAft>
              <a:buClr>
                <a:srgbClr val="000000"/>
              </a:buClr>
              <a:buSzPts val="1540"/>
              <a:buFont typeface="Arial"/>
              <a:buChar char="●"/>
            </a:pPr>
            <a:r>
              <a:rPr lang="en" sz="1540">
                <a:solidFill>
                  <a:srgbClr val="000000"/>
                </a:solidFill>
                <a:latin typeface="Arial"/>
                <a:ea typeface="Arial"/>
                <a:cs typeface="Arial"/>
                <a:sym typeface="Arial"/>
              </a:rPr>
              <a:t>Smatch und </a:t>
            </a:r>
            <a:r>
              <a:rPr lang="en" sz="1500">
                <a:solidFill>
                  <a:srgbClr val="000000"/>
                </a:solidFill>
                <a:latin typeface="Arial"/>
                <a:ea typeface="Arial"/>
                <a:cs typeface="Arial"/>
                <a:sym typeface="Arial"/>
              </a:rPr>
              <a:t>S</a:t>
            </a:r>
            <a:r>
              <a:rPr baseline="30000" lang="en" sz="1500">
                <a:solidFill>
                  <a:srgbClr val="000000"/>
                </a:solidFill>
                <a:latin typeface="Arial"/>
                <a:ea typeface="Arial"/>
                <a:cs typeface="Arial"/>
                <a:sym typeface="Arial"/>
              </a:rPr>
              <a:t>2</a:t>
            </a:r>
            <a:r>
              <a:rPr lang="en" sz="1500">
                <a:solidFill>
                  <a:srgbClr val="000000"/>
                </a:solidFill>
                <a:latin typeface="Arial"/>
                <a:ea typeface="Arial"/>
                <a:cs typeface="Arial"/>
                <a:sym typeface="Arial"/>
              </a:rPr>
              <a:t>Match</a:t>
            </a:r>
            <a:r>
              <a:rPr lang="en">
                <a:solidFill>
                  <a:srgbClr val="000000"/>
                </a:solidFill>
                <a:latin typeface="Arial"/>
                <a:ea typeface="Arial"/>
                <a:cs typeface="Arial"/>
                <a:sym typeface="Arial"/>
              </a:rPr>
              <a:t>-</a:t>
            </a:r>
            <a:r>
              <a:rPr lang="en" sz="1540">
                <a:solidFill>
                  <a:srgbClr val="000000"/>
                </a:solidFill>
                <a:latin typeface="Arial"/>
                <a:ea typeface="Arial"/>
                <a:cs typeface="Arial"/>
                <a:sym typeface="Arial"/>
              </a:rPr>
              <a:t>Alignments</a:t>
            </a:r>
            <a:endParaRPr sz="1440">
              <a:solidFill>
                <a:srgbClr val="000000"/>
              </a:solidFill>
              <a:latin typeface="Arial"/>
              <a:ea typeface="Arial"/>
              <a:cs typeface="Arial"/>
              <a:sym typeface="Arial"/>
            </a:endParaRPr>
          </a:p>
          <a:p>
            <a:pPr indent="0" lvl="0" marL="0" rtl="0" algn="l">
              <a:lnSpc>
                <a:spcPct val="105000"/>
              </a:lnSpc>
              <a:spcBef>
                <a:spcPts val="1200"/>
              </a:spcBef>
              <a:spcAft>
                <a:spcPts val="0"/>
              </a:spcAft>
              <a:buSzPts val="770"/>
              <a:buNone/>
            </a:pPr>
            <a:r>
              <a:t/>
            </a:r>
            <a:endParaRPr sz="1440">
              <a:solidFill>
                <a:srgbClr val="000000"/>
              </a:solidFill>
              <a:latin typeface="Arial"/>
              <a:ea typeface="Arial"/>
              <a:cs typeface="Arial"/>
              <a:sym typeface="Arial"/>
            </a:endParaRPr>
          </a:p>
          <a:p>
            <a:pPr indent="0" lvl="0" marL="0" rtl="0" algn="l">
              <a:lnSpc>
                <a:spcPct val="105000"/>
              </a:lnSpc>
              <a:spcBef>
                <a:spcPts val="1200"/>
              </a:spcBef>
              <a:spcAft>
                <a:spcPts val="0"/>
              </a:spcAft>
              <a:buSzPts val="770"/>
              <a:buNone/>
            </a:pPr>
            <a:r>
              <a:t/>
            </a:r>
            <a:endParaRPr sz="144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770"/>
              <a:buNone/>
            </a:pPr>
            <a:r>
              <a:t/>
            </a:r>
            <a:endParaRPr sz="1860"/>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Analyse - Auffälligkeiten</a:t>
            </a:r>
            <a:endParaRPr sz="3333">
              <a:solidFill>
                <a:srgbClr val="000000"/>
              </a:solidFill>
            </a:endParaRPr>
          </a:p>
          <a:p>
            <a:pPr indent="0" lvl="0" marL="0" rtl="0" algn="l">
              <a:spcBef>
                <a:spcPts val="0"/>
              </a:spcBef>
              <a:spcAft>
                <a:spcPts val="0"/>
              </a:spcAft>
              <a:buNone/>
            </a:pPr>
            <a:r>
              <a:t/>
            </a:r>
            <a:endParaRPr>
              <a:solidFill>
                <a:srgbClr val="000000"/>
              </a:solidFill>
            </a:endParaRPr>
          </a:p>
        </p:txBody>
      </p:sp>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0"/>
          <p:cNvPicPr preferRelativeResize="0"/>
          <p:nvPr/>
        </p:nvPicPr>
        <p:blipFill>
          <a:blip r:embed="rId3">
            <a:alphaModFix/>
          </a:blip>
          <a:stretch>
            <a:fillRect/>
          </a:stretch>
        </p:blipFill>
        <p:spPr>
          <a:xfrm>
            <a:off x="2788800" y="2781963"/>
            <a:ext cx="2974926" cy="958400"/>
          </a:xfrm>
          <a:prstGeom prst="rect">
            <a:avLst/>
          </a:prstGeom>
          <a:noFill/>
          <a:ln>
            <a:noFill/>
          </a:ln>
        </p:spPr>
      </p:pic>
      <p:pic>
        <p:nvPicPr>
          <p:cNvPr id="126" name="Google Shape;126;p20"/>
          <p:cNvPicPr preferRelativeResize="0"/>
          <p:nvPr/>
        </p:nvPicPr>
        <p:blipFill>
          <a:blip r:embed="rId4">
            <a:alphaModFix/>
          </a:blip>
          <a:stretch>
            <a:fillRect/>
          </a:stretch>
        </p:blipFill>
        <p:spPr>
          <a:xfrm>
            <a:off x="6046225" y="2835013"/>
            <a:ext cx="2818800" cy="667978"/>
          </a:xfrm>
          <a:prstGeom prst="rect">
            <a:avLst/>
          </a:prstGeom>
          <a:noFill/>
          <a:ln>
            <a:noFill/>
          </a:ln>
        </p:spPr>
      </p:pic>
      <p:sp>
        <p:nvSpPr>
          <p:cNvPr id="127" name="Google Shape;127;p20"/>
          <p:cNvSpPr/>
          <p:nvPr/>
        </p:nvSpPr>
        <p:spPr>
          <a:xfrm>
            <a:off x="4044625" y="2152875"/>
            <a:ext cx="132600" cy="393600"/>
          </a:xfrm>
          <a:prstGeom prst="down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28" name="Google Shape;128;p20"/>
          <p:cNvSpPr txBox="1"/>
          <p:nvPr/>
        </p:nvSpPr>
        <p:spPr>
          <a:xfrm>
            <a:off x="3002125" y="1694629"/>
            <a:ext cx="281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A young cat walks fast </a:t>
            </a:r>
            <a:endParaRPr sz="1500">
              <a:latin typeface="Open Sans"/>
              <a:ea typeface="Open Sans"/>
              <a:cs typeface="Open Sans"/>
              <a:sym typeface="Open Sans"/>
            </a:endParaRPr>
          </a:p>
        </p:txBody>
      </p:sp>
      <p:sp>
        <p:nvSpPr>
          <p:cNvPr id="129" name="Google Shape;129;p20"/>
          <p:cNvSpPr txBox="1"/>
          <p:nvPr/>
        </p:nvSpPr>
        <p:spPr>
          <a:xfrm>
            <a:off x="6519775" y="1684875"/>
            <a:ext cx="138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A kitten runs</a:t>
            </a:r>
            <a:endParaRPr sz="1500">
              <a:latin typeface="Open Sans"/>
              <a:ea typeface="Open Sans"/>
              <a:cs typeface="Open Sans"/>
              <a:sym typeface="Open Sans"/>
            </a:endParaRPr>
          </a:p>
        </p:txBody>
      </p:sp>
      <p:pic>
        <p:nvPicPr>
          <p:cNvPr id="130" name="Google Shape;130;p20"/>
          <p:cNvPicPr preferRelativeResize="0"/>
          <p:nvPr/>
        </p:nvPicPr>
        <p:blipFill>
          <a:blip r:embed="rId5">
            <a:alphaModFix/>
          </a:blip>
          <a:stretch>
            <a:fillRect/>
          </a:stretch>
        </p:blipFill>
        <p:spPr>
          <a:xfrm>
            <a:off x="152400" y="4193188"/>
            <a:ext cx="8518282" cy="308850"/>
          </a:xfrm>
          <a:prstGeom prst="rect">
            <a:avLst/>
          </a:prstGeom>
          <a:noFill/>
          <a:ln>
            <a:noFill/>
          </a:ln>
        </p:spPr>
      </p:pic>
      <p:sp>
        <p:nvSpPr>
          <p:cNvPr id="131" name="Google Shape;131;p20"/>
          <p:cNvSpPr txBox="1"/>
          <p:nvPr/>
        </p:nvSpPr>
        <p:spPr>
          <a:xfrm>
            <a:off x="152400" y="3654075"/>
            <a:ext cx="239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S2match Alignments:</a:t>
            </a:r>
            <a:endParaRPr b="1" sz="1600">
              <a:latin typeface="Open Sans"/>
              <a:ea typeface="Open Sans"/>
              <a:cs typeface="Open Sans"/>
              <a:sym typeface="Open Sans"/>
            </a:endParaRPr>
          </a:p>
        </p:txBody>
      </p:sp>
      <p:sp>
        <p:nvSpPr>
          <p:cNvPr id="132" name="Google Shape;132;p20"/>
          <p:cNvSpPr/>
          <p:nvPr/>
        </p:nvSpPr>
        <p:spPr>
          <a:xfrm>
            <a:off x="7146775" y="2152875"/>
            <a:ext cx="132600" cy="393600"/>
          </a:xfrm>
          <a:prstGeom prst="down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3" name="Google Shape;133;p20"/>
          <p:cNvSpPr/>
          <p:nvPr/>
        </p:nvSpPr>
        <p:spPr>
          <a:xfrm>
            <a:off x="6046225" y="4142675"/>
            <a:ext cx="2522100" cy="2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3354150" y="2936113"/>
            <a:ext cx="2304300" cy="4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3002125" y="1122325"/>
            <a:ext cx="581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AMRs im Vergleich</a:t>
            </a:r>
            <a:endParaRPr b="1" sz="1600">
              <a:latin typeface="Open Sans"/>
              <a:ea typeface="Open Sans"/>
              <a:cs typeface="Open Sans"/>
              <a:sym typeface="Open Sans"/>
            </a:endParaRPr>
          </a:p>
        </p:txBody>
      </p:sp>
      <p:sp>
        <p:nvSpPr>
          <p:cNvPr id="136" name="Google Shape;136;p20"/>
          <p:cNvSpPr txBox="1"/>
          <p:nvPr/>
        </p:nvSpPr>
        <p:spPr>
          <a:xfrm>
            <a:off x="311700" y="1223225"/>
            <a:ext cx="2477100" cy="2693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sz="1500">
                <a:latin typeface="Open Sans"/>
                <a:ea typeface="Open Sans"/>
                <a:cs typeface="Open Sans"/>
                <a:sym typeface="Open Sans"/>
              </a:rPr>
              <a:t>SBERT besser als GLoVe</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Schlechte Alignments</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Fehlende Alignments oft bei untergeordneten Strukturen (z.B. “:mod”)</a:t>
            </a:r>
            <a:endParaRPr sz="15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Lösungsansätze</a:t>
            </a:r>
            <a:endParaRPr>
              <a:solidFill>
                <a:srgbClr val="000000"/>
              </a:solidFill>
            </a:endParaRPr>
          </a:p>
        </p:txBody>
      </p:sp>
      <p:sp>
        <p:nvSpPr>
          <p:cNvPr id="142" name="Google Shape;142;p21"/>
          <p:cNvSpPr txBox="1"/>
          <p:nvPr>
            <p:ph idx="1" type="body"/>
          </p:nvPr>
        </p:nvSpPr>
        <p:spPr>
          <a:xfrm>
            <a:off x="311700" y="1152425"/>
            <a:ext cx="8520600" cy="3416700"/>
          </a:xfrm>
          <a:prstGeom prst="rect">
            <a:avLst/>
          </a:prstGeom>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None/>
            </a:pPr>
            <a:r>
              <a:rPr b="1" lang="en" sz="1600">
                <a:solidFill>
                  <a:srgbClr val="000000"/>
                </a:solidFill>
              </a:rPr>
              <a:t>Ziel:</a:t>
            </a:r>
            <a:endParaRPr b="1" sz="1600">
              <a:solidFill>
                <a:srgbClr val="000000"/>
              </a:solidFill>
            </a:endParaRPr>
          </a:p>
          <a:p>
            <a:pPr indent="0" lvl="0" marL="0" marR="38100" rtl="0" algn="l">
              <a:lnSpc>
                <a:spcPct val="128571"/>
              </a:lnSpc>
              <a:spcBef>
                <a:spcPts val="0"/>
              </a:spcBef>
              <a:spcAft>
                <a:spcPts val="0"/>
              </a:spcAft>
              <a:buNone/>
            </a:pPr>
            <a:r>
              <a:rPr lang="en" sz="1500">
                <a:solidFill>
                  <a:srgbClr val="000000"/>
                </a:solidFill>
              </a:rPr>
              <a:t>Bessere Alignments generieren, um bessere</a:t>
            </a:r>
            <a:endParaRPr sz="1500">
              <a:solidFill>
                <a:srgbClr val="000000"/>
              </a:solidFill>
            </a:endParaRPr>
          </a:p>
          <a:p>
            <a:pPr indent="0" lvl="0" marL="0" marR="38100" rtl="0" algn="l">
              <a:lnSpc>
                <a:spcPct val="128571"/>
              </a:lnSpc>
              <a:spcBef>
                <a:spcPts val="0"/>
              </a:spcBef>
              <a:spcAft>
                <a:spcPts val="0"/>
              </a:spcAft>
              <a:buNone/>
            </a:pPr>
            <a:r>
              <a:rPr lang="en" sz="1500">
                <a:solidFill>
                  <a:srgbClr val="000000"/>
                </a:solidFill>
              </a:rPr>
              <a:t>Scores zu erreichen. Bspw. soll “young cat” auf</a:t>
            </a:r>
            <a:endParaRPr sz="1500">
              <a:solidFill>
                <a:srgbClr val="000000"/>
              </a:solidFill>
            </a:endParaRPr>
          </a:p>
          <a:p>
            <a:pPr indent="0" lvl="0" marL="0" marR="38100" rtl="0" algn="l">
              <a:lnSpc>
                <a:spcPct val="128571"/>
              </a:lnSpc>
              <a:spcBef>
                <a:spcPts val="0"/>
              </a:spcBef>
              <a:spcAft>
                <a:spcPts val="0"/>
              </a:spcAft>
              <a:buNone/>
            </a:pPr>
            <a:r>
              <a:rPr lang="en" sz="1500">
                <a:solidFill>
                  <a:srgbClr val="000000"/>
                </a:solidFill>
              </a:rPr>
              <a:t>“Kitten” gemappt werden.</a:t>
            </a:r>
            <a:endParaRPr sz="1500">
              <a:solidFill>
                <a:srgbClr val="000000"/>
              </a:solidFill>
            </a:endParaRPr>
          </a:p>
          <a:p>
            <a:pPr indent="0" lvl="0" marL="0" marR="38100" rtl="0" algn="l">
              <a:lnSpc>
                <a:spcPct val="128571"/>
              </a:lnSpc>
              <a:spcBef>
                <a:spcPts val="0"/>
              </a:spcBef>
              <a:spcAft>
                <a:spcPts val="0"/>
              </a:spcAft>
              <a:buNone/>
            </a:pPr>
            <a:r>
              <a:t/>
            </a:r>
            <a:endParaRPr sz="1600">
              <a:solidFill>
                <a:srgbClr val="000000"/>
              </a:solidFill>
            </a:endParaRPr>
          </a:p>
          <a:p>
            <a:pPr indent="0" lvl="0" marL="0" marR="38100" rtl="0" algn="l">
              <a:lnSpc>
                <a:spcPct val="128571"/>
              </a:lnSpc>
              <a:spcBef>
                <a:spcPts val="0"/>
              </a:spcBef>
              <a:spcAft>
                <a:spcPts val="0"/>
              </a:spcAft>
              <a:buNone/>
            </a:pPr>
            <a:r>
              <a:rPr b="1" lang="en" sz="1600">
                <a:solidFill>
                  <a:srgbClr val="000000"/>
                </a:solidFill>
              </a:rPr>
              <a:t>Methoden:</a:t>
            </a:r>
            <a:endParaRPr b="1" sz="1600">
              <a:solidFill>
                <a:srgbClr val="000000"/>
              </a:solidFill>
            </a:endParaRPr>
          </a:p>
          <a:p>
            <a:pPr indent="-323850" lvl="0" marL="457200" marR="38100" rtl="0" algn="l">
              <a:lnSpc>
                <a:spcPct val="128571"/>
              </a:lnSpc>
              <a:spcBef>
                <a:spcPts val="0"/>
              </a:spcBef>
              <a:spcAft>
                <a:spcPts val="0"/>
              </a:spcAft>
              <a:buClr>
                <a:srgbClr val="000000"/>
              </a:buClr>
              <a:buSzPts val="1500"/>
              <a:buAutoNum type="arabicPeriod"/>
            </a:pPr>
            <a:r>
              <a:rPr lang="en" sz="1500">
                <a:solidFill>
                  <a:srgbClr val="000000"/>
                </a:solidFill>
              </a:rPr>
              <a:t>Untergeordnete Strukturen in bestimmten Fällen mit der übergeordneten Struktur zusammenfassen</a:t>
            </a:r>
            <a:endParaRPr sz="1500">
              <a:solidFill>
                <a:srgbClr val="000000"/>
              </a:solidFill>
            </a:endParaRPr>
          </a:p>
          <a:p>
            <a:pPr indent="-323850" lvl="0" marL="457200" marR="38100" rtl="0" algn="l">
              <a:lnSpc>
                <a:spcPct val="128571"/>
              </a:lnSpc>
              <a:spcBef>
                <a:spcPts val="0"/>
              </a:spcBef>
              <a:spcAft>
                <a:spcPts val="0"/>
              </a:spcAft>
              <a:buClr>
                <a:srgbClr val="000000"/>
              </a:buClr>
              <a:buSzPts val="1500"/>
              <a:buAutoNum type="arabicPeriod"/>
            </a:pPr>
            <a:r>
              <a:rPr lang="en" sz="1500">
                <a:solidFill>
                  <a:srgbClr val="000000"/>
                </a:solidFill>
              </a:rPr>
              <a:t>Elemente, die mit “Null” aligniert werden mithilfe von Token-AMR-Alignments remappen</a:t>
            </a:r>
            <a:endParaRPr sz="1500">
              <a:solidFill>
                <a:srgbClr val="000000"/>
              </a:solidFill>
            </a:endParaRPr>
          </a:p>
          <a:p>
            <a:pPr indent="0" lvl="0" marL="0" marR="38100" rtl="0" algn="l">
              <a:lnSpc>
                <a:spcPct val="128571"/>
              </a:lnSpc>
              <a:spcBef>
                <a:spcPts val="0"/>
              </a:spcBef>
              <a:spcAft>
                <a:spcPts val="0"/>
              </a:spcAft>
              <a:buNone/>
            </a:pPr>
            <a:r>
              <a:t/>
            </a:r>
            <a:endParaRPr b="1" sz="1600">
              <a:solidFill>
                <a:srgbClr val="000000"/>
              </a:solidFill>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1"/>
          <p:cNvPicPr preferRelativeResize="0"/>
          <p:nvPr/>
        </p:nvPicPr>
        <p:blipFill>
          <a:blip r:embed="rId3">
            <a:alphaModFix/>
          </a:blip>
          <a:stretch>
            <a:fillRect/>
          </a:stretch>
        </p:blipFill>
        <p:spPr>
          <a:xfrm>
            <a:off x="5418575" y="1249549"/>
            <a:ext cx="2884200" cy="154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