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Economica"/>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6AC8A8-CA7A-4001-A99A-324B84B77E60}">
  <a:tblStyle styleId="{176AC8A8-CA7A-4001-A99A-324B84B77E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0e6f22a6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0e6f22a6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8700d70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8700d70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8700d7021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8700d7021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00bccf0c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00bccf0c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85b7d2e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85b7d2e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7da20805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7da20805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00bccf0c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00bccf0c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00bccf0c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00bccf0c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00bccf0c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00bccf0c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00bccf0c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00bccf0c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7baf65bd4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7baf65bd4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00bccf0c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00bccf0c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7da20805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7da20805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8700d702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8700d702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7da20805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7da20805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0" y="5056825"/>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5" name="Google Shape;55;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lnSpc>
                <a:spcPct val="100000"/>
              </a:lnSpc>
              <a:spcBef>
                <a:spcPts val="1600"/>
              </a:spcBef>
              <a:spcAft>
                <a:spcPts val="0"/>
              </a:spcAft>
              <a:buSzPts val="1400"/>
              <a:buChar char="○"/>
              <a:defRPr/>
            </a:lvl2pPr>
            <a:lvl3pPr indent="-317500" lvl="2" marL="1371600">
              <a:lnSpc>
                <a:spcPct val="100000"/>
              </a:lnSpc>
              <a:spcBef>
                <a:spcPts val="1600"/>
              </a:spcBef>
              <a:spcAft>
                <a:spcPts val="0"/>
              </a:spcAft>
              <a:buSzPts val="1400"/>
              <a:buChar char="■"/>
              <a:defRPr/>
            </a:lvl3pPr>
            <a:lvl4pPr indent="-317500" lvl="3" marL="1828800">
              <a:lnSpc>
                <a:spcPct val="100000"/>
              </a:lnSpc>
              <a:spcBef>
                <a:spcPts val="1600"/>
              </a:spcBef>
              <a:spcAft>
                <a:spcPts val="0"/>
              </a:spcAft>
              <a:buSzPts val="1400"/>
              <a:buChar char="●"/>
              <a:defRPr/>
            </a:lvl4pPr>
            <a:lvl5pPr indent="-317500" lvl="4" marL="2286000">
              <a:lnSpc>
                <a:spcPct val="100000"/>
              </a:lnSpc>
              <a:spcBef>
                <a:spcPts val="1600"/>
              </a:spcBef>
              <a:spcAft>
                <a:spcPts val="0"/>
              </a:spcAft>
              <a:buSzPts val="1400"/>
              <a:buChar char="○"/>
              <a:defRPr/>
            </a:lvl5pPr>
            <a:lvl6pPr indent="-317500" lvl="5" marL="2743200">
              <a:lnSpc>
                <a:spcPct val="100000"/>
              </a:lnSpc>
              <a:spcBef>
                <a:spcPts val="1600"/>
              </a:spcBef>
              <a:spcAft>
                <a:spcPts val="0"/>
              </a:spcAft>
              <a:buSzPts val="1400"/>
              <a:buChar char="■"/>
              <a:defRPr/>
            </a:lvl6pPr>
            <a:lvl7pPr indent="-317500" lvl="6" marL="3200400">
              <a:lnSpc>
                <a:spcPct val="100000"/>
              </a:lnSpc>
              <a:spcBef>
                <a:spcPts val="1600"/>
              </a:spcBef>
              <a:spcAft>
                <a:spcPts val="0"/>
              </a:spcAft>
              <a:buSzPts val="1400"/>
              <a:buChar char="●"/>
              <a:defRPr/>
            </a:lvl7pPr>
            <a:lvl8pPr indent="-317500" lvl="7" marL="3657600">
              <a:lnSpc>
                <a:spcPct val="100000"/>
              </a:lnSpc>
              <a:spcBef>
                <a:spcPts val="1600"/>
              </a:spcBef>
              <a:spcAft>
                <a:spcPts val="0"/>
              </a:spcAft>
              <a:buSzPts val="1400"/>
              <a:buChar char="○"/>
              <a:defRPr/>
            </a:lvl8pPr>
            <a:lvl9pPr indent="-317500" lvl="8" marL="4114800">
              <a:lnSpc>
                <a:spcPct val="100000"/>
              </a:lnSpc>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5"/>
          <p:cNvSpPr/>
          <p:nvPr/>
        </p:nvSpPr>
        <p:spPr>
          <a:xfrm>
            <a:off x="0" y="5056825"/>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6" name="Google Shape;36;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5" name="Google Shape;45;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6" name="Google Shape;46;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pypi.org/project/supar/" TargetMode="External"/><Relationship Id="rId4" Type="http://schemas.openxmlformats.org/officeDocument/2006/relationships/hyperlink" Target="https://github.com/jflanigan/jamr" TargetMode="External"/><Relationship Id="rId9" Type="http://schemas.openxmlformats.org/officeDocument/2006/relationships/hyperlink" Target="https://github.com/Heidelberg-NLP/amr-metric-suite" TargetMode="External"/><Relationship Id="rId5" Type="http://schemas.openxmlformats.org/officeDocument/2006/relationships/hyperlink" Target="https://www.sbert.net/" TargetMode="External"/><Relationship Id="rId6" Type="http://schemas.openxmlformats.org/officeDocument/2006/relationships/hyperlink" Target="https://github.com/Heidelberg-NLP/amr-metric-suite" TargetMode="External"/><Relationship Id="rId7" Type="http://schemas.openxmlformats.org/officeDocument/2006/relationships/hyperlink" Target="https://github.com/Heidelberg-NLP/amr-metric-suite" TargetMode="External"/><Relationship Id="rId8" Type="http://schemas.openxmlformats.org/officeDocument/2006/relationships/hyperlink" Target="https://github.com/Heidelberg-NLP/amr-metric-suit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311700" y="1824475"/>
            <a:ext cx="8520600" cy="199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4500"/>
          </a:p>
          <a:p>
            <a:pPr indent="0" lvl="0" marL="0" rtl="0" algn="ctr">
              <a:spcBef>
                <a:spcPts val="0"/>
              </a:spcBef>
              <a:spcAft>
                <a:spcPts val="0"/>
              </a:spcAft>
              <a:buNone/>
            </a:pPr>
            <a:r>
              <a:t/>
            </a:r>
            <a:endParaRPr sz="4500"/>
          </a:p>
          <a:p>
            <a:pPr indent="0" lvl="0" marL="0" rtl="0" algn="ctr">
              <a:spcBef>
                <a:spcPts val="0"/>
              </a:spcBef>
              <a:spcAft>
                <a:spcPts val="0"/>
              </a:spcAft>
              <a:buNone/>
            </a:pPr>
            <a:r>
              <a:rPr lang="en" sz="3800"/>
              <a:t>SWP-I </a:t>
            </a:r>
            <a:endParaRPr sz="3800"/>
          </a:p>
          <a:p>
            <a:pPr indent="0" lvl="0" marL="0" rtl="0" algn="ctr">
              <a:spcBef>
                <a:spcPts val="0"/>
              </a:spcBef>
              <a:spcAft>
                <a:spcPts val="0"/>
              </a:spcAft>
              <a:buNone/>
            </a:pPr>
            <a:r>
              <a:rPr lang="en" sz="3800"/>
              <a:t>Spezifikationsvortrag</a:t>
            </a:r>
            <a:endParaRPr sz="3800"/>
          </a:p>
          <a:p>
            <a:pPr indent="0" lvl="0" marL="0" rtl="0" algn="ctr">
              <a:spcBef>
                <a:spcPts val="0"/>
              </a:spcBef>
              <a:spcAft>
                <a:spcPts val="0"/>
              </a:spcAft>
              <a:buNone/>
            </a:pPr>
            <a:r>
              <a:t/>
            </a:r>
            <a:endParaRPr sz="3800"/>
          </a:p>
          <a:p>
            <a:pPr indent="0" lvl="0" marL="0" rtl="0" algn="ctr">
              <a:spcBef>
                <a:spcPts val="0"/>
              </a:spcBef>
              <a:spcAft>
                <a:spcPts val="0"/>
              </a:spcAft>
              <a:buClr>
                <a:schemeClr val="dk1"/>
              </a:buClr>
              <a:buSzPts val="1100"/>
              <a:buFont typeface="Arial"/>
              <a:buNone/>
            </a:pPr>
            <a:r>
              <a:rPr lang="en" sz="3800"/>
              <a:t>Capturing Similarity of Subgraphs in AMRs</a:t>
            </a:r>
            <a:endParaRPr sz="3800"/>
          </a:p>
          <a:p>
            <a:pPr indent="0" lvl="0" marL="0" rtl="0" algn="ctr">
              <a:spcBef>
                <a:spcPts val="0"/>
              </a:spcBef>
              <a:spcAft>
                <a:spcPts val="0"/>
              </a:spcAft>
              <a:buNone/>
            </a:pPr>
            <a:r>
              <a:t/>
            </a:r>
            <a:endParaRPr/>
          </a:p>
        </p:txBody>
      </p:sp>
      <p:sp>
        <p:nvSpPr>
          <p:cNvPr id="64" name="Google Shape;64;p13"/>
          <p:cNvSpPr txBox="1"/>
          <p:nvPr>
            <p:ph idx="1" type="subTitle"/>
          </p:nvPr>
        </p:nvSpPr>
        <p:spPr>
          <a:xfrm>
            <a:off x="3044700" y="3116575"/>
            <a:ext cx="31803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Denis Logvinenko, Natalia Minakova, Livia Zöbeli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2"/>
          <p:cNvPicPr preferRelativeResize="0"/>
          <p:nvPr/>
        </p:nvPicPr>
        <p:blipFill rotWithShape="1">
          <a:blip r:embed="rId3">
            <a:alphaModFix/>
          </a:blip>
          <a:srcRect b="0" l="6884" r="3932" t="9280"/>
          <a:stretch/>
        </p:blipFill>
        <p:spPr>
          <a:xfrm>
            <a:off x="4964925" y="1225225"/>
            <a:ext cx="4120625" cy="3736200"/>
          </a:xfrm>
          <a:prstGeom prst="rect">
            <a:avLst/>
          </a:prstGeom>
          <a:noFill/>
          <a:ln>
            <a:noFill/>
          </a:ln>
        </p:spPr>
      </p:pic>
      <p:sp>
        <p:nvSpPr>
          <p:cNvPr id="147" name="Google Shape;147;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Erweiterung von S</a:t>
            </a:r>
            <a:r>
              <a:rPr baseline="30000" lang="en"/>
              <a:t>2</a:t>
            </a:r>
            <a:r>
              <a:rPr lang="en"/>
              <a:t>Match</a:t>
            </a:r>
            <a:endParaRPr/>
          </a:p>
        </p:txBody>
      </p:sp>
      <p:sp>
        <p:nvSpPr>
          <p:cNvPr id="148" name="Google Shape;148;p22"/>
          <p:cNvSpPr txBox="1"/>
          <p:nvPr>
            <p:ph idx="1" type="body"/>
          </p:nvPr>
        </p:nvSpPr>
        <p:spPr>
          <a:xfrm>
            <a:off x="224250" y="1309225"/>
            <a:ext cx="3692100" cy="3652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S</a:t>
            </a:r>
            <a:r>
              <a:rPr baseline="30000" lang="en"/>
              <a:t>2</a:t>
            </a:r>
            <a:r>
              <a:rPr lang="en"/>
              <a:t>Match misst Ähnlichkeit von 2 </a:t>
            </a:r>
            <a:r>
              <a:rPr lang="en"/>
              <a:t>lexikalischen</a:t>
            </a:r>
            <a:r>
              <a:rPr lang="en"/>
              <a:t> Knoten</a:t>
            </a:r>
            <a:endParaRPr/>
          </a:p>
          <a:p>
            <a:pPr indent="-317500" lvl="0" marL="457200" rtl="0" algn="l">
              <a:lnSpc>
                <a:spcPct val="100000"/>
              </a:lnSpc>
              <a:spcBef>
                <a:spcPts val="1600"/>
              </a:spcBef>
              <a:spcAft>
                <a:spcPts val="0"/>
              </a:spcAft>
              <a:buSzPts val="1400"/>
              <a:buChar char="●"/>
            </a:pPr>
            <a:r>
              <a:rPr lang="en"/>
              <a:t>Meistens haben die Knoten aber eine untergeordnete Struktur </a:t>
            </a:r>
            <a:endParaRPr/>
          </a:p>
          <a:p>
            <a:pPr indent="-317500" lvl="0" marL="457200" rtl="0" algn="l">
              <a:lnSpc>
                <a:spcPct val="100000"/>
              </a:lnSpc>
              <a:spcBef>
                <a:spcPts val="1600"/>
              </a:spcBef>
              <a:spcAft>
                <a:spcPts val="0"/>
              </a:spcAft>
              <a:buSzPts val="1400"/>
              <a:buChar char="●"/>
            </a:pPr>
            <a:r>
              <a:rPr lang="en"/>
              <a:t>“evildoer Cruella de Vil” kann zu einem lexikalischen Knoten gemacht werden → Subjekt des Satzes</a:t>
            </a:r>
            <a:endParaRPr/>
          </a:p>
          <a:p>
            <a:pPr indent="-317500" lvl="0" marL="457200" rtl="0" algn="l">
              <a:lnSpc>
                <a:spcPct val="100000"/>
              </a:lnSpc>
              <a:spcBef>
                <a:spcPts val="1600"/>
              </a:spcBef>
              <a:spcAft>
                <a:spcPts val="0"/>
              </a:spcAft>
              <a:buSzPts val="1400"/>
              <a:buChar char="●"/>
            </a:pPr>
            <a:r>
              <a:rPr lang="en"/>
              <a:t>“her glee and greed” kann man auch als einen Knoten betrachten </a:t>
            </a:r>
            <a:r>
              <a:rPr lang="en"/>
              <a:t>→ </a:t>
            </a:r>
            <a:r>
              <a:rPr lang="en"/>
              <a:t>Objekt des Satzes</a:t>
            </a:r>
            <a:endParaRPr/>
          </a:p>
          <a:p>
            <a:pPr indent="-317500" lvl="0" marL="457200" rtl="0" algn="l">
              <a:spcBef>
                <a:spcPts val="1600"/>
              </a:spcBef>
              <a:spcAft>
                <a:spcPts val="0"/>
              </a:spcAft>
              <a:buSzPts val="1400"/>
              <a:buChar char="●"/>
            </a:pPr>
            <a:r>
              <a:rPr lang="en"/>
              <a:t>“makes no attempt” </a:t>
            </a:r>
            <a:r>
              <a:rPr lang="en"/>
              <a:t>→ Prädikat</a:t>
            </a:r>
            <a:endParaRPr/>
          </a:p>
          <a:p>
            <a:pPr indent="0" lvl="0" marL="0" rtl="0" algn="l">
              <a:spcBef>
                <a:spcPts val="1600"/>
              </a:spcBef>
              <a:spcAft>
                <a:spcPts val="1600"/>
              </a:spcAft>
              <a:buNone/>
            </a:pPr>
            <a:r>
              <a:t/>
            </a:r>
            <a:endParaRPr/>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2"/>
          <p:cNvSpPr txBox="1"/>
          <p:nvPr>
            <p:ph idx="2" type="body"/>
          </p:nvPr>
        </p:nvSpPr>
        <p:spPr>
          <a:xfrm>
            <a:off x="3916275" y="1309225"/>
            <a:ext cx="2064900" cy="20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Szubert et al. (2018) [4]:</a:t>
            </a:r>
            <a:endParaRPr i="1"/>
          </a:p>
          <a:p>
            <a:pPr indent="0" lvl="0" marL="0" rtl="0" algn="l">
              <a:spcBef>
                <a:spcPts val="1600"/>
              </a:spcBef>
              <a:spcAft>
                <a:spcPts val="1600"/>
              </a:spcAft>
              <a:buNone/>
            </a:pPr>
            <a:r>
              <a:rPr lang="en"/>
              <a:t>“</a:t>
            </a:r>
            <a:r>
              <a:rPr lang="en"/>
              <a:t>In the story, evildoer Cruella de Vil makes no attempt to conceal her glee and greed.”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3"/>
          <p:cNvPicPr preferRelativeResize="0"/>
          <p:nvPr/>
        </p:nvPicPr>
        <p:blipFill>
          <a:blip r:embed="rId3">
            <a:alphaModFix/>
          </a:blip>
          <a:stretch>
            <a:fillRect/>
          </a:stretch>
        </p:blipFill>
        <p:spPr>
          <a:xfrm>
            <a:off x="2478261" y="1225225"/>
            <a:ext cx="6542890" cy="3831600"/>
          </a:xfrm>
          <a:prstGeom prst="rect">
            <a:avLst/>
          </a:prstGeom>
          <a:noFill/>
          <a:ln>
            <a:noFill/>
          </a:ln>
        </p:spPr>
      </p:pic>
      <p:sp>
        <p:nvSpPr>
          <p:cNvPr id="156" name="Google Shape;156;p23"/>
          <p:cNvSpPr txBox="1"/>
          <p:nvPr>
            <p:ph type="title"/>
          </p:nvPr>
        </p:nvSpPr>
        <p:spPr>
          <a:xfrm>
            <a:off x="311700" y="195475"/>
            <a:ext cx="8520600" cy="77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Was schlagen wir vor?</a:t>
            </a:r>
            <a:endParaRPr/>
          </a:p>
        </p:txBody>
      </p:sp>
      <p:sp>
        <p:nvSpPr>
          <p:cNvPr id="157" name="Google Shape;157;p23"/>
          <p:cNvSpPr txBox="1"/>
          <p:nvPr>
            <p:ph idx="1" type="body"/>
          </p:nvPr>
        </p:nvSpPr>
        <p:spPr>
          <a:xfrm>
            <a:off x="0" y="974875"/>
            <a:ext cx="2932500" cy="40065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1000"/>
              </a:spcBef>
              <a:spcAft>
                <a:spcPts val="0"/>
              </a:spcAft>
              <a:buSzPts val="1400"/>
              <a:buChar char="●"/>
            </a:pPr>
            <a:r>
              <a:rPr lang="en"/>
              <a:t>Sätze bestehen aus syntaktischen Elementen (z.B. Konstituenten) </a:t>
            </a:r>
            <a:endParaRPr/>
          </a:p>
          <a:p>
            <a:pPr indent="-317500" lvl="0" marL="457200" rtl="0" algn="l">
              <a:lnSpc>
                <a:spcPct val="100000"/>
              </a:lnSpc>
              <a:spcBef>
                <a:spcPts val="1600"/>
              </a:spcBef>
              <a:spcAft>
                <a:spcPts val="0"/>
              </a:spcAft>
              <a:buSzPts val="1400"/>
              <a:buChar char="●"/>
            </a:pPr>
            <a:r>
              <a:rPr lang="en"/>
              <a:t>AMR-Unterbaum, der der Konstituente entspricht, wird durch ein Embedding ersetzt</a:t>
            </a:r>
            <a:endParaRPr/>
          </a:p>
          <a:p>
            <a:pPr indent="-317500" lvl="0" marL="457200" rtl="0" algn="l">
              <a:lnSpc>
                <a:spcPct val="100000"/>
              </a:lnSpc>
              <a:spcBef>
                <a:spcPts val="1600"/>
              </a:spcBef>
              <a:spcAft>
                <a:spcPts val="0"/>
              </a:spcAft>
              <a:buSzPts val="1400"/>
              <a:buChar char="●"/>
            </a:pPr>
            <a:r>
              <a:rPr lang="en"/>
              <a:t>Durch “Ausblenden” der Substruktur reduzieren wir die Komplexität eines AMR-Graphen</a:t>
            </a:r>
            <a:endParaRPr/>
          </a:p>
          <a:p>
            <a:pPr indent="-317500" lvl="0" marL="457200" rtl="0" algn="l">
              <a:lnSpc>
                <a:spcPct val="100000"/>
              </a:lnSpc>
              <a:spcBef>
                <a:spcPts val="1600"/>
              </a:spcBef>
              <a:spcAft>
                <a:spcPts val="1600"/>
              </a:spcAft>
              <a:buSzPts val="1400"/>
              <a:buChar char="●"/>
            </a:pPr>
            <a:r>
              <a:rPr lang="en"/>
              <a:t>Semantik bleibt wegen qualitativer Phrasen-Embeddings erhalten</a:t>
            </a:r>
            <a:endParaRPr/>
          </a:p>
        </p:txBody>
      </p:sp>
      <p:sp>
        <p:nvSpPr>
          <p:cNvPr id="158" name="Google Shape;15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9" name="Google Shape;159;p23"/>
          <p:cNvSpPr txBox="1"/>
          <p:nvPr>
            <p:ph idx="2" type="body"/>
          </p:nvPr>
        </p:nvSpPr>
        <p:spPr>
          <a:xfrm>
            <a:off x="4832400" y="312350"/>
            <a:ext cx="3999900" cy="113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a:t>Szubert et al. (2018):</a:t>
            </a:r>
            <a:endParaRPr i="1"/>
          </a:p>
          <a:p>
            <a:pPr indent="0" lvl="0" marL="0" rtl="0" algn="l">
              <a:lnSpc>
                <a:spcPct val="100000"/>
              </a:lnSpc>
              <a:spcBef>
                <a:spcPts val="1600"/>
              </a:spcBef>
              <a:spcAft>
                <a:spcPts val="0"/>
              </a:spcAft>
              <a:buNone/>
            </a:pPr>
            <a:r>
              <a:rPr lang="en"/>
              <a:t>Methode, syntaktische Dependenz-Graphen auf AMRs abzubilden</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393925"/>
            <a:ext cx="39999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Daten</a:t>
            </a:r>
            <a:endParaRPr/>
          </a:p>
        </p:txBody>
      </p:sp>
      <p:sp>
        <p:nvSpPr>
          <p:cNvPr id="165" name="Google Shape;165;p24"/>
          <p:cNvSpPr txBox="1"/>
          <p:nvPr>
            <p:ph idx="1" type="body"/>
          </p:nvPr>
        </p:nvSpPr>
        <p:spPr>
          <a:xfrm>
            <a:off x="311700" y="1225225"/>
            <a:ext cx="3999900" cy="36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STS-Dataset: </a:t>
            </a:r>
            <a:endParaRPr b="1"/>
          </a:p>
          <a:p>
            <a:pPr indent="-317500" lvl="0" marL="457200" rtl="0" algn="l">
              <a:spcBef>
                <a:spcPts val="1600"/>
              </a:spcBef>
              <a:spcAft>
                <a:spcPts val="0"/>
              </a:spcAft>
              <a:buSzPts val="1400"/>
              <a:buChar char="●"/>
            </a:pPr>
            <a:r>
              <a:rPr lang="en"/>
              <a:t>Ähnlichkeit von 2 Sätzen auf einer Skala von  0 bis 5</a:t>
            </a:r>
            <a:endParaRPr/>
          </a:p>
          <a:p>
            <a:pPr indent="-317500" lvl="0" marL="457200" rtl="0" algn="l">
              <a:spcBef>
                <a:spcPts val="0"/>
              </a:spcBef>
              <a:spcAft>
                <a:spcPts val="0"/>
              </a:spcAft>
              <a:buSzPts val="1400"/>
              <a:buChar char="●"/>
            </a:pPr>
            <a:r>
              <a:rPr lang="en"/>
              <a:t>Score 5 (maximal ähnlich): </a:t>
            </a:r>
            <a:endParaRPr/>
          </a:p>
          <a:p>
            <a:pPr indent="-317500" lvl="1" marL="914400" rtl="0" algn="l">
              <a:spcBef>
                <a:spcPts val="0"/>
              </a:spcBef>
              <a:spcAft>
                <a:spcPts val="0"/>
              </a:spcAft>
              <a:buSzPts val="1400"/>
              <a:buChar char="○"/>
            </a:pPr>
            <a:r>
              <a:rPr lang="en" sz="1400"/>
              <a:t>Sent 1: ”There are two things to consider”</a:t>
            </a:r>
            <a:endParaRPr sz="1400"/>
          </a:p>
          <a:p>
            <a:pPr indent="-317500" lvl="1" marL="914400" rtl="0" algn="l">
              <a:spcBef>
                <a:spcPts val="0"/>
              </a:spcBef>
              <a:spcAft>
                <a:spcPts val="0"/>
              </a:spcAft>
              <a:buSzPts val="1400"/>
              <a:buChar char="○"/>
            </a:pPr>
            <a:r>
              <a:rPr lang="en" sz="1400"/>
              <a:t>Sent 2: “A couple things to consider”</a:t>
            </a:r>
            <a:endParaRPr sz="1400"/>
          </a:p>
          <a:p>
            <a:pPr indent="0" lvl="0" marL="0" rtl="0" algn="l">
              <a:spcBef>
                <a:spcPts val="1600"/>
              </a:spcBef>
              <a:spcAft>
                <a:spcPts val="1600"/>
              </a:spcAft>
              <a:buNone/>
            </a:pPr>
            <a:r>
              <a:t/>
            </a:r>
            <a:endParaRPr/>
          </a:p>
        </p:txBody>
      </p:sp>
      <p:sp>
        <p:nvSpPr>
          <p:cNvPr id="166" name="Google Shape;16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4"/>
          <p:cNvSpPr txBox="1"/>
          <p:nvPr>
            <p:ph idx="2" type="body"/>
          </p:nvPr>
        </p:nvSpPr>
        <p:spPr>
          <a:xfrm>
            <a:off x="4832400" y="1225225"/>
            <a:ext cx="3999900" cy="3634800"/>
          </a:xfrm>
          <a:prstGeom prst="rect">
            <a:avLst/>
          </a:prstGeom>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Dependency-Parsing:</a:t>
            </a:r>
            <a:endParaRPr/>
          </a:p>
          <a:p>
            <a:pPr indent="-317500" lvl="1" marL="914400" rtl="0" algn="l">
              <a:lnSpc>
                <a:spcPct val="100000"/>
              </a:lnSpc>
              <a:spcBef>
                <a:spcPts val="0"/>
              </a:spcBef>
              <a:spcAft>
                <a:spcPts val="0"/>
              </a:spcAft>
              <a:buSzPts val="1400"/>
              <a:buChar char="○"/>
            </a:pPr>
            <a:r>
              <a:rPr lang="en" sz="1400" u="sng">
                <a:solidFill>
                  <a:schemeClr val="hlink"/>
                </a:solidFill>
                <a:hlinkClick r:id="rId3"/>
              </a:rPr>
              <a:t>SuPar</a:t>
            </a:r>
            <a:endParaRPr sz="1400"/>
          </a:p>
          <a:p>
            <a:pPr indent="-317500" lvl="0" marL="457200" rtl="0" algn="l">
              <a:lnSpc>
                <a:spcPct val="100000"/>
              </a:lnSpc>
              <a:spcBef>
                <a:spcPts val="0"/>
              </a:spcBef>
              <a:spcAft>
                <a:spcPts val="0"/>
              </a:spcAft>
              <a:buSzPts val="1400"/>
              <a:buChar char="●"/>
            </a:pPr>
            <a:r>
              <a:rPr lang="en"/>
              <a:t>AMR2Text/Text2AMR-Parser: </a:t>
            </a:r>
            <a:endParaRPr/>
          </a:p>
          <a:p>
            <a:pPr indent="-317500" lvl="1" marL="914400" rtl="0" algn="l">
              <a:lnSpc>
                <a:spcPct val="100000"/>
              </a:lnSpc>
              <a:spcBef>
                <a:spcPts val="0"/>
              </a:spcBef>
              <a:spcAft>
                <a:spcPts val="0"/>
              </a:spcAft>
              <a:buSzPts val="1400"/>
              <a:buChar char="○"/>
            </a:pPr>
            <a:r>
              <a:rPr lang="en" sz="1400" u="sng">
                <a:solidFill>
                  <a:schemeClr val="hlink"/>
                </a:solidFill>
                <a:hlinkClick r:id="rId4"/>
              </a:rPr>
              <a:t>JAMR</a:t>
            </a:r>
            <a:endParaRPr sz="1400"/>
          </a:p>
          <a:p>
            <a:pPr indent="-317500" lvl="0" marL="457200" rtl="0" algn="l">
              <a:lnSpc>
                <a:spcPct val="100000"/>
              </a:lnSpc>
              <a:spcBef>
                <a:spcPts val="0"/>
              </a:spcBef>
              <a:spcAft>
                <a:spcPts val="0"/>
              </a:spcAft>
              <a:buSzPts val="1400"/>
              <a:buChar char="●"/>
            </a:pPr>
            <a:r>
              <a:rPr lang="en"/>
              <a:t>Satz- oder Phrasenembeddings:</a:t>
            </a:r>
            <a:r>
              <a:rPr i="1" lang="en"/>
              <a:t> </a:t>
            </a:r>
            <a:endParaRPr i="1"/>
          </a:p>
          <a:p>
            <a:pPr indent="-317500" lvl="1" marL="914400" rtl="0" algn="l">
              <a:lnSpc>
                <a:spcPct val="100000"/>
              </a:lnSpc>
              <a:spcBef>
                <a:spcPts val="0"/>
              </a:spcBef>
              <a:spcAft>
                <a:spcPts val="0"/>
              </a:spcAft>
              <a:buSzPts val="1400"/>
              <a:buChar char="○"/>
            </a:pPr>
            <a:r>
              <a:rPr lang="en" sz="1400" u="sng">
                <a:solidFill>
                  <a:schemeClr val="hlink"/>
                </a:solidFill>
                <a:hlinkClick r:id="rId5"/>
              </a:rPr>
              <a:t>SentenceTransformers </a:t>
            </a:r>
            <a:endParaRPr sz="1400"/>
          </a:p>
          <a:p>
            <a:pPr indent="-342900" lvl="0" marL="457200" rtl="0" algn="l">
              <a:lnSpc>
                <a:spcPct val="100000"/>
              </a:lnSpc>
              <a:spcBef>
                <a:spcPts val="0"/>
              </a:spcBef>
              <a:spcAft>
                <a:spcPts val="0"/>
              </a:spcAft>
              <a:buSzPts val="1800"/>
              <a:buChar char="●"/>
            </a:pPr>
            <a:r>
              <a:rPr lang="en"/>
              <a:t>AMR-Metriken:</a:t>
            </a:r>
            <a:endParaRPr/>
          </a:p>
          <a:p>
            <a:pPr indent="-317500" lvl="1" marL="914400" rtl="0" algn="l">
              <a:lnSpc>
                <a:spcPct val="100000"/>
              </a:lnSpc>
              <a:spcBef>
                <a:spcPts val="0"/>
              </a:spcBef>
              <a:spcAft>
                <a:spcPts val="0"/>
              </a:spcAft>
              <a:buSzPts val="1400"/>
              <a:buChar char="○"/>
            </a:pPr>
            <a:r>
              <a:rPr lang="en" sz="1400" u="sng">
                <a:solidFill>
                  <a:schemeClr val="hlink"/>
                </a:solidFill>
                <a:hlinkClick r:id="rId6"/>
              </a:rPr>
              <a:t>Smatch</a:t>
            </a:r>
            <a:endParaRPr sz="1400"/>
          </a:p>
          <a:p>
            <a:pPr indent="-317500" lvl="1" marL="914400" rtl="0" algn="l">
              <a:lnSpc>
                <a:spcPct val="100000"/>
              </a:lnSpc>
              <a:spcBef>
                <a:spcPts val="0"/>
              </a:spcBef>
              <a:spcAft>
                <a:spcPts val="0"/>
              </a:spcAft>
              <a:buSzPts val="1400"/>
              <a:buChar char="○"/>
            </a:pPr>
            <a:r>
              <a:rPr lang="en" sz="1400" u="sng">
                <a:solidFill>
                  <a:schemeClr val="hlink"/>
                </a:solidFill>
                <a:hlinkClick r:id="rId7"/>
              </a:rPr>
              <a:t>S</a:t>
            </a:r>
            <a:r>
              <a:rPr baseline="30000" lang="en" sz="1400" u="sng">
                <a:solidFill>
                  <a:schemeClr val="hlink"/>
                </a:solidFill>
                <a:hlinkClick r:id="rId8"/>
              </a:rPr>
              <a:t>2</a:t>
            </a:r>
            <a:r>
              <a:rPr lang="en" sz="1400" u="sng">
                <a:solidFill>
                  <a:schemeClr val="hlink"/>
                </a:solidFill>
                <a:hlinkClick r:id="rId9"/>
              </a:rPr>
              <a:t>Match</a:t>
            </a:r>
            <a:endParaRPr sz="1400"/>
          </a:p>
          <a:p>
            <a:pPr indent="0" lvl="0" marL="0" rtl="0" algn="l">
              <a:spcBef>
                <a:spcPts val="1200"/>
              </a:spcBef>
              <a:spcAft>
                <a:spcPts val="1600"/>
              </a:spcAft>
              <a:buNone/>
            </a:pPr>
            <a:r>
              <a:t/>
            </a:r>
            <a:endParaRPr/>
          </a:p>
        </p:txBody>
      </p:sp>
      <p:sp>
        <p:nvSpPr>
          <p:cNvPr id="168" name="Google Shape;168;p24"/>
          <p:cNvSpPr txBox="1"/>
          <p:nvPr>
            <p:ph type="title"/>
          </p:nvPr>
        </p:nvSpPr>
        <p:spPr>
          <a:xfrm>
            <a:off x="4832400" y="393925"/>
            <a:ext cx="39999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Tools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825" y="290500"/>
            <a:ext cx="78798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Aufgabenverteilung</a:t>
            </a:r>
            <a:r>
              <a:rPr lang="en"/>
              <a:t>/Zeitplan</a:t>
            </a:r>
            <a:endParaRPr/>
          </a:p>
        </p:txBody>
      </p:sp>
      <p:sp>
        <p:nvSpPr>
          <p:cNvPr id="174" name="Google Shape;17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75" name="Google Shape;175;p25"/>
          <p:cNvGraphicFramePr/>
          <p:nvPr/>
        </p:nvGraphicFramePr>
        <p:xfrm>
          <a:off x="311825" y="1342900"/>
          <a:ext cx="3000000" cy="3000000"/>
        </p:xfrm>
        <a:graphic>
          <a:graphicData uri="http://schemas.openxmlformats.org/drawingml/2006/table">
            <a:tbl>
              <a:tblPr>
                <a:noFill/>
                <a:tableStyleId>{176AC8A8-CA7A-4001-A99A-324B84B77E60}</a:tableStyleId>
              </a:tblPr>
              <a:tblGrid>
                <a:gridCol w="4178250"/>
                <a:gridCol w="2406650"/>
                <a:gridCol w="1935425"/>
              </a:tblGrid>
              <a:tr h="587575">
                <a:tc>
                  <a:txBody>
                    <a:bodyPr/>
                    <a:lstStyle/>
                    <a:p>
                      <a:pPr indent="0" lvl="0" marL="0" rtl="0" algn="ctr">
                        <a:spcBef>
                          <a:spcPts val="0"/>
                        </a:spcBef>
                        <a:spcAft>
                          <a:spcPts val="1600"/>
                        </a:spcAft>
                        <a:buNone/>
                      </a:pPr>
                      <a:r>
                        <a:rPr lang="en">
                          <a:solidFill>
                            <a:schemeClr val="dk1"/>
                          </a:solidFill>
                          <a:latin typeface="Open Sans"/>
                          <a:ea typeface="Open Sans"/>
                          <a:cs typeface="Open Sans"/>
                          <a:sym typeface="Open Sans"/>
                        </a:rPr>
                        <a:t>Erfassung der Ähnlichkeit von Texten/AMRs</a:t>
                      </a:r>
                      <a:endParaRPr>
                        <a:latin typeface="Open Sans"/>
                        <a:ea typeface="Open Sans"/>
                        <a:cs typeface="Open Sans"/>
                        <a:sym typeface="Open Sans"/>
                      </a:endParaRPr>
                    </a:p>
                  </a:txBody>
                  <a:tcPr marT="91425" marB="91425" marR="91425" marL="91425"/>
                </a:tc>
                <a:tc gridSpan="2">
                  <a:txBody>
                    <a:bodyPr/>
                    <a:lstStyle/>
                    <a:p>
                      <a:pPr indent="0" lvl="0" marL="0" rtl="0" algn="ctr">
                        <a:spcBef>
                          <a:spcPts val="0"/>
                        </a:spcBef>
                        <a:spcAft>
                          <a:spcPts val="0"/>
                        </a:spcAft>
                        <a:buNone/>
                      </a:pPr>
                      <a:r>
                        <a:rPr lang="en">
                          <a:latin typeface="Open Sans"/>
                          <a:ea typeface="Open Sans"/>
                          <a:cs typeface="Open Sans"/>
                          <a:sym typeface="Open Sans"/>
                        </a:rPr>
                        <a:t>Erweiterung von S</a:t>
                      </a:r>
                      <a:r>
                        <a:rPr baseline="30000" lang="en">
                          <a:latin typeface="Open Sans"/>
                          <a:ea typeface="Open Sans"/>
                          <a:cs typeface="Open Sans"/>
                          <a:sym typeface="Open Sans"/>
                        </a:rPr>
                        <a:t>2</a:t>
                      </a:r>
                      <a:r>
                        <a:rPr lang="en">
                          <a:latin typeface="Open Sans"/>
                          <a:ea typeface="Open Sans"/>
                          <a:cs typeface="Open Sans"/>
                          <a:sym typeface="Open Sans"/>
                        </a:rPr>
                        <a:t>Match </a:t>
                      </a:r>
                      <a:endParaRPr>
                        <a:latin typeface="Open Sans"/>
                        <a:ea typeface="Open Sans"/>
                        <a:cs typeface="Open Sans"/>
                        <a:sym typeface="Open Sans"/>
                      </a:endParaRPr>
                    </a:p>
                  </a:txBody>
                  <a:tcPr marT="91425" marB="91425" marR="91425" marL="91425"/>
                </a:tc>
                <a:tc hMerge="1"/>
              </a:tr>
              <a:tr h="1591725">
                <a:tc>
                  <a:txBody>
                    <a:bodyPr/>
                    <a:lstStyle/>
                    <a:p>
                      <a:pPr indent="-133350" lvl="0" marL="171450" rtl="0" algn="l">
                        <a:spcBef>
                          <a:spcPts val="0"/>
                        </a:spcBef>
                        <a:spcAft>
                          <a:spcPts val="0"/>
                        </a:spcAft>
                        <a:buSzPts val="1200"/>
                        <a:buFont typeface="Open Sans"/>
                        <a:buAutoNum type="arabicPeriod"/>
                      </a:pPr>
                      <a:r>
                        <a:rPr lang="en" sz="1200">
                          <a:latin typeface="Open Sans"/>
                          <a:ea typeface="Open Sans"/>
                          <a:cs typeface="Open Sans"/>
                          <a:sym typeface="Open Sans"/>
                        </a:rPr>
                        <a:t>Korpusaufbereitung </a:t>
                      </a:r>
                      <a:r>
                        <a:rPr lang="en" sz="1200">
                          <a:solidFill>
                            <a:schemeClr val="dk1"/>
                          </a:solidFill>
                          <a:latin typeface="Open Sans"/>
                          <a:ea typeface="Open Sans"/>
                          <a:cs typeface="Open Sans"/>
                          <a:sym typeface="Open Sans"/>
                        </a:rPr>
                        <a:t>– </a:t>
                      </a:r>
                      <a:r>
                        <a:rPr i="1" lang="en" sz="1200">
                          <a:latin typeface="Open Sans"/>
                          <a:ea typeface="Open Sans"/>
                          <a:cs typeface="Open Sans"/>
                          <a:sym typeface="Open Sans"/>
                        </a:rPr>
                        <a:t>Livia </a:t>
                      </a:r>
                      <a:r>
                        <a:rPr lang="en" sz="1200">
                          <a:solidFill>
                            <a:schemeClr val="dk1"/>
                          </a:solidFill>
                          <a:latin typeface="Open Sans"/>
                          <a:ea typeface="Open Sans"/>
                          <a:cs typeface="Open Sans"/>
                          <a:sym typeface="Open Sans"/>
                        </a:rPr>
                        <a:t>– 21.12</a:t>
                      </a:r>
                      <a:endParaRPr i="1" sz="1200">
                        <a:latin typeface="Open Sans"/>
                        <a:ea typeface="Open Sans"/>
                        <a:cs typeface="Open Sans"/>
                        <a:sym typeface="Open Sans"/>
                      </a:endParaRPr>
                    </a:p>
                    <a:p>
                      <a:pPr indent="-133350" lvl="0" marL="171450" rtl="0" algn="l">
                        <a:spcBef>
                          <a:spcPts val="0"/>
                        </a:spcBef>
                        <a:spcAft>
                          <a:spcPts val="0"/>
                        </a:spcAft>
                        <a:buSzPts val="1200"/>
                        <a:buFont typeface="Open Sans"/>
                        <a:buAutoNum type="arabicPeriod"/>
                      </a:pPr>
                      <a:r>
                        <a:rPr lang="en" sz="1200">
                          <a:latin typeface="Open Sans"/>
                          <a:ea typeface="Open Sans"/>
                          <a:cs typeface="Open Sans"/>
                          <a:sym typeface="Open Sans"/>
                        </a:rPr>
                        <a:t>Token-Token-Similarity-Matrix </a:t>
                      </a:r>
                      <a:r>
                        <a:rPr lang="en" sz="1200">
                          <a:solidFill>
                            <a:schemeClr val="dk1"/>
                          </a:solidFill>
                          <a:latin typeface="Open Sans"/>
                          <a:ea typeface="Open Sans"/>
                          <a:cs typeface="Open Sans"/>
                          <a:sym typeface="Open Sans"/>
                        </a:rPr>
                        <a:t>– </a:t>
                      </a:r>
                      <a:r>
                        <a:rPr i="1" lang="en" sz="1200">
                          <a:latin typeface="Open Sans"/>
                          <a:ea typeface="Open Sans"/>
                          <a:cs typeface="Open Sans"/>
                          <a:sym typeface="Open Sans"/>
                        </a:rPr>
                        <a:t>Natalia </a:t>
                      </a:r>
                      <a:r>
                        <a:rPr lang="en" sz="1200">
                          <a:solidFill>
                            <a:schemeClr val="dk1"/>
                          </a:solidFill>
                          <a:latin typeface="Open Sans"/>
                          <a:ea typeface="Open Sans"/>
                          <a:cs typeface="Open Sans"/>
                          <a:sym typeface="Open Sans"/>
                        </a:rPr>
                        <a:t>– 04.01</a:t>
                      </a:r>
                      <a:endParaRPr i="1" sz="1200">
                        <a:latin typeface="Open Sans"/>
                        <a:ea typeface="Open Sans"/>
                        <a:cs typeface="Open Sans"/>
                        <a:sym typeface="Open Sans"/>
                      </a:endParaRPr>
                    </a:p>
                    <a:p>
                      <a:pPr indent="-133350" lvl="0" marL="171450" rtl="0" algn="l">
                        <a:spcBef>
                          <a:spcPts val="0"/>
                        </a:spcBef>
                        <a:spcAft>
                          <a:spcPts val="0"/>
                        </a:spcAft>
                        <a:buSzPts val="1200"/>
                        <a:buFont typeface="Open Sans"/>
                        <a:buAutoNum type="arabicPeriod"/>
                      </a:pPr>
                      <a:r>
                        <a:rPr lang="en" sz="1200">
                          <a:latin typeface="Open Sans"/>
                          <a:ea typeface="Open Sans"/>
                          <a:cs typeface="Open Sans"/>
                          <a:sym typeface="Open Sans"/>
                        </a:rPr>
                        <a:t>Token-AMR-Alignment </a:t>
                      </a:r>
                      <a:r>
                        <a:rPr lang="en" sz="1200">
                          <a:solidFill>
                            <a:schemeClr val="dk1"/>
                          </a:solidFill>
                          <a:latin typeface="Open Sans"/>
                          <a:ea typeface="Open Sans"/>
                          <a:cs typeface="Open Sans"/>
                          <a:sym typeface="Open Sans"/>
                        </a:rPr>
                        <a:t>– </a:t>
                      </a:r>
                      <a:r>
                        <a:rPr i="1" lang="en" sz="1200">
                          <a:latin typeface="Open Sans"/>
                          <a:ea typeface="Open Sans"/>
                          <a:cs typeface="Open Sans"/>
                          <a:sym typeface="Open Sans"/>
                        </a:rPr>
                        <a:t>Natalia </a:t>
                      </a:r>
                      <a:r>
                        <a:rPr lang="en" sz="1200">
                          <a:solidFill>
                            <a:schemeClr val="dk1"/>
                          </a:solidFill>
                          <a:latin typeface="Open Sans"/>
                          <a:ea typeface="Open Sans"/>
                          <a:cs typeface="Open Sans"/>
                          <a:sym typeface="Open Sans"/>
                        </a:rPr>
                        <a:t>–11.01</a:t>
                      </a:r>
                      <a:endParaRPr i="1" sz="1200">
                        <a:latin typeface="Open Sans"/>
                        <a:ea typeface="Open Sans"/>
                        <a:cs typeface="Open Sans"/>
                        <a:sym typeface="Open Sans"/>
                      </a:endParaRPr>
                    </a:p>
                    <a:p>
                      <a:pPr indent="-133350" lvl="0" marL="171450" rtl="0" algn="l">
                        <a:spcBef>
                          <a:spcPts val="0"/>
                        </a:spcBef>
                        <a:spcAft>
                          <a:spcPts val="0"/>
                        </a:spcAft>
                        <a:buSzPts val="1200"/>
                        <a:buFont typeface="Open Sans"/>
                        <a:buAutoNum type="arabicPeriod"/>
                      </a:pPr>
                      <a:r>
                        <a:rPr lang="en" sz="1200">
                          <a:latin typeface="Open Sans"/>
                          <a:ea typeface="Open Sans"/>
                          <a:cs typeface="Open Sans"/>
                          <a:sym typeface="Open Sans"/>
                        </a:rPr>
                        <a:t>AMR-AMR-Alignment </a:t>
                      </a:r>
                      <a:r>
                        <a:rPr lang="en" sz="1200">
                          <a:solidFill>
                            <a:schemeClr val="dk1"/>
                          </a:solidFill>
                          <a:latin typeface="Open Sans"/>
                          <a:ea typeface="Open Sans"/>
                          <a:cs typeface="Open Sans"/>
                          <a:sym typeface="Open Sans"/>
                        </a:rPr>
                        <a:t>– </a:t>
                      </a:r>
                      <a:r>
                        <a:rPr i="1" lang="en" sz="1200">
                          <a:latin typeface="Open Sans"/>
                          <a:ea typeface="Open Sans"/>
                          <a:cs typeface="Open Sans"/>
                          <a:sym typeface="Open Sans"/>
                        </a:rPr>
                        <a:t>Natalia/Livia</a:t>
                      </a:r>
                      <a:r>
                        <a:rPr lang="en" sz="1200">
                          <a:solidFill>
                            <a:schemeClr val="dk1"/>
                          </a:solidFill>
                          <a:latin typeface="Open Sans"/>
                          <a:ea typeface="Open Sans"/>
                          <a:cs typeface="Open Sans"/>
                          <a:sym typeface="Open Sans"/>
                        </a:rPr>
                        <a:t> – 25.01</a:t>
                      </a:r>
                      <a:endParaRPr i="1" sz="1200">
                        <a:latin typeface="Open Sans"/>
                        <a:ea typeface="Open Sans"/>
                        <a:cs typeface="Open Sans"/>
                        <a:sym typeface="Open Sans"/>
                      </a:endParaRPr>
                    </a:p>
                    <a:p>
                      <a:pPr indent="-133350" lvl="0" marL="171450" rtl="0" algn="l">
                        <a:spcBef>
                          <a:spcPts val="0"/>
                        </a:spcBef>
                        <a:spcAft>
                          <a:spcPts val="0"/>
                        </a:spcAft>
                        <a:buSzPts val="1200"/>
                        <a:buFont typeface="Open Sans"/>
                        <a:buAutoNum type="arabicPeriod"/>
                      </a:pPr>
                      <a:r>
                        <a:rPr lang="en" sz="1200">
                          <a:solidFill>
                            <a:schemeClr val="dk1"/>
                          </a:solidFill>
                          <a:latin typeface="Open Sans"/>
                          <a:ea typeface="Open Sans"/>
                          <a:cs typeface="Open Sans"/>
                          <a:sym typeface="Open Sans"/>
                        </a:rPr>
                        <a:t>Analysieren welche AMR-Knoten hohe Ähnlichkeit aufweisen</a:t>
                      </a:r>
                      <a:r>
                        <a:rPr lang="en" sz="1200">
                          <a:latin typeface="Open Sans"/>
                          <a:ea typeface="Open Sans"/>
                          <a:cs typeface="Open Sans"/>
                          <a:sym typeface="Open Sans"/>
                        </a:rPr>
                        <a:t> </a:t>
                      </a:r>
                      <a:r>
                        <a:rPr lang="en" sz="1200">
                          <a:solidFill>
                            <a:schemeClr val="dk1"/>
                          </a:solidFill>
                          <a:latin typeface="Open Sans"/>
                          <a:ea typeface="Open Sans"/>
                          <a:cs typeface="Open Sans"/>
                          <a:sym typeface="Open Sans"/>
                        </a:rPr>
                        <a:t>– </a:t>
                      </a:r>
                      <a:r>
                        <a:rPr i="1" lang="en" sz="1200">
                          <a:solidFill>
                            <a:schemeClr val="dk1"/>
                          </a:solidFill>
                          <a:latin typeface="Open Sans"/>
                          <a:ea typeface="Open Sans"/>
                          <a:cs typeface="Open Sans"/>
                          <a:sym typeface="Open Sans"/>
                        </a:rPr>
                        <a:t>Natalia/Livia – </a:t>
                      </a:r>
                      <a:r>
                        <a:rPr lang="en" sz="1200">
                          <a:solidFill>
                            <a:schemeClr val="dk1"/>
                          </a:solidFill>
                          <a:latin typeface="Open Sans"/>
                          <a:ea typeface="Open Sans"/>
                          <a:cs typeface="Open Sans"/>
                          <a:sym typeface="Open Sans"/>
                        </a:rPr>
                        <a:t>08.02</a:t>
                      </a:r>
                      <a:endParaRPr sz="1200">
                        <a:latin typeface="Open Sans"/>
                        <a:ea typeface="Open Sans"/>
                        <a:cs typeface="Open Sans"/>
                        <a:sym typeface="Open Sans"/>
                      </a:endParaRPr>
                    </a:p>
                    <a:p>
                      <a:pPr indent="-133350" lvl="0" marL="171450" rtl="0" algn="l">
                        <a:spcBef>
                          <a:spcPts val="0"/>
                        </a:spcBef>
                        <a:spcAft>
                          <a:spcPts val="0"/>
                        </a:spcAft>
                        <a:buSzPts val="1200"/>
                        <a:buFont typeface="Open Sans"/>
                        <a:buAutoNum type="arabicPeriod"/>
                      </a:pPr>
                      <a:r>
                        <a:rPr lang="en" sz="1200">
                          <a:latin typeface="Open Sans"/>
                          <a:ea typeface="Open Sans"/>
                          <a:cs typeface="Open Sans"/>
                          <a:sym typeface="Open Sans"/>
                        </a:rPr>
                        <a:t>Überlappen von Similarity-Matrix und AMR-Graphen </a:t>
                      </a:r>
                      <a:r>
                        <a:rPr i="1" lang="en" sz="1200">
                          <a:latin typeface="Open Sans"/>
                          <a:ea typeface="Open Sans"/>
                          <a:cs typeface="Open Sans"/>
                          <a:sym typeface="Open Sans"/>
                        </a:rPr>
                        <a:t> </a:t>
                      </a:r>
                      <a:r>
                        <a:rPr lang="en" sz="1200">
                          <a:solidFill>
                            <a:schemeClr val="dk1"/>
                          </a:solidFill>
                          <a:latin typeface="Open Sans"/>
                          <a:ea typeface="Open Sans"/>
                          <a:cs typeface="Open Sans"/>
                          <a:sym typeface="Open Sans"/>
                        </a:rPr>
                        <a:t>– </a:t>
                      </a:r>
                      <a:r>
                        <a:rPr i="1" lang="en" sz="1200">
                          <a:latin typeface="Open Sans"/>
                          <a:ea typeface="Open Sans"/>
                          <a:cs typeface="Open Sans"/>
                          <a:sym typeface="Open Sans"/>
                        </a:rPr>
                        <a:t>Natalia/Livia </a:t>
                      </a:r>
                      <a:r>
                        <a:rPr lang="en" sz="1200">
                          <a:solidFill>
                            <a:schemeClr val="dk1"/>
                          </a:solidFill>
                          <a:latin typeface="Open Sans"/>
                          <a:ea typeface="Open Sans"/>
                          <a:cs typeface="Open Sans"/>
                          <a:sym typeface="Open Sans"/>
                        </a:rPr>
                        <a:t>– </a:t>
                      </a:r>
                      <a:r>
                        <a:rPr lang="en" sz="1200">
                          <a:latin typeface="Open Sans"/>
                          <a:ea typeface="Open Sans"/>
                          <a:cs typeface="Open Sans"/>
                          <a:sym typeface="Open Sans"/>
                        </a:rPr>
                        <a:t>15</a:t>
                      </a:r>
                      <a:r>
                        <a:rPr lang="en" sz="1200">
                          <a:latin typeface="Open Sans"/>
                          <a:ea typeface="Open Sans"/>
                          <a:cs typeface="Open Sans"/>
                          <a:sym typeface="Open Sans"/>
                        </a:rPr>
                        <a:t>.02</a:t>
                      </a:r>
                      <a:endParaRPr sz="1200">
                        <a:latin typeface="Open Sans"/>
                        <a:ea typeface="Open Sans"/>
                        <a:cs typeface="Open Sans"/>
                        <a:sym typeface="Open Sans"/>
                      </a:endParaRPr>
                    </a:p>
                  </a:txBody>
                  <a:tcPr marT="91425" marB="91425" marR="91425" marL="91425"/>
                </a:tc>
                <a:tc gridSpan="2">
                  <a:txBody>
                    <a:bodyPr/>
                    <a:lstStyle/>
                    <a:p>
                      <a:pPr indent="-133350" lvl="0" marL="171450" rtl="0" algn="l">
                        <a:spcBef>
                          <a:spcPts val="0"/>
                        </a:spcBef>
                        <a:spcAft>
                          <a:spcPts val="0"/>
                        </a:spcAft>
                        <a:buSzPts val="1200"/>
                        <a:buFont typeface="Open Sans"/>
                        <a:buAutoNum type="arabicPeriod"/>
                      </a:pPr>
                      <a:r>
                        <a:rPr lang="en" sz="1200">
                          <a:latin typeface="Open Sans"/>
                          <a:ea typeface="Open Sans"/>
                          <a:cs typeface="Open Sans"/>
                          <a:sym typeface="Open Sans"/>
                        </a:rPr>
                        <a:t>Aus STS-Sätzen DG erzeugen – 21.12</a:t>
                      </a:r>
                      <a:endParaRPr sz="1200">
                        <a:latin typeface="Open Sans"/>
                        <a:ea typeface="Open Sans"/>
                        <a:cs typeface="Open Sans"/>
                        <a:sym typeface="Open Sans"/>
                      </a:endParaRPr>
                    </a:p>
                    <a:p>
                      <a:pPr indent="-133350" lvl="0" marL="171450" rtl="0" algn="l">
                        <a:spcBef>
                          <a:spcPts val="0"/>
                        </a:spcBef>
                        <a:spcAft>
                          <a:spcPts val="0"/>
                        </a:spcAft>
                        <a:buSzPts val="1200"/>
                        <a:buFont typeface="Open Sans"/>
                        <a:buAutoNum type="arabicPeriod"/>
                      </a:pPr>
                      <a:r>
                        <a:rPr lang="en" sz="1200">
                          <a:latin typeface="Open Sans"/>
                          <a:ea typeface="Open Sans"/>
                          <a:cs typeface="Open Sans"/>
                          <a:sym typeface="Open Sans"/>
                        </a:rPr>
                        <a:t>In AMRs umwandeln – 22.12</a:t>
                      </a:r>
                      <a:endParaRPr sz="1200">
                        <a:latin typeface="Open Sans"/>
                        <a:ea typeface="Open Sans"/>
                        <a:cs typeface="Open Sans"/>
                        <a:sym typeface="Open Sans"/>
                      </a:endParaRPr>
                    </a:p>
                    <a:p>
                      <a:pPr indent="-133350" lvl="0" marL="171450" rtl="0" algn="l">
                        <a:spcBef>
                          <a:spcPts val="0"/>
                        </a:spcBef>
                        <a:spcAft>
                          <a:spcPts val="0"/>
                        </a:spcAft>
                        <a:buSzPts val="1200"/>
                        <a:buFont typeface="Open Sans"/>
                        <a:buAutoNum type="arabicPeriod"/>
                      </a:pPr>
                      <a:r>
                        <a:rPr lang="en" sz="1200">
                          <a:latin typeface="Open Sans"/>
                          <a:ea typeface="Open Sans"/>
                          <a:cs typeface="Open Sans"/>
                          <a:sym typeface="Open Sans"/>
                        </a:rPr>
                        <a:t>DG-AMR-Mapping erzeugen – 31.12</a:t>
                      </a:r>
                      <a:endParaRPr sz="1200">
                        <a:latin typeface="Open Sans"/>
                        <a:ea typeface="Open Sans"/>
                        <a:cs typeface="Open Sans"/>
                        <a:sym typeface="Open Sans"/>
                      </a:endParaRPr>
                    </a:p>
                    <a:p>
                      <a:pPr indent="-133350" lvl="0" marL="171450" rtl="0" algn="l">
                        <a:spcBef>
                          <a:spcPts val="0"/>
                        </a:spcBef>
                        <a:spcAft>
                          <a:spcPts val="0"/>
                        </a:spcAft>
                        <a:buSzPts val="1200"/>
                        <a:buFont typeface="Open Sans"/>
                        <a:buAutoNum type="arabicPeriod"/>
                      </a:pPr>
                      <a:r>
                        <a:rPr lang="en" sz="1200">
                          <a:latin typeface="Open Sans"/>
                          <a:ea typeface="Open Sans"/>
                          <a:cs typeface="Open Sans"/>
                          <a:sym typeface="Open Sans"/>
                        </a:rPr>
                        <a:t>Ähnlichkeiten von DG-Phrasen zweier Sätze berechnen und mappen – 07.</a:t>
                      </a:r>
                      <a:r>
                        <a:rPr lang="en" sz="1200">
                          <a:solidFill>
                            <a:schemeClr val="dk1"/>
                          </a:solidFill>
                          <a:latin typeface="Open Sans"/>
                          <a:ea typeface="Open Sans"/>
                          <a:cs typeface="Open Sans"/>
                          <a:sym typeface="Open Sans"/>
                        </a:rPr>
                        <a:t>01</a:t>
                      </a:r>
                      <a:endParaRPr sz="1200">
                        <a:latin typeface="Open Sans"/>
                        <a:ea typeface="Open Sans"/>
                        <a:cs typeface="Open Sans"/>
                        <a:sym typeface="Open Sans"/>
                      </a:endParaRPr>
                    </a:p>
                    <a:p>
                      <a:pPr indent="-133350" lvl="0" marL="171450" rtl="0" algn="l">
                        <a:spcBef>
                          <a:spcPts val="0"/>
                        </a:spcBef>
                        <a:spcAft>
                          <a:spcPts val="0"/>
                        </a:spcAft>
                        <a:buSzPts val="1200"/>
                        <a:buFont typeface="Open Sans"/>
                        <a:buAutoNum type="arabicPeriod"/>
                      </a:pPr>
                      <a:r>
                        <a:rPr lang="en" sz="1200">
                          <a:latin typeface="Open Sans"/>
                          <a:ea typeface="Open Sans"/>
                          <a:cs typeface="Open Sans"/>
                          <a:sym typeface="Open Sans"/>
                        </a:rPr>
                        <a:t>Strukturen lexikalischer AMR-Knoten durch Embeddings der korrespondierenden DG-Phrasen ersetzen – 14.</a:t>
                      </a:r>
                      <a:r>
                        <a:rPr lang="en" sz="1200">
                          <a:solidFill>
                            <a:schemeClr val="dk1"/>
                          </a:solidFill>
                          <a:latin typeface="Open Sans"/>
                          <a:ea typeface="Open Sans"/>
                          <a:cs typeface="Open Sans"/>
                          <a:sym typeface="Open Sans"/>
                        </a:rPr>
                        <a:t>01</a:t>
                      </a:r>
                      <a:endParaRPr sz="1200">
                        <a:latin typeface="Open Sans"/>
                        <a:ea typeface="Open Sans"/>
                        <a:cs typeface="Open Sans"/>
                        <a:sym typeface="Open Sans"/>
                      </a:endParaRPr>
                    </a:p>
                    <a:p>
                      <a:pPr indent="-133350" lvl="0" marL="171450" rtl="0" algn="l">
                        <a:spcBef>
                          <a:spcPts val="0"/>
                        </a:spcBef>
                        <a:spcAft>
                          <a:spcPts val="0"/>
                        </a:spcAft>
                        <a:buSzPts val="1200"/>
                        <a:buFont typeface="Open Sans"/>
                        <a:buAutoNum type="arabicPeriod"/>
                      </a:pPr>
                      <a:r>
                        <a:rPr lang="en" sz="1200">
                          <a:latin typeface="Open Sans"/>
                          <a:ea typeface="Open Sans"/>
                          <a:cs typeface="Open Sans"/>
                          <a:sym typeface="Open Sans"/>
                        </a:rPr>
                        <a:t>Alles in S</a:t>
                      </a:r>
                      <a:r>
                        <a:rPr baseline="30000" lang="en" sz="1200">
                          <a:latin typeface="Open Sans"/>
                          <a:ea typeface="Open Sans"/>
                          <a:cs typeface="Open Sans"/>
                          <a:sym typeface="Open Sans"/>
                        </a:rPr>
                        <a:t>2</a:t>
                      </a:r>
                      <a:r>
                        <a:rPr lang="en" sz="1200">
                          <a:latin typeface="Open Sans"/>
                          <a:ea typeface="Open Sans"/>
                          <a:cs typeface="Open Sans"/>
                          <a:sym typeface="Open Sans"/>
                        </a:rPr>
                        <a:t>Match integrieren – 21.01</a:t>
                      </a:r>
                      <a:endParaRPr sz="1200">
                        <a:latin typeface="Open Sans"/>
                        <a:ea typeface="Open Sans"/>
                        <a:cs typeface="Open Sans"/>
                        <a:sym typeface="Open Sans"/>
                      </a:endParaRPr>
                    </a:p>
                  </a:txBody>
                  <a:tcPr marT="91425" marB="91425" marR="91425" marL="91425"/>
                </a:tc>
                <a:tc hMerge="1"/>
              </a:tr>
              <a:tr h="885100">
                <a:tc gridSpan="3">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Evaluation – </a:t>
                      </a:r>
                      <a:r>
                        <a:rPr i="1" lang="en" sz="1200">
                          <a:solidFill>
                            <a:schemeClr val="dk1"/>
                          </a:solidFill>
                          <a:latin typeface="Open Sans"/>
                          <a:ea typeface="Open Sans"/>
                          <a:cs typeface="Open Sans"/>
                          <a:sym typeface="Open Sans"/>
                        </a:rPr>
                        <a:t>alle</a:t>
                      </a:r>
                      <a:r>
                        <a:rPr lang="en" sz="1200">
                          <a:solidFill>
                            <a:schemeClr val="dk1"/>
                          </a:solidFill>
                          <a:latin typeface="Open Sans"/>
                          <a:ea typeface="Open Sans"/>
                          <a:cs typeface="Open Sans"/>
                          <a:sym typeface="Open Sans"/>
                        </a:rPr>
                        <a:t> </a:t>
                      </a:r>
                      <a:r>
                        <a:rPr lang="en" sz="1200">
                          <a:solidFill>
                            <a:schemeClr val="dk1"/>
                          </a:solidFill>
                          <a:latin typeface="Open Sans"/>
                          <a:ea typeface="Open Sans"/>
                          <a:cs typeface="Open Sans"/>
                          <a:sym typeface="Open Sans"/>
                        </a:rPr>
                        <a:t> – </a:t>
                      </a:r>
                      <a:r>
                        <a:rPr lang="en" sz="1200">
                          <a:solidFill>
                            <a:schemeClr val="dk1"/>
                          </a:solidFill>
                          <a:latin typeface="Open Sans"/>
                          <a:ea typeface="Open Sans"/>
                          <a:cs typeface="Open Sans"/>
                          <a:sym typeface="Open Sans"/>
                        </a:rPr>
                        <a:t>15.02.2021</a:t>
                      </a:r>
                      <a:endParaRPr sz="1200">
                        <a:solidFill>
                          <a:schemeClr val="dk1"/>
                        </a:solidFill>
                        <a:latin typeface="Open Sans"/>
                        <a:ea typeface="Open Sans"/>
                        <a:cs typeface="Open Sans"/>
                        <a:sym typeface="Open Sans"/>
                      </a:endParaRPr>
                    </a:p>
                    <a:p>
                      <a:pPr indent="0" lvl="0" marL="0" rtl="0" algn="ctr">
                        <a:spcBef>
                          <a:spcPts val="0"/>
                        </a:spcBef>
                        <a:spcAft>
                          <a:spcPts val="0"/>
                        </a:spcAft>
                        <a:buNone/>
                      </a:pPr>
                      <a:r>
                        <a:rPr lang="en" sz="1200">
                          <a:solidFill>
                            <a:schemeClr val="dk1"/>
                          </a:solidFill>
                          <a:latin typeface="Open Sans"/>
                          <a:ea typeface="Open Sans"/>
                          <a:cs typeface="Open Sans"/>
                          <a:sym typeface="Open Sans"/>
                        </a:rPr>
                        <a:t>Abschlussvortrag</a:t>
                      </a:r>
                      <a:r>
                        <a:rPr lang="en" sz="1200">
                          <a:solidFill>
                            <a:schemeClr val="dk1"/>
                          </a:solidFill>
                          <a:latin typeface="Open Sans"/>
                          <a:ea typeface="Open Sans"/>
                          <a:cs typeface="Open Sans"/>
                          <a:sym typeface="Open Sans"/>
                        </a:rPr>
                        <a:t> – </a:t>
                      </a:r>
                      <a:r>
                        <a:rPr i="1" lang="en" sz="1200">
                          <a:solidFill>
                            <a:schemeClr val="dk1"/>
                          </a:solidFill>
                          <a:latin typeface="Open Sans"/>
                          <a:ea typeface="Open Sans"/>
                          <a:cs typeface="Open Sans"/>
                          <a:sym typeface="Open Sans"/>
                        </a:rPr>
                        <a:t>alle</a:t>
                      </a:r>
                      <a:r>
                        <a:rPr lang="en" sz="1200">
                          <a:solidFill>
                            <a:schemeClr val="dk1"/>
                          </a:solidFill>
                          <a:latin typeface="Open Sans"/>
                          <a:ea typeface="Open Sans"/>
                          <a:cs typeface="Open Sans"/>
                          <a:sym typeface="Open Sans"/>
                        </a:rPr>
                        <a:t> – </a:t>
                      </a:r>
                      <a:r>
                        <a:rPr lang="en" sz="1200">
                          <a:solidFill>
                            <a:schemeClr val="dk1"/>
                          </a:solidFill>
                          <a:latin typeface="Open Sans"/>
                          <a:ea typeface="Open Sans"/>
                          <a:cs typeface="Open Sans"/>
                          <a:sym typeface="Open Sans"/>
                        </a:rPr>
                        <a:t>22.02.2021</a:t>
                      </a:r>
                      <a:endParaRPr i="1" sz="1200">
                        <a:solidFill>
                          <a:schemeClr val="dk1"/>
                        </a:solidFill>
                        <a:latin typeface="Open Sans"/>
                        <a:ea typeface="Open Sans"/>
                        <a:cs typeface="Open Sans"/>
                        <a:sym typeface="Open Sans"/>
                      </a:endParaRPr>
                    </a:p>
                    <a:p>
                      <a:pPr indent="0" lvl="0" marL="0" rtl="0" algn="ctr">
                        <a:spcBef>
                          <a:spcPts val="0"/>
                        </a:spcBef>
                        <a:spcAft>
                          <a:spcPts val="0"/>
                        </a:spcAft>
                        <a:buNone/>
                      </a:pPr>
                      <a:r>
                        <a:rPr lang="en" sz="1200">
                          <a:solidFill>
                            <a:schemeClr val="dk1"/>
                          </a:solidFill>
                          <a:latin typeface="Open Sans"/>
                          <a:ea typeface="Open Sans"/>
                          <a:cs typeface="Open Sans"/>
                          <a:sym typeface="Open Sans"/>
                        </a:rPr>
                        <a:t>Abschlussbericht</a:t>
                      </a:r>
                      <a:r>
                        <a:rPr lang="en" sz="1200">
                          <a:solidFill>
                            <a:schemeClr val="dk1"/>
                          </a:solidFill>
                          <a:latin typeface="Open Sans"/>
                          <a:ea typeface="Open Sans"/>
                          <a:cs typeface="Open Sans"/>
                          <a:sym typeface="Open Sans"/>
                        </a:rPr>
                        <a:t> – </a:t>
                      </a:r>
                      <a:r>
                        <a:rPr i="1" lang="en" sz="1200">
                          <a:solidFill>
                            <a:schemeClr val="dk1"/>
                          </a:solidFill>
                          <a:latin typeface="Open Sans"/>
                          <a:ea typeface="Open Sans"/>
                          <a:cs typeface="Open Sans"/>
                          <a:sym typeface="Open Sans"/>
                        </a:rPr>
                        <a:t>alle</a:t>
                      </a:r>
                      <a:r>
                        <a:rPr lang="en" sz="1200">
                          <a:solidFill>
                            <a:schemeClr val="dk1"/>
                          </a:solidFill>
                          <a:latin typeface="Open Sans"/>
                          <a:ea typeface="Open Sans"/>
                          <a:cs typeface="Open Sans"/>
                          <a:sym typeface="Open Sans"/>
                        </a:rPr>
                        <a:t> – </a:t>
                      </a:r>
                      <a:r>
                        <a:rPr lang="en" sz="1200">
                          <a:solidFill>
                            <a:schemeClr val="dk1"/>
                          </a:solidFill>
                          <a:latin typeface="Open Sans"/>
                          <a:ea typeface="Open Sans"/>
                          <a:cs typeface="Open Sans"/>
                          <a:sym typeface="Open Sans"/>
                        </a:rPr>
                        <a:t>offen</a:t>
                      </a:r>
                      <a:endParaRPr i="1"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txBody>
                  <a:tcPr marT="91425" marB="91425" marR="91425" marL="91425"/>
                </a:tc>
                <a:tc hMerge="1"/>
                <a:tc hMerge="1"/>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2606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00"/>
              <a:t>Aufgabenverteilung/Zeitplan</a:t>
            </a:r>
            <a:endParaRPr sz="3300"/>
          </a:p>
        </p:txBody>
      </p:sp>
      <p:sp>
        <p:nvSpPr>
          <p:cNvPr id="181" name="Google Shape;18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82" name="Google Shape;182;p26"/>
          <p:cNvGraphicFramePr/>
          <p:nvPr/>
        </p:nvGraphicFramePr>
        <p:xfrm>
          <a:off x="311700" y="570675"/>
          <a:ext cx="3000000" cy="3000000"/>
        </p:xfrm>
        <a:graphic>
          <a:graphicData uri="http://schemas.openxmlformats.org/drawingml/2006/table">
            <a:tbl>
              <a:tblPr>
                <a:noFill/>
                <a:tableStyleId>{176AC8A8-CA7A-4001-A99A-324B84B77E60}</a:tableStyleId>
              </a:tblPr>
              <a:tblGrid>
                <a:gridCol w="5690825"/>
                <a:gridCol w="2677050"/>
              </a:tblGrid>
              <a:tr h="577425">
                <a:tc>
                  <a:txBody>
                    <a:bodyPr/>
                    <a:lstStyle/>
                    <a:p>
                      <a:pPr indent="0" lvl="0" marL="0" rtl="0" algn="ctr">
                        <a:spcBef>
                          <a:spcPts val="0"/>
                        </a:spcBef>
                        <a:spcAft>
                          <a:spcPts val="1600"/>
                        </a:spcAft>
                        <a:buClr>
                          <a:schemeClr val="dk1"/>
                        </a:buClr>
                        <a:buSzPts val="1100"/>
                        <a:buFont typeface="Arial"/>
                        <a:buNone/>
                      </a:pPr>
                      <a:r>
                        <a:rPr lang="en">
                          <a:solidFill>
                            <a:schemeClr val="dk1"/>
                          </a:solidFill>
                          <a:latin typeface="Open Sans"/>
                          <a:ea typeface="Open Sans"/>
                          <a:cs typeface="Open Sans"/>
                          <a:sym typeface="Open Sans"/>
                        </a:rPr>
                        <a:t>Erfassung der Ähnlichkeit von Texten/AMRs</a:t>
                      </a:r>
                      <a:endParaRPr/>
                    </a:p>
                  </a:txBody>
                  <a:tcPr marT="91425" marB="91425" marR="91425" marL="91425"/>
                </a:tc>
                <a:tc>
                  <a:txBody>
                    <a:bodyPr/>
                    <a:lstStyle/>
                    <a:p>
                      <a:pPr indent="0" lvl="0" marL="0" rtl="0" algn="l">
                        <a:spcBef>
                          <a:spcPts val="0"/>
                        </a:spcBef>
                        <a:spcAft>
                          <a:spcPts val="0"/>
                        </a:spcAft>
                        <a:buNone/>
                      </a:pPr>
                      <a:r>
                        <a:rPr lang="en"/>
                        <a:t>Deadline </a:t>
                      </a:r>
                      <a:endParaRPr/>
                    </a:p>
                  </a:txBody>
                  <a:tcPr marT="91425" marB="91425" marR="91425" marL="91425"/>
                </a:tc>
              </a:tr>
              <a:tr h="1342125">
                <a:tc>
                  <a:txBody>
                    <a:bodyPr/>
                    <a:lstStyle/>
                    <a:p>
                      <a:pPr indent="-304800" lvl="0" marL="457200" rtl="0" algn="l">
                        <a:spcBef>
                          <a:spcPts val="0"/>
                        </a:spcBef>
                        <a:spcAft>
                          <a:spcPts val="0"/>
                        </a:spcAft>
                        <a:buSzPts val="1200"/>
                        <a:buAutoNum type="arabicPeriod"/>
                      </a:pPr>
                      <a:r>
                        <a:rPr lang="en" sz="1200">
                          <a:solidFill>
                            <a:schemeClr val="dk1"/>
                          </a:solidFill>
                          <a:latin typeface="Open Sans"/>
                          <a:ea typeface="Open Sans"/>
                          <a:cs typeface="Open Sans"/>
                          <a:sym typeface="Open Sans"/>
                        </a:rPr>
                        <a:t>Korpusaufbereitung -Livia/Denis</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Token-Token-Similarity-Matrix  Natalia</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Token-AMR-Alignment  Denis</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AMR-AMR-Alignment  Natalia</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Analysieren welche AMR-Knoten hohe Ähnlichkeit aufweisen (alle)</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Überlappen von Similarity-Matrix und AMR-Graphen Natalia/Livia</a:t>
                      </a:r>
                      <a:endParaRPr sz="1200">
                        <a:solidFill>
                          <a:schemeClr val="dk1"/>
                        </a:solidFill>
                        <a:latin typeface="Open Sans"/>
                        <a:ea typeface="Open Sans"/>
                        <a:cs typeface="Open Sans"/>
                        <a:sym typeface="Open Sans"/>
                      </a:endParaRPr>
                    </a:p>
                  </a:txBody>
                  <a:tcPr marT="91425" marB="91425" marR="91425" marL="91425"/>
                </a:tc>
                <a:tc>
                  <a:txBody>
                    <a:bodyPr/>
                    <a:lstStyle/>
                    <a:p>
                      <a:pPr indent="-133350" lvl="0" marL="17145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21.12</a:t>
                      </a:r>
                      <a:endParaRPr sz="1200">
                        <a:solidFill>
                          <a:schemeClr val="dk1"/>
                        </a:solidFill>
                        <a:latin typeface="Open Sans"/>
                        <a:ea typeface="Open Sans"/>
                        <a:cs typeface="Open Sans"/>
                        <a:sym typeface="Open Sans"/>
                      </a:endParaRPr>
                    </a:p>
                    <a:p>
                      <a:pPr indent="-133350" lvl="0" marL="171450" rtl="0" algn="l">
                        <a:spcBef>
                          <a:spcPts val="0"/>
                        </a:spcBef>
                        <a:spcAft>
                          <a:spcPts val="0"/>
                        </a:spcAft>
                        <a:buClr>
                          <a:schemeClr val="dk1"/>
                        </a:buClr>
                        <a:buSzPts val="1200"/>
                        <a:buFont typeface="Open Sans"/>
                        <a:buAutoNum type="arabicPeriod"/>
                      </a:pPr>
                      <a:r>
                        <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a:txBody>
                  <a:tcPr marT="91425" marB="91425" marR="91425" marL="91425"/>
                </a:tc>
              </a:tr>
              <a:tr h="1443775">
                <a:tc>
                  <a:txBody>
                    <a:bodyPr/>
                    <a:lstStyle/>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Token-zu-Teil-Dependenz-Graph Abbildung</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Teil-Dependenz-Graph-zu-Teil-AMR-Graph-Abbildung</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t/>
                      </a:r>
                      <a:endParaRPr sz="12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941950">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Evaluation – </a:t>
                      </a:r>
                      <a:r>
                        <a:rPr i="1" lang="en" sz="1200">
                          <a:solidFill>
                            <a:schemeClr val="dk1"/>
                          </a:solidFill>
                          <a:latin typeface="Open Sans"/>
                          <a:ea typeface="Open Sans"/>
                          <a:cs typeface="Open Sans"/>
                          <a:sym typeface="Open Sans"/>
                        </a:rPr>
                        <a:t>alle</a:t>
                      </a:r>
                      <a:r>
                        <a:rPr lang="en" sz="1200">
                          <a:solidFill>
                            <a:schemeClr val="dk1"/>
                          </a:solidFill>
                          <a:latin typeface="Open Sans"/>
                          <a:ea typeface="Open Sans"/>
                          <a:cs typeface="Open Sans"/>
                          <a:sym typeface="Open Sans"/>
                        </a:rPr>
                        <a:t>  – </a:t>
                      </a:r>
                      <a:endParaRPr sz="1200">
                        <a:solidFill>
                          <a:schemeClr val="dk1"/>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Abschlussvortrag – </a:t>
                      </a:r>
                      <a:r>
                        <a:rPr i="1" lang="en" sz="1200">
                          <a:solidFill>
                            <a:schemeClr val="dk1"/>
                          </a:solidFill>
                          <a:latin typeface="Open Sans"/>
                          <a:ea typeface="Open Sans"/>
                          <a:cs typeface="Open Sans"/>
                          <a:sym typeface="Open Sans"/>
                        </a:rPr>
                        <a:t>alle</a:t>
                      </a:r>
                      <a:r>
                        <a:rPr lang="en" sz="1200">
                          <a:solidFill>
                            <a:schemeClr val="dk1"/>
                          </a:solidFill>
                          <a:latin typeface="Open Sans"/>
                          <a:ea typeface="Open Sans"/>
                          <a:cs typeface="Open Sans"/>
                          <a:sym typeface="Open Sans"/>
                        </a:rPr>
                        <a:t> – </a:t>
                      </a:r>
                      <a:endParaRPr i="1" sz="1200">
                        <a:solidFill>
                          <a:schemeClr val="dk1"/>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Abschlussbericht – </a:t>
                      </a:r>
                      <a:r>
                        <a:rPr i="1" lang="en" sz="1200">
                          <a:solidFill>
                            <a:schemeClr val="dk1"/>
                          </a:solidFill>
                          <a:latin typeface="Open Sans"/>
                          <a:ea typeface="Open Sans"/>
                          <a:cs typeface="Open Sans"/>
                          <a:sym typeface="Open Sans"/>
                        </a:rPr>
                        <a:t>alle</a:t>
                      </a:r>
                      <a:r>
                        <a:rPr lang="en" sz="1200">
                          <a:solidFill>
                            <a:schemeClr val="dk1"/>
                          </a:solidFill>
                          <a:latin typeface="Open Sans"/>
                          <a:ea typeface="Open Sans"/>
                          <a:cs typeface="Open Sans"/>
                          <a:sym typeface="Open Sans"/>
                        </a:rPr>
                        <a:t> –</a:t>
                      </a:r>
                      <a:endParaRPr i="1"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15.02.2021</a:t>
                      </a:r>
                      <a:endParaRPr sz="1200">
                        <a:solidFill>
                          <a:schemeClr val="dk1"/>
                        </a:solidFill>
                        <a:latin typeface="Open Sans"/>
                        <a:ea typeface="Open Sans"/>
                        <a:cs typeface="Open Sans"/>
                        <a:sym typeface="Open Sans"/>
                      </a:endParaRPr>
                    </a:p>
                    <a:p>
                      <a:pPr indent="0" lvl="0" marL="0" rtl="0" algn="ctr">
                        <a:spcBef>
                          <a:spcPts val="0"/>
                        </a:spcBef>
                        <a:spcAft>
                          <a:spcPts val="0"/>
                        </a:spcAft>
                        <a:buNone/>
                      </a:pPr>
                      <a:r>
                        <a:rPr lang="en" sz="1200">
                          <a:solidFill>
                            <a:schemeClr val="dk1"/>
                          </a:solidFill>
                          <a:latin typeface="Open Sans"/>
                          <a:ea typeface="Open Sans"/>
                          <a:cs typeface="Open Sans"/>
                          <a:sym typeface="Open Sans"/>
                        </a:rPr>
                        <a:t>22.02.2021</a:t>
                      </a:r>
                      <a:endParaRPr sz="1200">
                        <a:solidFill>
                          <a:schemeClr val="dk1"/>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offen</a:t>
                      </a:r>
                      <a:endParaRPr sz="1200">
                        <a:solidFill>
                          <a:schemeClr val="dk1"/>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257175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Danke für Eure Aufmerksamkeit!</a:t>
            </a:r>
            <a:endParaRPr/>
          </a:p>
        </p:txBody>
      </p:sp>
      <p:sp>
        <p:nvSpPr>
          <p:cNvPr id="188" name="Google Shape;18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Referenzen </a:t>
            </a:r>
            <a:endParaRPr/>
          </a:p>
        </p:txBody>
      </p:sp>
      <p:sp>
        <p:nvSpPr>
          <p:cNvPr id="194" name="Google Shape;194;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[1]C</a:t>
            </a:r>
            <a:r>
              <a:rPr lang="en" sz="1200">
                <a:solidFill>
                  <a:srgbClr val="000000"/>
                </a:solidFill>
                <a:highlight>
                  <a:srgbClr val="FFFFFF"/>
                </a:highlight>
              </a:rPr>
              <a:t>ai, Shu, and Kevin Knight. "Smatch: an evaluation metric for semantic feature structures." </a:t>
            </a:r>
            <a:r>
              <a:rPr i="1" lang="en" sz="1200">
                <a:solidFill>
                  <a:srgbClr val="000000"/>
                </a:solidFill>
                <a:highlight>
                  <a:srgbClr val="FFFFFF"/>
                </a:highlight>
              </a:rPr>
              <a:t>Proceedings of the 51st Annual Meeting of the Association for Computational Linguistics (Volume 2: Short Papers)</a:t>
            </a:r>
            <a:r>
              <a:rPr lang="en" sz="1200">
                <a:solidFill>
                  <a:srgbClr val="000000"/>
                </a:solidFill>
                <a:highlight>
                  <a:srgbClr val="FFFFFF"/>
                </a:highlight>
              </a:rPr>
              <a:t>. 2013.</a:t>
            </a:r>
            <a:endParaRPr baseline="-25000" sz="1200">
              <a:solidFill>
                <a:srgbClr val="000000"/>
              </a:solidFill>
            </a:endParaRPr>
          </a:p>
          <a:p>
            <a:pPr indent="0" lvl="0" marL="0" rtl="0" algn="l">
              <a:spcBef>
                <a:spcPts val="1600"/>
              </a:spcBef>
              <a:spcAft>
                <a:spcPts val="0"/>
              </a:spcAft>
              <a:buNone/>
            </a:pPr>
            <a:r>
              <a:rPr lang="en" sz="1200">
                <a:solidFill>
                  <a:srgbClr val="000000"/>
                </a:solidFill>
              </a:rPr>
              <a:t>[2]</a:t>
            </a:r>
            <a:r>
              <a:rPr lang="en" sz="1200">
                <a:solidFill>
                  <a:srgbClr val="000000"/>
                </a:solidFill>
                <a:highlight>
                  <a:srgbClr val="FFFFFF"/>
                </a:highlight>
              </a:rPr>
              <a:t>Opitz, Juri, Letitia Parcalabescu, and Anette Frank. "Amr similarity metrics from principles." </a:t>
            </a:r>
            <a:r>
              <a:rPr i="1" lang="en" sz="1200">
                <a:solidFill>
                  <a:srgbClr val="000000"/>
                </a:solidFill>
                <a:highlight>
                  <a:srgbClr val="FFFFFF"/>
                </a:highlight>
              </a:rPr>
              <a:t>arXiv preprint arXiv:2001.10929</a:t>
            </a:r>
            <a:r>
              <a:rPr lang="en" sz="1200">
                <a:solidFill>
                  <a:srgbClr val="000000"/>
                </a:solidFill>
                <a:highlight>
                  <a:srgbClr val="FFFFFF"/>
                </a:highlight>
              </a:rPr>
              <a:t> (2020).</a:t>
            </a:r>
            <a:endParaRPr baseline="-25000" sz="1200">
              <a:solidFill>
                <a:srgbClr val="000000"/>
              </a:solidFill>
            </a:endParaRPr>
          </a:p>
          <a:p>
            <a:pPr indent="0" lvl="0" marL="0" rtl="0" algn="l">
              <a:spcBef>
                <a:spcPts val="1600"/>
              </a:spcBef>
              <a:spcAft>
                <a:spcPts val="0"/>
              </a:spcAft>
              <a:buNone/>
            </a:pPr>
            <a:r>
              <a:rPr lang="en" sz="1200">
                <a:solidFill>
                  <a:srgbClr val="000000"/>
                </a:solidFill>
              </a:rPr>
              <a:t>[3]Laura Banarescu, Claire Bonial, Shu Cai, Madalina Georgescu, Kira Griffitt, Ulf Hermjakob, Kevin Knight, Philipp Koehn, Martha Palmer, and Nathan Schneider. 2013. Abstract meaning representation for sembanking. In Proceedings of the 7th Linguistic Annotation Workshop and Interoperability with Discourse, pages 178–186</a:t>
            </a:r>
            <a:endParaRPr sz="1200">
              <a:solidFill>
                <a:srgbClr val="000000"/>
              </a:solidFill>
            </a:endParaRPr>
          </a:p>
          <a:p>
            <a:pPr indent="0" lvl="0" marL="0" rtl="0" algn="l">
              <a:spcBef>
                <a:spcPts val="1600"/>
              </a:spcBef>
              <a:spcAft>
                <a:spcPts val="0"/>
              </a:spcAft>
              <a:buNone/>
            </a:pPr>
            <a:r>
              <a:rPr lang="en" sz="1200">
                <a:solidFill>
                  <a:srgbClr val="000000"/>
                </a:solidFill>
                <a:highlight>
                  <a:srgbClr val="FFFFFF"/>
                </a:highlight>
              </a:rPr>
              <a:t>[4]Szubert, Ida, Adam Lopez, and Nathan Schneider. "A structured syntax-semantics interface for English-AMR alignment." </a:t>
            </a:r>
            <a:r>
              <a:rPr i="1" lang="en" sz="1200">
                <a:solidFill>
                  <a:srgbClr val="000000"/>
                </a:solidFill>
                <a:highlight>
                  <a:srgbClr val="FFFFFF"/>
                </a:highlight>
              </a:rPr>
              <a:t>Proceedings of the 2018 Conference of the North American Chapter of the Association for Computational Linguistics: Human Language Technologies, Volume 1 (Long Papers)</a:t>
            </a:r>
            <a:r>
              <a:rPr lang="en" sz="1200">
                <a:solidFill>
                  <a:srgbClr val="000000"/>
                </a:solidFill>
                <a:highlight>
                  <a:srgbClr val="FFFFFF"/>
                </a:highlight>
              </a:rPr>
              <a:t>. 2018.</a:t>
            </a:r>
            <a:endParaRPr sz="1200">
              <a:solidFill>
                <a:srgbClr val="000000"/>
              </a:solidFill>
            </a:endParaRPr>
          </a:p>
          <a:p>
            <a:pPr indent="0" lvl="0" marL="0" rtl="0" algn="l">
              <a:spcBef>
                <a:spcPts val="1600"/>
              </a:spcBef>
              <a:spcAft>
                <a:spcPts val="1600"/>
              </a:spcAft>
              <a:buNone/>
            </a:pPr>
            <a:r>
              <a:t/>
            </a:r>
            <a:endParaRPr baseline="-25000" sz="1200">
              <a:solidFill>
                <a:srgbClr val="000000"/>
              </a:solidFill>
            </a:endParaRPr>
          </a:p>
        </p:txBody>
      </p:sp>
      <p:sp>
        <p:nvSpPr>
          <p:cNvPr id="195" name="Google Shape;195;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3600"/>
          </a:p>
          <a:p>
            <a:pPr indent="0" lvl="0" marL="0" rtl="0" algn="l">
              <a:lnSpc>
                <a:spcPct val="115000"/>
              </a:lnSpc>
              <a:spcBef>
                <a:spcPts val="0"/>
              </a:spcBef>
              <a:spcAft>
                <a:spcPts val="0"/>
              </a:spcAft>
              <a:buNone/>
            </a:pPr>
            <a:r>
              <a:rPr lang="en"/>
              <a:t>Überblick </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Abstract Meaning Representation (AMR)</a:t>
            </a:r>
            <a:endParaRPr/>
          </a:p>
          <a:p>
            <a:pPr indent="-342900" lvl="0" marL="457200" rtl="0" algn="l">
              <a:spcBef>
                <a:spcPts val="0"/>
              </a:spcBef>
              <a:spcAft>
                <a:spcPts val="0"/>
              </a:spcAft>
              <a:buSzPts val="1800"/>
              <a:buChar char="●"/>
            </a:pPr>
            <a:r>
              <a:rPr lang="en"/>
              <a:t>Evaluationsmetriken</a:t>
            </a:r>
            <a:endParaRPr/>
          </a:p>
          <a:p>
            <a:pPr indent="-317500" lvl="1" marL="914400" rtl="0" algn="l">
              <a:spcBef>
                <a:spcPts val="0"/>
              </a:spcBef>
              <a:spcAft>
                <a:spcPts val="0"/>
              </a:spcAft>
              <a:buSzPts val="1400"/>
              <a:buChar char="○"/>
            </a:pPr>
            <a:r>
              <a:rPr lang="en"/>
              <a:t>Smatch[1]</a:t>
            </a:r>
            <a:endParaRPr baseline="30000"/>
          </a:p>
          <a:p>
            <a:pPr indent="-317500" lvl="1" marL="914400" rtl="0" algn="l">
              <a:spcBef>
                <a:spcPts val="0"/>
              </a:spcBef>
              <a:spcAft>
                <a:spcPts val="0"/>
              </a:spcAft>
              <a:buSzPts val="1400"/>
              <a:buChar char="○"/>
            </a:pPr>
            <a:r>
              <a:rPr lang="en"/>
              <a:t>S</a:t>
            </a:r>
            <a:r>
              <a:rPr baseline="30000" lang="en"/>
              <a:t>2</a:t>
            </a:r>
            <a:r>
              <a:rPr lang="en"/>
              <a:t>Match</a:t>
            </a:r>
            <a:r>
              <a:rPr lang="en"/>
              <a:t>[2]</a:t>
            </a:r>
            <a:endParaRPr baseline="30000"/>
          </a:p>
          <a:p>
            <a:pPr indent="-342900" lvl="0" marL="457200" rtl="0" algn="l">
              <a:spcBef>
                <a:spcPts val="0"/>
              </a:spcBef>
              <a:spcAft>
                <a:spcPts val="0"/>
              </a:spcAft>
              <a:buSzPts val="1800"/>
              <a:buChar char="●"/>
            </a:pPr>
            <a:r>
              <a:rPr lang="en"/>
              <a:t>Problemstellung und Ziel</a:t>
            </a:r>
            <a:endParaRPr/>
          </a:p>
          <a:p>
            <a:pPr indent="-342900" lvl="0" marL="457200" rtl="0" algn="l">
              <a:spcBef>
                <a:spcPts val="0"/>
              </a:spcBef>
              <a:spcAft>
                <a:spcPts val="0"/>
              </a:spcAft>
              <a:buSzPts val="1800"/>
              <a:buChar char="●"/>
            </a:pPr>
            <a:r>
              <a:rPr lang="en"/>
              <a:t>Methode:</a:t>
            </a:r>
            <a:endParaRPr sz="2200"/>
          </a:p>
          <a:p>
            <a:pPr indent="-317500" lvl="1" marL="914400" rtl="0" algn="l">
              <a:spcBef>
                <a:spcPts val="0"/>
              </a:spcBef>
              <a:spcAft>
                <a:spcPts val="0"/>
              </a:spcAft>
              <a:buSzPts val="1400"/>
              <a:buChar char="○"/>
            </a:pPr>
            <a:r>
              <a:rPr lang="en"/>
              <a:t>Erfassung der Ähnlichkeit von Texten und AMRs</a:t>
            </a:r>
            <a:endParaRPr/>
          </a:p>
          <a:p>
            <a:pPr indent="-317500" lvl="1" marL="914400" rtl="0" algn="l">
              <a:spcBef>
                <a:spcPts val="0"/>
              </a:spcBef>
              <a:spcAft>
                <a:spcPts val="0"/>
              </a:spcAft>
              <a:buSzPts val="1400"/>
              <a:buChar char="○"/>
            </a:pPr>
            <a:r>
              <a:rPr lang="en"/>
              <a:t>Erweiterung von S</a:t>
            </a:r>
            <a:r>
              <a:rPr baseline="30000" lang="en"/>
              <a:t>2</a:t>
            </a:r>
            <a:r>
              <a:rPr lang="en"/>
              <a:t>Match</a:t>
            </a:r>
            <a:endParaRPr/>
          </a:p>
          <a:p>
            <a:pPr indent="-342900" lvl="0" marL="457200" rtl="0" algn="l">
              <a:spcBef>
                <a:spcPts val="0"/>
              </a:spcBef>
              <a:spcAft>
                <a:spcPts val="0"/>
              </a:spcAft>
              <a:buSzPts val="1800"/>
              <a:buFont typeface="Arial"/>
              <a:buChar char="●"/>
            </a:pPr>
            <a:r>
              <a:rPr lang="en"/>
              <a:t>Daten und Tools</a:t>
            </a:r>
            <a:endParaRPr/>
          </a:p>
          <a:p>
            <a:pPr indent="-342900" lvl="0" marL="457200" rtl="0" algn="l">
              <a:spcBef>
                <a:spcPts val="0"/>
              </a:spcBef>
              <a:spcAft>
                <a:spcPts val="0"/>
              </a:spcAft>
              <a:buSzPts val="1800"/>
              <a:buFont typeface="Arial"/>
              <a:buChar char="●"/>
            </a:pPr>
            <a:r>
              <a:rPr lang="en"/>
              <a:t>Aufgabenteilung und Zeitplan</a:t>
            </a:r>
            <a:endParaRPr>
              <a:latin typeface="Arial"/>
              <a:ea typeface="Arial"/>
              <a:cs typeface="Arial"/>
              <a:sym typeface="Arial"/>
            </a:endParaRPr>
          </a:p>
        </p:txBody>
      </p:sp>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 Meaning Representation</a:t>
            </a:r>
            <a:endParaRPr/>
          </a:p>
        </p:txBody>
      </p:sp>
      <p:sp>
        <p:nvSpPr>
          <p:cNvPr id="77" name="Google Shape;77;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Semantische Repräsentation von Sätzen in Form eines gerichteten azyklischen Graphen. </a:t>
            </a:r>
            <a:endParaRPr/>
          </a:p>
          <a:p>
            <a:pPr indent="-342900" lvl="0" marL="457200" rtl="0" algn="l">
              <a:spcBef>
                <a:spcPts val="0"/>
              </a:spcBef>
              <a:spcAft>
                <a:spcPts val="0"/>
              </a:spcAft>
              <a:buSzPts val="1800"/>
              <a:buChar char="●"/>
            </a:pPr>
            <a:r>
              <a:rPr lang="en"/>
              <a:t>Knoten repräsentieren Konzepte, Kanten Beziehungen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78" name="Google Shape;7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9" name="Google Shape;79;p15"/>
          <p:cNvPicPr preferRelativeResize="0"/>
          <p:nvPr/>
        </p:nvPicPr>
        <p:blipFill>
          <a:blip r:embed="rId3">
            <a:alphaModFix/>
          </a:blip>
          <a:stretch>
            <a:fillRect/>
          </a:stretch>
        </p:blipFill>
        <p:spPr>
          <a:xfrm>
            <a:off x="651200" y="2165800"/>
            <a:ext cx="3074074" cy="2052250"/>
          </a:xfrm>
          <a:prstGeom prst="rect">
            <a:avLst/>
          </a:prstGeom>
          <a:noFill/>
          <a:ln>
            <a:noFill/>
          </a:ln>
        </p:spPr>
      </p:pic>
      <p:pic>
        <p:nvPicPr>
          <p:cNvPr id="80" name="Google Shape;80;p15"/>
          <p:cNvPicPr preferRelativeResize="0"/>
          <p:nvPr/>
        </p:nvPicPr>
        <p:blipFill>
          <a:blip r:embed="rId4">
            <a:alphaModFix/>
          </a:blip>
          <a:stretch>
            <a:fillRect/>
          </a:stretch>
        </p:blipFill>
        <p:spPr>
          <a:xfrm>
            <a:off x="4347475" y="2474225"/>
            <a:ext cx="4124975" cy="1557375"/>
          </a:xfrm>
          <a:prstGeom prst="rect">
            <a:avLst/>
          </a:prstGeom>
          <a:noFill/>
          <a:ln>
            <a:noFill/>
          </a:ln>
        </p:spPr>
      </p:pic>
      <p:sp>
        <p:nvSpPr>
          <p:cNvPr id="81" name="Google Shape;81;p15"/>
          <p:cNvSpPr txBox="1"/>
          <p:nvPr/>
        </p:nvSpPr>
        <p:spPr>
          <a:xfrm>
            <a:off x="706800" y="4218050"/>
            <a:ext cx="3789300" cy="6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300">
                <a:solidFill>
                  <a:schemeClr val="dk1"/>
                </a:solidFill>
                <a:latin typeface="Open Sans"/>
                <a:ea typeface="Open Sans"/>
                <a:cs typeface="Open Sans"/>
                <a:sym typeface="Open Sans"/>
              </a:rPr>
              <a:t>“The boy wants to go” (Banarescu et al. 2013)[3]</a:t>
            </a:r>
            <a:endParaRPr b="1" i="1" sz="1300">
              <a:solidFill>
                <a:schemeClr val="dk1"/>
              </a:solidFill>
              <a:latin typeface="Open Sans"/>
              <a:ea typeface="Open Sans"/>
              <a:cs typeface="Open Sans"/>
              <a:sym typeface="Open Sans"/>
            </a:endParaRPr>
          </a:p>
          <a:p>
            <a:pPr indent="0" lvl="0" marL="0" rtl="0" algn="l">
              <a:spcBef>
                <a:spcPts val="1600"/>
              </a:spcBef>
              <a:spcAft>
                <a:spcPts val="1600"/>
              </a:spcAft>
              <a:buClr>
                <a:schemeClr val="dk1"/>
              </a:buClr>
              <a:buSzPts val="1100"/>
              <a:buFont typeface="Arial"/>
              <a:buNone/>
            </a:pPr>
            <a:r>
              <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Evaluationsmetriken - Smatch</a:t>
            </a:r>
            <a:endParaRPr/>
          </a:p>
        </p:txBody>
      </p:sp>
      <p:sp>
        <p:nvSpPr>
          <p:cNvPr id="87" name="Google Shape;87;p16"/>
          <p:cNvSpPr txBox="1"/>
          <p:nvPr>
            <p:ph idx="1" type="body"/>
          </p:nvPr>
        </p:nvSpPr>
        <p:spPr>
          <a:xfrm>
            <a:off x="311700" y="1228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Smatch: </a:t>
            </a:r>
            <a:endParaRPr/>
          </a:p>
          <a:p>
            <a:pPr indent="-342900" lvl="0" marL="457200" rtl="0" algn="l">
              <a:spcBef>
                <a:spcPts val="1600"/>
              </a:spcBef>
              <a:spcAft>
                <a:spcPts val="0"/>
              </a:spcAft>
              <a:buSzPts val="1800"/>
              <a:buChar char="●"/>
            </a:pPr>
            <a:r>
              <a:rPr lang="en"/>
              <a:t>AMRs als Konjugation von Tripeln</a:t>
            </a:r>
            <a:endParaRPr/>
          </a:p>
          <a:p>
            <a:pPr indent="-342900" lvl="0" marL="457200" rtl="0" algn="l">
              <a:lnSpc>
                <a:spcPct val="100000"/>
              </a:lnSpc>
              <a:spcBef>
                <a:spcPts val="0"/>
              </a:spcBef>
              <a:spcAft>
                <a:spcPts val="0"/>
              </a:spcAft>
              <a:buSzPts val="1800"/>
              <a:buChar char="●"/>
            </a:pPr>
            <a:r>
              <a:rPr lang="en"/>
              <a:t>Score: maximaler F-Score, der durch </a:t>
            </a:r>
            <a:r>
              <a:rPr lang="en"/>
              <a:t>1:1-Matching von Variablen zweier AMRs  erreicht werden kann.</a:t>
            </a:r>
            <a:r>
              <a:rPr lang="en"/>
              <a:t>                                                                                                                                                           </a:t>
            </a:r>
            <a:endParaRPr/>
          </a:p>
        </p:txBody>
      </p:sp>
      <p:pic>
        <p:nvPicPr>
          <p:cNvPr id="88" name="Google Shape;88;p16"/>
          <p:cNvPicPr preferRelativeResize="0"/>
          <p:nvPr/>
        </p:nvPicPr>
        <p:blipFill rotWithShape="1">
          <a:blip r:embed="rId3">
            <a:alphaModFix/>
          </a:blip>
          <a:srcRect b="2390" l="-11150" r="11150" t="2390"/>
          <a:stretch/>
        </p:blipFill>
        <p:spPr>
          <a:xfrm>
            <a:off x="374400" y="2906409"/>
            <a:ext cx="2483000" cy="1399665"/>
          </a:xfrm>
          <a:prstGeom prst="rect">
            <a:avLst/>
          </a:prstGeom>
          <a:noFill/>
          <a:ln cap="flat" cmpd="sng" w="9525">
            <a:solidFill>
              <a:srgbClr val="000000"/>
            </a:solidFill>
            <a:prstDash val="solid"/>
            <a:round/>
            <a:headEnd len="sm" w="sm" type="none"/>
            <a:tailEnd len="sm" w="sm" type="none"/>
          </a:ln>
        </p:spPr>
      </p:pic>
      <p:sp>
        <p:nvSpPr>
          <p:cNvPr id="89" name="Google Shape;8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6"/>
          <p:cNvSpPr txBox="1"/>
          <p:nvPr/>
        </p:nvSpPr>
        <p:spPr>
          <a:xfrm>
            <a:off x="264050" y="4363875"/>
            <a:ext cx="7252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“The boy wants to go” vs. “The boy wants the football”,  </a:t>
            </a:r>
            <a:r>
              <a:rPr i="1" lang="en" sz="1200">
                <a:latin typeface="Open Sans"/>
                <a:ea typeface="Open Sans"/>
                <a:cs typeface="Open Sans"/>
                <a:sym typeface="Open Sans"/>
              </a:rPr>
              <a:t>Cai &amp; Knight (2013)[1]</a:t>
            </a:r>
            <a:endParaRPr i="1" sz="1200">
              <a:latin typeface="Open Sans"/>
              <a:ea typeface="Open Sans"/>
              <a:cs typeface="Open Sans"/>
              <a:sym typeface="Open Sans"/>
            </a:endParaRPr>
          </a:p>
        </p:txBody>
      </p:sp>
      <p:pic>
        <p:nvPicPr>
          <p:cNvPr id="91" name="Google Shape;91;p16"/>
          <p:cNvPicPr preferRelativeResize="0"/>
          <p:nvPr/>
        </p:nvPicPr>
        <p:blipFill>
          <a:blip r:embed="rId4">
            <a:alphaModFix/>
          </a:blip>
          <a:stretch>
            <a:fillRect/>
          </a:stretch>
        </p:blipFill>
        <p:spPr>
          <a:xfrm>
            <a:off x="2931700" y="2901792"/>
            <a:ext cx="2483000" cy="1408908"/>
          </a:xfrm>
          <a:prstGeom prst="rect">
            <a:avLst/>
          </a:prstGeom>
          <a:noFill/>
          <a:ln cap="flat" cmpd="sng" w="9525">
            <a:solidFill>
              <a:srgbClr val="000000"/>
            </a:solidFill>
            <a:prstDash val="solid"/>
            <a:round/>
            <a:headEnd len="sm" w="sm" type="none"/>
            <a:tailEnd len="sm" w="sm" type="none"/>
          </a:ln>
        </p:spPr>
      </p:pic>
      <p:pic>
        <p:nvPicPr>
          <p:cNvPr id="92" name="Google Shape;92;p16"/>
          <p:cNvPicPr preferRelativeResize="0"/>
          <p:nvPr/>
        </p:nvPicPr>
        <p:blipFill>
          <a:blip r:embed="rId5">
            <a:alphaModFix/>
          </a:blip>
          <a:stretch>
            <a:fillRect/>
          </a:stretch>
        </p:blipFill>
        <p:spPr>
          <a:xfrm>
            <a:off x="5489000" y="2808500"/>
            <a:ext cx="3169325" cy="1497575"/>
          </a:xfrm>
          <a:prstGeom prst="rect">
            <a:avLst/>
          </a:prstGeom>
          <a:noFill/>
          <a:ln cap="flat" cmpd="sng" w="9525">
            <a:solidFill>
              <a:srgbClr val="000000"/>
            </a:solidFill>
            <a:prstDash val="solid"/>
            <a:round/>
            <a:headEnd len="sm" w="sm" type="none"/>
            <a:tailEnd len="sm" w="sm" type="none"/>
          </a:ln>
        </p:spPr>
      </p:pic>
      <p:sp>
        <p:nvSpPr>
          <p:cNvPr id="93" name="Google Shape;93;p16"/>
          <p:cNvSpPr txBox="1"/>
          <p:nvPr/>
        </p:nvSpPr>
        <p:spPr>
          <a:xfrm>
            <a:off x="1774375" y="4444875"/>
            <a:ext cx="4913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94" name="Google Shape;94;p16"/>
          <p:cNvSpPr/>
          <p:nvPr/>
        </p:nvSpPr>
        <p:spPr>
          <a:xfrm>
            <a:off x="5534875" y="2863300"/>
            <a:ext cx="3044100" cy="315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16"/>
          <p:cNvCxnSpPr/>
          <p:nvPr/>
        </p:nvCxnSpPr>
        <p:spPr>
          <a:xfrm>
            <a:off x="763550" y="3111400"/>
            <a:ext cx="1927500" cy="0"/>
          </a:xfrm>
          <a:prstGeom prst="straightConnector1">
            <a:avLst/>
          </a:prstGeom>
          <a:noFill/>
          <a:ln cap="flat" cmpd="sng" w="9525">
            <a:solidFill>
              <a:srgbClr val="FF0000"/>
            </a:solidFill>
            <a:prstDash val="solid"/>
            <a:round/>
            <a:headEnd len="med" w="med" type="none"/>
            <a:tailEnd len="med" w="med" type="none"/>
          </a:ln>
        </p:spPr>
      </p:cxnSp>
      <p:cxnSp>
        <p:nvCxnSpPr>
          <p:cNvPr id="96" name="Google Shape;96;p16"/>
          <p:cNvCxnSpPr/>
          <p:nvPr/>
        </p:nvCxnSpPr>
        <p:spPr>
          <a:xfrm>
            <a:off x="792175" y="3349975"/>
            <a:ext cx="1574700" cy="0"/>
          </a:xfrm>
          <a:prstGeom prst="straightConnector1">
            <a:avLst/>
          </a:prstGeom>
          <a:noFill/>
          <a:ln cap="flat" cmpd="sng" w="9525">
            <a:solidFill>
              <a:srgbClr val="FF0000"/>
            </a:solidFill>
            <a:prstDash val="solid"/>
            <a:round/>
            <a:headEnd len="med" w="med" type="none"/>
            <a:tailEnd len="med" w="med" type="none"/>
          </a:ln>
        </p:spPr>
      </p:cxnSp>
      <p:cxnSp>
        <p:nvCxnSpPr>
          <p:cNvPr id="97" name="Google Shape;97;p16"/>
          <p:cNvCxnSpPr/>
          <p:nvPr/>
        </p:nvCxnSpPr>
        <p:spPr>
          <a:xfrm>
            <a:off x="763550" y="3836650"/>
            <a:ext cx="992400" cy="0"/>
          </a:xfrm>
          <a:prstGeom prst="straightConnector1">
            <a:avLst/>
          </a:prstGeom>
          <a:noFill/>
          <a:ln cap="flat" cmpd="sng" w="9525">
            <a:solidFill>
              <a:srgbClr val="FF0000"/>
            </a:solidFill>
            <a:prstDash val="solid"/>
            <a:round/>
            <a:headEnd len="med" w="med" type="none"/>
            <a:tailEnd len="med" w="med" type="none"/>
          </a:ln>
        </p:spPr>
      </p:cxnSp>
      <p:cxnSp>
        <p:nvCxnSpPr>
          <p:cNvPr id="98" name="Google Shape;98;p16"/>
          <p:cNvCxnSpPr/>
          <p:nvPr/>
        </p:nvCxnSpPr>
        <p:spPr>
          <a:xfrm>
            <a:off x="744475" y="4065675"/>
            <a:ext cx="1002000" cy="0"/>
          </a:xfrm>
          <a:prstGeom prst="straightConnector1">
            <a:avLst/>
          </a:prstGeom>
          <a:noFill/>
          <a:ln cap="flat" cmpd="sng" w="9525">
            <a:solidFill>
              <a:srgbClr val="FF0000"/>
            </a:solidFill>
            <a:prstDash val="solid"/>
            <a:round/>
            <a:headEnd len="med" w="med" type="none"/>
            <a:tailEnd len="med" w="med" type="none"/>
          </a:ln>
        </p:spPr>
      </p:cxnSp>
      <p:cxnSp>
        <p:nvCxnSpPr>
          <p:cNvPr id="99" name="Google Shape;99;p16"/>
          <p:cNvCxnSpPr/>
          <p:nvPr/>
        </p:nvCxnSpPr>
        <p:spPr>
          <a:xfrm>
            <a:off x="3149225" y="3187750"/>
            <a:ext cx="1813200" cy="9600"/>
          </a:xfrm>
          <a:prstGeom prst="straightConnector1">
            <a:avLst/>
          </a:prstGeom>
          <a:noFill/>
          <a:ln cap="flat" cmpd="sng" w="9525">
            <a:solidFill>
              <a:srgbClr val="FF0000"/>
            </a:solidFill>
            <a:prstDash val="solid"/>
            <a:round/>
            <a:headEnd len="med" w="med" type="none"/>
            <a:tailEnd len="med" w="med" type="none"/>
          </a:ln>
        </p:spPr>
      </p:cxnSp>
      <p:cxnSp>
        <p:nvCxnSpPr>
          <p:cNvPr id="100" name="Google Shape;100;p16"/>
          <p:cNvCxnSpPr/>
          <p:nvPr/>
        </p:nvCxnSpPr>
        <p:spPr>
          <a:xfrm>
            <a:off x="3139675" y="3454925"/>
            <a:ext cx="1469700" cy="0"/>
          </a:xfrm>
          <a:prstGeom prst="straightConnector1">
            <a:avLst/>
          </a:prstGeom>
          <a:noFill/>
          <a:ln cap="flat" cmpd="sng" w="9525">
            <a:solidFill>
              <a:srgbClr val="FF0000"/>
            </a:solidFill>
            <a:prstDash val="solid"/>
            <a:round/>
            <a:headEnd len="med" w="med" type="none"/>
            <a:tailEnd len="med" w="med" type="none"/>
          </a:ln>
        </p:spPr>
      </p:cxnSp>
      <p:cxnSp>
        <p:nvCxnSpPr>
          <p:cNvPr id="101" name="Google Shape;101;p16"/>
          <p:cNvCxnSpPr/>
          <p:nvPr/>
        </p:nvCxnSpPr>
        <p:spPr>
          <a:xfrm>
            <a:off x="3168300" y="3970250"/>
            <a:ext cx="935100" cy="9600"/>
          </a:xfrm>
          <a:prstGeom prst="straightConnector1">
            <a:avLst/>
          </a:prstGeom>
          <a:noFill/>
          <a:ln cap="flat" cmpd="sng" w="9525">
            <a:solidFill>
              <a:srgbClr val="FF0000"/>
            </a:solidFill>
            <a:prstDash val="solid"/>
            <a:round/>
            <a:headEnd len="med" w="med" type="none"/>
            <a:tailEnd len="med" w="med" type="none"/>
          </a:ln>
        </p:spPr>
      </p:cxnSp>
      <p:cxnSp>
        <p:nvCxnSpPr>
          <p:cNvPr id="102" name="Google Shape;102;p16"/>
          <p:cNvCxnSpPr/>
          <p:nvPr/>
        </p:nvCxnSpPr>
        <p:spPr>
          <a:xfrm>
            <a:off x="3063325" y="4256650"/>
            <a:ext cx="1020900" cy="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Evaluationsmetriken</a:t>
            </a:r>
            <a:r>
              <a:rPr lang="en"/>
              <a:t> - S</a:t>
            </a:r>
            <a:r>
              <a:rPr baseline="30000" lang="en"/>
              <a:t>2</a:t>
            </a:r>
            <a:r>
              <a:rPr lang="en"/>
              <a:t>Match</a:t>
            </a:r>
            <a:endParaRPr/>
          </a:p>
        </p:txBody>
      </p:sp>
      <p:sp>
        <p:nvSpPr>
          <p:cNvPr id="108" name="Google Shape;108;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baseline="30000" lang="en"/>
              <a:t>2</a:t>
            </a:r>
            <a:r>
              <a:rPr lang="en"/>
              <a:t>Match:</a:t>
            </a:r>
            <a:endParaRPr/>
          </a:p>
          <a:p>
            <a:pPr indent="-342900" lvl="0" marL="457200" rtl="0" algn="l">
              <a:lnSpc>
                <a:spcPct val="100000"/>
              </a:lnSpc>
              <a:spcBef>
                <a:spcPts val="1600"/>
              </a:spcBef>
              <a:spcAft>
                <a:spcPts val="0"/>
              </a:spcAft>
              <a:buSzPts val="1800"/>
              <a:buChar char="●"/>
            </a:pPr>
            <a:r>
              <a:rPr lang="en"/>
              <a:t>Basiert auf Smatch (Triple-Matching)</a:t>
            </a:r>
            <a:endParaRPr/>
          </a:p>
          <a:p>
            <a:pPr indent="-342900" lvl="0" marL="457200" rtl="0" algn="l">
              <a:lnSpc>
                <a:spcPct val="100000"/>
              </a:lnSpc>
              <a:spcBef>
                <a:spcPts val="0"/>
              </a:spcBef>
              <a:spcAft>
                <a:spcPts val="0"/>
              </a:spcAft>
              <a:buSzPts val="1800"/>
              <a:buChar char="●"/>
            </a:pPr>
            <a:r>
              <a:rPr lang="en"/>
              <a:t>Berücksichtigt “graded similarity” auf Wortebene mit Hilfe von GloVe-Embeddings</a:t>
            </a:r>
            <a:endParaRPr/>
          </a:p>
        </p:txBody>
      </p:sp>
      <p:sp>
        <p:nvSpPr>
          <p:cNvPr id="109" name="Google Shape;10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0" name="Google Shape;110;p17"/>
          <p:cNvPicPr preferRelativeResize="0"/>
          <p:nvPr/>
        </p:nvPicPr>
        <p:blipFill>
          <a:blip r:embed="rId3">
            <a:alphaModFix/>
          </a:blip>
          <a:stretch>
            <a:fillRect/>
          </a:stretch>
        </p:blipFill>
        <p:spPr>
          <a:xfrm>
            <a:off x="2969725" y="2429425"/>
            <a:ext cx="3595775" cy="2291075"/>
          </a:xfrm>
          <a:prstGeom prst="rect">
            <a:avLst/>
          </a:prstGeom>
          <a:noFill/>
          <a:ln>
            <a:noFill/>
          </a:ln>
        </p:spPr>
      </p:pic>
      <p:sp>
        <p:nvSpPr>
          <p:cNvPr id="111" name="Google Shape;111;p17"/>
          <p:cNvSpPr txBox="1"/>
          <p:nvPr/>
        </p:nvSpPr>
        <p:spPr>
          <a:xfrm>
            <a:off x="6565500" y="4338375"/>
            <a:ext cx="1938600" cy="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i="1" lang="en">
                <a:solidFill>
                  <a:schemeClr val="dk1"/>
                </a:solidFill>
                <a:latin typeface="Open Sans"/>
                <a:ea typeface="Open Sans"/>
                <a:cs typeface="Open Sans"/>
                <a:sym typeface="Open Sans"/>
              </a:rPr>
              <a:t>Opitz et al. (2020)[2]</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Problemstellung und Ziel </a:t>
            </a:r>
            <a:endParaRPr/>
          </a:p>
        </p:txBody>
      </p:sp>
      <p:sp>
        <p:nvSpPr>
          <p:cNvPr id="117" name="Google Shape;117;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Mit aktuellen Metriken (Triple-Matching) ist es nicht möglich, die AMRs von “A kitten runs” und “A young cat sprints“ korrekt zu erfassen.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Unser Ziel:</a:t>
            </a:r>
            <a:endParaRPr sz="1600"/>
          </a:p>
          <a:p>
            <a:pPr indent="-330200" lvl="0" marL="457200" rtl="0" algn="l">
              <a:spcBef>
                <a:spcPts val="0"/>
              </a:spcBef>
              <a:spcAft>
                <a:spcPts val="0"/>
              </a:spcAft>
              <a:buSzPts val="1600"/>
              <a:buChar char="●"/>
            </a:pPr>
            <a:r>
              <a:rPr lang="en" sz="1600"/>
              <a:t>Nicht nur die Ähnlichkeit von Wörtern, sondern jene von ganzen Phrasen soll berücksichtigt werden (“graded compositional similarity”)</a:t>
            </a:r>
            <a:endParaRPr sz="1600"/>
          </a:p>
          <a:p>
            <a:pPr indent="-330200" lvl="0" marL="457200" rtl="0" algn="l">
              <a:spcBef>
                <a:spcPts val="0"/>
              </a:spcBef>
              <a:spcAft>
                <a:spcPts val="0"/>
              </a:spcAft>
              <a:buSzPts val="1600"/>
              <a:buChar char="●"/>
            </a:pPr>
            <a:r>
              <a:rPr lang="en" sz="1600"/>
              <a:t>Aus Text generierte semantische Repräsentation durch AMRs soll in Bezug auf linguistische Variation besser evaluiert werden</a:t>
            </a:r>
            <a:endParaRPr sz="1600"/>
          </a:p>
          <a:p>
            <a:pPr indent="0" lvl="0" marL="0" rtl="0" algn="l">
              <a:spcBef>
                <a:spcPts val="0"/>
              </a:spcBef>
              <a:spcAft>
                <a:spcPts val="0"/>
              </a:spcAft>
              <a:buNone/>
            </a:pPr>
            <a:r>
              <a:t/>
            </a:r>
            <a:endParaRPr sz="1500">
              <a:latin typeface="Arial"/>
              <a:ea typeface="Arial"/>
              <a:cs typeface="Arial"/>
              <a:sym typeface="Arial"/>
            </a:endParaRPr>
          </a:p>
        </p:txBody>
      </p:sp>
      <p:sp>
        <p:nvSpPr>
          <p:cNvPr id="118" name="Google Shape;11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Methode</a:t>
            </a:r>
            <a:r>
              <a:rPr lang="en"/>
              <a:t> </a:t>
            </a:r>
            <a:endParaRPr/>
          </a:p>
        </p:txBody>
      </p:sp>
      <p:sp>
        <p:nvSpPr>
          <p:cNvPr id="124" name="Google Shape;124;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AutoNum type="arabicPeriod"/>
            </a:pPr>
            <a:r>
              <a:rPr b="1" lang="en"/>
              <a:t>Erfassung der Ähnlichkeit von Texten und AMRs</a:t>
            </a:r>
            <a:endParaRPr b="1"/>
          </a:p>
          <a:p>
            <a:pPr indent="-317500" lvl="1" marL="914400" rtl="0" algn="l">
              <a:spcBef>
                <a:spcPts val="0"/>
              </a:spcBef>
              <a:spcAft>
                <a:spcPts val="0"/>
              </a:spcAft>
              <a:buSzPts val="1400"/>
              <a:buAutoNum type="alphaLcPeriod"/>
            </a:pPr>
            <a:r>
              <a:rPr lang="en"/>
              <a:t>untersuchen, welche lexikalischen AMR-Knoten der Parses zweier semantisch ähnlicher Sätze hohe Ähnlichkeit aufweisen</a:t>
            </a:r>
            <a:endParaRPr/>
          </a:p>
          <a:p>
            <a:pPr indent="-342900" lvl="0" marL="457200" rtl="0" algn="l">
              <a:spcBef>
                <a:spcPts val="1600"/>
              </a:spcBef>
              <a:spcAft>
                <a:spcPts val="0"/>
              </a:spcAft>
              <a:buSzPts val="1800"/>
              <a:buAutoNum type="arabicPeriod"/>
            </a:pPr>
            <a:r>
              <a:rPr b="1" lang="en"/>
              <a:t>Erweiterung von S</a:t>
            </a:r>
            <a:r>
              <a:rPr b="1" baseline="30000" lang="en"/>
              <a:t>2</a:t>
            </a:r>
            <a:r>
              <a:rPr b="1" lang="en"/>
              <a:t>Match:</a:t>
            </a:r>
            <a:endParaRPr/>
          </a:p>
          <a:p>
            <a:pPr indent="-317500" lvl="1" marL="914400" rtl="0" algn="l">
              <a:spcBef>
                <a:spcPts val="0"/>
              </a:spcBef>
              <a:spcAft>
                <a:spcPts val="0"/>
              </a:spcAft>
              <a:buSzPts val="1400"/>
              <a:buAutoNum type="alphaLcPeriod"/>
            </a:pPr>
            <a:r>
              <a:rPr lang="en"/>
              <a:t>Vergleich</a:t>
            </a:r>
            <a:r>
              <a:rPr lang="en"/>
              <a:t> </a:t>
            </a:r>
            <a:r>
              <a:rPr lang="en"/>
              <a:t>ähnlicher Phrasen beider AMRs </a:t>
            </a:r>
            <a:r>
              <a:rPr lang="en"/>
              <a:t>über Konstituenten beider Sätze</a:t>
            </a:r>
            <a:endParaRPr/>
          </a:p>
          <a:p>
            <a:pPr indent="-317500" lvl="2" marL="1371600" rtl="0" algn="l">
              <a:spcBef>
                <a:spcPts val="0"/>
              </a:spcBef>
              <a:spcAft>
                <a:spcPts val="0"/>
              </a:spcAft>
              <a:buSzPts val="1400"/>
              <a:buAutoNum type="romanLcPeriod"/>
            </a:pPr>
            <a:r>
              <a:rPr lang="en"/>
              <a:t>auf Basis der Token bzw. Phrasen Ähnlichkeit von Schritt 1</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25" name="Google Shape;12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116375"/>
            <a:ext cx="8160900" cy="831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600"/>
              <a:t>Erfassung der Ähnlichkeit von Texten und AMRs</a:t>
            </a:r>
            <a:endParaRPr sz="3600"/>
          </a:p>
        </p:txBody>
      </p:sp>
      <p:sp>
        <p:nvSpPr>
          <p:cNvPr id="131" name="Google Shape;131;p20"/>
          <p:cNvSpPr txBox="1"/>
          <p:nvPr>
            <p:ph idx="1" type="body"/>
          </p:nvPr>
        </p:nvSpPr>
        <p:spPr>
          <a:xfrm>
            <a:off x="311700" y="878875"/>
            <a:ext cx="8520600" cy="38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Vorgehen:</a:t>
            </a:r>
            <a:endParaRPr/>
          </a:p>
          <a:p>
            <a:pPr indent="-139700" lvl="0" marL="228600" rtl="0" algn="l">
              <a:lnSpc>
                <a:spcPct val="115000"/>
              </a:lnSpc>
              <a:spcBef>
                <a:spcPts val="1600"/>
              </a:spcBef>
              <a:spcAft>
                <a:spcPts val="0"/>
              </a:spcAft>
              <a:buSzPts val="1300"/>
              <a:buAutoNum type="arabicPeriod"/>
            </a:pPr>
            <a:r>
              <a:rPr lang="en" sz="1300"/>
              <a:t>Ähnliche Sätze aus dem Datensatz extrahieren</a:t>
            </a:r>
            <a:endParaRPr sz="1300"/>
          </a:p>
          <a:p>
            <a:pPr indent="-139700" lvl="0" marL="228600" rtl="0" algn="l">
              <a:lnSpc>
                <a:spcPct val="115000"/>
              </a:lnSpc>
              <a:spcBef>
                <a:spcPts val="0"/>
              </a:spcBef>
              <a:spcAft>
                <a:spcPts val="0"/>
              </a:spcAft>
              <a:buSzPts val="1300"/>
              <a:buAutoNum type="arabicPeriod"/>
            </a:pPr>
            <a:r>
              <a:rPr lang="en" sz="1300"/>
              <a:t>Mithilfe von SBERT die Ähnlichkeit auf Token-Ebene berechnen </a:t>
            </a:r>
            <a:endParaRPr sz="1300"/>
          </a:p>
          <a:p>
            <a:pPr indent="-139700" lvl="1" marL="514350" rtl="0" algn="l">
              <a:lnSpc>
                <a:spcPct val="115000"/>
              </a:lnSpc>
              <a:spcBef>
                <a:spcPts val="0"/>
              </a:spcBef>
              <a:spcAft>
                <a:spcPts val="0"/>
              </a:spcAft>
              <a:buSzPts val="1300"/>
              <a:buAutoNum type="alphaLcPeriod"/>
            </a:pPr>
            <a:r>
              <a:rPr lang="en" sz="1300"/>
              <a:t>Kosinusähnlichkeit von Embeddings berechnen</a:t>
            </a:r>
            <a:endParaRPr sz="1300"/>
          </a:p>
          <a:p>
            <a:pPr indent="-139700" lvl="1" marL="514350" rtl="0" algn="l">
              <a:lnSpc>
                <a:spcPct val="115000"/>
              </a:lnSpc>
              <a:spcBef>
                <a:spcPts val="0"/>
              </a:spcBef>
              <a:spcAft>
                <a:spcPts val="0"/>
              </a:spcAft>
              <a:buSzPts val="1300"/>
              <a:buAutoNum type="alphaLcPeriod"/>
            </a:pPr>
            <a:r>
              <a:rPr lang="en" sz="1300"/>
              <a:t>Token-Token-Similarity-Matrix erstellen </a:t>
            </a:r>
            <a:endParaRPr sz="1300"/>
          </a:p>
          <a:p>
            <a:pPr indent="-139700" lvl="2" marL="800100" rtl="0" algn="l">
              <a:lnSpc>
                <a:spcPct val="115000"/>
              </a:lnSpc>
              <a:spcBef>
                <a:spcPts val="0"/>
              </a:spcBef>
              <a:spcAft>
                <a:spcPts val="0"/>
              </a:spcAft>
              <a:buSzPts val="1300"/>
              <a:buAutoNum type="romanLcPeriod"/>
            </a:pPr>
            <a:r>
              <a:rPr lang="en" sz="1300"/>
              <a:t>Überprüfen, ob durch Addition von Token-Ähnlichkeiten Phrasen-Ähnlichkeiten abgeleitet werden können  </a:t>
            </a:r>
            <a:endParaRPr sz="1300"/>
          </a:p>
          <a:p>
            <a:pPr indent="-139700" lvl="0" marL="228600" rtl="0" algn="l">
              <a:lnSpc>
                <a:spcPct val="115000"/>
              </a:lnSpc>
              <a:spcBef>
                <a:spcPts val="0"/>
              </a:spcBef>
              <a:spcAft>
                <a:spcPts val="0"/>
              </a:spcAft>
              <a:buSzPts val="1300"/>
              <a:buAutoNum type="arabicPeriod"/>
            </a:pPr>
            <a:r>
              <a:rPr lang="en" sz="1300"/>
              <a:t>Die ausgesuchten Sätze in AMR parsen</a:t>
            </a:r>
            <a:endParaRPr sz="1300"/>
          </a:p>
          <a:p>
            <a:pPr indent="-139700" lvl="0" marL="228600" rtl="0" algn="l">
              <a:lnSpc>
                <a:spcPct val="115000"/>
              </a:lnSpc>
              <a:spcBef>
                <a:spcPts val="0"/>
              </a:spcBef>
              <a:spcAft>
                <a:spcPts val="0"/>
              </a:spcAft>
              <a:buSzPts val="1300"/>
              <a:buAutoNum type="arabicPeriod"/>
            </a:pPr>
            <a:r>
              <a:rPr lang="en" sz="1300"/>
              <a:t>Alignieren von Phrasen-Tokens und lexikalischen AMR-Knoten mithilfe von GloVe</a:t>
            </a:r>
            <a:endParaRPr sz="1300"/>
          </a:p>
          <a:p>
            <a:pPr indent="-139700" lvl="1" marL="514350" rtl="0" algn="l">
              <a:lnSpc>
                <a:spcPct val="115000"/>
              </a:lnSpc>
              <a:spcBef>
                <a:spcPts val="0"/>
              </a:spcBef>
              <a:spcAft>
                <a:spcPts val="0"/>
              </a:spcAft>
              <a:buSzPts val="1300"/>
              <a:buAutoNum type="alphaLcPeriod"/>
            </a:pPr>
            <a:r>
              <a:rPr lang="en" sz="1300"/>
              <a:t>Messen und Vergleichen der Ähnlichkeit von AMR-Scores und Text-Scores pro Phrase</a:t>
            </a:r>
            <a:endParaRPr sz="1300"/>
          </a:p>
          <a:p>
            <a:pPr indent="-139700" lvl="0" marL="228600" rtl="0" algn="l">
              <a:lnSpc>
                <a:spcPct val="115000"/>
              </a:lnSpc>
              <a:spcBef>
                <a:spcPts val="0"/>
              </a:spcBef>
              <a:spcAft>
                <a:spcPts val="0"/>
              </a:spcAft>
              <a:buSzPts val="1300"/>
              <a:buAutoNum type="arabicPeriod"/>
            </a:pPr>
            <a:r>
              <a:rPr lang="en" sz="1300"/>
              <a:t>Alignieren von zwei AMRs mithilfe von GloVe</a:t>
            </a:r>
            <a:endParaRPr sz="1300"/>
          </a:p>
          <a:p>
            <a:pPr indent="-139700" lvl="1" marL="514350" rtl="0" algn="l">
              <a:lnSpc>
                <a:spcPct val="115000"/>
              </a:lnSpc>
              <a:spcBef>
                <a:spcPts val="0"/>
              </a:spcBef>
              <a:spcAft>
                <a:spcPts val="0"/>
              </a:spcAft>
              <a:buSzPts val="1300"/>
              <a:buAutoNum type="alphaLcPeriod"/>
            </a:pPr>
            <a:r>
              <a:rPr lang="en" sz="1300"/>
              <a:t>Analysieren, welche AMR-Knoten hohe Ähnlichkeit aufweisen </a:t>
            </a:r>
            <a:endParaRPr sz="1300"/>
          </a:p>
          <a:p>
            <a:pPr indent="-139700" lvl="1" marL="514350" rtl="0" algn="l">
              <a:lnSpc>
                <a:spcPct val="115000"/>
              </a:lnSpc>
              <a:spcBef>
                <a:spcPts val="0"/>
              </a:spcBef>
              <a:spcAft>
                <a:spcPts val="0"/>
              </a:spcAft>
              <a:buSzPts val="1300"/>
              <a:buAutoNum type="alphaLcPeriod"/>
            </a:pPr>
            <a:r>
              <a:rPr lang="en" sz="1300"/>
              <a:t>Die konstruktionellen Varianten semantischer Paraphrasen zwischen zwei AMRs untersuchen</a:t>
            </a:r>
            <a:endParaRPr sz="1300"/>
          </a:p>
          <a:p>
            <a:pPr indent="-139700" lvl="0" marL="228600" rtl="0" algn="l">
              <a:lnSpc>
                <a:spcPct val="115000"/>
              </a:lnSpc>
              <a:spcBef>
                <a:spcPts val="0"/>
              </a:spcBef>
              <a:spcAft>
                <a:spcPts val="0"/>
              </a:spcAft>
              <a:buSzPts val="1300"/>
              <a:buAutoNum type="arabicPeriod"/>
            </a:pPr>
            <a:r>
              <a:rPr lang="en" sz="1300"/>
              <a:t> Überlappung zwischen Similarity-Matrix und AMR-Graphen, zur Berechnung der Ähnlichkeit von Teilphrasen</a:t>
            </a:r>
            <a:endParaRPr sz="1300"/>
          </a:p>
          <a:p>
            <a:pPr indent="0" lvl="0" marL="45720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32" name="Google Shape;13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3300"/>
              <a:t>Erfassung der Ähnlichkeit von Texten und AMRs</a:t>
            </a:r>
            <a:endParaRPr sz="3300"/>
          </a:p>
        </p:txBody>
      </p:sp>
      <p:sp>
        <p:nvSpPr>
          <p:cNvPr id="138" name="Google Shape;138;p21"/>
          <p:cNvSpPr txBox="1"/>
          <p:nvPr>
            <p:ph idx="1" type="body"/>
          </p:nvPr>
        </p:nvSpPr>
        <p:spPr>
          <a:xfrm>
            <a:off x="5299300" y="1225225"/>
            <a:ext cx="35331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Generierung zweier Schnittstellen :</a:t>
            </a:r>
            <a:endParaRPr/>
          </a:p>
          <a:p>
            <a:pPr indent="-342900" lvl="0" marL="457200" rtl="0" algn="l">
              <a:spcBef>
                <a:spcPts val="1600"/>
              </a:spcBef>
              <a:spcAft>
                <a:spcPts val="0"/>
              </a:spcAft>
              <a:buSzPts val="1800"/>
              <a:buAutoNum type="arabicPeriod"/>
            </a:pPr>
            <a:r>
              <a:rPr lang="en"/>
              <a:t>Text-AMR- und AMR-AMR-Alignments </a:t>
            </a:r>
            <a:endParaRPr/>
          </a:p>
          <a:p>
            <a:pPr indent="-342900" lvl="0" marL="457200" rtl="0" algn="l">
              <a:spcBef>
                <a:spcPts val="0"/>
              </a:spcBef>
              <a:spcAft>
                <a:spcPts val="0"/>
              </a:spcAft>
              <a:buSzPts val="1800"/>
              <a:buAutoNum type="arabicPeriod"/>
            </a:pPr>
            <a:r>
              <a:rPr lang="en"/>
              <a:t>Überlappung zwischen Similarity-Matrix und AMR-Graphen, zur Berechnung der Ähnlichkeit von Teilphrasen</a:t>
            </a:r>
            <a:endParaRPr/>
          </a:p>
        </p:txBody>
      </p:sp>
      <p:sp>
        <p:nvSpPr>
          <p:cNvPr id="139" name="Google Shape;13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0" name="Google Shape;140;p21"/>
          <p:cNvPicPr preferRelativeResize="0"/>
          <p:nvPr/>
        </p:nvPicPr>
        <p:blipFill>
          <a:blip r:embed="rId3">
            <a:alphaModFix/>
          </a:blip>
          <a:stretch>
            <a:fillRect/>
          </a:stretch>
        </p:blipFill>
        <p:spPr>
          <a:xfrm>
            <a:off x="178302" y="1506302"/>
            <a:ext cx="4836575" cy="2584500"/>
          </a:xfrm>
          <a:prstGeom prst="rect">
            <a:avLst/>
          </a:prstGeom>
          <a:noFill/>
          <a:ln>
            <a:noFill/>
          </a:ln>
        </p:spPr>
      </p:pic>
      <p:sp>
        <p:nvSpPr>
          <p:cNvPr id="141" name="Google Shape;141;p21"/>
          <p:cNvSpPr txBox="1"/>
          <p:nvPr>
            <p:ph type="title"/>
          </p:nvPr>
        </p:nvSpPr>
        <p:spPr>
          <a:xfrm>
            <a:off x="464125" y="708025"/>
            <a:ext cx="3706800" cy="5172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2900"/>
              <a:t>Zusammenfassung</a:t>
            </a:r>
            <a:endParaRPr sz="29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