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9" r:id="rId1"/>
    <p:sldMasterId id="2147483680" r:id="rId2"/>
    <p:sldMasterId id="2147483681" r:id="rId3"/>
  </p:sldMasterIdLst>
  <p:notesMasterIdLst>
    <p:notesMasterId r:id="rId26"/>
  </p:notesMasterIdLst>
  <p:sldIdLst>
    <p:sldId id="256" r:id="rId4"/>
    <p:sldId id="259" r:id="rId5"/>
    <p:sldId id="260" r:id="rId6"/>
    <p:sldId id="261" r:id="rId7"/>
    <p:sldId id="280" r:id="rId8"/>
    <p:sldId id="279" r:id="rId9"/>
    <p:sldId id="262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4" r:id="rId20"/>
    <p:sldId id="275" r:id="rId21"/>
    <p:sldId id="283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7"/>
      <p:bold r:id="rId28"/>
      <p:italic r:id="rId29"/>
      <p:boldItalic r:id="rId30"/>
    </p:embeddedFont>
    <p:embeddedFont>
      <p:font typeface="Proxima Nova Semibold" panose="02000506030000020004" pitchFamily="2" charset="0"/>
      <p:regular r:id="rId31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88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63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3" name="Google Shape;52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5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45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52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52" name="Google Shape;52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8" name="Google Shape;58;p13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85" name="Google Shape;85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91" name="Google Shape;91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97" name="Google Shape;97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2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05" name="Google Shape;105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2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3" name="Google Shape;113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24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20" name="Google Shape;120;p24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2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39" name="Google Shape;139;p25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5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57" name="Google Shape;157;p2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58" name="Google Shape;158;p26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2" name="Google Shape;182;p29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0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91" name="Google Shape;191;p31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96" name="Google Shape;196;p32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0" name="Google Shape;200;p33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04" name="Google Shape;204;p34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1. Фон dark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9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32" name="Google Shape;32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8" name="Google Shape;38;p1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DENMALOYREB3/Mobile_operator/1.0.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google.com/document/d/1h-h2ru5QyXk0V0p2iP0VXVm8bcaWHkL2jHxahSszzL8/edit#heading=h.a5b11p3pmcd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5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10" name="Google Shape;210;p3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35"/>
          <p:cNvSpPr txBox="1"/>
          <p:nvPr/>
        </p:nvSpPr>
        <p:spPr>
          <a:xfrm>
            <a:off x="319074" y="294016"/>
            <a:ext cx="8566500" cy="195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4800"/>
            </a:pPr>
            <a:r>
              <a:rPr lang="ru-RU" sz="4800" b="1" dirty="0">
                <a:solidFill>
                  <a:schemeClr val="lt1"/>
                </a:solidFill>
                <a:latin typeface="Proxima Nova"/>
                <a:sym typeface="Proxima Nova"/>
              </a:rPr>
              <a:t>Итоговая работа по программе «Системный аналитик»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Ребенок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7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SAL-63</a:t>
            </a:r>
            <a:endParaRPr sz="17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Руководитель: 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Столяров Дмитрий</a:t>
            </a:r>
            <a:endParaRPr sz="17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Диаграмма вариантов использования</a:t>
            </a:r>
            <a:endParaRPr sz="2500" b="0" i="0" u="none" strike="noStrike" cap="non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26" name="Picture 2" descr="https://lh7-rt.googleusercontent.com/docsz/AD_4nXeMEPOFWGyXC6g1iQkmMAuWXufuwBQmpCsGp_qWNnPHbEbxGGW4V9chnH-eI7cOfSmYlzEuwkrYGZE3TQ_qpKPh5yLVYQt8T3IFZ1cnn44Klmnn-XIIK4Jod0Aa9MgSqtRfxrRx87L46nVP3DxVMh1cHXPF?key=dFLLU7tx4sEf3gf7TIa3mw">
            <a:extLst>
              <a:ext uri="{FF2B5EF4-FFF2-40B4-BE49-F238E27FC236}">
                <a16:creationId xmlns:a16="http://schemas.microsoft.com/office/drawing/2014/main" id="{42096DB6-DFAF-F545-AABE-551C23D32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7" y="602180"/>
            <a:ext cx="6984382" cy="45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Формализация  требований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Функциональные требования</a:t>
            </a:r>
            <a:endParaRPr sz="2500" b="0" i="0" u="none" strike="noStrike" cap="non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322549" y="676875"/>
            <a:ext cx="7806311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Ф</a:t>
            </a:r>
            <a:r>
              <a:rPr lang="ru-RU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ункциональные требования к системе описаны в 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r>
              <a:rPr lang="ru-RU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иде вариантов использования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ru-RU" sz="1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85309-467A-044F-80EE-FEC08562AF37}"/>
              </a:ext>
            </a:extLst>
          </p:cNvPr>
          <p:cNvSpPr txBox="1"/>
          <p:nvPr/>
        </p:nvSpPr>
        <p:spPr>
          <a:xfrm>
            <a:off x="1061946" y="1372599"/>
            <a:ext cx="6803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Авторизация пользователя (по </a:t>
            </a:r>
            <a:r>
              <a:rPr lang="en-US" dirty="0">
                <a:solidFill>
                  <a:schemeClr val="dk1"/>
                </a:solidFill>
                <a:latin typeface="Proxima Nova"/>
              </a:rPr>
              <a:t>SMS-</a:t>
            </a:r>
            <a:r>
              <a:rPr lang="ru-RU" dirty="0">
                <a:solidFill>
                  <a:schemeClr val="dk1"/>
                </a:solidFill>
                <a:latin typeface="Proxima Nova"/>
              </a:rPr>
              <a:t>коду)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Просмотр баланса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Получение информации о текущем тарифе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Просмотр доступных тарифов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Смена тарифа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Просмотр доступных опций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Получение информации о подключенных опциях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Подключение опции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Отключение опции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Получение детальной информации об опции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Получение детальной информации о тарифе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Загрузка </a:t>
            </a:r>
            <a:r>
              <a:rPr lang="en" dirty="0">
                <a:solidFill>
                  <a:schemeClr val="dk1"/>
                </a:solidFill>
                <a:latin typeface="Proxima Nova"/>
              </a:rPr>
              <a:t>PDF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Нефункциональные требования</a:t>
            </a:r>
            <a:endParaRPr sz="2500" b="0" i="0" u="none" strike="noStrike" cap="non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9" name="Google Shape;439;p48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процессе выполнения работы были определены следующие НФТ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40" name="Google Shape;440;p48"/>
          <p:cNvGrpSpPr/>
          <p:nvPr/>
        </p:nvGrpSpPr>
        <p:grpSpPr>
          <a:xfrm>
            <a:off x="368925" y="1071975"/>
            <a:ext cx="333450" cy="333450"/>
            <a:chOff x="5372100" y="3505200"/>
            <a:chExt cx="666900" cy="666900"/>
          </a:xfrm>
        </p:grpSpPr>
        <p:sp>
          <p:nvSpPr>
            <p:cNvPr id="441" name="Google Shape;441;p48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8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43" name="Google Shape;443;p48"/>
          <p:cNvGrpSpPr/>
          <p:nvPr/>
        </p:nvGrpSpPr>
        <p:grpSpPr>
          <a:xfrm>
            <a:off x="368925" y="1524338"/>
            <a:ext cx="333450" cy="333450"/>
            <a:chOff x="5372100" y="4409925"/>
            <a:chExt cx="666900" cy="666900"/>
          </a:xfrm>
        </p:grpSpPr>
        <p:sp>
          <p:nvSpPr>
            <p:cNvPr id="444" name="Google Shape;444;p48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8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46" name="Google Shape;446;p48"/>
          <p:cNvGrpSpPr/>
          <p:nvPr/>
        </p:nvGrpSpPr>
        <p:grpSpPr>
          <a:xfrm>
            <a:off x="368925" y="1976700"/>
            <a:ext cx="333450" cy="333450"/>
            <a:chOff x="5372100" y="5314650"/>
            <a:chExt cx="666900" cy="666900"/>
          </a:xfrm>
        </p:grpSpPr>
        <p:sp>
          <p:nvSpPr>
            <p:cNvPr id="447" name="Google Shape;447;p48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8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49" name="Google Shape;449;p48"/>
          <p:cNvGrpSpPr/>
          <p:nvPr/>
        </p:nvGrpSpPr>
        <p:grpSpPr>
          <a:xfrm>
            <a:off x="368925" y="2429063"/>
            <a:ext cx="333450" cy="333450"/>
            <a:chOff x="5372100" y="6219375"/>
            <a:chExt cx="666900" cy="666900"/>
          </a:xfrm>
        </p:grpSpPr>
        <p:sp>
          <p:nvSpPr>
            <p:cNvPr id="450" name="Google Shape;450;p48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8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52" name="Google Shape;452;p48"/>
          <p:cNvGrpSpPr/>
          <p:nvPr/>
        </p:nvGrpSpPr>
        <p:grpSpPr>
          <a:xfrm>
            <a:off x="368925" y="2881425"/>
            <a:ext cx="333450" cy="333450"/>
            <a:chOff x="5372100" y="7124100"/>
            <a:chExt cx="666900" cy="666900"/>
          </a:xfrm>
        </p:grpSpPr>
        <p:sp>
          <p:nvSpPr>
            <p:cNvPr id="453" name="Google Shape;453;p48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8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455" name="Google Shape;455;p48"/>
          <p:cNvSpPr txBox="1"/>
          <p:nvPr/>
        </p:nvSpPr>
        <p:spPr>
          <a:xfrm>
            <a:off x="751791" y="1089819"/>
            <a:ext cx="792793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Требования к интерфейсам: пользовательский, программный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48"/>
          <p:cNvSpPr txBox="1"/>
          <p:nvPr/>
        </p:nvSpPr>
        <p:spPr>
          <a:xfrm>
            <a:off x="751792" y="1542080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Требования к документации для пользователей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p48"/>
          <p:cNvSpPr txBox="1"/>
          <p:nvPr/>
        </p:nvSpPr>
        <p:spPr>
          <a:xfrm>
            <a:off x="751792" y="1994342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Лицензионные требования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48"/>
          <p:cNvSpPr txBox="1"/>
          <p:nvPr/>
        </p:nvSpPr>
        <p:spPr>
          <a:xfrm>
            <a:off x="751791" y="2446603"/>
            <a:ext cx="688112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Предупреждения, касающиеся законодательства, авторских прав и другие замечания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48"/>
          <p:cNvSpPr txBox="1"/>
          <p:nvPr/>
        </p:nvSpPr>
        <p:spPr>
          <a:xfrm>
            <a:off x="751792" y="2898864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Требования к производительности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Google Shape;452;p48">
            <a:extLst>
              <a:ext uri="{FF2B5EF4-FFF2-40B4-BE49-F238E27FC236}">
                <a16:creationId xmlns:a16="http://schemas.microsoft.com/office/drawing/2014/main" id="{AAD8146D-CA12-464A-9EDE-9C79898A160C}"/>
              </a:ext>
            </a:extLst>
          </p:cNvPr>
          <p:cNvGrpSpPr/>
          <p:nvPr/>
        </p:nvGrpSpPr>
        <p:grpSpPr>
          <a:xfrm>
            <a:off x="403238" y="3351125"/>
            <a:ext cx="333450" cy="333450"/>
            <a:chOff x="5372100" y="7124100"/>
            <a:chExt cx="666900" cy="666900"/>
          </a:xfrm>
        </p:grpSpPr>
        <p:sp>
          <p:nvSpPr>
            <p:cNvPr id="25" name="Google Shape;453;p48">
              <a:extLst>
                <a:ext uri="{FF2B5EF4-FFF2-40B4-BE49-F238E27FC236}">
                  <a16:creationId xmlns:a16="http://schemas.microsoft.com/office/drawing/2014/main" id="{2C93F7E0-5B2B-AF4E-8023-5E4BC8B0A3B0}"/>
                </a:ext>
              </a:extLst>
            </p:cNvPr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454;p48">
              <a:extLst>
                <a:ext uri="{FF2B5EF4-FFF2-40B4-BE49-F238E27FC236}">
                  <a16:creationId xmlns:a16="http://schemas.microsoft.com/office/drawing/2014/main" id="{A5550A12-A93D-5E48-8B02-6983E40E7A77}"/>
                </a:ext>
              </a:extLst>
            </p:cNvPr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6</a:t>
              </a:r>
              <a:endParaRPr sz="1200" b="0" i="0" u="none" strike="noStrike" cap="none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27" name="Google Shape;459;p48">
            <a:extLst>
              <a:ext uri="{FF2B5EF4-FFF2-40B4-BE49-F238E27FC236}">
                <a16:creationId xmlns:a16="http://schemas.microsoft.com/office/drawing/2014/main" id="{07215570-1EFB-8447-946E-16CEA406923F}"/>
              </a:ext>
            </a:extLst>
          </p:cNvPr>
          <p:cNvSpPr txBox="1"/>
          <p:nvPr/>
        </p:nvSpPr>
        <p:spPr>
          <a:xfrm>
            <a:off x="786105" y="3368564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Требования к безопасности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8" name="Google Shape;452;p48">
            <a:extLst>
              <a:ext uri="{FF2B5EF4-FFF2-40B4-BE49-F238E27FC236}">
                <a16:creationId xmlns:a16="http://schemas.microsoft.com/office/drawing/2014/main" id="{12437A0D-08D1-3041-A5B0-3AF42FA98C5B}"/>
              </a:ext>
            </a:extLst>
          </p:cNvPr>
          <p:cNvGrpSpPr/>
          <p:nvPr/>
        </p:nvGrpSpPr>
        <p:grpSpPr>
          <a:xfrm>
            <a:off x="403238" y="3893229"/>
            <a:ext cx="333450" cy="333450"/>
            <a:chOff x="5372100" y="7124100"/>
            <a:chExt cx="666900" cy="666900"/>
          </a:xfrm>
        </p:grpSpPr>
        <p:sp>
          <p:nvSpPr>
            <p:cNvPr id="29" name="Google Shape;453;p48">
              <a:extLst>
                <a:ext uri="{FF2B5EF4-FFF2-40B4-BE49-F238E27FC236}">
                  <a16:creationId xmlns:a16="http://schemas.microsoft.com/office/drawing/2014/main" id="{6DEAC200-FF0C-1E47-9472-BE5E2559214E}"/>
                </a:ext>
              </a:extLst>
            </p:cNvPr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454;p48">
              <a:extLst>
                <a:ext uri="{FF2B5EF4-FFF2-40B4-BE49-F238E27FC236}">
                  <a16:creationId xmlns:a16="http://schemas.microsoft.com/office/drawing/2014/main" id="{FAB8BC6A-3A51-8949-93F9-10A8DE734F47}"/>
                </a:ext>
              </a:extLst>
            </p:cNvPr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31" name="Google Shape;459;p48">
            <a:extLst>
              <a:ext uri="{FF2B5EF4-FFF2-40B4-BE49-F238E27FC236}">
                <a16:creationId xmlns:a16="http://schemas.microsoft.com/office/drawing/2014/main" id="{03635A2F-3A4B-C84B-9F06-97A1CE81A5C7}"/>
              </a:ext>
            </a:extLst>
          </p:cNvPr>
          <p:cNvSpPr txBox="1"/>
          <p:nvPr/>
        </p:nvSpPr>
        <p:spPr>
          <a:xfrm>
            <a:off x="786105" y="3910668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Атрибуты качества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ER-</a:t>
            </a: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диаграмма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6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ER-</a:t>
            </a: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диаграмма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2" name="Google Shape;472;p50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0" name="Picture 2" descr="https://lh7-rt.googleusercontent.com/docsz/AD_4nXe0xn7Tnh4HDaA1kgbgraTm_6tLgqvSLQxA7IPzvooVttRC58dBFughavwUQa5wEekIGJFwD4rnTxxT8X9Q7cOvh1LnIDjlX3JiBU8xwnEvVlvwL7XpTbPUPZ9s6zSoWPA_wvDrwWVBPc0i71-cQBONgUM?key=dFLLU7tx4sEf3gf7TIa3mw">
            <a:extLst>
              <a:ext uri="{FF2B5EF4-FFF2-40B4-BE49-F238E27FC236}">
                <a16:creationId xmlns:a16="http://schemas.microsoft.com/office/drawing/2014/main" id="{BB098E6D-719E-2B4B-BC54-7E6CA0E6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"/>
            <a:ext cx="9144000" cy="38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/>
        </p:nvSpPr>
        <p:spPr>
          <a:xfrm>
            <a:off x="247925" y="207619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Аналитическая модель данных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2" name="Google Shape;472;p50"/>
          <p:cNvSpPr txBox="1"/>
          <p:nvPr/>
        </p:nvSpPr>
        <p:spPr>
          <a:xfrm>
            <a:off x="322549" y="676875"/>
            <a:ext cx="7969043" cy="408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выполнения работы была разработана аналитическая модель данных.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Выделены следующие сущности</a:t>
            </a:r>
            <a:r>
              <a:rPr lang="ru-RU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«Пользователь» — </a:t>
            </a:r>
            <a:r>
              <a:rPr lang="ru-RU" dirty="0"/>
              <a:t>для хранения пользовательских данных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«Тариф» — </a:t>
            </a:r>
            <a:r>
              <a:rPr lang="ru-RU" dirty="0"/>
              <a:t>для хранения сведений о тарифах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«Доп. опция» — </a:t>
            </a:r>
            <a:r>
              <a:rPr lang="ru-RU" dirty="0"/>
              <a:t>для хранения сведений об опциях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ru-RU" dirty="0"/>
          </a:p>
          <a:p>
            <a:pPr algn="just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b="1" dirty="0"/>
              <a:t>Созданы описания сущностей в виде таблицы с полями:</a:t>
            </a:r>
          </a:p>
          <a:p>
            <a:pPr algn="just">
              <a:lnSpc>
                <a:spcPct val="115000"/>
              </a:lnSpc>
              <a:buClr>
                <a:schemeClr val="dk1"/>
              </a:buClr>
              <a:buSzPts val="1400"/>
            </a:pPr>
            <a:endParaRPr lang="ru-RU" dirty="0"/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/>
              <a:t>Имя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/>
              <a:t>Тип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/>
              <a:t>Описание поля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/>
              <a:t>Требования к значениям и хранению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400"/>
            </a:pPr>
            <a:endParaRPr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3048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/>
          <p:nvPr/>
        </p:nvSpPr>
        <p:spPr>
          <a:xfrm>
            <a:off x="320999" y="296783"/>
            <a:ext cx="818757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программного интерфейса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5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7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программного интерфейса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8" name="Google Shape;498;p54"/>
          <p:cNvSpPr txBox="1"/>
          <p:nvPr/>
        </p:nvSpPr>
        <p:spPr>
          <a:xfrm>
            <a:off x="322550" y="676875"/>
            <a:ext cx="800004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работы подготовлено проектное описание методов, которые будут использоваться для получения и обновления информации.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Список методов и краткое описание: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1200" b="1" dirty="0">
                <a:solidFill>
                  <a:srgbClr val="00B0F0"/>
                </a:solidFill>
              </a:rPr>
              <a:t>POST</a:t>
            </a:r>
            <a:r>
              <a:rPr lang="en" sz="1200" b="1" dirty="0"/>
              <a:t> user/{</a:t>
            </a:r>
            <a:r>
              <a:rPr lang="en" sz="1200" b="1" dirty="0" err="1"/>
              <a:t>phoneNumber</a:t>
            </a:r>
            <a:r>
              <a:rPr lang="en" sz="1200" b="1" dirty="0"/>
              <a:t>}/</a:t>
            </a:r>
            <a:r>
              <a:rPr lang="en" sz="1200" b="1" dirty="0" err="1"/>
              <a:t>authCode</a:t>
            </a:r>
            <a:r>
              <a:rPr lang="ru-RU" sz="1200" b="1" dirty="0"/>
              <a:t> — </a:t>
            </a:r>
            <a:r>
              <a:rPr lang="ru-RU" sz="1200" dirty="0"/>
              <a:t>получить </a:t>
            </a:r>
            <a:r>
              <a:rPr lang="en" sz="1200" dirty="0"/>
              <a:t>SMS-</a:t>
            </a:r>
            <a:r>
              <a:rPr lang="ru-RU" sz="1200" dirty="0"/>
              <a:t>код авторизации</a:t>
            </a:r>
          </a:p>
          <a:p>
            <a:r>
              <a:rPr lang="en" sz="1200" b="1" dirty="0">
                <a:solidFill>
                  <a:srgbClr val="00B0F0"/>
                </a:solidFill>
              </a:rPr>
              <a:t>POST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authToken</a:t>
            </a:r>
            <a:r>
              <a:rPr lang="ru-RU" sz="1200" b="1" dirty="0"/>
              <a:t> — </a:t>
            </a:r>
            <a:r>
              <a:rPr lang="ru-RU" sz="1200" dirty="0"/>
              <a:t>получить </a:t>
            </a:r>
            <a:r>
              <a:rPr lang="ru-RU" sz="1200" dirty="0" err="1"/>
              <a:t>токен</a:t>
            </a:r>
            <a:r>
              <a:rPr lang="ru-RU" sz="1200" dirty="0"/>
              <a:t> для авторизации по  </a:t>
            </a:r>
            <a:r>
              <a:rPr lang="en" sz="1200" dirty="0"/>
              <a:t>SMS-</a:t>
            </a:r>
            <a:r>
              <a:rPr lang="ru-RU" sz="1200" dirty="0"/>
              <a:t>коду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}/balance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балансе пользователя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tarif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тарифе пользователя</a:t>
            </a:r>
          </a:p>
          <a:p>
            <a:r>
              <a:rPr lang="en" sz="1200" b="1" dirty="0">
                <a:solidFill>
                  <a:srgbClr val="00B0F0"/>
                </a:solidFill>
              </a:rPr>
              <a:t>POST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tarifChange</a:t>
            </a:r>
            <a:r>
              <a:rPr lang="ru-RU" sz="1200" b="1" dirty="0"/>
              <a:t> — с</a:t>
            </a:r>
            <a:r>
              <a:rPr lang="ru-RU" sz="1200" dirty="0"/>
              <a:t>менить тариф пользователя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optionsList</a:t>
            </a:r>
            <a:r>
              <a:rPr lang="ru-RU" sz="1200" b="1" dirty="0"/>
              <a:t> — </a:t>
            </a:r>
            <a:r>
              <a:rPr lang="ru-RU" sz="1200" dirty="0"/>
              <a:t>получить список опций, подключенных для пользователя</a:t>
            </a:r>
          </a:p>
          <a:p>
            <a:r>
              <a:rPr lang="en" sz="1200" b="1" dirty="0">
                <a:solidFill>
                  <a:schemeClr val="accent1"/>
                </a:solidFill>
              </a:rPr>
              <a:t>PATCH</a:t>
            </a:r>
            <a:r>
              <a:rPr lang="en" sz="1200" dirty="0"/>
              <a:t> </a:t>
            </a:r>
            <a:r>
              <a:rPr lang="en" sz="1200" b="1" dirty="0"/>
              <a:t>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optionsList</a:t>
            </a:r>
            <a:r>
              <a:rPr lang="en" sz="1200" b="1" dirty="0"/>
              <a:t>/{</a:t>
            </a:r>
            <a:r>
              <a:rPr lang="en" sz="1200" b="1" dirty="0" err="1"/>
              <a:t>optionId</a:t>
            </a:r>
            <a:r>
              <a:rPr lang="en" sz="1200" b="1" dirty="0"/>
              <a:t>}</a:t>
            </a:r>
            <a:r>
              <a:rPr lang="ru-RU" sz="1200" b="1" dirty="0"/>
              <a:t> — </a:t>
            </a:r>
            <a:r>
              <a:rPr lang="ru-RU" sz="1200" dirty="0"/>
              <a:t>подключить опцию для пользователя</a:t>
            </a:r>
          </a:p>
          <a:p>
            <a:r>
              <a:rPr lang="en" sz="1200" b="1" dirty="0">
                <a:solidFill>
                  <a:srgbClr val="FF0000"/>
                </a:solidFill>
              </a:rPr>
              <a:t>DELETE</a:t>
            </a:r>
            <a:r>
              <a:rPr lang="en" sz="1200" dirty="0"/>
              <a:t> </a:t>
            </a:r>
            <a:r>
              <a:rPr lang="en" sz="1200" b="1" dirty="0"/>
              <a:t>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optionsList</a:t>
            </a:r>
            <a:r>
              <a:rPr lang="en" sz="1200" b="1" dirty="0"/>
              <a:t>/{</a:t>
            </a:r>
            <a:r>
              <a:rPr lang="en" sz="1200" b="1" dirty="0" err="1"/>
              <a:t>optionId</a:t>
            </a:r>
            <a:r>
              <a:rPr lang="en" sz="1200" b="1" dirty="0"/>
              <a:t>}</a:t>
            </a:r>
            <a:r>
              <a:rPr lang="ru-RU" sz="1200" b="1" dirty="0"/>
              <a:t> — </a:t>
            </a:r>
            <a:r>
              <a:rPr lang="ru-RU" sz="1200" dirty="0"/>
              <a:t>отключить опцию для пользователя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</a:t>
            </a:r>
            <a:r>
              <a:rPr lang="en" sz="1200" b="1" dirty="0" err="1"/>
              <a:t>tarif</a:t>
            </a:r>
            <a:r>
              <a:rPr lang="en" sz="1200" b="1" dirty="0"/>
              <a:t>/{</a:t>
            </a:r>
            <a:r>
              <a:rPr lang="en" sz="1200" b="1" dirty="0" err="1"/>
              <a:t>tarifId</a:t>
            </a:r>
            <a:r>
              <a:rPr lang="en" sz="1200" b="1" dirty="0"/>
              <a:t>}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тарифе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</a:t>
            </a:r>
            <a:r>
              <a:rPr lang="en" sz="1200" b="1" dirty="0" err="1"/>
              <a:t>tarif</a:t>
            </a:r>
            <a:r>
              <a:rPr lang="en" sz="1200" b="1" dirty="0"/>
              <a:t>/{</a:t>
            </a:r>
            <a:r>
              <a:rPr lang="en" sz="1200" b="1" dirty="0" err="1"/>
              <a:t>tarifId</a:t>
            </a:r>
            <a:r>
              <a:rPr lang="en" sz="1200" b="1" dirty="0"/>
              <a:t>}/</a:t>
            </a:r>
            <a:r>
              <a:rPr lang="en" sz="1200" b="1" dirty="0" err="1"/>
              <a:t>detailedInfo</a:t>
            </a:r>
            <a:r>
              <a:rPr lang="ru-RU" sz="1200" b="1" dirty="0"/>
              <a:t> — </a:t>
            </a:r>
            <a:r>
              <a:rPr lang="ru-RU" sz="1200" dirty="0"/>
              <a:t>получить детальную информацию о тарифе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</a:t>
            </a:r>
            <a:r>
              <a:rPr lang="en" sz="1200" b="1" dirty="0" err="1"/>
              <a:t>tarif</a:t>
            </a:r>
            <a:r>
              <a:rPr lang="en" sz="1200" b="1" dirty="0"/>
              <a:t>/list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доступных тарифах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option/list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доступных опциях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option/{</a:t>
            </a:r>
            <a:r>
              <a:rPr lang="en" sz="1200" b="1" dirty="0" err="1"/>
              <a:t>optionId</a:t>
            </a:r>
            <a:r>
              <a:rPr lang="en" sz="1200" b="1" dirty="0"/>
              <a:t>}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об опции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option/{</a:t>
            </a:r>
            <a:r>
              <a:rPr lang="en" sz="1200" b="1" dirty="0" err="1"/>
              <a:t>optionId</a:t>
            </a:r>
            <a:r>
              <a:rPr lang="en" sz="1200" b="1" dirty="0"/>
              <a:t>}/</a:t>
            </a:r>
            <a:r>
              <a:rPr lang="en" sz="1200" b="1" dirty="0" err="1"/>
              <a:t>detailedInfo</a:t>
            </a:r>
            <a:r>
              <a:rPr lang="ru-RU" sz="1200" b="1" dirty="0"/>
              <a:t> — </a:t>
            </a:r>
            <a:r>
              <a:rPr lang="ru-RU" sz="1200" dirty="0"/>
              <a:t>получить детальную информацию об опции</a:t>
            </a:r>
          </a:p>
          <a:p>
            <a:br>
              <a:rPr lang="ru-RU" sz="1200" dirty="0"/>
            </a:b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54"/>
          <p:cNvSpPr txBox="1"/>
          <p:nvPr/>
        </p:nvSpPr>
        <p:spPr>
          <a:xfrm>
            <a:off x="405450" y="4309175"/>
            <a:ext cx="38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sng" strike="noStrike" cap="none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Ссылка на Swagger-документацию</a:t>
            </a:r>
            <a:endParaRPr sz="1200" b="0" i="0" u="sng" strike="noStrike" cap="none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Swagger-</a:t>
            </a: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спецификация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8" name="Google Shape;498;p54"/>
          <p:cNvSpPr txBox="1"/>
          <p:nvPr/>
        </p:nvSpPr>
        <p:spPr>
          <a:xfrm>
            <a:off x="322550" y="676875"/>
            <a:ext cx="800004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проектного описания методов разработана спецификация в формате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 API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ru-RU" sz="1200" dirty="0"/>
            </a:b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54"/>
          <p:cNvSpPr txBox="1"/>
          <p:nvPr/>
        </p:nvSpPr>
        <p:spPr>
          <a:xfrm>
            <a:off x="397701" y="4396630"/>
            <a:ext cx="38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sng" strike="noStrike" cap="none" dirty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Ссылка на </a:t>
            </a:r>
            <a:r>
              <a:rPr lang="ru-RU" sz="1200" b="0" i="0" u="sng" strike="noStrike" cap="none" dirty="0" err="1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Swagger</a:t>
            </a:r>
            <a:r>
              <a:rPr lang="ru-RU" sz="1200" b="0" i="0" u="sng" strike="noStrike" cap="none" dirty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-документацию</a:t>
            </a:r>
            <a:endParaRPr sz="1200" b="0" i="0" u="sng" strike="noStrike" cap="none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E91184-9A3A-4344-B466-4DE156252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26" y="973725"/>
            <a:ext cx="7640664" cy="35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проекта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Спецификация</a:t>
            </a:r>
            <a:r>
              <a:rPr lang="en-US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требований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55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Спецификация требований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32" name="Google Shape;532;p56"/>
          <p:cNvSpPr txBox="1"/>
          <p:nvPr/>
        </p:nvSpPr>
        <p:spPr>
          <a:xfrm>
            <a:off x="322549" y="676875"/>
            <a:ext cx="7736569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олученные артефакты оформлены в спецификацию требований на разработку программного обеспечения</a:t>
            </a: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47678C3-A202-7E41-B8E0-B6A377A3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57" y="1070245"/>
            <a:ext cx="2362200" cy="3111500"/>
          </a:xfrm>
          <a:prstGeom prst="rect">
            <a:avLst/>
          </a:prstGeom>
        </p:spPr>
      </p:pic>
      <p:sp>
        <p:nvSpPr>
          <p:cNvPr id="6" name="Google Shape;519;p54">
            <a:extLst>
              <a:ext uri="{FF2B5EF4-FFF2-40B4-BE49-F238E27FC236}">
                <a16:creationId xmlns:a16="http://schemas.microsoft.com/office/drawing/2014/main" id="{D9139106-3336-484D-934C-81A4189881B1}"/>
              </a:ext>
            </a:extLst>
          </p:cNvPr>
          <p:cNvSpPr txBox="1"/>
          <p:nvPr/>
        </p:nvSpPr>
        <p:spPr>
          <a:xfrm>
            <a:off x="397701" y="4396630"/>
            <a:ext cx="38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u="sng" dirty="0">
                <a:solidFill>
                  <a:srgbClr val="4BD0A0"/>
                </a:solidFill>
                <a:latin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</a:t>
            </a:r>
            <a:r>
              <a:rPr lang="ru-RU" sz="1200" u="sng" dirty="0">
                <a:solidFill>
                  <a:srgbClr val="4BD0A0"/>
                </a:solidFill>
                <a:latin typeface="Proxima Nova"/>
                <a:sym typeface="Proxima Nova"/>
              </a:rPr>
              <a:t> спецификацию</a:t>
            </a:r>
            <a:endParaRPr sz="1200" u="sng" dirty="0">
              <a:solidFill>
                <a:srgbClr val="4BD0A0"/>
              </a:solidFill>
              <a:latin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7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40" name="Google Shape;540;p57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541" name="Google Shape;541;p57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7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7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7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7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7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7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7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7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7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7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7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7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7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7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7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7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7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7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7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7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7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7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7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7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7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7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7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7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7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7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7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7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7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7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7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7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2" name="Google Shape;582;p57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3" name="Google Shape;583;p57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Информация о проекте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327643" y="1042886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Название проекта:</a:t>
            </a:r>
            <a:endParaRPr sz="16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327643" y="1503670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Контекст: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2882685" y="1058397"/>
            <a:ext cx="473752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200"/>
            </a:pPr>
            <a:r>
              <a:rPr lang="ru-RU" b="1" dirty="0">
                <a:highlight>
                  <a:srgbClr val="FFFFFF"/>
                </a:highlight>
              </a:rPr>
              <a:t>«Мой оператор связи»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2882685" y="1458476"/>
            <a:ext cx="4340115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В рамках дипломного проекта была разработана спецификация требований к разработке мобильного приложения «Мой оператор связи»</a:t>
            </a:r>
            <a:br>
              <a:rPr lang="ru-RU" sz="1200" dirty="0">
                <a:highlight>
                  <a:srgbClr val="FFFFFF"/>
                </a:highlight>
              </a:rPr>
            </a:b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327643" y="2337883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Результат: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2882685" y="2322373"/>
            <a:ext cx="43401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Приложение разрабатывается с целью предоставления пользователям возможности быстро и удобно проверить свой баланс, просмотреть все тарифы, изменить текущий тариф, подключить опции.</a:t>
            </a:r>
            <a:b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</a:b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Приложение будет использоваться на мобильных устройствах с ОС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Android 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и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iOS</a:t>
            </a:r>
            <a:b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</a:br>
            <a:endParaRPr lang="ru-RU" sz="1200" dirty="0">
              <a:solidFill>
                <a:schemeClr val="dk1"/>
              </a:solidFill>
              <a:highlight>
                <a:srgbClr val="FFFFFF"/>
              </a:highlight>
              <a:latin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Ход выполнения проекта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Шаги выполнения проекта: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346" name="Google Shape;346;p41"/>
          <p:cNvGrpSpPr/>
          <p:nvPr/>
        </p:nvGrpSpPr>
        <p:grpSpPr>
          <a:xfrm>
            <a:off x="601400" y="1009982"/>
            <a:ext cx="333450" cy="333450"/>
            <a:chOff x="5372100" y="3505200"/>
            <a:chExt cx="666900" cy="666900"/>
          </a:xfrm>
        </p:grpSpPr>
        <p:sp>
          <p:nvSpPr>
            <p:cNvPr id="347" name="Google Shape;347;p41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1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49" name="Google Shape;349;p41"/>
          <p:cNvGrpSpPr/>
          <p:nvPr/>
        </p:nvGrpSpPr>
        <p:grpSpPr>
          <a:xfrm>
            <a:off x="597613" y="1902898"/>
            <a:ext cx="333450" cy="333450"/>
            <a:chOff x="5372100" y="4409925"/>
            <a:chExt cx="666900" cy="666900"/>
          </a:xfrm>
        </p:grpSpPr>
        <p:sp>
          <p:nvSpPr>
            <p:cNvPr id="350" name="Google Shape;350;p41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1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52" name="Google Shape;352;p41"/>
          <p:cNvGrpSpPr/>
          <p:nvPr/>
        </p:nvGrpSpPr>
        <p:grpSpPr>
          <a:xfrm>
            <a:off x="597613" y="2693343"/>
            <a:ext cx="333450" cy="333450"/>
            <a:chOff x="5372100" y="5314650"/>
            <a:chExt cx="666900" cy="666900"/>
          </a:xfrm>
        </p:grpSpPr>
        <p:sp>
          <p:nvSpPr>
            <p:cNvPr id="353" name="Google Shape;353;p41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1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55" name="Google Shape;355;p41"/>
          <p:cNvGrpSpPr/>
          <p:nvPr/>
        </p:nvGrpSpPr>
        <p:grpSpPr>
          <a:xfrm>
            <a:off x="601400" y="3343460"/>
            <a:ext cx="333450" cy="333450"/>
            <a:chOff x="5372100" y="6219375"/>
            <a:chExt cx="666900" cy="666900"/>
          </a:xfrm>
        </p:grpSpPr>
        <p:sp>
          <p:nvSpPr>
            <p:cNvPr id="356" name="Google Shape;356;p41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1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E6073-53BF-AE4B-886A-66102767C0E3}"/>
              </a:ext>
            </a:extLst>
          </p:cNvPr>
          <p:cNvSpPr txBox="1"/>
          <p:nvPr/>
        </p:nvSpPr>
        <p:spPr>
          <a:xfrm>
            <a:off x="939458" y="1014292"/>
            <a:ext cx="7359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Сбор требований</a:t>
            </a:r>
          </a:p>
          <a:p>
            <a:r>
              <a:rPr lang="ru-RU" dirty="0"/>
              <a:t>Проведено интервью с целью понять потребности заказчика и определить требования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2CFA8-3931-8B4C-B079-B9F3E823E5F6}"/>
              </a:ext>
            </a:extLst>
          </p:cNvPr>
          <p:cNvSpPr txBox="1"/>
          <p:nvPr/>
        </p:nvSpPr>
        <p:spPr>
          <a:xfrm>
            <a:off x="939458" y="1913573"/>
            <a:ext cx="735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Подготовка вариантов использования, формализация требований</a:t>
            </a:r>
          </a:p>
          <a:p>
            <a:r>
              <a:rPr lang="ru-RU" dirty="0"/>
              <a:t>Сформулированы функциональные и нефункциональные требования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70BF96-C214-764C-A60B-CAC7DE2894B3}"/>
              </a:ext>
            </a:extLst>
          </p:cNvPr>
          <p:cNvSpPr txBox="1"/>
          <p:nvPr/>
        </p:nvSpPr>
        <p:spPr>
          <a:xfrm>
            <a:off x="931063" y="2693343"/>
            <a:ext cx="735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Подготовка аналитической модели данных</a:t>
            </a:r>
          </a:p>
          <a:p>
            <a:r>
              <a:rPr lang="ru-RU" dirty="0"/>
              <a:t>Подготовлена аналитическая модель данных и </a:t>
            </a:r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B3D16-5CB3-3642-877F-B52FB4C51F31}"/>
              </a:ext>
            </a:extLst>
          </p:cNvPr>
          <p:cNvSpPr txBox="1"/>
          <p:nvPr/>
        </p:nvSpPr>
        <p:spPr>
          <a:xfrm>
            <a:off x="939458" y="3343460"/>
            <a:ext cx="735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Разработка </a:t>
            </a:r>
            <a:r>
              <a:rPr lang="en-US" b="1" dirty="0"/>
              <a:t>API</a:t>
            </a:r>
            <a:endParaRPr lang="ru-RU" b="1" dirty="0"/>
          </a:p>
          <a:p>
            <a:r>
              <a:rPr lang="ru-RU" dirty="0"/>
              <a:t>Подготовлены проектные описания методов и спецификация в формате </a:t>
            </a:r>
            <a:r>
              <a:rPr lang="en-US" dirty="0"/>
              <a:t>Open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0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Сбор требований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452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Интервью с заказчиком</a:t>
            </a:r>
            <a:endParaRPr sz="2500" b="0" i="0" u="none" strike="noStrike" cap="non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322550" y="902289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b="1" dirty="0">
                <a:solidFill>
                  <a:schemeClr val="dk1"/>
                </a:solidFill>
                <a:latin typeface="Proxima Nova"/>
              </a:rPr>
              <a:t>Респонденты</a:t>
            </a:r>
            <a:r>
              <a:rPr lang="ru-RU" dirty="0">
                <a:solidFill>
                  <a:schemeClr val="dk1"/>
                </a:solidFill>
                <a:latin typeface="Proxima Nova"/>
              </a:rPr>
              <a:t>: Директор по развитию сети.</a:t>
            </a:r>
          </a:p>
          <a:p>
            <a:br>
              <a:rPr lang="ru-RU" dirty="0"/>
            </a:br>
            <a:endParaRPr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322550" y="1721404"/>
            <a:ext cx="7257928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b="1" dirty="0"/>
              <a:t>Цели интервью</a:t>
            </a:r>
            <a:r>
              <a:rPr lang="ru-RU" dirty="0"/>
              <a:t>:</a:t>
            </a:r>
            <a:endParaRPr lang="en-US" dirty="0"/>
          </a:p>
          <a:p>
            <a:endParaRPr lang="ru-RU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1. Понять потребности и ожидания заказчика от разрабатываемого приложения</a:t>
            </a:r>
            <a:endParaRPr lang="ru-RU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2. Определить требования к функциональности</a:t>
            </a:r>
            <a:endParaRPr lang="ru-RU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3. Определить метрики успеха</a:t>
            </a:r>
            <a:endParaRPr lang="ru-RU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4. Проанализировать потребности пользователей</a:t>
            </a:r>
            <a:endParaRPr lang="ru-RU" sz="1200" dirty="0"/>
          </a:p>
          <a:p>
            <a:br>
              <a:rPr lang="ru-RU" sz="1200" dirty="0"/>
            </a:b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/>
        </p:nvSpPr>
        <p:spPr>
          <a:xfrm>
            <a:off x="247925" y="207619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Результаты интервью с заказчиком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sz="1200" b="1" dirty="0">
                <a:solidFill>
                  <a:schemeClr val="dk1"/>
                </a:solidFill>
                <a:latin typeface="Proxima Nova"/>
              </a:rPr>
              <a:t>Рассмотрено вопросов:</a:t>
            </a:r>
            <a:r>
              <a:rPr lang="ru-RU" sz="1200" dirty="0">
                <a:solidFill>
                  <a:schemeClr val="dk1"/>
                </a:solidFill>
                <a:latin typeface="Proxima Nova"/>
              </a:rPr>
              <a:t> 24</a:t>
            </a:r>
          </a:p>
          <a:p>
            <a:br>
              <a:rPr lang="ru-RU" sz="1200" dirty="0"/>
            </a:b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46" name="Google Shape;346;p41"/>
          <p:cNvGrpSpPr/>
          <p:nvPr/>
        </p:nvGrpSpPr>
        <p:grpSpPr>
          <a:xfrm>
            <a:off x="368925" y="1529175"/>
            <a:ext cx="333450" cy="333450"/>
            <a:chOff x="5372100" y="3505200"/>
            <a:chExt cx="666900" cy="666900"/>
          </a:xfrm>
        </p:grpSpPr>
        <p:sp>
          <p:nvSpPr>
            <p:cNvPr id="347" name="Google Shape;347;p41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1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49" name="Google Shape;349;p41"/>
          <p:cNvGrpSpPr/>
          <p:nvPr/>
        </p:nvGrpSpPr>
        <p:grpSpPr>
          <a:xfrm>
            <a:off x="368925" y="1981538"/>
            <a:ext cx="333450" cy="333450"/>
            <a:chOff x="5372100" y="4409925"/>
            <a:chExt cx="666900" cy="666900"/>
          </a:xfrm>
        </p:grpSpPr>
        <p:sp>
          <p:nvSpPr>
            <p:cNvPr id="350" name="Google Shape;350;p41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1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52" name="Google Shape;352;p41"/>
          <p:cNvGrpSpPr/>
          <p:nvPr/>
        </p:nvGrpSpPr>
        <p:grpSpPr>
          <a:xfrm>
            <a:off x="368925" y="2433900"/>
            <a:ext cx="333450" cy="333450"/>
            <a:chOff x="5372100" y="5314650"/>
            <a:chExt cx="666900" cy="666900"/>
          </a:xfrm>
        </p:grpSpPr>
        <p:sp>
          <p:nvSpPr>
            <p:cNvPr id="353" name="Google Shape;353;p41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1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55" name="Google Shape;355;p41"/>
          <p:cNvGrpSpPr/>
          <p:nvPr/>
        </p:nvGrpSpPr>
        <p:grpSpPr>
          <a:xfrm>
            <a:off x="368925" y="2886263"/>
            <a:ext cx="333450" cy="333450"/>
            <a:chOff x="5372100" y="6219375"/>
            <a:chExt cx="666900" cy="666900"/>
          </a:xfrm>
        </p:grpSpPr>
        <p:sp>
          <p:nvSpPr>
            <p:cNvPr id="356" name="Google Shape;356;p41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1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58" name="Google Shape;358;p41"/>
          <p:cNvGrpSpPr/>
          <p:nvPr/>
        </p:nvGrpSpPr>
        <p:grpSpPr>
          <a:xfrm>
            <a:off x="368925" y="3338625"/>
            <a:ext cx="333450" cy="333450"/>
            <a:chOff x="5372100" y="7124100"/>
            <a:chExt cx="666900" cy="666900"/>
          </a:xfrm>
        </p:grpSpPr>
        <p:sp>
          <p:nvSpPr>
            <p:cNvPr id="359" name="Google Shape;359;p41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1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751791" y="1472837"/>
            <a:ext cx="8392209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Цель разработки приложения: оптимизация расходов на зарплаты сотрудников </a:t>
            </a:r>
            <a:r>
              <a:rPr lang="ru-RU" dirty="0" err="1"/>
              <a:t>колл</a:t>
            </a:r>
            <a:r>
              <a:rPr lang="ru-RU" dirty="0"/>
              <a:t>-центра и расходов на аренду и зарплату точек продаж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751791" y="1999280"/>
            <a:ext cx="792793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Нужна поддержка </a:t>
            </a:r>
            <a:r>
              <a:rPr lang="en" dirty="0"/>
              <a:t>iOS </a:t>
            </a:r>
            <a:r>
              <a:rPr lang="ru-RU" dirty="0"/>
              <a:t>и </a:t>
            </a:r>
            <a:r>
              <a:rPr lang="en" dirty="0"/>
              <a:t>Android – </a:t>
            </a:r>
            <a:r>
              <a:rPr lang="ru-RU" dirty="0"/>
              <a:t>три последних версии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751791" y="2374374"/>
            <a:ext cx="808224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Функции: получать актуальную информацию о балансе, подключенном тарифе, доступных тарифах и опциях, изменить текущий тариф</a:t>
            </a:r>
            <a:endParaRPr dirty="0">
              <a:sym typeface="Proxima Nova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751792" y="2959913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751792" y="3356064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345;p41">
            <a:extLst>
              <a:ext uri="{FF2B5EF4-FFF2-40B4-BE49-F238E27FC236}">
                <a16:creationId xmlns:a16="http://schemas.microsoft.com/office/drawing/2014/main" id="{EBCB5775-1BE0-CE49-A897-ECD0E105EB66}"/>
              </a:ext>
            </a:extLst>
          </p:cNvPr>
          <p:cNvSpPr txBox="1"/>
          <p:nvPr/>
        </p:nvSpPr>
        <p:spPr>
          <a:xfrm>
            <a:off x="322550" y="1126242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sz="1200" b="1" dirty="0">
                <a:solidFill>
                  <a:schemeClr val="dk1"/>
                </a:solidFill>
                <a:latin typeface="Proxima Nova"/>
              </a:rPr>
              <a:t>Основные итоги и выводы:</a:t>
            </a:r>
            <a:endParaRPr lang="ru-RU" sz="1200" dirty="0">
              <a:solidFill>
                <a:schemeClr val="dk1"/>
              </a:solidFill>
              <a:latin typeface="Proxima Nova"/>
            </a:endParaRPr>
          </a:p>
          <a:p>
            <a:br>
              <a:rPr lang="ru-RU" sz="1200" dirty="0"/>
            </a:b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363;p41">
            <a:extLst>
              <a:ext uri="{FF2B5EF4-FFF2-40B4-BE49-F238E27FC236}">
                <a16:creationId xmlns:a16="http://schemas.microsoft.com/office/drawing/2014/main" id="{8645F884-5D98-FA49-9B1F-27AEC733769F}"/>
              </a:ext>
            </a:extLst>
          </p:cNvPr>
          <p:cNvSpPr txBox="1"/>
          <p:nvPr/>
        </p:nvSpPr>
        <p:spPr>
          <a:xfrm>
            <a:off x="751791" y="2905852"/>
            <a:ext cx="808224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Собрана информация для формулировки НФТ и ограничений (подробнее — в спецификации)</a:t>
            </a:r>
            <a:endParaRPr dirty="0">
              <a:sym typeface="Proxima Nova"/>
            </a:endParaRPr>
          </a:p>
        </p:txBody>
      </p:sp>
      <p:sp>
        <p:nvSpPr>
          <p:cNvPr id="28" name="Google Shape;363;p41">
            <a:extLst>
              <a:ext uri="{FF2B5EF4-FFF2-40B4-BE49-F238E27FC236}">
                <a16:creationId xmlns:a16="http://schemas.microsoft.com/office/drawing/2014/main" id="{723C54A8-9D32-2C45-B859-084CA8C91F48}"/>
              </a:ext>
            </a:extLst>
          </p:cNvPr>
          <p:cNvSpPr txBox="1"/>
          <p:nvPr/>
        </p:nvSpPr>
        <p:spPr>
          <a:xfrm>
            <a:off x="742431" y="3375450"/>
            <a:ext cx="808224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Сформулирован портрет клиента и его потребности</a:t>
            </a:r>
            <a:endParaRPr dirty="0"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1863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Варианты использования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761</Words>
  <Application>Microsoft Macintosh PowerPoint</Application>
  <PresentationFormat>Экран (16:9)</PresentationFormat>
  <Paragraphs>158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Proxima Nova</vt:lpstr>
      <vt:lpstr>Proxima Nova Semibold</vt:lpstr>
      <vt:lpstr>NEO_presentation</vt:lpstr>
      <vt:lpstr>White Green</vt:lpstr>
      <vt:lpstr>Нетология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</cp:lastModifiedBy>
  <cp:revision>27</cp:revision>
  <dcterms:modified xsi:type="dcterms:W3CDTF">2024-07-31T13:14:54Z</dcterms:modified>
</cp:coreProperties>
</file>