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93" r:id="rId2"/>
    <p:sldId id="271" r:id="rId3"/>
    <p:sldId id="324" r:id="rId4"/>
    <p:sldId id="331" r:id="rId5"/>
    <p:sldId id="345" r:id="rId6"/>
    <p:sldId id="341" r:id="rId7"/>
    <p:sldId id="342" r:id="rId8"/>
    <p:sldId id="343" r:id="rId9"/>
    <p:sldId id="344" r:id="rId10"/>
    <p:sldId id="346" r:id="rId11"/>
    <p:sldId id="336" r:id="rId12"/>
    <p:sldId id="347" r:id="rId13"/>
    <p:sldId id="335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배달의민족 주아" panose="0202060302010102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953"/>
    <a:srgbClr val="F0FBD7"/>
    <a:srgbClr val="D7FBF5"/>
    <a:srgbClr val="D8ECFA"/>
    <a:srgbClr val="FBD7F0"/>
    <a:srgbClr val="FBD6C5"/>
    <a:srgbClr val="40464A"/>
    <a:srgbClr val="393E41"/>
    <a:srgbClr val="282B48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9884" autoAdjust="0"/>
  </p:normalViewPr>
  <p:slideViewPr>
    <p:cSldViewPr snapToGrid="0" showGuides="1">
      <p:cViewPr varScale="1">
        <p:scale>
          <a:sx n="114" d="100"/>
          <a:sy n="114" d="100"/>
        </p:scale>
        <p:origin x="354" y="96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22024-73EF-44C6-9599-79AE7BB0A7CE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6018A-7596-46D5-8955-0C6FD7D6E63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21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6018A-7596-46D5-8955-0C6FD7D6E63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210.117.181.240:8080/Webpage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3" name="그룹 9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422735" y="3446058"/>
            <a:ext cx="1377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배달의민족 주아" pitchFamily="18" charset="-127"/>
              <a:ea typeface="배달의민족 주아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IT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Seminar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761432" y="2598792"/>
            <a:ext cx="0" cy="1558817"/>
          </a:xfrm>
          <a:prstGeom prst="line">
            <a:avLst/>
          </a:prstGeom>
          <a:ln w="25400">
            <a:solidFill>
              <a:srgbClr val="E96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33162" y="2598792"/>
            <a:ext cx="0" cy="1558817"/>
          </a:xfrm>
          <a:prstGeom prst="line">
            <a:avLst/>
          </a:prstGeom>
          <a:ln w="25400">
            <a:solidFill>
              <a:srgbClr val="E96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33292" y="2663081"/>
            <a:ext cx="3718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스토커</a:t>
            </a:r>
            <a:r>
              <a:rPr lang="ko-KR" altLang="en-US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: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rPr>
              <a:t>STOCKER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74086" y="6273225"/>
            <a:ext cx="181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201310902 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문성환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en-US" altLang="ko-KR" sz="1600" dirty="0">
                <a:latin typeface="배달의민족 주아" pitchFamily="18" charset="-127"/>
                <a:ea typeface="배달의민족 주아" pitchFamily="18" charset="-127"/>
              </a:rPr>
              <a:t>201315298 </a:t>
            </a:r>
            <a:r>
              <a:rPr lang="ko-KR" altLang="en-US" sz="1600" dirty="0">
                <a:latin typeface="배달의민족 주아" pitchFamily="18" charset="-127"/>
                <a:ea typeface="배달의민족 주아" pitchFamily="18" charset="-127"/>
              </a:rPr>
              <a:t>정성민</a:t>
            </a:r>
          </a:p>
        </p:txBody>
      </p:sp>
    </p:spTree>
    <p:extLst>
      <p:ext uri="{BB962C8B-B14F-4D97-AF65-F5344CB8AC3E}">
        <p14:creationId xmlns:p14="http://schemas.microsoft.com/office/powerpoint/2010/main" val="34479637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409438-47CA-44E6-AB68-695B5F47B512}"/>
              </a:ext>
            </a:extLst>
          </p:cNvPr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146E-980A-43C0-9D7C-FC1CB4BDAF33}"/>
              </a:ext>
            </a:extLst>
          </p:cNvPr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9223F-C450-4DFA-99AE-C045A814AFB2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E27E5A-AD61-4AEE-8380-DF9E5C1915C9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745411B-D4C3-446D-8FCB-BD9F2E765B4F}"/>
              </a:ext>
            </a:extLst>
          </p:cNvPr>
          <p:cNvSpPr/>
          <p:nvPr/>
        </p:nvSpPr>
        <p:spPr>
          <a:xfrm>
            <a:off x="1317521" y="2772800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F66ED-51E9-4D05-8879-BC467047384E}"/>
              </a:ext>
            </a:extLst>
          </p:cNvPr>
          <p:cNvSpPr txBox="1"/>
          <p:nvPr/>
        </p:nvSpPr>
        <p:spPr>
          <a:xfrm>
            <a:off x="1757514" y="2672192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필요한 정보만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Regular Expression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을 이용해 정리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61DB5-2C18-4FA4-AA6D-CF3CD173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4" y="3683408"/>
            <a:ext cx="4591050" cy="16859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8A0DD11-EA93-4589-842C-5C2316431237}"/>
              </a:ext>
            </a:extLst>
          </p:cNvPr>
          <p:cNvSpPr/>
          <p:nvPr/>
        </p:nvSpPr>
        <p:spPr>
          <a:xfrm>
            <a:off x="5525728" y="3469743"/>
            <a:ext cx="62885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6 (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Reuters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Alliance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(WBA)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onThursday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partner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with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FedEx Corp (FDX)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launch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anext-day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prescription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nationwide,giving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Amazon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(AMZN)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threatens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shake-up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sector.In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make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inroads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on-demand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deliveryspace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potentially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head-to-headwith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Amazon.com Inc (AMZN),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which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earlier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online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pharmacy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PillPack.Amazon's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(AMZN)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market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rattle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traditional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drugretailers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potentially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disrupt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major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players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U.S.drug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supply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chain.Rival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CVS Health Corp (CVS)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launched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next-daydelivery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earlier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year.Walgreens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patients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have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qualifying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prescriptionsdelivered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their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doorstep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next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$4.99.Same-day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already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available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certainmarkets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will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expanded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2019,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20492C0-03E8-4C25-88FC-C4FD862FB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79277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7055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뉴스 데이터 분석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53DA6-555E-4C3D-B5CB-8017B5EA5788}"/>
              </a:ext>
            </a:extLst>
          </p:cNvPr>
          <p:cNvSpPr txBox="1"/>
          <p:nvPr/>
        </p:nvSpPr>
        <p:spPr>
          <a:xfrm>
            <a:off x="1066798" y="1811528"/>
            <a:ext cx="54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AWS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Comprehend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를 이용한 텍스트 분석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E58078-772A-468A-88A9-F8889CE65232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37461C-900A-4B83-9332-EB9CC05905B6}"/>
              </a:ext>
            </a:extLst>
          </p:cNvPr>
          <p:cNvSpPr/>
          <p:nvPr/>
        </p:nvSpPr>
        <p:spPr>
          <a:xfrm>
            <a:off x="472843" y="2522705"/>
            <a:ext cx="6288507" cy="2123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6 (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Reuters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-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Alliance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(WBA)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onThursday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partner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with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FedEx Corp (FDX)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launch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anext-day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prescription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nationwide,giving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Amazon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(AMZN)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threatens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shake-up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sector.In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make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inroads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on-demand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deliveryspace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potentially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head-to-headwith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Amazon.com Inc (AMZN),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which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earlier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online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pharmacy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PillPack.Amazon's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(AMZN)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market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rattle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traditional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drugretailers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could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potentially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disrupt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major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players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U.S.drug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supply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chain.Rival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CVS Health Corp (CVS)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launched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next-daydelivery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earlier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year.Walgreens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patients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have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qualifying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prescriptionsdelivered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their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doorstep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early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next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$4.99.Same-day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drug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delivery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already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available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certainmarkets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will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expanded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2019,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Walgreens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said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59CB86-5580-46F9-A207-48E39B19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45" y="4232059"/>
            <a:ext cx="878205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D881FC2-0775-4EF7-931B-D12BBC9FF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2614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Image result for aws comprehend">
            <a:extLst>
              <a:ext uri="{FF2B5EF4-FFF2-40B4-BE49-F238E27FC236}">
                <a16:creationId xmlns:a16="http://schemas.microsoft.com/office/drawing/2014/main" id="{F685006F-85DD-48C9-BA75-21744997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4" y="2490295"/>
            <a:ext cx="1112476" cy="10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34C7D15-F3A4-46B1-B3E0-8D8A43A885FE}"/>
              </a:ext>
            </a:extLst>
          </p:cNvPr>
          <p:cNvSpPr/>
          <p:nvPr/>
        </p:nvSpPr>
        <p:spPr>
          <a:xfrm>
            <a:off x="7230283" y="2975058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A17BF8A-86A4-43A7-9A95-AC52ED32AA46}"/>
              </a:ext>
            </a:extLst>
          </p:cNvPr>
          <p:cNvSpPr/>
          <p:nvPr/>
        </p:nvSpPr>
        <p:spPr>
          <a:xfrm rot="5400000">
            <a:off x="8389678" y="3808849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095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D881FC2-0775-4EF7-931B-D12BBC9FF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46462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5CEF8A9-E365-4F4B-8D0E-C3B70D96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18" y="1356486"/>
            <a:ext cx="8196044" cy="4145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05783-0C98-4C6C-AAF5-B6B117AFD3EB}"/>
              </a:ext>
            </a:extLst>
          </p:cNvPr>
          <p:cNvSpPr txBox="1"/>
          <p:nvPr/>
        </p:nvSpPr>
        <p:spPr>
          <a:xfrm>
            <a:off x="3365383" y="5891541"/>
            <a:ext cx="54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http://210.117.181.240:8080/Webpage/index.html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20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514600"/>
            <a:ext cx="12192000" cy="4343400"/>
          </a:xfrm>
          <a:prstGeom prst="rect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3472542"/>
          </a:xfrm>
          <a:prstGeom prst="rect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97596" y="2827392"/>
            <a:ext cx="4232004" cy="703208"/>
          </a:xfrm>
          <a:prstGeom prst="rect">
            <a:avLst/>
          </a:prstGeom>
          <a:solidFill>
            <a:srgbClr val="40464A"/>
          </a:solidFill>
        </p:spPr>
        <p:txBody>
          <a:bodyPr wrap="square" rtlCol="0">
            <a:spAutoFit/>
          </a:bodyPr>
          <a:lstStyle/>
          <a:p>
            <a:r>
              <a:rPr lang="en-US" altLang="ko-KR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542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841829" y="217714"/>
            <a:ext cx="2554514" cy="836023"/>
            <a:chOff x="-841829" y="217714"/>
            <a:chExt cx="2554514" cy="836023"/>
          </a:xfrm>
        </p:grpSpPr>
        <p:grpSp>
          <p:nvGrpSpPr>
            <p:cNvPr id="10" name="그룹 9"/>
            <p:cNvGrpSpPr/>
            <p:nvPr/>
          </p:nvGrpSpPr>
          <p:grpSpPr>
            <a:xfrm>
              <a:off x="-841829" y="217714"/>
              <a:ext cx="2554514" cy="836023"/>
              <a:chOff x="-537028" y="217714"/>
              <a:chExt cx="2554514" cy="975360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-537028" y="217714"/>
                <a:ext cx="2554514" cy="975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-413657" y="248194"/>
                <a:ext cx="2394857" cy="914400"/>
              </a:xfrm>
              <a:prstGeom prst="roundRect">
                <a:avLst/>
              </a:prstGeom>
              <a:solidFill>
                <a:srgbClr val="E96953"/>
              </a:solidFill>
              <a:ln>
                <a:solidFill>
                  <a:srgbClr val="E969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85369" y="287382"/>
              <a:ext cx="696687" cy="696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31" name="그룹 60"/>
          <p:cNvGrpSpPr/>
          <p:nvPr/>
        </p:nvGrpSpPr>
        <p:grpSpPr>
          <a:xfrm>
            <a:off x="1346883" y="1638087"/>
            <a:ext cx="9218834" cy="2919397"/>
            <a:chOff x="1441060" y="2463587"/>
            <a:chExt cx="9218834" cy="2919397"/>
          </a:xfrm>
        </p:grpSpPr>
        <p:grpSp>
          <p:nvGrpSpPr>
            <p:cNvPr id="36" name="그룹 36"/>
            <p:cNvGrpSpPr/>
            <p:nvPr/>
          </p:nvGrpSpPr>
          <p:grpSpPr>
            <a:xfrm>
              <a:off x="3013810" y="4876800"/>
              <a:ext cx="1857346" cy="506184"/>
              <a:chOff x="3199689" y="3568700"/>
              <a:chExt cx="1857346" cy="506184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3201187" y="3568700"/>
                <a:ext cx="1855848" cy="0"/>
              </a:xfrm>
              <a:prstGeom prst="line">
                <a:avLst/>
              </a:prstGeom>
              <a:ln w="28575">
                <a:solidFill>
                  <a:srgbClr val="3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/>
              <p:cNvSpPr/>
              <p:nvPr/>
            </p:nvSpPr>
            <p:spPr>
              <a:xfrm>
                <a:off x="3199689" y="3613219"/>
                <a:ext cx="1830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배달의민족 주아" pitchFamily="18" charset="-127"/>
                    <a:ea typeface="배달의민족 주아" pitchFamily="18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배달의민족 주아" pitchFamily="18" charset="-127"/>
                    <a:ea typeface="배달의민족 주아" pitchFamily="18" charset="-127"/>
                    <a:cs typeface="Arial" panose="020B0604020202020204" pitchFamily="34" charset="0"/>
                  </a:rPr>
                  <a:t>프로젝트 소개</a:t>
                </a:r>
                <a:endPara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441060" y="2463587"/>
              <a:ext cx="9218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배달의민족 주아" pitchFamily="18" charset="-127"/>
                <a:ea typeface="배달의민족 주아" pitchFamily="18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60" name="직선 연결선 59"/>
          <p:cNvCxnSpPr>
            <a:cxnSpLocks/>
          </p:cNvCxnSpPr>
          <p:nvPr/>
        </p:nvCxnSpPr>
        <p:spPr>
          <a:xfrm>
            <a:off x="5252872" y="4051300"/>
            <a:ext cx="1855848" cy="0"/>
          </a:xfrm>
          <a:prstGeom prst="line">
            <a:avLst/>
          </a:prstGeom>
          <a:ln w="285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</p:cNvCxnSpPr>
          <p:nvPr/>
        </p:nvCxnSpPr>
        <p:spPr>
          <a:xfrm>
            <a:off x="7638835" y="4051300"/>
            <a:ext cx="1855848" cy="0"/>
          </a:xfrm>
          <a:prstGeom prst="line">
            <a:avLst/>
          </a:prstGeom>
          <a:ln w="28575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98060" y="4095819"/>
            <a:ext cx="244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프로그램 설계</a:t>
            </a:r>
            <a:endParaRPr lang="en-US" altLang="ko-KR" sz="2400" dirty="0">
              <a:ln>
                <a:solidFill>
                  <a:srgbClr val="2C2A25">
                    <a:alpha val="0"/>
                  </a:srgb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33441" y="4081302"/>
            <a:ext cx="214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>
                <a:ln>
                  <a:solidFill>
                    <a:srgbClr val="2C2A25">
                      <a:alpha val="0"/>
                    </a:srgb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프로젝트 시연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5447" y="2520232"/>
            <a:ext cx="1360619" cy="136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749" y="2449288"/>
            <a:ext cx="1338942" cy="133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DA5A3F-AFBA-4B38-B198-52B79AE217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5" y="2460184"/>
            <a:ext cx="1338931" cy="13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637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11603" y="1953232"/>
            <a:ext cx="527957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주아" pitchFamily="18" charset="-127"/>
                <a:ea typeface="배달의민족 주아" pitchFamily="18" charset="-127"/>
              </a:rPr>
              <a:t>STOCKER</a:t>
            </a:r>
            <a:r>
              <a:rPr lang="ko-KR" altLang="en-US" sz="3200" b="1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b="1" dirty="0">
                <a:solidFill>
                  <a:srgbClr val="E96953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3200" b="1" dirty="0">
              <a:solidFill>
                <a:srgbClr val="E96953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0128" y="3092085"/>
            <a:ext cx="7543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주식 시장 웹페이지를 크롤링해 뉴스정보를 얻어온다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뉴스정보를 분석해 주식 시장의 분위기를 분석한다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분석된 결과를 토대로 그래프나 차트를 통해 투자자의 결정을 보조한다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10003" y="2802099"/>
            <a:ext cx="7785829" cy="2006148"/>
          </a:xfrm>
          <a:prstGeom prst="rect">
            <a:avLst/>
          </a:prstGeom>
          <a:noFill/>
          <a:ln w="19050"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005997" y="3204641"/>
            <a:ext cx="108858" cy="119744"/>
          </a:xfrm>
          <a:prstGeom prst="ellipse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05997" y="3759812"/>
            <a:ext cx="108858" cy="119744"/>
          </a:xfrm>
          <a:prstGeom prst="ellipse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005997" y="4313532"/>
            <a:ext cx="108858" cy="119744"/>
          </a:xfrm>
          <a:prstGeom prst="ellipse">
            <a:avLst/>
          </a:prstGeom>
          <a:solidFill>
            <a:srgbClr val="E9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14970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B372A8E-16A4-486D-B160-C76A4C79F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5" y="3194627"/>
            <a:ext cx="1250114" cy="12501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C97FA0-71F2-426D-9060-E7C706B58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47" y="3182972"/>
            <a:ext cx="1250114" cy="12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30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53DA6-555E-4C3D-B5CB-8017B5EA5788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E58078-772A-468A-88A9-F8889CE65232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143BE8-BA61-45C8-9746-8A362410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08" y="2578122"/>
            <a:ext cx="4131491" cy="3688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F8CE72E-7D43-4E98-BFB8-3ABCCE6ABC53}"/>
              </a:ext>
            </a:extLst>
          </p:cNvPr>
          <p:cNvSpPr/>
          <p:nvPr/>
        </p:nvSpPr>
        <p:spPr>
          <a:xfrm>
            <a:off x="5729428" y="4251611"/>
            <a:ext cx="520117" cy="34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A1D3BA-9E9D-44E5-86CD-128097B23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" y="2578122"/>
            <a:ext cx="4598122" cy="3688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F9BBA14-C33D-451B-A827-12C5624E7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82327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9930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53DA6-555E-4C3D-B5CB-8017B5EA5788}"/>
              </a:ext>
            </a:extLst>
          </p:cNvPr>
          <p:cNvSpPr txBox="1"/>
          <p:nvPr/>
        </p:nvSpPr>
        <p:spPr>
          <a:xfrm>
            <a:off x="1066798" y="1811528"/>
            <a:ext cx="283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전반적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HTML Source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구조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E58078-772A-468A-88A9-F8889CE65232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19B97-DE7F-4E10-B965-22FFF6E31FB9}"/>
              </a:ext>
            </a:extLst>
          </p:cNvPr>
          <p:cNvSpPr txBox="1"/>
          <p:nvPr/>
        </p:nvSpPr>
        <p:spPr>
          <a:xfrm>
            <a:off x="9056288" y="2901920"/>
            <a:ext cx="2757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&lt;div class=“…”&gt;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….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&lt;div id=“…”&gt;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….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&lt;script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src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=“…”&gt;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….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&lt;/script&gt;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&lt;/div&gt;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&lt;/div&gt;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Image result for html div">
            <a:extLst>
              <a:ext uri="{FF2B5EF4-FFF2-40B4-BE49-F238E27FC236}">
                <a16:creationId xmlns:a16="http://schemas.microsoft.com/office/drawing/2014/main" id="{26FDE79D-B62A-462A-B5BD-1AF1A40C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4" y="2666789"/>
            <a:ext cx="7958945" cy="305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A249AD0-01BE-4219-A334-D958E458F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96744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5917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409438-47CA-44E6-AB68-695B5F47B512}"/>
              </a:ext>
            </a:extLst>
          </p:cNvPr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146E-980A-43C0-9D7C-FC1CB4BDAF33}"/>
              </a:ext>
            </a:extLst>
          </p:cNvPr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9223F-C450-4DFA-99AE-C045A814AFB2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E27E5A-AD61-4AEE-8380-DF9E5C1915C9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745411B-D4C3-446D-8FCB-BD9F2E765B4F}"/>
              </a:ext>
            </a:extLst>
          </p:cNvPr>
          <p:cNvSpPr/>
          <p:nvPr/>
        </p:nvSpPr>
        <p:spPr>
          <a:xfrm>
            <a:off x="1322942" y="2890544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9F90A-7B26-4A1D-AF9F-5102B4E6119A}"/>
              </a:ext>
            </a:extLst>
          </p:cNvPr>
          <p:cNvSpPr txBox="1"/>
          <p:nvPr/>
        </p:nvSpPr>
        <p:spPr>
          <a:xfrm>
            <a:off x="1591390" y="2789936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handle_starttag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tag,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attrs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DD8B4B-77DD-4C7E-9878-7ADF9CF7DCA9}"/>
              </a:ext>
            </a:extLst>
          </p:cNvPr>
          <p:cNvSpPr/>
          <p:nvPr/>
        </p:nvSpPr>
        <p:spPr>
          <a:xfrm>
            <a:off x="1322942" y="4217124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3B98D-9946-40E3-8979-1A659BEFD740}"/>
              </a:ext>
            </a:extLst>
          </p:cNvPr>
          <p:cNvSpPr txBox="1"/>
          <p:nvPr/>
        </p:nvSpPr>
        <p:spPr>
          <a:xfrm>
            <a:off x="1591390" y="4116516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handle_endtag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tag):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E515A4C-2094-4AC2-87F8-4FA2902E38EC}"/>
              </a:ext>
            </a:extLst>
          </p:cNvPr>
          <p:cNvSpPr/>
          <p:nvPr/>
        </p:nvSpPr>
        <p:spPr>
          <a:xfrm>
            <a:off x="1322942" y="5543704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D5C6AC-6991-4301-890C-C2217FC5FE93}"/>
              </a:ext>
            </a:extLst>
          </p:cNvPr>
          <p:cNvSpPr txBox="1"/>
          <p:nvPr/>
        </p:nvSpPr>
        <p:spPr>
          <a:xfrm>
            <a:off x="1591390" y="5443096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handle_data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data):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80C2C44-539C-4872-B852-AB016A405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84918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434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409438-47CA-44E6-AB68-695B5F47B512}"/>
              </a:ext>
            </a:extLst>
          </p:cNvPr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146E-980A-43C0-9D7C-FC1CB4BDAF33}"/>
              </a:ext>
            </a:extLst>
          </p:cNvPr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9223F-C450-4DFA-99AE-C045A814AFB2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E27E5A-AD61-4AEE-8380-DF9E5C1915C9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745411B-D4C3-446D-8FCB-BD9F2E765B4F}"/>
              </a:ext>
            </a:extLst>
          </p:cNvPr>
          <p:cNvSpPr/>
          <p:nvPr/>
        </p:nvSpPr>
        <p:spPr>
          <a:xfrm>
            <a:off x="1322942" y="2772558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9F90A-7B26-4A1D-AF9F-5102B4E6119A}"/>
              </a:ext>
            </a:extLst>
          </p:cNvPr>
          <p:cNvSpPr txBox="1"/>
          <p:nvPr/>
        </p:nvSpPr>
        <p:spPr>
          <a:xfrm>
            <a:off x="1716751" y="2671950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handle_starttag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tag,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attrs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55D57E-FB5D-4531-A926-7BE0A1E1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1" y="3429000"/>
            <a:ext cx="3559805" cy="5532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AFAAEE-5C3F-4598-B7CB-FF2806E1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51" y="4431772"/>
            <a:ext cx="5010150" cy="1895475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4BB49DB-2B7B-4079-9F82-C0796129E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75332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1892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409438-47CA-44E6-AB68-695B5F47B512}"/>
              </a:ext>
            </a:extLst>
          </p:cNvPr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146E-980A-43C0-9D7C-FC1CB4BDAF33}"/>
              </a:ext>
            </a:extLst>
          </p:cNvPr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9223F-C450-4DFA-99AE-C045A814AFB2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E27E5A-AD61-4AEE-8380-DF9E5C1915C9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745411B-D4C3-446D-8FCB-BD9F2E765B4F}"/>
              </a:ext>
            </a:extLst>
          </p:cNvPr>
          <p:cNvSpPr/>
          <p:nvPr/>
        </p:nvSpPr>
        <p:spPr>
          <a:xfrm>
            <a:off x="1322942" y="2772558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9F90A-7B26-4A1D-AF9F-5102B4E6119A}"/>
              </a:ext>
            </a:extLst>
          </p:cNvPr>
          <p:cNvSpPr txBox="1"/>
          <p:nvPr/>
        </p:nvSpPr>
        <p:spPr>
          <a:xfrm>
            <a:off x="1716751" y="2671950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handle_endtag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tag):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AE6833-6256-4F9C-9B1B-41D3BBB9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1" y="3429000"/>
            <a:ext cx="7207854" cy="2543259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6E76A5-5AE9-4F43-8358-100E601D3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07576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23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409438-47CA-44E6-AB68-695B5F47B512}"/>
              </a:ext>
            </a:extLst>
          </p:cNvPr>
          <p:cNvSpPr txBox="1"/>
          <p:nvPr/>
        </p:nvSpPr>
        <p:spPr>
          <a:xfrm>
            <a:off x="377764" y="997429"/>
            <a:ext cx="409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웹 페이지 </a:t>
            </a:r>
            <a:r>
              <a:rPr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146E-980A-43C0-9D7C-FC1CB4BDAF33}"/>
              </a:ext>
            </a:extLst>
          </p:cNvPr>
          <p:cNvSpPr txBox="1"/>
          <p:nvPr/>
        </p:nvSpPr>
        <p:spPr>
          <a:xfrm>
            <a:off x="7008688" y="1746513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9223F-C450-4DFA-99AE-C045A814AFB2}"/>
              </a:ext>
            </a:extLst>
          </p:cNvPr>
          <p:cNvSpPr txBox="1"/>
          <p:nvPr/>
        </p:nvSpPr>
        <p:spPr>
          <a:xfrm>
            <a:off x="1066798" y="1811528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Python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의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HTMLParser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를 이용한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Fidelity.com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정보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추출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E27E5A-AD61-4AEE-8380-DF9E5C1915C9}"/>
              </a:ext>
            </a:extLst>
          </p:cNvPr>
          <p:cNvSpPr/>
          <p:nvPr/>
        </p:nvSpPr>
        <p:spPr>
          <a:xfrm>
            <a:off x="883920" y="1948688"/>
            <a:ext cx="97536" cy="97536"/>
          </a:xfrm>
          <a:prstGeom prst="ellipse">
            <a:avLst/>
          </a:prstGeom>
          <a:solidFill>
            <a:srgbClr val="E969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745411B-D4C3-446D-8FCB-BD9F2E765B4F}"/>
              </a:ext>
            </a:extLst>
          </p:cNvPr>
          <p:cNvSpPr/>
          <p:nvPr/>
        </p:nvSpPr>
        <p:spPr>
          <a:xfrm>
            <a:off x="1322942" y="3620593"/>
            <a:ext cx="268448" cy="198894"/>
          </a:xfrm>
          <a:prstGeom prst="rightArrow">
            <a:avLst/>
          </a:prstGeom>
          <a:solidFill>
            <a:srgbClr val="E96953"/>
          </a:solidFill>
          <a:ln>
            <a:solidFill>
              <a:srgbClr val="E96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9F90A-7B26-4A1D-AF9F-5102B4E6119A}"/>
              </a:ext>
            </a:extLst>
          </p:cNvPr>
          <p:cNvSpPr txBox="1"/>
          <p:nvPr/>
        </p:nvSpPr>
        <p:spPr>
          <a:xfrm>
            <a:off x="1716751" y="3519985"/>
            <a:ext cx="641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def </a:t>
            </a:r>
            <a:r>
              <a:rPr lang="en-US" altLang="ko-KR" sz="2000" dirty="0" err="1">
                <a:latin typeface="배달의민족 주아" pitchFamily="18" charset="-127"/>
                <a:ea typeface="배달의민족 주아" pitchFamily="18" charset="-127"/>
              </a:rPr>
              <a:t>handle_data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(self, data):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A0D9FF-4CBF-466C-8721-060EBF71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1" y="4085306"/>
            <a:ext cx="3378329" cy="658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79442-0D2D-4BB0-A438-F05B7EE3433E}"/>
              </a:ext>
            </a:extLst>
          </p:cNvPr>
          <p:cNvSpPr txBox="1"/>
          <p:nvPr/>
        </p:nvSpPr>
        <p:spPr>
          <a:xfrm>
            <a:off x="5408764" y="2440962"/>
            <a:ext cx="6418008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var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articlejson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{"story":{"text":"\n&lt;p&gt;&lt;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chron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&gt;Dec 6&lt;/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chron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(Reuters) - 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WBA.NaE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&gt;Walgreens Boots Alliance&lt;/org&gt;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-param-symbol='WBA'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-param-security-type='Equity'&gt;(WBA)&lt;/span&gt; said on\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nThursday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it would partner with 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FDX.NaE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&gt;FedEx Corp&lt;/org&gt;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-param-symbol='FDX'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-param-security-type='Equity'&gt;(FDX)&lt;/span&gt; to launch a\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nnext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-day delivery service for prescription drugs nationwide,\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ngiving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it a leg up as 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AMZN.NaE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&gt;Amazon&lt;/org&gt;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-param-symbol='AMZN'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-param-security-type='Equity'&gt;(AMZN)&lt;/span&gt; threatens to shake-up the sector.&lt;/p&gt;\n&lt;p&gt;In the race to make inroads in the on-demand drug delivery\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nspace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Walgreens' move could potentially put it head-to-head\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nwith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AMZN.NaE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&gt;Amazon.com Inc&lt;/org&gt;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-param-symbol='AMZN'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-param-security-type='Equity'&gt;(AMZN)&lt;/span&gt;, which earlier this year said it\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nwould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buy online pharmacy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PillPack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.&lt;/p&gt;\n&lt;p&gt;&lt;org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AMZN.NaE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&gt;Amazon's&lt;/org&gt;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-param-symbol='AMZN'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-param-security-type='Equity'&gt;(AMZN)&lt;/span&gt; entry in the market would rattle traditional drug\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nretailers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could potentially disrupt major players the U.S.\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ndrug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supply chain.&lt;/p&gt;\n&lt;p&gt;Rival &lt;org value=\"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CVS.NaE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\"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idsrc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=\"xmltag.org\" &gt;CVS Health Corp&lt;/org&gt; &lt;span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-attach-component='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fmr.qnr.components.snapshot.Mini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-param-symbol='CVS' 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fmr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-param-security-type='Equity'&gt;(CVS)&lt;/span&gt; launched its own next-day\</a:t>
            </a:r>
            <a:r>
              <a:rPr lang="en-US" altLang="ko-KR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ndelivery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service earlier this…………..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D00ED4-D8AB-4C5A-9669-1FFBC885A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13975"/>
              </p:ext>
            </p:extLst>
          </p:nvPr>
        </p:nvGraphicFramePr>
        <p:xfrm>
          <a:off x="223520" y="335280"/>
          <a:ext cx="11775440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프로그램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69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n>
                            <a:solidFill>
                              <a:srgbClr val="2C2A2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프로젝트 시연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0853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660</Words>
  <Application>Microsoft Office PowerPoint</Application>
  <PresentationFormat>와이드스크린</PresentationFormat>
  <Paragraphs>84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sunghwan moon</cp:lastModifiedBy>
  <cp:revision>100</cp:revision>
  <dcterms:created xsi:type="dcterms:W3CDTF">2013-12-18T12:51:48Z</dcterms:created>
  <dcterms:modified xsi:type="dcterms:W3CDTF">2018-12-11T02:09:22Z</dcterms:modified>
</cp:coreProperties>
</file>