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59" r:id="rId5"/>
    <p:sldId id="264" r:id="rId6"/>
    <p:sldId id="260" r:id="rId7"/>
    <p:sldId id="263" r:id="rId8"/>
    <p:sldId id="267" r:id="rId9"/>
    <p:sldId id="268" r:id="rId10"/>
    <p:sldId id="261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D66"/>
    <a:srgbClr val="F7F7F7"/>
    <a:srgbClr val="69717C"/>
    <a:srgbClr val="838B95"/>
    <a:srgbClr val="ACBAC5"/>
    <a:srgbClr val="D20500"/>
    <a:srgbClr val="F60400"/>
    <a:srgbClr val="C4C9CF"/>
    <a:srgbClr val="EA0600"/>
    <a:srgbClr val="FAFA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084" autoAdjust="0"/>
    <p:restoredTop sz="95383" autoAdjust="0"/>
  </p:normalViewPr>
  <p:slideViewPr>
    <p:cSldViewPr snapToGrid="0" showGuides="1">
      <p:cViewPr>
        <p:scale>
          <a:sx n="75" d="100"/>
          <a:sy n="75" d="100"/>
        </p:scale>
        <p:origin x="-1190" y="-34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89EB0-EBC8-4AB8-8984-F6A51B3A5B3B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8E044-7F11-4751-9D74-2769C8F9F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5081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241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04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225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472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162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793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362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850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712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712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E044-7F11-4751-9D74-2769C8F9FBD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71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6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0614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227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69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955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9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29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2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442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30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69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818E-B2B6-4E38-B675-35D5C4A8F310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1AAD-54B3-4DEF-9C9F-B1032CC79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33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점수판, 잔디, 실외이(가) 표시된 사진&#10;&#10;자동 생성된 설명">
            <a:extLst>
              <a:ext uri="{FF2B5EF4-FFF2-40B4-BE49-F238E27FC236}">
                <a16:creationId xmlns="" xmlns:a16="http://schemas.microsoft.com/office/drawing/2014/main" id="{942200F5-EEC3-4DC4-BBDF-8807DEBE5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561" b="10014"/>
          <a:stretch/>
        </p:blipFill>
        <p:spPr>
          <a:xfrm>
            <a:off x="-140377" y="-1"/>
            <a:ext cx="12485260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40381" y="-10633"/>
            <a:ext cx="12528687" cy="4628278"/>
          </a:xfrm>
          <a:prstGeom prst="rect">
            <a:avLst/>
          </a:prstGeom>
          <a:gradFill>
            <a:gsLst>
              <a:gs pos="0">
                <a:schemeClr val="tx1">
                  <a:alpha val="6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 flipV="1">
            <a:off x="-140373" y="2583712"/>
            <a:ext cx="12528687" cy="4274294"/>
          </a:xfrm>
          <a:prstGeom prst="rect">
            <a:avLst/>
          </a:prstGeom>
          <a:gradFill>
            <a:gsLst>
              <a:gs pos="0">
                <a:schemeClr val="bg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94B55E2-5E3E-4FE5-A063-5ED52D586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202238"/>
            <a:ext cx="6858000" cy="685800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78A8F317-8A47-4F00-8B9F-E3B71B9EAAFC}"/>
              </a:ext>
            </a:extLst>
          </p:cNvPr>
          <p:cNvCxnSpPr/>
          <p:nvPr/>
        </p:nvCxnSpPr>
        <p:spPr>
          <a:xfrm>
            <a:off x="5891364" y="5739718"/>
            <a:ext cx="32704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BA3615F-E152-4D3D-BC87-5E848099DE53}"/>
              </a:ext>
            </a:extLst>
          </p:cNvPr>
          <p:cNvSpPr txBox="1"/>
          <p:nvPr/>
        </p:nvSpPr>
        <p:spPr>
          <a:xfrm>
            <a:off x="5008037" y="5905672"/>
            <a:ext cx="2214069" cy="290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b="1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IT Seminar </a:t>
            </a:r>
            <a:r>
              <a:rPr lang="ko-KR" altLang="en-US" sz="1200" b="1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문성환 정성민</a:t>
            </a:r>
            <a:endParaRPr lang="ko-KR" altLang="en-US" sz="1200" b="1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80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721541" y="2199712"/>
            <a:ext cx="2590746" cy="2590746"/>
          </a:xfrm>
          <a:prstGeom prst="ellipse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031347" y="2199712"/>
            <a:ext cx="2590746" cy="2590746"/>
          </a:xfrm>
          <a:prstGeom prst="ellipse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806688" y="2199712"/>
            <a:ext cx="2590746" cy="2590746"/>
          </a:xfrm>
          <a:prstGeom prst="ellipse">
            <a:avLst/>
          </a:prstGeom>
          <a:noFill/>
          <a:ln w="19050">
            <a:solidFill>
              <a:srgbClr val="697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06321" y="3266999"/>
            <a:ext cx="143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Crawling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53886" y="3256839"/>
            <a:ext cx="967793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AWS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96005" y="3390219"/>
            <a:ext cx="209732" cy="209732"/>
            <a:chOff x="6052842" y="4321486"/>
            <a:chExt cx="337776" cy="33777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052842" y="4490373"/>
              <a:ext cx="337776" cy="0"/>
            </a:xfrm>
            <a:prstGeom prst="line">
              <a:avLst/>
            </a:prstGeom>
            <a:ln w="12700">
              <a:solidFill>
                <a:srgbClr val="697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6052842" y="4490374"/>
              <a:ext cx="337776" cy="0"/>
            </a:xfrm>
            <a:prstGeom prst="line">
              <a:avLst/>
            </a:prstGeom>
            <a:ln w="12700">
              <a:solidFill>
                <a:srgbClr val="697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05620" y="3084119"/>
            <a:ext cx="2021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n-ea"/>
                <a:cs typeface="맑은 고딕 Semilight" panose="020B0502040204020203" pitchFamily="50" charset="-127"/>
              </a:rPr>
              <a:t>DB /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n-ea"/>
                <a:cs typeface="맑은 고딕 Semilight" panose="020B0502040204020203" pitchFamily="50" charset="-127"/>
              </a:rPr>
              <a:t>Web Page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n-ea"/>
                <a:cs typeface="맑은 고딕 Semilight" panose="020B0502040204020203" pitchFamily="50" charset="-127"/>
              </a:rPr>
              <a:t>보완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9717C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824093" y="5065651"/>
            <a:ext cx="0" cy="196007"/>
          </a:xfrm>
          <a:prstGeom prst="line">
            <a:avLst/>
          </a:prstGeom>
          <a:ln w="19050">
            <a:solidFill>
              <a:srgbClr val="69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387789" y="5065651"/>
            <a:ext cx="0" cy="196007"/>
          </a:xfrm>
          <a:prstGeom prst="line">
            <a:avLst/>
          </a:prstGeom>
          <a:ln w="19050">
            <a:solidFill>
              <a:srgbClr val="69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824093" y="5261658"/>
            <a:ext cx="8573341" cy="0"/>
          </a:xfrm>
          <a:prstGeom prst="line">
            <a:avLst/>
          </a:prstGeom>
          <a:ln w="19050">
            <a:solidFill>
              <a:srgbClr val="697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46804" y="5418927"/>
            <a:ext cx="321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565D66"/>
                </a:solidFill>
                <a:latin typeface="+mn-ea"/>
              </a:rPr>
              <a:t>전반적인 </a:t>
            </a:r>
            <a:r>
              <a:rPr lang="en-US" altLang="ko-KR" sz="2000" b="1" dirty="0" smtClean="0">
                <a:solidFill>
                  <a:srgbClr val="565D66"/>
                </a:solidFill>
                <a:latin typeface="+mn-ea"/>
              </a:rPr>
              <a:t>Stocker process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751227" y="5943600"/>
            <a:ext cx="8616521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flipV="1">
            <a:off x="5787332" y="6139555"/>
            <a:ext cx="544309" cy="112331"/>
          </a:xfrm>
          <a:prstGeom prst="triangle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05BC2C1B-0B56-48A6-875A-8E215D5DE0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7955" y="352141"/>
            <a:ext cx="144340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37" name="그룹 119"/>
          <p:cNvGrpSpPr/>
          <p:nvPr/>
        </p:nvGrpSpPr>
        <p:grpSpPr>
          <a:xfrm>
            <a:off x="663011" y="1174552"/>
            <a:ext cx="4470801" cy="479990"/>
            <a:chOff x="663011" y="1174552"/>
            <a:chExt cx="4470801" cy="47999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577666" y="1652954"/>
              <a:ext cx="342900" cy="1588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3011" y="1179425"/>
              <a:ext cx="570221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4604" y="1174552"/>
              <a:ext cx="91319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37518" y="1174552"/>
              <a:ext cx="125829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8443" y="1174552"/>
              <a:ext cx="64536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306320" y="6136640"/>
            <a:ext cx="7569200" cy="626701"/>
          </a:xfrm>
          <a:prstGeom prst="rect">
            <a:avLst/>
          </a:prstGeom>
          <a:noFill/>
        </p:spPr>
        <p:txBody>
          <a:bodyPr wrap="square" lIns="90000" tIns="36000" bIns="0" rtlCol="0" anchor="t" anchorCtr="0">
            <a:normAutofit fontScale="85000" lnSpcReduction="20000"/>
          </a:bodyPr>
          <a:lstStyle/>
          <a:p>
            <a:r>
              <a:rPr lang="en-US" altLang="ko-KR" b="1" dirty="0" smtClean="0">
                <a:solidFill>
                  <a:srgbClr val="F7F7F7"/>
                </a:solidFill>
                <a:latin typeface="+mn-ea"/>
              </a:rPr>
              <a:t>+ </a:t>
            </a:r>
            <a:r>
              <a:rPr lang="ko-KR" altLang="en-US" b="1" dirty="0" smtClean="0">
                <a:solidFill>
                  <a:srgbClr val="F7F7F7"/>
                </a:solidFill>
                <a:latin typeface="+mn-ea"/>
              </a:rPr>
              <a:t>안정적인 </a:t>
            </a:r>
            <a:r>
              <a:rPr lang="en-US" altLang="ko-KR" b="1" dirty="0" smtClean="0">
                <a:solidFill>
                  <a:srgbClr val="F7F7F7"/>
                </a:solidFill>
                <a:latin typeface="+mn-ea"/>
              </a:rPr>
              <a:t>Crawling</a:t>
            </a:r>
          </a:p>
          <a:p>
            <a:endParaRPr lang="en-US" altLang="ko-KR" b="1" dirty="0" smtClean="0">
              <a:solidFill>
                <a:srgbClr val="F7F7F7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7F7F7"/>
                </a:solidFill>
                <a:latin typeface="+mn-ea"/>
              </a:rPr>
              <a:t>+ </a:t>
            </a:r>
            <a:r>
              <a:rPr lang="ko-KR" altLang="en-US" b="1" dirty="0" smtClean="0">
                <a:solidFill>
                  <a:srgbClr val="F7F7F7"/>
                </a:solidFill>
                <a:latin typeface="+mn-ea"/>
              </a:rPr>
              <a:t>추가 기능 구현 </a:t>
            </a:r>
            <a:r>
              <a:rPr lang="en-US" altLang="ko-KR" b="1" dirty="0" smtClean="0">
                <a:solidFill>
                  <a:srgbClr val="F7F7F7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F7F7F7"/>
                </a:solidFill>
                <a:latin typeface="+mn-ea"/>
              </a:rPr>
              <a:t>기사 업데이트 시 알림</a:t>
            </a:r>
            <a:r>
              <a:rPr lang="en-US" altLang="ko-KR" b="1" dirty="0" smtClean="0">
                <a:solidFill>
                  <a:srgbClr val="F7F7F7"/>
                </a:solidFill>
                <a:latin typeface="+mn-ea"/>
              </a:rPr>
              <a:t>)</a:t>
            </a:r>
            <a:endParaRPr lang="en-US" altLang="ko-KR" b="1" dirty="0" smtClean="0">
              <a:solidFill>
                <a:srgbClr val="F7F7F7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21819" y="1951890"/>
            <a:ext cx="3924380" cy="2960346"/>
            <a:chOff x="4992253" y="2596392"/>
            <a:chExt cx="2207491" cy="1665215"/>
          </a:xfrm>
        </p:grpSpPr>
        <p:sp>
          <p:nvSpPr>
            <p:cNvPr id="2" name="양쪽 대괄호 1"/>
            <p:cNvSpPr/>
            <p:nvPr/>
          </p:nvSpPr>
          <p:spPr>
            <a:xfrm>
              <a:off x="4992253" y="2955169"/>
              <a:ext cx="2207491" cy="980049"/>
            </a:xfrm>
            <a:prstGeom prst="bracketPair">
              <a:avLst>
                <a:gd name="adj" fmla="val 6076"/>
              </a:avLst>
            </a:prstGeom>
            <a:ln w="952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A054B57A-0D5D-4C2E-B009-BEAE8F09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390" y="2596392"/>
              <a:ext cx="1665215" cy="1665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8905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점수판, 잔디, 실외이(가) 표시된 사진&#10;&#10;자동 생성된 설명">
            <a:extLst>
              <a:ext uri="{FF2B5EF4-FFF2-40B4-BE49-F238E27FC236}">
                <a16:creationId xmlns="" xmlns:a16="http://schemas.microsoft.com/office/drawing/2014/main" id="{942200F5-EEC3-4DC4-BBDF-8807DEBE5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561" b="10014"/>
          <a:stretch/>
        </p:blipFill>
        <p:spPr>
          <a:xfrm>
            <a:off x="311739" y="255779"/>
            <a:ext cx="11568511" cy="63544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1742" y="931623"/>
            <a:ext cx="11568511" cy="5303841"/>
          </a:xfrm>
          <a:prstGeom prst="rect">
            <a:avLst/>
          </a:prstGeom>
          <a:gradFill>
            <a:gsLst>
              <a:gs pos="0">
                <a:schemeClr val="tx1">
                  <a:alpha val="6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 flipV="1">
            <a:off x="311743" y="2336646"/>
            <a:ext cx="11568511" cy="4273575"/>
          </a:xfrm>
          <a:prstGeom prst="rect">
            <a:avLst/>
          </a:prstGeom>
          <a:gradFill>
            <a:gsLst>
              <a:gs pos="0">
                <a:schemeClr val="bg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599" y="1238047"/>
            <a:ext cx="2974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Stocker</a:t>
            </a:r>
            <a:endParaRPr lang="ko-KR" altLang="en-US" sz="4000" b="1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34559" y="1082650"/>
            <a:ext cx="3270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7598" y="1989535"/>
            <a:ext cx="4436213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 News Page Analyze System</a:t>
            </a:r>
            <a:endParaRPr lang="ko-KR" altLang="en-US" sz="20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7597" y="539258"/>
            <a:ext cx="57022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IDEA</a:t>
            </a:r>
            <a:endParaRPr lang="ko-KR" altLang="en-US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55228" y="534385"/>
            <a:ext cx="91319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rPr>
              <a:t>ANALYZE</a:t>
            </a:r>
            <a:endParaRPr lang="ko-KR" altLang="en-US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70000"/>
                </a:schemeClr>
              </a:solidFill>
              <a:latin typeface="+mj-lt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22104" y="534385"/>
            <a:ext cx="121110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rPr>
              <a:t>PROMOTION</a:t>
            </a:r>
            <a:endParaRPr lang="ko-KR" altLang="en-US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70000"/>
                </a:schemeClr>
              </a:solidFill>
              <a:latin typeface="+mj-lt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73029" y="534385"/>
            <a:ext cx="620683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rPr>
              <a:t>PLAN</a:t>
            </a:r>
            <a:endParaRPr lang="ko-KR" altLang="en-US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70000"/>
                </a:schemeClr>
              </a:solidFill>
              <a:latin typeface="+mj-lt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1371194" y="615305"/>
            <a:ext cx="0" cy="152093"/>
          </a:xfrm>
          <a:prstGeom prst="line">
            <a:avLst/>
          </a:prstGeom>
          <a:ln w="952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2720485" y="615305"/>
            <a:ext cx="0" cy="152093"/>
          </a:xfrm>
          <a:prstGeom prst="line">
            <a:avLst/>
          </a:prstGeom>
          <a:ln w="952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271409" y="615305"/>
            <a:ext cx="0" cy="152093"/>
          </a:xfrm>
          <a:prstGeom prst="line">
            <a:avLst/>
          </a:prstGeom>
          <a:ln w="952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54C57EDE-6515-4BB7-AA87-E8556493184B}"/>
              </a:ext>
            </a:extLst>
          </p:cNvPr>
          <p:cNvCxnSpPr/>
          <p:nvPr/>
        </p:nvCxnSpPr>
        <p:spPr>
          <a:xfrm>
            <a:off x="5891364" y="6292618"/>
            <a:ext cx="32704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04A6FA0-6940-4E7B-8203-D4CCDB2C0CE3}"/>
              </a:ext>
            </a:extLst>
          </p:cNvPr>
          <p:cNvSpPr txBox="1"/>
          <p:nvPr/>
        </p:nvSpPr>
        <p:spPr>
          <a:xfrm>
            <a:off x="5632819" y="6276808"/>
            <a:ext cx="8435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ko-KR" altLang="en-US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0E3CC63-6467-4D62-9AA6-F419F0C513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927"/>
          <a:stretch/>
        </p:blipFill>
        <p:spPr>
          <a:xfrm>
            <a:off x="10758817" y="156812"/>
            <a:ext cx="1162889" cy="733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35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95694" y="1912724"/>
            <a:ext cx="6387001" cy="4557804"/>
          </a:xfrm>
          <a:prstGeom prst="rect">
            <a:avLst/>
          </a:prstGeom>
          <a:solidFill>
            <a:schemeClr val="tx1">
              <a:lumMod val="85000"/>
              <a:lumOff val="1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30948" y="1924066"/>
            <a:ext cx="2544252" cy="326461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3013" y="1878215"/>
            <a:ext cx="42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ea typeface="-윤고딕330" panose="02030504000101010101" pitchFamily="18" charset="-127"/>
                <a:cs typeface="맑은 고딕 Semilight" panose="020B0502040204020203" pitchFamily="50" charset="-127"/>
              </a:rPr>
              <a:t>Search Your </a:t>
            </a:r>
            <a:r>
              <a:rPr lang="en-US" altLang="ko-KR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7F7F7"/>
                </a:solidFill>
                <a:ea typeface="-윤고딕330" panose="02030504000101010101" pitchFamily="18" charset="-127"/>
                <a:cs typeface="맑은 고딕 Semilight" panose="020B0502040204020203" pitchFamily="50" charset="-127"/>
              </a:rPr>
              <a:t>Preferd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7F7F7"/>
                </a:solidFill>
                <a:ea typeface="-윤고딕330" panose="02030504000101010101" pitchFamily="18" charset="-127"/>
                <a:cs typeface="맑은 고딕 Semilight" panose="020B0502040204020203" pitchFamily="50" charset="-127"/>
              </a:rPr>
              <a:t> Stock Name 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7F7F7"/>
              </a:solidFill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44292" y="2449363"/>
            <a:ext cx="372890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정보를 얻고 싶은 주식의 이름을 적어주세요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663011" y="1174552"/>
            <a:ext cx="4446115" cy="497465"/>
            <a:chOff x="663011" y="1174552"/>
            <a:chExt cx="4446115" cy="49746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749973" y="1672017"/>
              <a:ext cx="327041" cy="0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63011" y="1179425"/>
              <a:ext cx="59400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14604" y="1174552"/>
              <a:ext cx="91319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37518" y="1174552"/>
              <a:ext cx="121110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88443" y="1174552"/>
              <a:ext cx="62068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642307" y="1913719"/>
            <a:ext cx="6040388" cy="41737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39591" y="1912723"/>
            <a:ext cx="6043104" cy="4199438"/>
          </a:xfrm>
          <a:prstGeom prst="rect">
            <a:avLst/>
          </a:prstGeom>
          <a:solidFill>
            <a:schemeClr val="tx1">
              <a:lumMod val="85000"/>
              <a:lumOff val="1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57633" y="2248305"/>
            <a:ext cx="1298752" cy="976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맑은 고딕 Semilight" panose="020B0502040204020203" pitchFamily="50" charset="-127"/>
              </a:rPr>
              <a:t>흥에 겨워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맑은 고딕 Semilight" panose="020B050204020402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맑은 고딕 Semilight" panose="020B0502040204020203" pitchFamily="50" charset="-127"/>
              </a:rPr>
              <a:t>미쳐버렸음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040153" y="4000593"/>
            <a:ext cx="0" cy="25703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74587" y="5062679"/>
            <a:ext cx="1207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76%</a:t>
            </a:r>
            <a:endParaRPr lang="ko-KR" altLang="en-US" sz="40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397" y="2431677"/>
            <a:ext cx="1931900" cy="36350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74395" y="2456369"/>
            <a:ext cx="181331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우선예약 하는 놈 흥 지수</a:t>
            </a:r>
          </a:p>
        </p:txBody>
      </p:sp>
      <p:sp>
        <p:nvSpPr>
          <p:cNvPr id="23" name="자유형 22"/>
          <p:cNvSpPr/>
          <p:nvPr/>
        </p:nvSpPr>
        <p:spPr>
          <a:xfrm>
            <a:off x="7700487" y="3129483"/>
            <a:ext cx="3412503" cy="1871116"/>
          </a:xfrm>
          <a:custGeom>
            <a:avLst/>
            <a:gdLst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58738 w 3412503"/>
              <a:gd name="connsiteY3" fmla="*/ 631596 h 1545996"/>
              <a:gd name="connsiteX4" fmla="*/ 2837468 w 3412503"/>
              <a:gd name="connsiteY4" fmla="*/ 60331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58738 w 3412503"/>
              <a:gd name="connsiteY3" fmla="*/ 63159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58738 w 3412503"/>
              <a:gd name="connsiteY3" fmla="*/ 63159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43498 w 3412503"/>
              <a:gd name="connsiteY3" fmla="*/ 56047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43498 w 3412503"/>
              <a:gd name="connsiteY3" fmla="*/ 56047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43498 w 3412503"/>
              <a:gd name="connsiteY3" fmla="*/ 56047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43498 w 3412503"/>
              <a:gd name="connsiteY3" fmla="*/ 56047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43498 w 3412503"/>
              <a:gd name="connsiteY3" fmla="*/ 56047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545996 h 1545996"/>
              <a:gd name="connsiteX1" fmla="*/ 527901 w 3412503"/>
              <a:gd name="connsiteY1" fmla="*/ 914400 h 1545996"/>
              <a:gd name="connsiteX2" fmla="*/ 1282045 w 3412503"/>
              <a:gd name="connsiteY2" fmla="*/ 1216058 h 1545996"/>
              <a:gd name="connsiteX3" fmla="*/ 2143498 w 3412503"/>
              <a:gd name="connsiteY3" fmla="*/ 560476 h 1545996"/>
              <a:gd name="connsiteX4" fmla="*/ 2878108 w 3412503"/>
              <a:gd name="connsiteY4" fmla="*/ 623636 h 1545996"/>
              <a:gd name="connsiteX5" fmla="*/ 3412503 w 3412503"/>
              <a:gd name="connsiteY5" fmla="*/ 0 h 1545996"/>
              <a:gd name="connsiteX0" fmla="*/ 0 w 3412503"/>
              <a:gd name="connsiteY0" fmla="*/ 1871116 h 1871116"/>
              <a:gd name="connsiteX1" fmla="*/ 527901 w 3412503"/>
              <a:gd name="connsiteY1" fmla="*/ 1239520 h 1871116"/>
              <a:gd name="connsiteX2" fmla="*/ 1282045 w 3412503"/>
              <a:gd name="connsiteY2" fmla="*/ 1541178 h 1871116"/>
              <a:gd name="connsiteX3" fmla="*/ 2143498 w 3412503"/>
              <a:gd name="connsiteY3" fmla="*/ 885596 h 1871116"/>
              <a:gd name="connsiteX4" fmla="*/ 2878108 w 3412503"/>
              <a:gd name="connsiteY4" fmla="*/ 948756 h 1871116"/>
              <a:gd name="connsiteX5" fmla="*/ 3412503 w 3412503"/>
              <a:gd name="connsiteY5" fmla="*/ 0 h 1871116"/>
              <a:gd name="connsiteX0" fmla="*/ 0 w 3412503"/>
              <a:gd name="connsiteY0" fmla="*/ 1871116 h 1871116"/>
              <a:gd name="connsiteX1" fmla="*/ 527901 w 3412503"/>
              <a:gd name="connsiteY1" fmla="*/ 1239520 h 1871116"/>
              <a:gd name="connsiteX2" fmla="*/ 1282045 w 3412503"/>
              <a:gd name="connsiteY2" fmla="*/ 1541178 h 1871116"/>
              <a:gd name="connsiteX3" fmla="*/ 2143498 w 3412503"/>
              <a:gd name="connsiteY3" fmla="*/ 885596 h 1871116"/>
              <a:gd name="connsiteX4" fmla="*/ 2878108 w 3412503"/>
              <a:gd name="connsiteY4" fmla="*/ 948756 h 1871116"/>
              <a:gd name="connsiteX5" fmla="*/ 3412503 w 3412503"/>
              <a:gd name="connsiteY5" fmla="*/ 0 h 1871116"/>
              <a:gd name="connsiteX0" fmla="*/ 0 w 3412503"/>
              <a:gd name="connsiteY0" fmla="*/ 1871116 h 1871116"/>
              <a:gd name="connsiteX1" fmla="*/ 527901 w 3412503"/>
              <a:gd name="connsiteY1" fmla="*/ 1239520 h 1871116"/>
              <a:gd name="connsiteX2" fmla="*/ 1282045 w 3412503"/>
              <a:gd name="connsiteY2" fmla="*/ 1541178 h 1871116"/>
              <a:gd name="connsiteX3" fmla="*/ 2143498 w 3412503"/>
              <a:gd name="connsiteY3" fmla="*/ 885596 h 1871116"/>
              <a:gd name="connsiteX4" fmla="*/ 2878108 w 3412503"/>
              <a:gd name="connsiteY4" fmla="*/ 948756 h 1871116"/>
              <a:gd name="connsiteX5" fmla="*/ 3412503 w 3412503"/>
              <a:gd name="connsiteY5" fmla="*/ 0 h 187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2503" h="1871116">
                <a:moveTo>
                  <a:pt x="0" y="1871116"/>
                </a:moveTo>
                <a:cubicBezTo>
                  <a:pt x="55513" y="1587893"/>
                  <a:pt x="187227" y="1243710"/>
                  <a:pt x="527901" y="1239520"/>
                </a:cubicBezTo>
                <a:cubicBezTo>
                  <a:pt x="868575" y="1235330"/>
                  <a:pt x="906099" y="1554445"/>
                  <a:pt x="1282045" y="1541178"/>
                </a:cubicBezTo>
                <a:cubicBezTo>
                  <a:pt x="1657991" y="1527911"/>
                  <a:pt x="1867328" y="943693"/>
                  <a:pt x="2143498" y="885596"/>
                </a:cubicBezTo>
                <a:cubicBezTo>
                  <a:pt x="2419668" y="827499"/>
                  <a:pt x="2585327" y="1004915"/>
                  <a:pt x="2878108" y="948756"/>
                </a:cubicBezTo>
                <a:cubicBezTo>
                  <a:pt x="3170889" y="892597"/>
                  <a:pt x="3397106" y="426825"/>
                  <a:pt x="3412503" y="0"/>
                </a:cubicBezTo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55257" y="5419554"/>
            <a:ext cx="4796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19</a:t>
            </a:r>
            <a:r>
              <a:rPr lang="ko-KR" altLang="en-US" sz="12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05200" y="5421330"/>
            <a:ext cx="49244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20</a:t>
            </a:r>
            <a:r>
              <a:rPr lang="ko-KR" alt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7969" y="5423106"/>
            <a:ext cx="4796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21</a:t>
            </a:r>
            <a:r>
              <a:rPr lang="ko-KR" altLang="en-US" sz="12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17912" y="5424882"/>
            <a:ext cx="49244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22</a:t>
            </a:r>
            <a:r>
              <a:rPr lang="ko-KR" altLang="en-US" sz="12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80681" y="5426658"/>
            <a:ext cx="4796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23</a:t>
            </a:r>
            <a:r>
              <a:rPr lang="ko-KR" altLang="en-US" sz="12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30624" y="5428434"/>
            <a:ext cx="49244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24</a:t>
            </a:r>
            <a:r>
              <a:rPr lang="ko-KR" altLang="en-US" sz="12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86982" y="5430210"/>
            <a:ext cx="49244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01</a:t>
            </a:r>
            <a:r>
              <a:rPr lang="ko-KR" altLang="en-US" sz="12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0611890" y="3918219"/>
            <a:ext cx="210889" cy="210889"/>
            <a:chOff x="10623041" y="2509050"/>
            <a:chExt cx="191717" cy="191717"/>
          </a:xfrm>
        </p:grpSpPr>
        <p:sp>
          <p:nvSpPr>
            <p:cNvPr id="24" name="타원 23"/>
            <p:cNvSpPr/>
            <p:nvPr/>
          </p:nvSpPr>
          <p:spPr>
            <a:xfrm>
              <a:off x="10669709" y="2555718"/>
              <a:ext cx="98381" cy="983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0623041" y="2509050"/>
              <a:ext cx="191717" cy="191717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97955" y="352141"/>
            <a:ext cx="144340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j-lt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808374" y="2103680"/>
            <a:ext cx="5692745" cy="3829759"/>
          </a:xfrm>
          <a:prstGeom prst="rect">
            <a:avLst/>
          </a:prstGeom>
          <a:noFill/>
          <a:ln w="6350">
            <a:solidFill>
              <a:srgbClr val="C4C9C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837870FD-B0D1-452C-8B4A-F6E825E28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27077" y="1925392"/>
            <a:ext cx="6063761" cy="418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273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60654" y="1944947"/>
            <a:ext cx="1665265" cy="326461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80597" y="1908695"/>
            <a:ext cx="620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The Main Information is Expressed 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7F7F7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Graph, Chart 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7F7F7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5572" y="2684726"/>
            <a:ext cx="383864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검색된 주식의 주가 변동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관련 뉴스에 관한 표현의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긍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부정 여부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기사에 포함된 단어의 빈도수가 차트와 그래프로 표현됩니다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7955" y="352141"/>
            <a:ext cx="144340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j-lt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84644" y="4291866"/>
            <a:ext cx="456583" cy="1580878"/>
            <a:chOff x="782615" y="4758690"/>
            <a:chExt cx="377341" cy="1187737"/>
          </a:xfrm>
        </p:grpSpPr>
        <p:sp>
          <p:nvSpPr>
            <p:cNvPr id="21" name="직사각형 20"/>
            <p:cNvSpPr/>
            <p:nvPr/>
          </p:nvSpPr>
          <p:spPr>
            <a:xfrm>
              <a:off x="782615" y="5259424"/>
              <a:ext cx="146377" cy="687003"/>
            </a:xfrm>
            <a:prstGeom prst="rect">
              <a:avLst/>
            </a:prstGeom>
            <a:solidFill>
              <a:srgbClr val="C4C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579" y="4758690"/>
              <a:ext cx="146377" cy="1187737"/>
            </a:xfrm>
            <a:prstGeom prst="rect">
              <a:avLst/>
            </a:prstGeom>
            <a:solidFill>
              <a:srgbClr val="F60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07215" y="5986200"/>
            <a:ext cx="8114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50~60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점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82769" y="4423714"/>
            <a:ext cx="456583" cy="1449030"/>
            <a:chOff x="1602792" y="4857750"/>
            <a:chExt cx="377341" cy="1088677"/>
          </a:xfrm>
        </p:grpSpPr>
        <p:sp>
          <p:nvSpPr>
            <p:cNvPr id="25" name="직사각형 24"/>
            <p:cNvSpPr/>
            <p:nvPr/>
          </p:nvSpPr>
          <p:spPr>
            <a:xfrm>
              <a:off x="1602792" y="4998720"/>
              <a:ext cx="146377" cy="947707"/>
            </a:xfrm>
            <a:prstGeom prst="rect">
              <a:avLst/>
            </a:prstGeom>
            <a:solidFill>
              <a:srgbClr val="C4C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33756" y="4857750"/>
              <a:ext cx="146377" cy="1088677"/>
            </a:xfrm>
            <a:prstGeom prst="rect">
              <a:avLst/>
            </a:prstGeom>
            <a:solidFill>
              <a:srgbClr val="F60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205340" y="5986200"/>
            <a:ext cx="8114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60~70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점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580894" y="3624947"/>
            <a:ext cx="456583" cy="2247797"/>
            <a:chOff x="2826369" y="4362249"/>
            <a:chExt cx="377341" cy="1688804"/>
          </a:xfrm>
        </p:grpSpPr>
        <p:sp>
          <p:nvSpPr>
            <p:cNvPr id="27" name="직사각형 26"/>
            <p:cNvSpPr/>
            <p:nvPr/>
          </p:nvSpPr>
          <p:spPr>
            <a:xfrm>
              <a:off x="2826369" y="4362249"/>
              <a:ext cx="146377" cy="1688804"/>
            </a:xfrm>
            <a:prstGeom prst="rect">
              <a:avLst/>
            </a:prstGeom>
            <a:solidFill>
              <a:srgbClr val="C4C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57333" y="4627095"/>
              <a:ext cx="146377" cy="1423957"/>
            </a:xfrm>
            <a:prstGeom prst="rect">
              <a:avLst/>
            </a:prstGeom>
            <a:solidFill>
              <a:srgbClr val="F60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403465" y="5986200"/>
            <a:ext cx="8114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70~80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점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79019" y="3806729"/>
            <a:ext cx="456583" cy="2066015"/>
            <a:chOff x="3243146" y="4394200"/>
            <a:chExt cx="377341" cy="1552227"/>
          </a:xfrm>
        </p:grpSpPr>
        <p:sp>
          <p:nvSpPr>
            <p:cNvPr id="29" name="직사각형 28"/>
            <p:cNvSpPr/>
            <p:nvPr/>
          </p:nvSpPr>
          <p:spPr>
            <a:xfrm>
              <a:off x="3243146" y="4597400"/>
              <a:ext cx="146377" cy="1349027"/>
            </a:xfrm>
            <a:prstGeom prst="rect">
              <a:avLst/>
            </a:prstGeom>
            <a:solidFill>
              <a:srgbClr val="C4C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74110" y="4394200"/>
              <a:ext cx="146377" cy="1552227"/>
            </a:xfrm>
            <a:prstGeom prst="rect">
              <a:avLst/>
            </a:prstGeom>
            <a:solidFill>
              <a:srgbClr val="F60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601590" y="5986200"/>
            <a:ext cx="8114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80~90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점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016232" y="3847299"/>
            <a:ext cx="456583" cy="2025445"/>
            <a:chOff x="4063323" y="4424680"/>
            <a:chExt cx="377341" cy="1521747"/>
          </a:xfrm>
        </p:grpSpPr>
        <p:sp>
          <p:nvSpPr>
            <p:cNvPr id="31" name="직사각형 30"/>
            <p:cNvSpPr/>
            <p:nvPr/>
          </p:nvSpPr>
          <p:spPr>
            <a:xfrm>
              <a:off x="4063323" y="4522470"/>
              <a:ext cx="146377" cy="1423957"/>
            </a:xfrm>
            <a:prstGeom prst="rect">
              <a:avLst/>
            </a:prstGeom>
            <a:solidFill>
              <a:srgbClr val="C4C9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94287" y="4424680"/>
              <a:ext cx="146377" cy="1521747"/>
            </a:xfrm>
            <a:prstGeom prst="rect">
              <a:avLst/>
            </a:prstGeom>
            <a:solidFill>
              <a:srgbClr val="F60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793304" y="5986200"/>
            <a:ext cx="91082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90~100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점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42467" y="5666553"/>
            <a:ext cx="3577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00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46504" y="3009671"/>
            <a:ext cx="0" cy="28630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42467" y="5115783"/>
            <a:ext cx="357790" cy="30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20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42467" y="4555266"/>
            <a:ext cx="3577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40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2467" y="3994749"/>
            <a:ext cx="3577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60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2467" y="3443978"/>
            <a:ext cx="357790" cy="30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80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55905" y="2893207"/>
            <a:ext cx="444352" cy="30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100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55905" y="2531373"/>
            <a:ext cx="74571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단위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맑은 고딕 Semilight" panose="020B0502040204020203" pitchFamily="50" charset="-127"/>
              </a:rPr>
              <a:t>:%)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17D68B88-0377-42BD-9844-506E20D3F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663011" y="1174552"/>
            <a:ext cx="4446115" cy="497465"/>
            <a:chOff x="663011" y="1174552"/>
            <a:chExt cx="4446115" cy="497465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749973" y="1672017"/>
              <a:ext cx="327041" cy="0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63011" y="1179425"/>
              <a:ext cx="59400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838B95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38B95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14604" y="1174552"/>
              <a:ext cx="91319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37518" y="1174552"/>
              <a:ext cx="121110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88443" y="1174552"/>
              <a:ext cx="62068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0918" y="2483224"/>
            <a:ext cx="6519882" cy="373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796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97955" y="352141"/>
            <a:ext cx="144340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j-lt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716130" y="1803829"/>
            <a:ext cx="2671693" cy="400110"/>
            <a:chOff x="637000" y="1692069"/>
            <a:chExt cx="2671693" cy="400110"/>
          </a:xfrm>
        </p:grpSpPr>
        <p:sp>
          <p:nvSpPr>
            <p:cNvPr id="87" name="직사각형 86"/>
            <p:cNvSpPr/>
            <p:nvPr/>
          </p:nvSpPr>
          <p:spPr>
            <a:xfrm>
              <a:off x="693030" y="1744835"/>
              <a:ext cx="1185137" cy="326461"/>
            </a:xfrm>
            <a:prstGeom prst="rect">
              <a:avLst/>
            </a:prstGeom>
            <a:solidFill>
              <a:srgbClr val="F60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7000" y="1692069"/>
              <a:ext cx="2671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-윤고딕330" panose="02030504000101010101" pitchFamily="18" charset="-127"/>
                  <a:cs typeface="맑은 고딕 Semilight" panose="020B0502040204020203" pitchFamily="50" charset="-127"/>
                </a:rPr>
                <a:t>Structure 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ea typeface="-윤고딕330" panose="02030504000101010101" pitchFamily="18" charset="-127"/>
                  <a:cs typeface="맑은 고딕 Semilight" panose="020B0502040204020203" pitchFamily="50" charset="-127"/>
                </a:rPr>
                <a:t>Of Stocker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4E3B8478-C2FD-4425-B74E-48A1BBAAA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663011" y="1174552"/>
            <a:ext cx="4446115" cy="479990"/>
            <a:chOff x="663011" y="1174552"/>
            <a:chExt cx="4446115" cy="479990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1688123" y="1652954"/>
              <a:ext cx="342900" cy="1588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63011" y="1179425"/>
              <a:ext cx="570221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14604" y="1174552"/>
              <a:ext cx="953594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7518" y="1174552"/>
              <a:ext cx="121110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88443" y="1174552"/>
              <a:ext cx="62068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D:\sungmin_test1\Stocker\Misc\Stocker_Dia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9881" y="1182271"/>
            <a:ext cx="4807194" cy="5011616"/>
          </a:xfrm>
          <a:prstGeom prst="rect">
            <a:avLst/>
          </a:prstGeom>
          <a:noFill/>
        </p:spPr>
      </p:pic>
      <p:sp>
        <p:nvSpPr>
          <p:cNvPr id="77" name="TextBox 76"/>
          <p:cNvSpPr txBox="1"/>
          <p:nvPr/>
        </p:nvSpPr>
        <p:spPr>
          <a:xfrm>
            <a:off x="833120" y="2540000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Crawling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된 주식 뉴스 기사들은 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AWS Comprehend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를 통해 분석됩니다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.</a:t>
            </a:r>
          </a:p>
          <a:p>
            <a:endParaRPr lang="en-US" altLang="ko-KR" sz="1400" dirty="0" smtClean="0">
              <a:solidFill>
                <a:srgbClr val="565D66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분석이 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완료된 기사들은 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DB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에 중복처리를 거쳐 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DB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에 저장됩니다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.</a:t>
            </a:r>
          </a:p>
          <a:p>
            <a:endParaRPr lang="en-US" altLang="ko-KR" sz="1400" dirty="0" smtClean="0">
              <a:solidFill>
                <a:srgbClr val="565D66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 User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가 검색한 주식에 대한 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분석 처리가 완료된</a:t>
            </a:r>
            <a:r>
              <a:rPr lang="en-US" altLang="ko-KR" sz="1400" dirty="0" smtClean="0">
                <a:solidFill>
                  <a:srgbClr val="565D66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565D66"/>
                </a:solidFill>
                <a:latin typeface="+mn-ea"/>
              </a:rPr>
              <a:t>정보는 차트와 그래프로 표현됩니다</a:t>
            </a:r>
            <a:endParaRPr lang="ko-KR" altLang="en-US" sz="1400" dirty="0">
              <a:solidFill>
                <a:srgbClr val="565D66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02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4507447" y="3429000"/>
            <a:ext cx="3256414" cy="2832904"/>
          </a:xfrm>
          <a:prstGeom prst="rect">
            <a:avLst/>
          </a:prstGeom>
          <a:solidFill>
            <a:schemeClr val="tx1">
              <a:lumMod val="85000"/>
              <a:lumOff val="1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473958" y="3429000"/>
            <a:ext cx="3256414" cy="2832904"/>
          </a:xfrm>
          <a:prstGeom prst="rect">
            <a:avLst/>
          </a:prstGeom>
          <a:solidFill>
            <a:schemeClr val="tx1">
              <a:lumMod val="85000"/>
              <a:lumOff val="1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06086" y="3429000"/>
            <a:ext cx="3256414" cy="2832904"/>
          </a:xfrm>
          <a:prstGeom prst="rect">
            <a:avLst/>
          </a:prstGeom>
          <a:solidFill>
            <a:schemeClr val="tx1">
              <a:lumMod val="85000"/>
              <a:lumOff val="1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7902" y="3518704"/>
            <a:ext cx="2752819" cy="2349661"/>
          </a:xfrm>
          <a:prstGeom prst="rect">
            <a:avLst/>
          </a:prstGeom>
          <a:solidFill>
            <a:srgbClr val="69717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42438" y="3518704"/>
            <a:ext cx="2752819" cy="2349661"/>
          </a:xfrm>
          <a:prstGeom prst="rect">
            <a:avLst/>
          </a:prstGeom>
          <a:solidFill>
            <a:srgbClr val="69717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566974" y="3518704"/>
            <a:ext cx="2752819" cy="2349661"/>
          </a:xfrm>
          <a:prstGeom prst="rect">
            <a:avLst/>
          </a:prstGeom>
          <a:solidFill>
            <a:srgbClr val="69717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412239" y="1904879"/>
            <a:ext cx="1493521" cy="326461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3013" y="1847735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Main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 Component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j-lt"/>
              <a:ea typeface="-윤고딕33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13812" y="2375041"/>
            <a:ext cx="4450449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개발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환경은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linux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, python3, php7, java script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입니다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n-ea"/>
                <a:cs typeface="맑은 고딕 Semilight" panose="020B0502040204020203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7955" y="352141"/>
            <a:ext cx="144340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latin typeface="+mj-lt"/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59992" y="4642740"/>
            <a:ext cx="112224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Python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05918" y="4654836"/>
            <a:ext cx="1976787" cy="28974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157670" y="4668006"/>
            <a:ext cx="1722354" cy="26340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9231667" y="4668006"/>
            <a:ext cx="1423433" cy="26340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292355" y="4642740"/>
            <a:ext cx="15304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MySQL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96410" y="4642740"/>
            <a:ext cx="1271943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AWS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97125" y="5034281"/>
            <a:ext cx="2340000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전반적인 프로그램 관리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맑은 고딕 Semilight" panose="020B0502040204020203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Crwaling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, DB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연동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, AWS service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27843" y="5034281"/>
            <a:ext cx="218681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Crawling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된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URL,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뉴스 기사를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맑은 고딕 Semilight" panose="020B0502040204020203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중복 처리하고 저장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77487" y="5034281"/>
            <a:ext cx="1471685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AWS Comprehend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맑은 고딕 Semilight" panose="020B0502040204020203" pitchFamily="50" charset="-127"/>
              </a:rPr>
              <a:t>- Text Analyzer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B4C05A9E-A2FD-4E69-98B8-4D433F08D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663011" y="1174552"/>
            <a:ext cx="4446115" cy="479990"/>
            <a:chOff x="663011" y="1174552"/>
            <a:chExt cx="4446115" cy="47999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033346" y="1652954"/>
              <a:ext cx="342900" cy="1588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3011" y="1179425"/>
              <a:ext cx="570221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14604" y="1174552"/>
              <a:ext cx="91319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7518" y="1174552"/>
              <a:ext cx="125829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88443" y="1174552"/>
              <a:ext cx="62068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지환\Downloads\python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58461" y="3739856"/>
            <a:ext cx="661011" cy="661011"/>
          </a:xfrm>
          <a:prstGeom prst="rect">
            <a:avLst/>
          </a:prstGeom>
          <a:noFill/>
        </p:spPr>
      </p:pic>
      <p:pic>
        <p:nvPicPr>
          <p:cNvPr id="1029" name="Picture 5" descr="C:\Users\지환\Downloads\mysql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91550" y="3780692"/>
            <a:ext cx="728419" cy="728419"/>
          </a:xfrm>
          <a:prstGeom prst="rect">
            <a:avLst/>
          </a:prstGeom>
          <a:noFill/>
        </p:spPr>
      </p:pic>
      <p:pic>
        <p:nvPicPr>
          <p:cNvPr id="1030" name="Picture 6" descr="C:\Users\지환\Downloads\amazon-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304948" y="3507887"/>
            <a:ext cx="1300163" cy="1300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293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/>
          <p:cNvSpPr/>
          <p:nvPr/>
        </p:nvSpPr>
        <p:spPr>
          <a:xfrm>
            <a:off x="762000" y="1950720"/>
            <a:ext cx="1117600" cy="36576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97955" y="352141"/>
            <a:ext cx="144340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FDC0A80B-EC7E-4EF2-925C-EF484E8EB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grpSp>
        <p:nvGrpSpPr>
          <p:cNvPr id="120" name="그룹 119"/>
          <p:cNvGrpSpPr/>
          <p:nvPr/>
        </p:nvGrpSpPr>
        <p:grpSpPr>
          <a:xfrm>
            <a:off x="663011" y="1174552"/>
            <a:ext cx="4446115" cy="479990"/>
            <a:chOff x="663011" y="1174552"/>
            <a:chExt cx="4446115" cy="479990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033346" y="1652954"/>
              <a:ext cx="342900" cy="1588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63011" y="1179425"/>
              <a:ext cx="570221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614604" y="1174552"/>
              <a:ext cx="91319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37518" y="1174552"/>
              <a:ext cx="125829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88443" y="1174552"/>
              <a:ext cx="62068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680597" y="190869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7F7F7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Crawling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7F7F7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82320" y="2540000"/>
            <a:ext cx="638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Python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의 </a:t>
            </a:r>
            <a:r>
              <a:rPr lang="en-US" altLang="ko-KR" sz="1400" dirty="0" err="1" smtClean="0">
                <a:solidFill>
                  <a:srgbClr val="69717C"/>
                </a:solidFill>
                <a:latin typeface="+mn-ea"/>
              </a:rPr>
              <a:t>urllib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, </a:t>
            </a:r>
            <a:r>
              <a:rPr lang="en-US" altLang="ko-KR" sz="1400" dirty="0" err="1" smtClean="0">
                <a:solidFill>
                  <a:srgbClr val="69717C"/>
                </a:solidFill>
                <a:latin typeface="+mn-ea"/>
              </a:rPr>
              <a:t>html.parser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모듈을 사용하여 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Crawling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을 하였습니다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69717C"/>
              </a:solidFill>
              <a:latin typeface="+mn-ea"/>
            </a:endParaRPr>
          </a:p>
        </p:txBody>
      </p:sp>
      <p:pic>
        <p:nvPicPr>
          <p:cNvPr id="1031" name="Picture 7" descr="C:\Users\지환\Downloads\new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1" y="3764281"/>
            <a:ext cx="2264728" cy="2264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/>
          <p:cNvSpPr/>
          <p:nvPr/>
        </p:nvSpPr>
        <p:spPr>
          <a:xfrm>
            <a:off x="762000" y="1950720"/>
            <a:ext cx="1117600" cy="36576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97955" y="352141"/>
            <a:ext cx="144340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FDC0A80B-EC7E-4EF2-925C-EF484E8EB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grpSp>
        <p:nvGrpSpPr>
          <p:cNvPr id="2" name="그룹 119"/>
          <p:cNvGrpSpPr/>
          <p:nvPr/>
        </p:nvGrpSpPr>
        <p:grpSpPr>
          <a:xfrm>
            <a:off x="663011" y="1174552"/>
            <a:ext cx="4446115" cy="479990"/>
            <a:chOff x="663011" y="1174552"/>
            <a:chExt cx="4446115" cy="479990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033346" y="1652954"/>
              <a:ext cx="342900" cy="1588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63011" y="1179425"/>
              <a:ext cx="570221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614604" y="1174552"/>
              <a:ext cx="91319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37518" y="1174552"/>
              <a:ext cx="125829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88443" y="1174552"/>
              <a:ext cx="62068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680597" y="190869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7F7F7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Crawling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7F7F7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82320" y="2540000"/>
            <a:ext cx="638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Python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의 </a:t>
            </a:r>
            <a:r>
              <a:rPr lang="en-US" altLang="ko-KR" sz="1400" dirty="0" err="1" smtClean="0">
                <a:solidFill>
                  <a:srgbClr val="69717C"/>
                </a:solidFill>
                <a:latin typeface="+mn-ea"/>
              </a:rPr>
              <a:t>urllib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, </a:t>
            </a:r>
            <a:r>
              <a:rPr lang="en-US" altLang="ko-KR" sz="1400" dirty="0" err="1" smtClean="0">
                <a:solidFill>
                  <a:srgbClr val="69717C"/>
                </a:solidFill>
                <a:latin typeface="+mn-ea"/>
              </a:rPr>
              <a:t>html.parser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모듈을 사용하여 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Crawling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을 하였습니다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69717C"/>
              </a:solidFill>
              <a:latin typeface="+mn-ea"/>
            </a:endParaRPr>
          </a:p>
        </p:txBody>
      </p:sp>
      <p:pic>
        <p:nvPicPr>
          <p:cNvPr id="1027" name="Picture 3" descr="C:\Users\지환\Downloads\magnifier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6165" y="3428365"/>
            <a:ext cx="1300163" cy="1300163"/>
          </a:xfrm>
          <a:prstGeom prst="rect">
            <a:avLst/>
          </a:prstGeom>
          <a:noFill/>
        </p:spPr>
      </p:pic>
      <p:grpSp>
        <p:nvGrpSpPr>
          <p:cNvPr id="3" name="그룹 31"/>
          <p:cNvGrpSpPr/>
          <p:nvPr/>
        </p:nvGrpSpPr>
        <p:grpSpPr>
          <a:xfrm>
            <a:off x="4897120" y="3423920"/>
            <a:ext cx="1615440" cy="2951480"/>
            <a:chOff x="5211445" y="2798445"/>
            <a:chExt cx="2225675" cy="3800475"/>
          </a:xfrm>
        </p:grpSpPr>
        <p:pic>
          <p:nvPicPr>
            <p:cNvPr id="3077" name="Picture 5" descr="C:\Users\지환\Downloads\html-tag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21605" y="4657725"/>
              <a:ext cx="2215515" cy="1941195"/>
            </a:xfrm>
            <a:prstGeom prst="rect">
              <a:avLst/>
            </a:prstGeom>
            <a:noFill/>
          </p:spPr>
        </p:pic>
        <p:pic>
          <p:nvPicPr>
            <p:cNvPr id="31" name="Picture 5" descr="C:\Users\지환\Downloads\html-tag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11445" y="2798445"/>
              <a:ext cx="2215515" cy="1941195"/>
            </a:xfrm>
            <a:prstGeom prst="rect">
              <a:avLst/>
            </a:prstGeom>
            <a:noFill/>
          </p:spPr>
        </p:pic>
      </p:grpSp>
      <p:pic>
        <p:nvPicPr>
          <p:cNvPr id="1029" name="Picture 5" descr="C:\Users\지환\Downloads\delet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65239" y="4907279"/>
            <a:ext cx="1061085" cy="1061085"/>
          </a:xfrm>
          <a:prstGeom prst="rect">
            <a:avLst/>
          </a:prstGeom>
          <a:noFill/>
        </p:spPr>
      </p:pic>
      <p:pic>
        <p:nvPicPr>
          <p:cNvPr id="1031" name="Picture 7" descr="C:\Users\지환\Downloads\new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70001" y="3764281"/>
            <a:ext cx="2264728" cy="2264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/>
          <p:cNvSpPr/>
          <p:nvPr/>
        </p:nvSpPr>
        <p:spPr>
          <a:xfrm>
            <a:off x="762000" y="1950720"/>
            <a:ext cx="1117600" cy="36576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65720" y="-1310640"/>
            <a:ext cx="914400" cy="914400"/>
          </a:xfrm>
          <a:prstGeom prst="rect">
            <a:avLst/>
          </a:prstGeom>
          <a:solidFill>
            <a:srgbClr val="AC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69680" y="-1310640"/>
            <a:ext cx="914400" cy="914400"/>
          </a:xfrm>
          <a:prstGeom prst="rect">
            <a:avLst/>
          </a:prstGeom>
          <a:solidFill>
            <a:srgbClr val="C4C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73640" y="-1310640"/>
            <a:ext cx="914400" cy="914400"/>
          </a:xfrm>
          <a:prstGeom prst="rect">
            <a:avLst/>
          </a:prstGeom>
          <a:solidFill>
            <a:srgbClr val="697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7600" y="-1310640"/>
            <a:ext cx="914400" cy="914400"/>
          </a:xfrm>
          <a:prstGeom prst="rect">
            <a:avLst/>
          </a:prstGeom>
          <a:solidFill>
            <a:srgbClr val="F60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97955" y="352141"/>
            <a:ext cx="1443408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/>
                </a:solidFill>
                <a:ea typeface="-윤고딕320" panose="02030504000101010101" pitchFamily="18" charset="-127"/>
                <a:cs typeface="맑은 고딕 Semilight" panose="020B0502040204020203" pitchFamily="50" charset="-127"/>
              </a:rPr>
              <a:t>Stocker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65D66"/>
              </a:solidFill>
              <a:ea typeface="-윤고딕320" panose="0203050400010101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FDC0A80B-EC7E-4EF2-925C-EF484E8EB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17" y="156811"/>
            <a:ext cx="1162889" cy="1162889"/>
          </a:xfrm>
          <a:prstGeom prst="rect">
            <a:avLst/>
          </a:prstGeom>
        </p:spPr>
      </p:pic>
      <p:grpSp>
        <p:nvGrpSpPr>
          <p:cNvPr id="2" name="그룹 119"/>
          <p:cNvGrpSpPr/>
          <p:nvPr/>
        </p:nvGrpSpPr>
        <p:grpSpPr>
          <a:xfrm>
            <a:off x="663011" y="1174552"/>
            <a:ext cx="4446115" cy="479990"/>
            <a:chOff x="663011" y="1174552"/>
            <a:chExt cx="4446115" cy="479990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033346" y="1652954"/>
              <a:ext cx="342900" cy="1588"/>
            </a:xfrm>
            <a:prstGeom prst="line">
              <a:avLst/>
            </a:prstGeom>
            <a:ln w="28575">
              <a:solidFill>
                <a:srgbClr val="565D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63011" y="1179425"/>
              <a:ext cx="570221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50" panose="02030504000101010101" pitchFamily="18" charset="-127"/>
                  <a:cs typeface="맑은 고딕 Semilight" panose="020B0502040204020203" pitchFamily="50" charset="-127"/>
                </a:rPr>
                <a:t>IDEA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614604" y="1174552"/>
              <a:ext cx="91319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ANALYZE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37518" y="1174552"/>
              <a:ext cx="125829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spc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9717C"/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PROMOTION</a:t>
              </a:r>
              <a:endParaRPr lang="ko-KR" altLang="en-US" sz="1200" b="1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9717C"/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88443" y="1174552"/>
              <a:ext cx="620683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spc="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65D66">
                      <a:alpha val="70000"/>
                    </a:srgbClr>
                  </a:solidFill>
                  <a:latin typeface="+mj-lt"/>
                  <a:ea typeface="-윤고딕320" panose="02030504000101010101" pitchFamily="18" charset="-127"/>
                  <a:cs typeface="맑은 고딕 Semilight" panose="020B0502040204020203" pitchFamily="50" charset="-127"/>
                </a:rPr>
                <a:t>PLAN</a:t>
              </a:r>
              <a:endPara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65D66">
                    <a:alpha val="70000"/>
                  </a:srgbClr>
                </a:solidFill>
                <a:latin typeface="+mj-lt"/>
                <a:ea typeface="-윤고딕320" panose="02030504000101010101" pitchFamily="18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1360231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2639184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4286823" y="1255472"/>
              <a:ext cx="0" cy="152093"/>
            </a:xfrm>
            <a:prstGeom prst="line">
              <a:avLst/>
            </a:prstGeom>
            <a:ln w="9525">
              <a:solidFill>
                <a:srgbClr val="565D66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680597" y="190869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7F7F7"/>
                </a:solidFill>
                <a:latin typeface="+mj-lt"/>
                <a:ea typeface="-윤고딕350" panose="02030504000101010101" pitchFamily="18" charset="-127"/>
                <a:cs typeface="맑은 고딕 Semilight" panose="020B0502040204020203" pitchFamily="50" charset="-127"/>
              </a:rPr>
              <a:t>Crawling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7F7F7"/>
              </a:solidFill>
              <a:latin typeface="+mj-lt"/>
              <a:ea typeface="-윤고딕350" panose="02030504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82320" y="2540000"/>
            <a:ext cx="638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Python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의 </a:t>
            </a:r>
            <a:r>
              <a:rPr lang="en-US" altLang="ko-KR" sz="1400" dirty="0" err="1" smtClean="0">
                <a:solidFill>
                  <a:srgbClr val="69717C"/>
                </a:solidFill>
                <a:latin typeface="+mn-ea"/>
              </a:rPr>
              <a:t>urllib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, </a:t>
            </a:r>
            <a:r>
              <a:rPr lang="en-US" altLang="ko-KR" sz="1400" dirty="0" err="1" smtClean="0">
                <a:solidFill>
                  <a:srgbClr val="69717C"/>
                </a:solidFill>
                <a:latin typeface="+mn-ea"/>
              </a:rPr>
              <a:t>html.parser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모듈을 사용하여 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Crawling</a:t>
            </a:r>
            <a:r>
              <a:rPr lang="ko-KR" altLang="en-US" sz="1400" dirty="0" smtClean="0">
                <a:solidFill>
                  <a:srgbClr val="69717C"/>
                </a:solidFill>
                <a:latin typeface="+mn-ea"/>
              </a:rPr>
              <a:t>을 하였습니다</a:t>
            </a:r>
            <a:r>
              <a:rPr lang="en-US" altLang="ko-KR" sz="1400" dirty="0" smtClean="0">
                <a:solidFill>
                  <a:srgbClr val="69717C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69717C"/>
              </a:solidFill>
              <a:latin typeface="+mn-ea"/>
            </a:endParaRPr>
          </a:p>
        </p:txBody>
      </p:sp>
      <p:pic>
        <p:nvPicPr>
          <p:cNvPr id="1027" name="Picture 3" descr="C:\Users\지환\Downloads\magnifier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6165" y="3428365"/>
            <a:ext cx="1300163" cy="1300163"/>
          </a:xfrm>
          <a:prstGeom prst="rect">
            <a:avLst/>
          </a:prstGeom>
          <a:noFill/>
        </p:spPr>
      </p:pic>
      <p:grpSp>
        <p:nvGrpSpPr>
          <p:cNvPr id="3" name="그룹 31"/>
          <p:cNvGrpSpPr/>
          <p:nvPr/>
        </p:nvGrpSpPr>
        <p:grpSpPr>
          <a:xfrm>
            <a:off x="4897120" y="3423920"/>
            <a:ext cx="1615440" cy="2951480"/>
            <a:chOff x="5211445" y="2798445"/>
            <a:chExt cx="2225675" cy="3800475"/>
          </a:xfrm>
        </p:grpSpPr>
        <p:pic>
          <p:nvPicPr>
            <p:cNvPr id="3077" name="Picture 5" descr="C:\Users\지환\Downloads\html-tag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21605" y="4657725"/>
              <a:ext cx="2215515" cy="1941195"/>
            </a:xfrm>
            <a:prstGeom prst="rect">
              <a:avLst/>
            </a:prstGeom>
            <a:noFill/>
          </p:spPr>
        </p:pic>
        <p:pic>
          <p:nvPicPr>
            <p:cNvPr id="31" name="Picture 5" descr="C:\Users\지환\Downloads\html-tag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11445" y="2798445"/>
              <a:ext cx="2215515" cy="1941195"/>
            </a:xfrm>
            <a:prstGeom prst="rect">
              <a:avLst/>
            </a:prstGeom>
            <a:noFill/>
          </p:spPr>
        </p:pic>
      </p:grpSp>
      <p:pic>
        <p:nvPicPr>
          <p:cNvPr id="1029" name="Picture 5" descr="C:\Users\지환\Downloads\delet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65239" y="4907279"/>
            <a:ext cx="1061085" cy="1061085"/>
          </a:xfrm>
          <a:prstGeom prst="rect">
            <a:avLst/>
          </a:prstGeom>
          <a:noFill/>
        </p:spPr>
      </p:pic>
      <p:pic>
        <p:nvPicPr>
          <p:cNvPr id="1031" name="Picture 7" descr="C:\Users\지환\Downloads\new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70001" y="3764281"/>
            <a:ext cx="2264728" cy="2264728"/>
          </a:xfrm>
          <a:prstGeom prst="rect">
            <a:avLst/>
          </a:prstGeom>
          <a:noFill/>
        </p:spPr>
      </p:pic>
      <p:pic>
        <p:nvPicPr>
          <p:cNvPr id="1026" name="Picture 2" descr="C:\Users\지환\Downloads\article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31200" y="3662680"/>
            <a:ext cx="2459990" cy="2459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293</Words>
  <Application>Microsoft Office PowerPoint</Application>
  <PresentationFormat>사용자 지정</PresentationFormat>
  <Paragraphs>117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지환</cp:lastModifiedBy>
  <cp:revision>90</cp:revision>
  <dcterms:created xsi:type="dcterms:W3CDTF">2018-06-12T10:18:29Z</dcterms:created>
  <dcterms:modified xsi:type="dcterms:W3CDTF">2018-12-03T15:21:34Z</dcterms:modified>
</cp:coreProperties>
</file>