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93" r:id="rId2"/>
    <p:sldId id="271" r:id="rId3"/>
    <p:sldId id="324" r:id="rId4"/>
    <p:sldId id="331" r:id="rId5"/>
    <p:sldId id="345" r:id="rId6"/>
    <p:sldId id="341" r:id="rId7"/>
    <p:sldId id="342" r:id="rId8"/>
    <p:sldId id="343" r:id="rId9"/>
    <p:sldId id="344" r:id="rId10"/>
    <p:sldId id="346" r:id="rId11"/>
    <p:sldId id="336" r:id="rId12"/>
    <p:sldId id="347" r:id="rId13"/>
    <p:sldId id="281" r:id="rId14"/>
    <p:sldId id="335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배달의민족 주아" panose="02020603020101020101" pitchFamily="18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7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6953"/>
    <a:srgbClr val="F0FBD7"/>
    <a:srgbClr val="D7FBF5"/>
    <a:srgbClr val="D8ECFA"/>
    <a:srgbClr val="FBD7F0"/>
    <a:srgbClr val="FBD6C5"/>
    <a:srgbClr val="40464A"/>
    <a:srgbClr val="393E41"/>
    <a:srgbClr val="282B48"/>
    <a:srgbClr val="56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9884" autoAdjust="0"/>
  </p:normalViewPr>
  <p:slideViewPr>
    <p:cSldViewPr snapToGrid="0" showGuides="1">
      <p:cViewPr varScale="1">
        <p:scale>
          <a:sx n="112" d="100"/>
          <a:sy n="112" d="100"/>
        </p:scale>
        <p:origin x="138" y="1218"/>
      </p:cViewPr>
      <p:guideLst>
        <p:guide orient="horz" pos="2092"/>
        <p:guide pos="3840"/>
        <p:guide pos="17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22024-73EF-44C6-9599-79AE7BB0A7CE}" type="datetimeFigureOut">
              <a:rPr lang="ko-KR" altLang="en-US" smtClean="0"/>
              <a:pPr/>
              <a:t>2018-12-10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6018A-7596-46D5-8955-0C6FD7D6E63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21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6018A-7596-46D5-8955-0C6FD7D6E63E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val="241542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69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174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445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79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90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2018-12-10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45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2018-12-10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78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2018-12-10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8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2018-12-10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32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2018-12-10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92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2018-12-10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2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BB7C-ED8A-4757-AD83-71D1217BD5FA}" type="datetimeFigureOut">
              <a:rPr lang="ko-KR" altLang="en-US" smtClean="0"/>
              <a:pPr/>
              <a:t>2018-12-10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75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3" name="그룹 9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배달의민족 주아" pitchFamily="18" charset="-127"/>
                  <a:ea typeface="배달의민족 주아" pitchFamily="18" charset="-127"/>
                </a:endParaRPr>
              </a:p>
            </p:txBody>
          </p:sp>
          <p:sp>
            <p:nvSpPr>
              <p:cNvPr id="4" name="모서리가 둥근 직사각형 3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배달의민족 주아" pitchFamily="18" charset="-127"/>
                  <a:ea typeface="배달의민족 주아" pitchFamily="18" charset="-127"/>
                </a:endParaRPr>
              </a:p>
            </p:txBody>
          </p:sp>
        </p:grpSp>
        <p:sp>
          <p:nvSpPr>
            <p:cNvPr id="5" name="타원 4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5422735" y="3446058"/>
            <a:ext cx="1377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배달의민족 주아" pitchFamily="18" charset="-127"/>
              <a:ea typeface="배달의민족 주아" pitchFamily="18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배달의민족 주아" pitchFamily="18" charset="-127"/>
                <a:ea typeface="배달의민족 주아" pitchFamily="18" charset="-127"/>
                <a:cs typeface="Arial" panose="020B0604020202020204" pitchFamily="34" charset="0"/>
              </a:rPr>
              <a:t>IT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배달의민족 주아" pitchFamily="18" charset="-127"/>
                <a:ea typeface="배달의민족 주아" pitchFamily="18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배달의민족 주아" pitchFamily="18" charset="-127"/>
                <a:ea typeface="배달의민족 주아" pitchFamily="18" charset="-127"/>
                <a:cs typeface="Arial" panose="020B0604020202020204" pitchFamily="34" charset="0"/>
              </a:rPr>
              <a:t>Seminar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3761432" y="2598792"/>
            <a:ext cx="0" cy="1558817"/>
          </a:xfrm>
          <a:prstGeom prst="line">
            <a:avLst/>
          </a:prstGeom>
          <a:ln w="25400">
            <a:solidFill>
              <a:srgbClr val="E969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333162" y="2598792"/>
            <a:ext cx="0" cy="1558817"/>
          </a:xfrm>
          <a:prstGeom prst="line">
            <a:avLst/>
          </a:prstGeom>
          <a:ln w="25400">
            <a:solidFill>
              <a:srgbClr val="E969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133292" y="2663081"/>
            <a:ext cx="37183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배달의민족 주아" pitchFamily="18" charset="-127"/>
                <a:ea typeface="배달의민족 주아" pitchFamily="18" charset="-127"/>
                <a:cs typeface="Arial" panose="020B0604020202020204" pitchFamily="34" charset="0"/>
              </a:rPr>
              <a:t>스토커</a:t>
            </a:r>
            <a:r>
              <a:rPr lang="ko-KR" altLang="en-US" sz="4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배달의민족 주아" pitchFamily="18" charset="-127"/>
                <a:ea typeface="배달의민족 주아" pitchFamily="18" charset="-127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anose="020B0604020202020204" pitchFamily="34" charset="0"/>
              </a:rPr>
              <a:t>: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배달의민족 주아" pitchFamily="18" charset="-127"/>
                <a:ea typeface="배달의민족 주아" pitchFamily="18" charset="-127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anose="020B0604020202020204" pitchFamily="34" charset="0"/>
              </a:rPr>
              <a:t>STOCKER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74086" y="6273225"/>
            <a:ext cx="1817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배달의민족 주아" pitchFamily="18" charset="-127"/>
                <a:ea typeface="배달의민족 주아" pitchFamily="18" charset="-127"/>
              </a:rPr>
              <a:t>201310902 </a:t>
            </a:r>
            <a:r>
              <a:rPr lang="ko-KR" altLang="en-US" sz="1600" dirty="0">
                <a:latin typeface="배달의민족 주아" pitchFamily="18" charset="-127"/>
                <a:ea typeface="배달의민족 주아" pitchFamily="18" charset="-127"/>
              </a:rPr>
              <a:t>문성환</a:t>
            </a:r>
            <a:endParaRPr lang="en-US" altLang="ko-KR" sz="16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en-US" altLang="ko-KR" sz="1600" dirty="0">
                <a:latin typeface="배달의민족 주아" pitchFamily="18" charset="-127"/>
                <a:ea typeface="배달의민족 주아" pitchFamily="18" charset="-127"/>
              </a:rPr>
              <a:t>201315298 </a:t>
            </a:r>
            <a:r>
              <a:rPr lang="ko-KR" altLang="en-US" sz="1600" dirty="0">
                <a:latin typeface="배달의민족 주아" pitchFamily="18" charset="-127"/>
                <a:ea typeface="배달의민족 주아" pitchFamily="18" charset="-127"/>
              </a:rPr>
              <a:t>정성민</a:t>
            </a:r>
          </a:p>
        </p:txBody>
      </p:sp>
    </p:spTree>
    <p:extLst>
      <p:ext uri="{BB962C8B-B14F-4D97-AF65-F5344CB8AC3E}">
        <p14:creationId xmlns:p14="http://schemas.microsoft.com/office/powerpoint/2010/main" val="344796370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C409438-47CA-44E6-AB68-695B5F47B512}"/>
              </a:ext>
            </a:extLst>
          </p:cNvPr>
          <p:cNvSpPr txBox="1"/>
          <p:nvPr/>
        </p:nvSpPr>
        <p:spPr>
          <a:xfrm>
            <a:off x="377764" y="997429"/>
            <a:ext cx="4097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웹 페이지 </a:t>
            </a:r>
            <a:r>
              <a:rPr lang="ko-KR" altLang="en-US" sz="3200" dirty="0" err="1">
                <a:latin typeface="배달의민족 주아" pitchFamily="18" charset="-127"/>
                <a:ea typeface="배달의민족 주아" pitchFamily="18" charset="-127"/>
              </a:rPr>
              <a:t>크롤링</a:t>
            </a: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4146E-980A-43C0-9D7C-FC1CB4BDAF33}"/>
              </a:ext>
            </a:extLst>
          </p:cNvPr>
          <p:cNvSpPr txBox="1"/>
          <p:nvPr/>
        </p:nvSpPr>
        <p:spPr>
          <a:xfrm>
            <a:off x="7008688" y="1746513"/>
            <a:ext cx="4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39223F-C450-4DFA-99AE-C045A814AFB2}"/>
              </a:ext>
            </a:extLst>
          </p:cNvPr>
          <p:cNvSpPr txBox="1"/>
          <p:nvPr/>
        </p:nvSpPr>
        <p:spPr>
          <a:xfrm>
            <a:off x="1066798" y="1811528"/>
            <a:ext cx="641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Python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3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의 </a:t>
            </a:r>
            <a:r>
              <a:rPr lang="en-US" altLang="ko-KR" sz="2000" dirty="0" err="1">
                <a:latin typeface="배달의민족 주아" pitchFamily="18" charset="-127"/>
                <a:ea typeface="배달의민족 주아" pitchFamily="18" charset="-127"/>
              </a:rPr>
              <a:t>HTMLParser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를 이용한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Fidelity.com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정보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추출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3E27E5A-AD61-4AEE-8380-DF9E5C1915C9}"/>
              </a:ext>
            </a:extLst>
          </p:cNvPr>
          <p:cNvSpPr/>
          <p:nvPr/>
        </p:nvSpPr>
        <p:spPr>
          <a:xfrm>
            <a:off x="883920" y="1948688"/>
            <a:ext cx="97536" cy="97536"/>
          </a:xfrm>
          <a:prstGeom prst="ellipse">
            <a:avLst/>
          </a:prstGeom>
          <a:solidFill>
            <a:srgbClr val="E9695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745411B-D4C3-446D-8FCB-BD9F2E765B4F}"/>
              </a:ext>
            </a:extLst>
          </p:cNvPr>
          <p:cNvSpPr/>
          <p:nvPr/>
        </p:nvSpPr>
        <p:spPr>
          <a:xfrm>
            <a:off x="1317521" y="2772800"/>
            <a:ext cx="268448" cy="198894"/>
          </a:xfrm>
          <a:prstGeom prst="rightArrow">
            <a:avLst/>
          </a:prstGeom>
          <a:solidFill>
            <a:srgbClr val="E96953"/>
          </a:solidFill>
          <a:ln>
            <a:solidFill>
              <a:srgbClr val="E96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7F66ED-51E9-4D05-8879-BC467047384E}"/>
              </a:ext>
            </a:extLst>
          </p:cNvPr>
          <p:cNvSpPr txBox="1"/>
          <p:nvPr/>
        </p:nvSpPr>
        <p:spPr>
          <a:xfrm>
            <a:off x="1757514" y="2672192"/>
            <a:ext cx="641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필요한 정보만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Regular Expression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을 이용해 정리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E61DB5-2C18-4FA4-AA6D-CF3CD1730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64" y="3683408"/>
            <a:ext cx="4591050" cy="16859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8A0DD11-EA93-4589-842C-5C2316431237}"/>
              </a:ext>
            </a:extLst>
          </p:cNvPr>
          <p:cNvSpPr/>
          <p:nvPr/>
        </p:nvSpPr>
        <p:spPr>
          <a:xfrm>
            <a:off x="5525728" y="3469743"/>
            <a:ext cx="628850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Dec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6 (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Reuters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-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Walgreens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Boots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Alliance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(WBA)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said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onThursday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would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partner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with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FedEx Corp (FDX)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launch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anext-day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delivery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prescription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drugs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nationwide,giving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leg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up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Amazon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(AMZN)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threatens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shake-up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sector.In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race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make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inroads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on-demand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drug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deliveryspace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Walgreens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move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could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potentially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put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head-to-headwith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Amazon.com Inc (AMZN),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which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earlier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this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year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said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itwould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buy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online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pharmacy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PillPack.Amazon's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(AMZN)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entry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market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would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rattle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traditional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drugretailers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and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could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potentially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disrupt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major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players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U.S.drug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supply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chain.Rival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CVS Health Corp (CVS)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launched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own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next-daydelivery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earlier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this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year.Walgreens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said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patients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can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have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qualifying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prescriptionsdelivered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their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doorstep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early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next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$4.99.Same-day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drug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delivery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already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available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certainmarkets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and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will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expanded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2019,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Walgreens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said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20492C0-03E8-4C25-88FC-C4FD862FB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87585"/>
              </p:ext>
            </p:extLst>
          </p:nvPr>
        </p:nvGraphicFramePr>
        <p:xfrm>
          <a:off x="223520" y="335280"/>
          <a:ext cx="11775440" cy="49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3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프로그램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69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70552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77764" y="997429"/>
            <a:ext cx="4097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뉴스 데이터 분석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08688" y="1746513"/>
            <a:ext cx="4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C53DA6-555E-4C3D-B5CB-8017B5EA5788}"/>
              </a:ext>
            </a:extLst>
          </p:cNvPr>
          <p:cNvSpPr txBox="1"/>
          <p:nvPr/>
        </p:nvSpPr>
        <p:spPr>
          <a:xfrm>
            <a:off x="1066798" y="1811528"/>
            <a:ext cx="5476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AWS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Comprehend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를 이용한 텍스트 분석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7E58078-772A-468A-88A9-F8889CE65232}"/>
              </a:ext>
            </a:extLst>
          </p:cNvPr>
          <p:cNvSpPr/>
          <p:nvPr/>
        </p:nvSpPr>
        <p:spPr>
          <a:xfrm>
            <a:off x="883920" y="1948688"/>
            <a:ext cx="97536" cy="97536"/>
          </a:xfrm>
          <a:prstGeom prst="ellipse">
            <a:avLst/>
          </a:prstGeom>
          <a:solidFill>
            <a:srgbClr val="E9695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437461C-900A-4B83-9332-EB9CC05905B6}"/>
              </a:ext>
            </a:extLst>
          </p:cNvPr>
          <p:cNvSpPr/>
          <p:nvPr/>
        </p:nvSpPr>
        <p:spPr>
          <a:xfrm>
            <a:off x="472843" y="2522705"/>
            <a:ext cx="6288507" cy="21236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>
            <a:spAutoFit/>
          </a:bodyPr>
          <a:lstStyle/>
          <a:p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Dec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6 (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Reuters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-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Walgreens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Boots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Alliance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(WBA)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said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onThursday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would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partner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with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FedEx Corp (FDX)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launch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anext-day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delivery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prescription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drugs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nationwide,giving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leg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up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Amazon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(AMZN)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threatens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shake-up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sector.In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race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make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inroads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on-demand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drug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deliveryspace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Walgreens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move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could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potentially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put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head-to-headwith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Amazon.com Inc (AMZN),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which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earlier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this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year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said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itwould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buy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online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pharmacy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PillPack.Amazon's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(AMZN)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entry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market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would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rattle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traditional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drugretailers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and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could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potentially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disrupt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major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players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U.S.drug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supply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chain.Rival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CVS Health Corp (CVS)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launched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own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next-daydelivery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earlier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this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year.Walgreens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said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patients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can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have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qualifying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prescriptionsdelivered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their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doorstep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early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next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$4.99.Same-day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drug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delivery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already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available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certainmarkets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and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will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expanded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2019,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Walgreens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said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259CB86-5580-46F9-A207-48E39B192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745" y="4113194"/>
            <a:ext cx="8782050" cy="2019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FD881FC2-0775-4EF7-931B-D12BBC9FF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687516"/>
              </p:ext>
            </p:extLst>
          </p:nvPr>
        </p:nvGraphicFramePr>
        <p:xfrm>
          <a:off x="223520" y="335280"/>
          <a:ext cx="11775440" cy="49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3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프로그램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69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60956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77764" y="997429"/>
            <a:ext cx="4097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뉴스 데이터 분석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08688" y="1746513"/>
            <a:ext cx="4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C53DA6-555E-4C3D-B5CB-8017B5EA5788}"/>
              </a:ext>
            </a:extLst>
          </p:cNvPr>
          <p:cNvSpPr txBox="1"/>
          <p:nvPr/>
        </p:nvSpPr>
        <p:spPr>
          <a:xfrm>
            <a:off x="1066798" y="1811528"/>
            <a:ext cx="5476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AWS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Comprehend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를 이용한 텍스트 분석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7E58078-772A-468A-88A9-F8889CE65232}"/>
              </a:ext>
            </a:extLst>
          </p:cNvPr>
          <p:cNvSpPr/>
          <p:nvPr/>
        </p:nvSpPr>
        <p:spPr>
          <a:xfrm>
            <a:off x="883920" y="1948688"/>
            <a:ext cx="97536" cy="97536"/>
          </a:xfrm>
          <a:prstGeom prst="ellipse">
            <a:avLst/>
          </a:prstGeom>
          <a:solidFill>
            <a:srgbClr val="E9695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437461C-900A-4B83-9332-EB9CC05905B6}"/>
              </a:ext>
            </a:extLst>
          </p:cNvPr>
          <p:cNvSpPr/>
          <p:nvPr/>
        </p:nvSpPr>
        <p:spPr>
          <a:xfrm>
            <a:off x="472843" y="2522705"/>
            <a:ext cx="6288507" cy="21236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>
            <a:spAutoFit/>
          </a:bodyPr>
          <a:lstStyle/>
          <a:p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Dec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6 (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Reuters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-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Walgreens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Boots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Alliance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(WBA)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said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onThursday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would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partner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with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FedEx Corp (FDX)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launch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anext-day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delivery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prescription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drugs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nationwide,giving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leg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up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Amazon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(AMZN)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threatens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shake-up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sector.In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race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make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inroads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on-demand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drug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deliveryspace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Walgreens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move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could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potentially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put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head-to-headwith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Amazon.com Inc (AMZN),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which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earlier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this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year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said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itwould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buy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online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pharmacy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PillPack.Amazon's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(AMZN)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entry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market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would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rattle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traditional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drugretailers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and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could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potentially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disrupt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major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players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U.S.drug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supply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chain.Rival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CVS Health Corp (CVS)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launched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own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next-daydelivery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earlier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this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year.Walgreens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said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patients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can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have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qualifying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prescriptionsdelivered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their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doorstep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early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next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$4.99.Same-day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drug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delivery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already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available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certainmarkets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and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will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expanded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2019,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Walgreens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said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259CB86-5580-46F9-A207-48E39B192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745" y="4113194"/>
            <a:ext cx="8782050" cy="2019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FD881FC2-0775-4EF7-931B-D12BBC9FF7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3520" y="335280"/>
          <a:ext cx="11775440" cy="49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3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프로그램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69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66670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514600"/>
            <a:ext cx="12192000" cy="4343400"/>
          </a:xfrm>
          <a:prstGeom prst="rect">
            <a:avLst/>
          </a:prstGeom>
          <a:solidFill>
            <a:srgbClr val="E96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3472542"/>
          </a:xfrm>
          <a:prstGeom prst="rect">
            <a:avLst/>
          </a:prstGeom>
          <a:solidFill>
            <a:srgbClr val="E96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97596" y="2827392"/>
            <a:ext cx="4232004" cy="703208"/>
          </a:xfrm>
          <a:prstGeom prst="rect">
            <a:avLst/>
          </a:prstGeom>
          <a:solidFill>
            <a:srgbClr val="40464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ko-KR" altLang="en-US" sz="4000" b="1" spc="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85424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514600"/>
            <a:ext cx="12192000" cy="4343400"/>
          </a:xfrm>
          <a:prstGeom prst="rect">
            <a:avLst/>
          </a:prstGeom>
          <a:solidFill>
            <a:srgbClr val="E96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3472542"/>
          </a:xfrm>
          <a:prstGeom prst="rect">
            <a:avLst/>
          </a:prstGeom>
          <a:solidFill>
            <a:srgbClr val="E96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97596" y="2827392"/>
            <a:ext cx="4232004" cy="703208"/>
          </a:xfrm>
          <a:prstGeom prst="rect">
            <a:avLst/>
          </a:prstGeom>
          <a:solidFill>
            <a:srgbClr val="40464A"/>
          </a:solidFill>
        </p:spPr>
        <p:txBody>
          <a:bodyPr wrap="square" rtlCol="0">
            <a:spAutoFit/>
          </a:bodyPr>
          <a:lstStyle/>
          <a:p>
            <a:r>
              <a:rPr lang="en-US" altLang="ko-KR" sz="40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0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ko-KR" altLang="en-US" sz="4000" b="1" spc="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85424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10" name="그룹 9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배달의민족 주아" pitchFamily="18" charset="-127"/>
                  <a:ea typeface="배달의민족 주아" pitchFamily="18" charset="-127"/>
                </a:endParaRPr>
              </a:p>
            </p:txBody>
          </p:sp>
          <p:sp>
            <p:nvSpPr>
              <p:cNvPr id="4" name="모서리가 둥근 직사각형 3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배달의민족 주아" pitchFamily="18" charset="-127"/>
                  <a:ea typeface="배달의민족 주아" pitchFamily="18" charset="-127"/>
                </a:endParaRPr>
              </a:p>
            </p:txBody>
          </p:sp>
        </p:grpSp>
        <p:sp>
          <p:nvSpPr>
            <p:cNvPr id="5" name="타원 4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grpSp>
        <p:nvGrpSpPr>
          <p:cNvPr id="31" name="그룹 60"/>
          <p:cNvGrpSpPr/>
          <p:nvPr/>
        </p:nvGrpSpPr>
        <p:grpSpPr>
          <a:xfrm>
            <a:off x="1346883" y="1638087"/>
            <a:ext cx="9218834" cy="2919397"/>
            <a:chOff x="1441060" y="2463587"/>
            <a:chExt cx="9218834" cy="2919397"/>
          </a:xfrm>
        </p:grpSpPr>
        <p:grpSp>
          <p:nvGrpSpPr>
            <p:cNvPr id="36" name="그룹 36"/>
            <p:cNvGrpSpPr/>
            <p:nvPr/>
          </p:nvGrpSpPr>
          <p:grpSpPr>
            <a:xfrm>
              <a:off x="3013810" y="4876800"/>
              <a:ext cx="1857346" cy="506184"/>
              <a:chOff x="3199689" y="3568700"/>
              <a:chExt cx="1857346" cy="506184"/>
            </a:xfrm>
          </p:grpSpPr>
          <p:cxnSp>
            <p:nvCxnSpPr>
              <p:cNvPr id="53" name="직선 연결선 52"/>
              <p:cNvCxnSpPr/>
              <p:nvPr/>
            </p:nvCxnSpPr>
            <p:spPr>
              <a:xfrm>
                <a:off x="3201187" y="3568700"/>
                <a:ext cx="1855848" cy="0"/>
              </a:xfrm>
              <a:prstGeom prst="line">
                <a:avLst/>
              </a:prstGeom>
              <a:ln w="28575">
                <a:solidFill>
                  <a:srgbClr val="3F3F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직사각형 53"/>
              <p:cNvSpPr/>
              <p:nvPr/>
            </p:nvSpPr>
            <p:spPr>
              <a:xfrm>
                <a:off x="3199689" y="3613219"/>
                <a:ext cx="18309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배달의민족 주아" pitchFamily="18" charset="-127"/>
                    <a:ea typeface="배달의민족 주아" pitchFamily="18" charset="-127"/>
                    <a:cs typeface="Arial" panose="020B0604020202020204" pitchFamily="34" charset="0"/>
                  </a:rPr>
                  <a:t> </a:t>
                </a:r>
                <a:r>
                  <a:rPr lang="ko-KR" altLang="en-US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배달의민족 주아" pitchFamily="18" charset="-127"/>
                    <a:ea typeface="배달의민족 주아" pitchFamily="18" charset="-127"/>
                    <a:cs typeface="Arial" panose="020B0604020202020204" pitchFamily="34" charset="0"/>
                  </a:rPr>
                  <a:t>프로젝트 소개</a:t>
                </a:r>
                <a:endPara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배달의민족 주아" pitchFamily="18" charset="-127"/>
                  <a:ea typeface="배달의민족 주아" pitchFamily="18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1441060" y="2463587"/>
              <a:ext cx="92188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60" name="직선 연결선 59"/>
          <p:cNvCxnSpPr>
            <a:cxnSpLocks/>
          </p:cNvCxnSpPr>
          <p:nvPr/>
        </p:nvCxnSpPr>
        <p:spPr>
          <a:xfrm>
            <a:off x="5252872" y="4051300"/>
            <a:ext cx="1855848" cy="0"/>
          </a:xfrm>
          <a:prstGeom prst="line">
            <a:avLst/>
          </a:prstGeom>
          <a:ln w="28575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cxnSpLocks/>
          </p:cNvCxnSpPr>
          <p:nvPr/>
        </p:nvCxnSpPr>
        <p:spPr>
          <a:xfrm>
            <a:off x="7638835" y="4051300"/>
            <a:ext cx="1855848" cy="0"/>
          </a:xfrm>
          <a:prstGeom prst="line">
            <a:avLst/>
          </a:prstGeom>
          <a:ln w="28575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298060" y="4095819"/>
            <a:ext cx="2440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rgbClr val="2C2A25">
                      <a:alpha val="0"/>
                    </a:srgb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프로그램 설계</a:t>
            </a:r>
            <a:endParaRPr lang="en-US" altLang="ko-KR" sz="2400" dirty="0">
              <a:ln>
                <a:solidFill>
                  <a:srgbClr val="2C2A25">
                    <a:alpha val="0"/>
                  </a:srgb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533441" y="4081302"/>
            <a:ext cx="2143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rgbClr val="2C2A25">
                      <a:alpha val="0"/>
                    </a:srgb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400" dirty="0">
                <a:ln>
                  <a:solidFill>
                    <a:srgbClr val="2C2A25">
                      <a:alpha val="0"/>
                    </a:srgb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프로젝트 시연</a:t>
            </a: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5447" y="2520232"/>
            <a:ext cx="1360619" cy="136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749" y="2449288"/>
            <a:ext cx="1338942" cy="1338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7DA5A3F-AFBA-4B38-B198-52B79AE217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025" y="2460184"/>
            <a:ext cx="1338931" cy="133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6370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911603" y="1953232"/>
            <a:ext cx="527957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배달의민족 주아" pitchFamily="18" charset="-127"/>
                <a:ea typeface="배달의민족 주아" pitchFamily="18" charset="-127"/>
              </a:rPr>
              <a:t>STOCKER</a:t>
            </a:r>
            <a:r>
              <a:rPr lang="ko-KR" altLang="en-US" sz="3200" b="1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4000" b="1" dirty="0">
                <a:solidFill>
                  <a:srgbClr val="E96953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sz="3200" b="1" dirty="0">
              <a:solidFill>
                <a:srgbClr val="E96953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80128" y="3092085"/>
            <a:ext cx="7543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주식 시장 웹페이지를 크롤링해 뉴스정보를 얻어온다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  <a:p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뉴스정보를 분석해 주식 시장의 분위기를 분석한다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  <a:p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분석된 결과를 토대로 그래프나 차트를 통해 투자자의 결정을 보조한다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.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10003" y="2802099"/>
            <a:ext cx="7785829" cy="2006148"/>
          </a:xfrm>
          <a:prstGeom prst="rect">
            <a:avLst/>
          </a:prstGeom>
          <a:noFill/>
          <a:ln w="19050">
            <a:solidFill>
              <a:srgbClr val="E96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005997" y="3204641"/>
            <a:ext cx="108858" cy="119744"/>
          </a:xfrm>
          <a:prstGeom prst="ellipse">
            <a:avLst/>
          </a:prstGeom>
          <a:solidFill>
            <a:srgbClr val="E96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005997" y="3759812"/>
            <a:ext cx="108858" cy="119744"/>
          </a:xfrm>
          <a:prstGeom prst="ellipse">
            <a:avLst/>
          </a:prstGeom>
          <a:solidFill>
            <a:srgbClr val="E96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005997" y="4313532"/>
            <a:ext cx="108858" cy="119744"/>
          </a:xfrm>
          <a:prstGeom prst="ellipse">
            <a:avLst/>
          </a:prstGeom>
          <a:solidFill>
            <a:srgbClr val="E96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389398"/>
              </p:ext>
            </p:extLst>
          </p:nvPr>
        </p:nvGraphicFramePr>
        <p:xfrm>
          <a:off x="223520" y="335280"/>
          <a:ext cx="11775440" cy="49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3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69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프로그램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4B372A8E-16A4-486D-B160-C76A4C79F7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65" y="3194627"/>
            <a:ext cx="1250114" cy="125011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BC97FA0-71F2-426D-9060-E7C706B588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47" y="3182972"/>
            <a:ext cx="1250114" cy="125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9308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77764" y="997429"/>
            <a:ext cx="4097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웹 페이지 </a:t>
            </a:r>
            <a:r>
              <a:rPr lang="ko-KR" altLang="en-US" sz="3200" dirty="0" err="1">
                <a:latin typeface="배달의민족 주아" pitchFamily="18" charset="-127"/>
                <a:ea typeface="배달의민족 주아" pitchFamily="18" charset="-127"/>
              </a:rPr>
              <a:t>크롤링</a:t>
            </a: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08688" y="1746513"/>
            <a:ext cx="4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C53DA6-555E-4C3D-B5CB-8017B5EA5788}"/>
              </a:ext>
            </a:extLst>
          </p:cNvPr>
          <p:cNvSpPr txBox="1"/>
          <p:nvPr/>
        </p:nvSpPr>
        <p:spPr>
          <a:xfrm>
            <a:off x="1066798" y="1811528"/>
            <a:ext cx="641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Python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3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의 </a:t>
            </a:r>
            <a:r>
              <a:rPr lang="en-US" altLang="ko-KR" sz="2000" dirty="0" err="1">
                <a:latin typeface="배달의민족 주아" pitchFamily="18" charset="-127"/>
                <a:ea typeface="배달의민족 주아" pitchFamily="18" charset="-127"/>
              </a:rPr>
              <a:t>HTMLParser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를 이용한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Fidelity.com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정보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추출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7E58078-772A-468A-88A9-F8889CE65232}"/>
              </a:ext>
            </a:extLst>
          </p:cNvPr>
          <p:cNvSpPr/>
          <p:nvPr/>
        </p:nvSpPr>
        <p:spPr>
          <a:xfrm>
            <a:off x="883920" y="1948688"/>
            <a:ext cx="97536" cy="97536"/>
          </a:xfrm>
          <a:prstGeom prst="ellipse">
            <a:avLst/>
          </a:prstGeom>
          <a:solidFill>
            <a:srgbClr val="E9695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143BE8-BA61-45C8-9746-8A3624106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408" y="2578122"/>
            <a:ext cx="4131491" cy="36888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1F8CE72E-7D43-4E98-BFB8-3ABCCE6ABC53}"/>
              </a:ext>
            </a:extLst>
          </p:cNvPr>
          <p:cNvSpPr/>
          <p:nvPr/>
        </p:nvSpPr>
        <p:spPr>
          <a:xfrm>
            <a:off x="5729428" y="4251611"/>
            <a:ext cx="520117" cy="341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A1D3BA-9E9D-44E5-86CD-128097B23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71" y="2578122"/>
            <a:ext cx="4598122" cy="36888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2F9BBA14-C33D-451B-A827-12C5624E7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068725"/>
              </p:ext>
            </p:extLst>
          </p:nvPr>
        </p:nvGraphicFramePr>
        <p:xfrm>
          <a:off x="223520" y="335280"/>
          <a:ext cx="11775440" cy="49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3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프로그램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69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99308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77764" y="997429"/>
            <a:ext cx="4097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웹 페이지 </a:t>
            </a:r>
            <a:r>
              <a:rPr lang="ko-KR" altLang="en-US" sz="3200" dirty="0" err="1">
                <a:latin typeface="배달의민족 주아" pitchFamily="18" charset="-127"/>
                <a:ea typeface="배달의민족 주아" pitchFamily="18" charset="-127"/>
              </a:rPr>
              <a:t>크롤링</a:t>
            </a: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08688" y="1746513"/>
            <a:ext cx="4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C53DA6-555E-4C3D-B5CB-8017B5EA5788}"/>
              </a:ext>
            </a:extLst>
          </p:cNvPr>
          <p:cNvSpPr txBox="1"/>
          <p:nvPr/>
        </p:nvSpPr>
        <p:spPr>
          <a:xfrm>
            <a:off x="1066798" y="1811528"/>
            <a:ext cx="2832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전반적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HTML Source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구조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7E58078-772A-468A-88A9-F8889CE65232}"/>
              </a:ext>
            </a:extLst>
          </p:cNvPr>
          <p:cNvSpPr/>
          <p:nvPr/>
        </p:nvSpPr>
        <p:spPr>
          <a:xfrm>
            <a:off x="883920" y="1948688"/>
            <a:ext cx="97536" cy="97536"/>
          </a:xfrm>
          <a:prstGeom prst="ellipse">
            <a:avLst/>
          </a:prstGeom>
          <a:solidFill>
            <a:srgbClr val="E9695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619B97-DE7F-4E10-B965-22FFF6E31FB9}"/>
              </a:ext>
            </a:extLst>
          </p:cNvPr>
          <p:cNvSpPr txBox="1"/>
          <p:nvPr/>
        </p:nvSpPr>
        <p:spPr>
          <a:xfrm>
            <a:off x="9056288" y="2901920"/>
            <a:ext cx="27579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&lt;div class=“…”&gt;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….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&lt;div id=“…”&gt;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….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&lt;script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src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=“…”&gt;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….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&lt;/script&gt;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&lt;/div&gt;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&lt;/div&gt;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26" name="Picture 2" descr="Image result for html div">
            <a:extLst>
              <a:ext uri="{FF2B5EF4-FFF2-40B4-BE49-F238E27FC236}">
                <a16:creationId xmlns:a16="http://schemas.microsoft.com/office/drawing/2014/main" id="{26FDE79D-B62A-462A-B5BD-1AF1A40C5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64" y="2666789"/>
            <a:ext cx="7958945" cy="3055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A249AD0-01BE-4219-A334-D958E458F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87585"/>
              </p:ext>
            </p:extLst>
          </p:nvPr>
        </p:nvGraphicFramePr>
        <p:xfrm>
          <a:off x="223520" y="335280"/>
          <a:ext cx="11775440" cy="49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3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프로그램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69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59178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C409438-47CA-44E6-AB68-695B5F47B512}"/>
              </a:ext>
            </a:extLst>
          </p:cNvPr>
          <p:cNvSpPr txBox="1"/>
          <p:nvPr/>
        </p:nvSpPr>
        <p:spPr>
          <a:xfrm>
            <a:off x="377764" y="997429"/>
            <a:ext cx="4097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웹 페이지 </a:t>
            </a:r>
            <a:r>
              <a:rPr lang="ko-KR" altLang="en-US" sz="3200" dirty="0" err="1">
                <a:latin typeface="배달의민족 주아" pitchFamily="18" charset="-127"/>
                <a:ea typeface="배달의민족 주아" pitchFamily="18" charset="-127"/>
              </a:rPr>
              <a:t>크롤링</a:t>
            </a: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4146E-980A-43C0-9D7C-FC1CB4BDAF33}"/>
              </a:ext>
            </a:extLst>
          </p:cNvPr>
          <p:cNvSpPr txBox="1"/>
          <p:nvPr/>
        </p:nvSpPr>
        <p:spPr>
          <a:xfrm>
            <a:off x="7008688" y="1746513"/>
            <a:ext cx="4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39223F-C450-4DFA-99AE-C045A814AFB2}"/>
              </a:ext>
            </a:extLst>
          </p:cNvPr>
          <p:cNvSpPr txBox="1"/>
          <p:nvPr/>
        </p:nvSpPr>
        <p:spPr>
          <a:xfrm>
            <a:off x="1066798" y="1811528"/>
            <a:ext cx="641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Python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3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의 </a:t>
            </a:r>
            <a:r>
              <a:rPr lang="en-US" altLang="ko-KR" sz="2000" dirty="0" err="1">
                <a:latin typeface="배달의민족 주아" pitchFamily="18" charset="-127"/>
                <a:ea typeface="배달의민족 주아" pitchFamily="18" charset="-127"/>
              </a:rPr>
              <a:t>HTMLParser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를 이용한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Fidelity.com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정보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추출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3E27E5A-AD61-4AEE-8380-DF9E5C1915C9}"/>
              </a:ext>
            </a:extLst>
          </p:cNvPr>
          <p:cNvSpPr/>
          <p:nvPr/>
        </p:nvSpPr>
        <p:spPr>
          <a:xfrm>
            <a:off x="883920" y="1948688"/>
            <a:ext cx="97536" cy="97536"/>
          </a:xfrm>
          <a:prstGeom prst="ellipse">
            <a:avLst/>
          </a:prstGeom>
          <a:solidFill>
            <a:srgbClr val="E9695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745411B-D4C3-446D-8FCB-BD9F2E765B4F}"/>
              </a:ext>
            </a:extLst>
          </p:cNvPr>
          <p:cNvSpPr/>
          <p:nvPr/>
        </p:nvSpPr>
        <p:spPr>
          <a:xfrm>
            <a:off x="1322942" y="2890544"/>
            <a:ext cx="268448" cy="198894"/>
          </a:xfrm>
          <a:prstGeom prst="rightArrow">
            <a:avLst/>
          </a:prstGeom>
          <a:solidFill>
            <a:srgbClr val="E96953"/>
          </a:solidFill>
          <a:ln>
            <a:solidFill>
              <a:srgbClr val="E96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D9F90A-7B26-4A1D-AF9F-5102B4E6119A}"/>
              </a:ext>
            </a:extLst>
          </p:cNvPr>
          <p:cNvSpPr txBox="1"/>
          <p:nvPr/>
        </p:nvSpPr>
        <p:spPr>
          <a:xfrm>
            <a:off x="1591390" y="2789936"/>
            <a:ext cx="641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def </a:t>
            </a:r>
            <a:r>
              <a:rPr lang="en-US" altLang="ko-KR" sz="2000" dirty="0" err="1">
                <a:latin typeface="배달의민족 주아" pitchFamily="18" charset="-127"/>
                <a:ea typeface="배달의민족 주아" pitchFamily="18" charset="-127"/>
              </a:rPr>
              <a:t>handle_starttag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(self, tag, </a:t>
            </a:r>
            <a:r>
              <a:rPr lang="en-US" altLang="ko-KR" sz="2000" dirty="0" err="1">
                <a:latin typeface="배달의민족 주아" pitchFamily="18" charset="-127"/>
                <a:ea typeface="배달의민족 주아" pitchFamily="18" charset="-127"/>
              </a:rPr>
              <a:t>attrs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):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D4DD8B4B-77DD-4C7E-9878-7ADF9CF7DCA9}"/>
              </a:ext>
            </a:extLst>
          </p:cNvPr>
          <p:cNvSpPr/>
          <p:nvPr/>
        </p:nvSpPr>
        <p:spPr>
          <a:xfrm>
            <a:off x="1322942" y="4217124"/>
            <a:ext cx="268448" cy="198894"/>
          </a:xfrm>
          <a:prstGeom prst="rightArrow">
            <a:avLst/>
          </a:prstGeom>
          <a:solidFill>
            <a:srgbClr val="E96953"/>
          </a:solidFill>
          <a:ln>
            <a:solidFill>
              <a:srgbClr val="E96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A3B98D-9946-40E3-8979-1A659BEFD740}"/>
              </a:ext>
            </a:extLst>
          </p:cNvPr>
          <p:cNvSpPr txBox="1"/>
          <p:nvPr/>
        </p:nvSpPr>
        <p:spPr>
          <a:xfrm>
            <a:off x="1591390" y="4116516"/>
            <a:ext cx="641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def </a:t>
            </a:r>
            <a:r>
              <a:rPr lang="en-US" altLang="ko-KR" sz="2000" dirty="0" err="1">
                <a:latin typeface="배달의민족 주아" pitchFamily="18" charset="-127"/>
                <a:ea typeface="배달의민족 주아" pitchFamily="18" charset="-127"/>
              </a:rPr>
              <a:t>handle_endtag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(self, tag):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E515A4C-2094-4AC2-87F8-4FA2902E38EC}"/>
              </a:ext>
            </a:extLst>
          </p:cNvPr>
          <p:cNvSpPr/>
          <p:nvPr/>
        </p:nvSpPr>
        <p:spPr>
          <a:xfrm>
            <a:off x="1322942" y="5543704"/>
            <a:ext cx="268448" cy="198894"/>
          </a:xfrm>
          <a:prstGeom prst="rightArrow">
            <a:avLst/>
          </a:prstGeom>
          <a:solidFill>
            <a:srgbClr val="E96953"/>
          </a:solidFill>
          <a:ln>
            <a:solidFill>
              <a:srgbClr val="E96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D5C6AC-6991-4301-890C-C2217FC5FE93}"/>
              </a:ext>
            </a:extLst>
          </p:cNvPr>
          <p:cNvSpPr txBox="1"/>
          <p:nvPr/>
        </p:nvSpPr>
        <p:spPr>
          <a:xfrm>
            <a:off x="1591390" y="5443096"/>
            <a:ext cx="641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def </a:t>
            </a:r>
            <a:r>
              <a:rPr lang="en-US" altLang="ko-KR" sz="2000" dirty="0" err="1">
                <a:latin typeface="배달의민족 주아" pitchFamily="18" charset="-127"/>
                <a:ea typeface="배달의민족 주아" pitchFamily="18" charset="-127"/>
              </a:rPr>
              <a:t>handle_data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(self, data):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80C2C44-539C-4872-B852-AB016A405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87585"/>
              </p:ext>
            </p:extLst>
          </p:nvPr>
        </p:nvGraphicFramePr>
        <p:xfrm>
          <a:off x="223520" y="335280"/>
          <a:ext cx="11775440" cy="49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3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프로그램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69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24343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C409438-47CA-44E6-AB68-695B5F47B512}"/>
              </a:ext>
            </a:extLst>
          </p:cNvPr>
          <p:cNvSpPr txBox="1"/>
          <p:nvPr/>
        </p:nvSpPr>
        <p:spPr>
          <a:xfrm>
            <a:off x="377764" y="997429"/>
            <a:ext cx="4097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웹 페이지 </a:t>
            </a:r>
            <a:r>
              <a:rPr lang="ko-KR" altLang="en-US" sz="3200" dirty="0" err="1">
                <a:latin typeface="배달의민족 주아" pitchFamily="18" charset="-127"/>
                <a:ea typeface="배달의민족 주아" pitchFamily="18" charset="-127"/>
              </a:rPr>
              <a:t>크롤링</a:t>
            </a: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4146E-980A-43C0-9D7C-FC1CB4BDAF33}"/>
              </a:ext>
            </a:extLst>
          </p:cNvPr>
          <p:cNvSpPr txBox="1"/>
          <p:nvPr/>
        </p:nvSpPr>
        <p:spPr>
          <a:xfrm>
            <a:off x="7008688" y="1746513"/>
            <a:ext cx="4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39223F-C450-4DFA-99AE-C045A814AFB2}"/>
              </a:ext>
            </a:extLst>
          </p:cNvPr>
          <p:cNvSpPr txBox="1"/>
          <p:nvPr/>
        </p:nvSpPr>
        <p:spPr>
          <a:xfrm>
            <a:off x="1066798" y="1811528"/>
            <a:ext cx="641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Python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3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의 </a:t>
            </a:r>
            <a:r>
              <a:rPr lang="en-US" altLang="ko-KR" sz="2000" dirty="0" err="1">
                <a:latin typeface="배달의민족 주아" pitchFamily="18" charset="-127"/>
                <a:ea typeface="배달의민족 주아" pitchFamily="18" charset="-127"/>
              </a:rPr>
              <a:t>HTMLParser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를 이용한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Fidelity.com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정보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추출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3E27E5A-AD61-4AEE-8380-DF9E5C1915C9}"/>
              </a:ext>
            </a:extLst>
          </p:cNvPr>
          <p:cNvSpPr/>
          <p:nvPr/>
        </p:nvSpPr>
        <p:spPr>
          <a:xfrm>
            <a:off x="883920" y="1948688"/>
            <a:ext cx="97536" cy="97536"/>
          </a:xfrm>
          <a:prstGeom prst="ellipse">
            <a:avLst/>
          </a:prstGeom>
          <a:solidFill>
            <a:srgbClr val="E9695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745411B-D4C3-446D-8FCB-BD9F2E765B4F}"/>
              </a:ext>
            </a:extLst>
          </p:cNvPr>
          <p:cNvSpPr/>
          <p:nvPr/>
        </p:nvSpPr>
        <p:spPr>
          <a:xfrm>
            <a:off x="1322942" y="2772558"/>
            <a:ext cx="268448" cy="198894"/>
          </a:xfrm>
          <a:prstGeom prst="rightArrow">
            <a:avLst/>
          </a:prstGeom>
          <a:solidFill>
            <a:srgbClr val="E96953"/>
          </a:solidFill>
          <a:ln>
            <a:solidFill>
              <a:srgbClr val="E96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D9F90A-7B26-4A1D-AF9F-5102B4E6119A}"/>
              </a:ext>
            </a:extLst>
          </p:cNvPr>
          <p:cNvSpPr txBox="1"/>
          <p:nvPr/>
        </p:nvSpPr>
        <p:spPr>
          <a:xfrm>
            <a:off x="1716751" y="2671950"/>
            <a:ext cx="641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def </a:t>
            </a:r>
            <a:r>
              <a:rPr lang="en-US" altLang="ko-KR" sz="2000" dirty="0" err="1">
                <a:latin typeface="배달의민족 주아" pitchFamily="18" charset="-127"/>
                <a:ea typeface="배달의민족 주아" pitchFamily="18" charset="-127"/>
              </a:rPr>
              <a:t>handle_starttag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(self, tag, </a:t>
            </a:r>
            <a:r>
              <a:rPr lang="en-US" altLang="ko-KR" sz="2000" dirty="0" err="1">
                <a:latin typeface="배달의민족 주아" pitchFamily="18" charset="-127"/>
                <a:ea typeface="배달의민족 주아" pitchFamily="18" charset="-127"/>
              </a:rPr>
              <a:t>attrs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):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55D57E-FB5D-4531-A926-7BE0A1E16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751" y="3429000"/>
            <a:ext cx="3559805" cy="55321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5AFAAEE-5C3F-4598-B7CB-FF2806E17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751" y="4431772"/>
            <a:ext cx="5010150" cy="1895475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4BB49DB-2B7B-4079-9F82-C0796129E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87585"/>
              </p:ext>
            </p:extLst>
          </p:nvPr>
        </p:nvGraphicFramePr>
        <p:xfrm>
          <a:off x="223520" y="335280"/>
          <a:ext cx="11775440" cy="49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3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프로그램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69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18920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C409438-47CA-44E6-AB68-695B5F47B512}"/>
              </a:ext>
            </a:extLst>
          </p:cNvPr>
          <p:cNvSpPr txBox="1"/>
          <p:nvPr/>
        </p:nvSpPr>
        <p:spPr>
          <a:xfrm>
            <a:off x="377764" y="997429"/>
            <a:ext cx="4097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웹 페이지 </a:t>
            </a:r>
            <a:r>
              <a:rPr lang="ko-KR" altLang="en-US" sz="3200" dirty="0" err="1">
                <a:latin typeface="배달의민족 주아" pitchFamily="18" charset="-127"/>
                <a:ea typeface="배달의민족 주아" pitchFamily="18" charset="-127"/>
              </a:rPr>
              <a:t>크롤링</a:t>
            </a: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4146E-980A-43C0-9D7C-FC1CB4BDAF33}"/>
              </a:ext>
            </a:extLst>
          </p:cNvPr>
          <p:cNvSpPr txBox="1"/>
          <p:nvPr/>
        </p:nvSpPr>
        <p:spPr>
          <a:xfrm>
            <a:off x="7008688" y="1746513"/>
            <a:ext cx="4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39223F-C450-4DFA-99AE-C045A814AFB2}"/>
              </a:ext>
            </a:extLst>
          </p:cNvPr>
          <p:cNvSpPr txBox="1"/>
          <p:nvPr/>
        </p:nvSpPr>
        <p:spPr>
          <a:xfrm>
            <a:off x="1066798" y="1811528"/>
            <a:ext cx="641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Python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3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의 </a:t>
            </a:r>
            <a:r>
              <a:rPr lang="en-US" altLang="ko-KR" sz="2000" dirty="0" err="1">
                <a:latin typeface="배달의민족 주아" pitchFamily="18" charset="-127"/>
                <a:ea typeface="배달의민족 주아" pitchFamily="18" charset="-127"/>
              </a:rPr>
              <a:t>HTMLParser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를 이용한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Fidelity.com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정보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추출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3E27E5A-AD61-4AEE-8380-DF9E5C1915C9}"/>
              </a:ext>
            </a:extLst>
          </p:cNvPr>
          <p:cNvSpPr/>
          <p:nvPr/>
        </p:nvSpPr>
        <p:spPr>
          <a:xfrm>
            <a:off x="883920" y="1948688"/>
            <a:ext cx="97536" cy="97536"/>
          </a:xfrm>
          <a:prstGeom prst="ellipse">
            <a:avLst/>
          </a:prstGeom>
          <a:solidFill>
            <a:srgbClr val="E9695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745411B-D4C3-446D-8FCB-BD9F2E765B4F}"/>
              </a:ext>
            </a:extLst>
          </p:cNvPr>
          <p:cNvSpPr/>
          <p:nvPr/>
        </p:nvSpPr>
        <p:spPr>
          <a:xfrm>
            <a:off x="1322942" y="2772558"/>
            <a:ext cx="268448" cy="198894"/>
          </a:xfrm>
          <a:prstGeom prst="rightArrow">
            <a:avLst/>
          </a:prstGeom>
          <a:solidFill>
            <a:srgbClr val="E96953"/>
          </a:solidFill>
          <a:ln>
            <a:solidFill>
              <a:srgbClr val="E96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D9F90A-7B26-4A1D-AF9F-5102B4E6119A}"/>
              </a:ext>
            </a:extLst>
          </p:cNvPr>
          <p:cNvSpPr txBox="1"/>
          <p:nvPr/>
        </p:nvSpPr>
        <p:spPr>
          <a:xfrm>
            <a:off x="1716751" y="2671950"/>
            <a:ext cx="641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def </a:t>
            </a:r>
            <a:r>
              <a:rPr lang="en-US" altLang="ko-KR" sz="2000" dirty="0" err="1">
                <a:latin typeface="배달의민족 주아" pitchFamily="18" charset="-127"/>
                <a:ea typeface="배달의민족 주아" pitchFamily="18" charset="-127"/>
              </a:rPr>
              <a:t>handle_endtag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(self, tag):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AE6833-6256-4F9C-9B1B-41D3BBB9D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751" y="3429000"/>
            <a:ext cx="7207854" cy="2543259"/>
          </a:xfrm>
          <a:prstGeom prst="rect">
            <a:avLst/>
          </a:prstGeom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26E76A5-5AE9-4F43-8358-100E601D3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87585"/>
              </p:ext>
            </p:extLst>
          </p:nvPr>
        </p:nvGraphicFramePr>
        <p:xfrm>
          <a:off x="223520" y="335280"/>
          <a:ext cx="11775440" cy="49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3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프로그램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69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8239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C409438-47CA-44E6-AB68-695B5F47B512}"/>
              </a:ext>
            </a:extLst>
          </p:cNvPr>
          <p:cNvSpPr txBox="1"/>
          <p:nvPr/>
        </p:nvSpPr>
        <p:spPr>
          <a:xfrm>
            <a:off x="377764" y="997429"/>
            <a:ext cx="4097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웹 페이지 </a:t>
            </a:r>
            <a:r>
              <a:rPr lang="ko-KR" altLang="en-US" sz="3200" dirty="0" err="1">
                <a:latin typeface="배달의민족 주아" pitchFamily="18" charset="-127"/>
                <a:ea typeface="배달의민족 주아" pitchFamily="18" charset="-127"/>
              </a:rPr>
              <a:t>크롤링</a:t>
            </a: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4146E-980A-43C0-9D7C-FC1CB4BDAF33}"/>
              </a:ext>
            </a:extLst>
          </p:cNvPr>
          <p:cNvSpPr txBox="1"/>
          <p:nvPr/>
        </p:nvSpPr>
        <p:spPr>
          <a:xfrm>
            <a:off x="7008688" y="1746513"/>
            <a:ext cx="4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39223F-C450-4DFA-99AE-C045A814AFB2}"/>
              </a:ext>
            </a:extLst>
          </p:cNvPr>
          <p:cNvSpPr txBox="1"/>
          <p:nvPr/>
        </p:nvSpPr>
        <p:spPr>
          <a:xfrm>
            <a:off x="1066798" y="1811528"/>
            <a:ext cx="641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Python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3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의 </a:t>
            </a:r>
            <a:r>
              <a:rPr lang="en-US" altLang="ko-KR" sz="2000" dirty="0" err="1">
                <a:latin typeface="배달의민족 주아" pitchFamily="18" charset="-127"/>
                <a:ea typeface="배달의민족 주아" pitchFamily="18" charset="-127"/>
              </a:rPr>
              <a:t>HTMLParser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를 이용한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Fidelity.com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정보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추출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3E27E5A-AD61-4AEE-8380-DF9E5C1915C9}"/>
              </a:ext>
            </a:extLst>
          </p:cNvPr>
          <p:cNvSpPr/>
          <p:nvPr/>
        </p:nvSpPr>
        <p:spPr>
          <a:xfrm>
            <a:off x="883920" y="1948688"/>
            <a:ext cx="97536" cy="97536"/>
          </a:xfrm>
          <a:prstGeom prst="ellipse">
            <a:avLst/>
          </a:prstGeom>
          <a:solidFill>
            <a:srgbClr val="E9695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745411B-D4C3-446D-8FCB-BD9F2E765B4F}"/>
              </a:ext>
            </a:extLst>
          </p:cNvPr>
          <p:cNvSpPr/>
          <p:nvPr/>
        </p:nvSpPr>
        <p:spPr>
          <a:xfrm>
            <a:off x="1322942" y="3620593"/>
            <a:ext cx="268448" cy="198894"/>
          </a:xfrm>
          <a:prstGeom prst="rightArrow">
            <a:avLst/>
          </a:prstGeom>
          <a:solidFill>
            <a:srgbClr val="E96953"/>
          </a:solidFill>
          <a:ln>
            <a:solidFill>
              <a:srgbClr val="E96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D9F90A-7B26-4A1D-AF9F-5102B4E6119A}"/>
              </a:ext>
            </a:extLst>
          </p:cNvPr>
          <p:cNvSpPr txBox="1"/>
          <p:nvPr/>
        </p:nvSpPr>
        <p:spPr>
          <a:xfrm>
            <a:off x="1716751" y="3519985"/>
            <a:ext cx="641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def </a:t>
            </a:r>
            <a:r>
              <a:rPr lang="en-US" altLang="ko-KR" sz="2000" dirty="0" err="1">
                <a:latin typeface="배달의민족 주아" pitchFamily="18" charset="-127"/>
                <a:ea typeface="배달의민족 주아" pitchFamily="18" charset="-127"/>
              </a:rPr>
              <a:t>handle_data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(self, data):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EA0D9FF-4CBF-466C-8721-060EBF718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751" y="4085306"/>
            <a:ext cx="3378329" cy="6589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C79442-0D2D-4BB0-A438-F05B7EE3433E}"/>
              </a:ext>
            </a:extLst>
          </p:cNvPr>
          <p:cNvSpPr txBox="1"/>
          <p:nvPr/>
        </p:nvSpPr>
        <p:spPr>
          <a:xfrm>
            <a:off x="5408764" y="2440962"/>
            <a:ext cx="6418008" cy="3654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var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articlejson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 {"story":{"text":"\n&lt;p&gt;&lt;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chron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&gt;Dec 6&lt;/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chron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(Reuters) - &lt;org value=\"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WBA.NaE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\"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idsrc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=\"xmltag.org\" &gt;Walgreens Boots Alliance&lt;/org&gt; &lt;span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-attach-component='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fmr.qnr.components.snapshot.Mini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-param-symbol='WBA'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-param-security-type='Equity'&gt;(WBA)&lt;/span&gt; said on\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nThursday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it would partner with &lt;org value=\"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FDX.NaE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\"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idsrc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=\"xmltag.org\" &gt;FedEx Corp&lt;/org&gt; &lt;span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-attach-component='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fmr.qnr.components.snapshot.Mini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-param-symbol='FDX'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-param-security-type='Equity'&gt;(FDX)&lt;/span&gt; to launch a\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nnext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-day delivery service for prescription drugs nationwide,\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ngiving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it a leg up as &lt;org value=\"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AMZN.NaE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\"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idsrc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=\"xmltag.org\" &gt;Amazon&lt;/org&gt; &lt;span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-attach-component='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fmr.qnr.components.snapshot.Mini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-param-symbol='AMZN'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-param-security-type='Equity'&gt;(AMZN)&lt;/span&gt; threatens to shake-up the sector.&lt;/p&gt;\n&lt;p&gt;In the race to make inroads in the on-demand drug delivery\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nspace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Walgreens' move could potentially put it head-to-head\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nwith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&lt;org value=\"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AMZN.NaE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\"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idsrc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=\"xmltag.org\" &gt;Amazon.com Inc&lt;/org&gt; &lt;span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-attach-component='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fmr.qnr.components.snapshot.Mini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-param-symbol='AMZN'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-param-security-type='Equity'&gt;(AMZN)&lt;/span&gt;, which earlier this year said it\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nwould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buy online pharmacy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PillPack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.&lt;/p&gt;\n&lt;p&gt;&lt;org value=\"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AMZN.NaE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\"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idsrc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=\"xmltag.org\" &gt;Amazon's&lt;/org&gt; &lt;span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-attach-component='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fmr.qnr.components.snapshot.Mini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-param-symbol='AMZN'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-param-security-type='Equity'&gt;(AMZN)&lt;/span&gt; entry in the market would rattle traditional drug\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nretailers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and could potentially disrupt major players the U.S.\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ndrug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supply chain.&lt;/p&gt;\n&lt;p&gt;Rival &lt;org value=\"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CVS.NaE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\"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idsrc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=\"xmltag.org\" &gt;CVS Health Corp&lt;/org&gt; &lt;span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-attach-component='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fmr.qnr.components.snapshot.Mini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-param-symbol='CVS'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-param-security-type='Equity'&gt;(CVS)&lt;/span&gt; launched its own next-day\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ndelivery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service earlier this…………..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4D00ED4-D8AB-4C5A-9669-1FFBC885A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87585"/>
              </p:ext>
            </p:extLst>
          </p:nvPr>
        </p:nvGraphicFramePr>
        <p:xfrm>
          <a:off x="223520" y="335280"/>
          <a:ext cx="11775440" cy="49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3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프로그램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69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08535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3097</TotalTime>
  <Words>830</Words>
  <Application>Microsoft Office PowerPoint</Application>
  <PresentationFormat>와이드스크린</PresentationFormat>
  <Paragraphs>88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배달의민족 주아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sunghwan moon</cp:lastModifiedBy>
  <cp:revision>96</cp:revision>
  <dcterms:created xsi:type="dcterms:W3CDTF">2013-12-18T12:51:48Z</dcterms:created>
  <dcterms:modified xsi:type="dcterms:W3CDTF">2018-12-10T13:59:22Z</dcterms:modified>
</cp:coreProperties>
</file>