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93" r:id="rId2"/>
    <p:sldId id="271" r:id="rId3"/>
    <p:sldId id="272" r:id="rId4"/>
    <p:sldId id="324" r:id="rId5"/>
    <p:sldId id="338" r:id="rId6"/>
    <p:sldId id="325" r:id="rId7"/>
    <p:sldId id="326" r:id="rId8"/>
    <p:sldId id="331" r:id="rId9"/>
    <p:sldId id="336" r:id="rId10"/>
    <p:sldId id="337" r:id="rId11"/>
    <p:sldId id="334" r:id="rId12"/>
    <p:sldId id="339" r:id="rId13"/>
    <p:sldId id="281" r:id="rId14"/>
    <p:sldId id="335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배달의민족 주아" panose="020206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953"/>
    <a:srgbClr val="F0FBD7"/>
    <a:srgbClr val="D7FBF5"/>
    <a:srgbClr val="D8ECFA"/>
    <a:srgbClr val="FBD7F0"/>
    <a:srgbClr val="FBD6C5"/>
    <a:srgbClr val="40464A"/>
    <a:srgbClr val="393E41"/>
    <a:srgbClr val="282B48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9884" autoAdjust="0"/>
  </p:normalViewPr>
  <p:slideViewPr>
    <p:cSldViewPr snapToGrid="0" showGuides="1">
      <p:cViewPr varScale="1">
        <p:scale>
          <a:sx n="76" d="100"/>
          <a:sy n="76" d="100"/>
        </p:scale>
        <p:origin x="636" y="66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22024-73EF-44C6-9599-79AE7BB0A7CE}" type="datetimeFigureOut">
              <a:rPr lang="ko-KR" altLang="en-US" smtClean="0"/>
              <a:pPr/>
              <a:t>2018-12-03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6018A-7596-46D5-8955-0C6FD7D6E63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21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018A-7596-46D5-8955-0C6FD7D6E63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pPr/>
              <a:t>2018-12-03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mark111/Stocker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9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422735" y="3446058"/>
            <a:ext cx="1377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배달의민족 주아" pitchFamily="18" charset="-127"/>
              <a:ea typeface="배달의민족 주아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Seminar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3761432" y="2598792"/>
            <a:ext cx="0" cy="1558817"/>
          </a:xfrm>
          <a:prstGeom prst="line">
            <a:avLst/>
          </a:prstGeom>
          <a:ln w="25400">
            <a:solidFill>
              <a:srgbClr val="E969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333162" y="2598792"/>
            <a:ext cx="0" cy="1558817"/>
          </a:xfrm>
          <a:prstGeom prst="line">
            <a:avLst/>
          </a:prstGeom>
          <a:ln w="25400">
            <a:solidFill>
              <a:srgbClr val="E969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133292" y="2663081"/>
            <a:ext cx="3718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스토커</a:t>
            </a:r>
            <a:r>
              <a:rPr lang="ko-KR" altLang="en-US" sz="4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: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STOCKER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74086" y="6273225"/>
            <a:ext cx="1817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배달의민족 주아" pitchFamily="18" charset="-127"/>
                <a:ea typeface="배달의민족 주아" pitchFamily="18" charset="-127"/>
              </a:rPr>
              <a:t>201310902 </a:t>
            </a:r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문성환</a:t>
            </a:r>
            <a:endParaRPr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en-US" altLang="ko-KR" sz="1600" dirty="0">
                <a:latin typeface="배달의민족 주아" pitchFamily="18" charset="-127"/>
                <a:ea typeface="배달의민족 주아" pitchFamily="18" charset="-127"/>
              </a:rPr>
              <a:t>201315298 </a:t>
            </a:r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정성민</a:t>
            </a:r>
          </a:p>
        </p:txBody>
      </p:sp>
    </p:spTree>
    <p:extLst>
      <p:ext uri="{BB962C8B-B14F-4D97-AF65-F5344CB8AC3E}">
        <p14:creationId xmlns:p14="http://schemas.microsoft.com/office/powerpoint/2010/main" val="34479637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구성 </a:t>
                      </a: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&amp;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분석 결과 표시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C53DA6-555E-4C3D-B5CB-8017B5EA5788}"/>
              </a:ext>
            </a:extLst>
          </p:cNvPr>
          <p:cNvSpPr txBox="1"/>
          <p:nvPr/>
        </p:nvSpPr>
        <p:spPr>
          <a:xfrm>
            <a:off x="1066798" y="1811528"/>
            <a:ext cx="5758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분석된 뉴스의 결과를 누적해 긍정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/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부정 등의 데이터 도식화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E58078-772A-468A-88A9-F8889CE65232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CC50F8-5AB2-4DF6-ACCE-7E074D4D0983}"/>
              </a:ext>
            </a:extLst>
          </p:cNvPr>
          <p:cNvSpPr txBox="1"/>
          <p:nvPr/>
        </p:nvSpPr>
        <p:spPr>
          <a:xfrm>
            <a:off x="1130997" y="5968931"/>
            <a:ext cx="4097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긍정적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/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부정적 데이터의 빈도 그래프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9DD40D-250B-4017-801F-CF24BAAAE637}"/>
              </a:ext>
            </a:extLst>
          </p:cNvPr>
          <p:cNvSpPr txBox="1"/>
          <p:nvPr/>
        </p:nvSpPr>
        <p:spPr>
          <a:xfrm>
            <a:off x="7054408" y="5968931"/>
            <a:ext cx="4097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출현한 단어의 빈도수 추적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81B9A3-73C4-4A02-80A0-22013E80F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660750"/>
            <a:ext cx="4586906" cy="2859068"/>
          </a:xfrm>
          <a:prstGeom prst="rect">
            <a:avLst/>
          </a:prstGeom>
        </p:spPr>
      </p:pic>
      <p:pic>
        <p:nvPicPr>
          <p:cNvPr id="2050" name="Picture 2" descr="https://external-preview.redd.it/OMeKgbbr5JKH7sUjsVgI-tzmyCuO_KSO2iLNy2ejb0Q.png?auto=webp&amp;s=d7731d4b412de9f81628c2716c169a98d4991f52">
            <a:extLst>
              <a:ext uri="{FF2B5EF4-FFF2-40B4-BE49-F238E27FC236}">
                <a16:creationId xmlns:a16="http://schemas.microsoft.com/office/drawing/2014/main" id="{3B4358AA-1097-4E3D-B7CE-0F4AC84E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08" y="2660750"/>
            <a:ext cx="4810804" cy="258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9872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29918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구성 </a:t>
                      </a: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&amp;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5B176F-8C14-418F-AB2D-73B4E9594880}"/>
              </a:ext>
            </a:extLst>
          </p:cNvPr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역할 분담 및 </a:t>
            </a:r>
            <a:r>
              <a:rPr lang="en-US" altLang="ko-KR" sz="3200" dirty="0" err="1">
                <a:latin typeface="배달의민족 주아" pitchFamily="18" charset="-127"/>
                <a:ea typeface="배달의민족 주아" pitchFamily="18" charset="-127"/>
              </a:rPr>
              <a:t>Github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링크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57E4655-6C8E-452B-AD3B-8DF7AA7E295E}"/>
              </a:ext>
            </a:extLst>
          </p:cNvPr>
          <p:cNvSpPr/>
          <p:nvPr/>
        </p:nvSpPr>
        <p:spPr>
          <a:xfrm>
            <a:off x="1183242" y="2179344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D8C37D4-D426-45BD-BE78-F841A9BD6A43}"/>
              </a:ext>
            </a:extLst>
          </p:cNvPr>
          <p:cNvSpPr/>
          <p:nvPr/>
        </p:nvSpPr>
        <p:spPr>
          <a:xfrm>
            <a:off x="1183242" y="3956161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3DB2607-940C-498F-94E0-9540F8C3E3C4}"/>
              </a:ext>
            </a:extLst>
          </p:cNvPr>
          <p:cNvSpPr/>
          <p:nvPr/>
        </p:nvSpPr>
        <p:spPr>
          <a:xfrm>
            <a:off x="1183242" y="4745703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AB9AA6F-3A40-41CC-A7CE-A9427209AC4B}"/>
              </a:ext>
            </a:extLst>
          </p:cNvPr>
          <p:cNvSpPr/>
          <p:nvPr/>
        </p:nvSpPr>
        <p:spPr>
          <a:xfrm>
            <a:off x="1183242" y="3067172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C2BD9-F212-4CA3-9088-639F80E097D2}"/>
              </a:ext>
            </a:extLst>
          </p:cNvPr>
          <p:cNvSpPr txBox="1"/>
          <p:nvPr/>
        </p:nvSpPr>
        <p:spPr>
          <a:xfrm>
            <a:off x="1596822" y="2078736"/>
            <a:ext cx="385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Python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B2138-2A69-4AF4-9F0A-91F9EEB60AEF}"/>
              </a:ext>
            </a:extLst>
          </p:cNvPr>
          <p:cNvSpPr txBox="1"/>
          <p:nvPr/>
        </p:nvSpPr>
        <p:spPr>
          <a:xfrm>
            <a:off x="1596821" y="3855553"/>
            <a:ext cx="3858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분석 결과 처리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9C2234-CBAF-420B-A60F-00767E1A864D}"/>
              </a:ext>
            </a:extLst>
          </p:cNvPr>
          <p:cNvSpPr txBox="1"/>
          <p:nvPr/>
        </p:nvSpPr>
        <p:spPr>
          <a:xfrm>
            <a:off x="1596821" y="4645095"/>
            <a:ext cx="385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결과 표시 차트제작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40DCFE-955D-43FB-9F1B-C12EA21A01AB}"/>
              </a:ext>
            </a:extLst>
          </p:cNvPr>
          <p:cNvSpPr txBox="1"/>
          <p:nvPr/>
        </p:nvSpPr>
        <p:spPr>
          <a:xfrm>
            <a:off x="1596821" y="2966564"/>
            <a:ext cx="385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AWS Comprehend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사용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65D1188-A855-434D-9823-E263FFF5A699}"/>
              </a:ext>
            </a:extLst>
          </p:cNvPr>
          <p:cNvSpPr/>
          <p:nvPr/>
        </p:nvSpPr>
        <p:spPr>
          <a:xfrm>
            <a:off x="1183242" y="5535245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A40E2E-7DDB-4280-A018-D86322B8C6FD}"/>
              </a:ext>
            </a:extLst>
          </p:cNvPr>
          <p:cNvSpPr txBox="1"/>
          <p:nvPr/>
        </p:nvSpPr>
        <p:spPr>
          <a:xfrm>
            <a:off x="1596820" y="5434637"/>
            <a:ext cx="460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  <a:hlinkClick r:id="rId2"/>
              </a:rPr>
              <a:t>https://github.com/denmark111/Stocker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99308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구성 </a:t>
                      </a: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&amp;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461771" y="1926674"/>
          <a:ext cx="11209529" cy="296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7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7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8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11/20~11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/27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11/27~12/5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12/5~12/7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12/7~12/11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639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66344" y="2514600"/>
            <a:ext cx="2810256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프로젝트 주제 선정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76600" y="2880360"/>
            <a:ext cx="1600200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Plan </a:t>
            </a:r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발표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876800" y="3275584"/>
            <a:ext cx="1700784" cy="365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기능 제작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77584" y="3667252"/>
            <a:ext cx="1700784" cy="365760"/>
          </a:xfrm>
          <a:prstGeom prst="rect">
            <a:avLst/>
          </a:prstGeom>
          <a:solidFill>
            <a:srgbClr val="F0FBD7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준비 </a:t>
            </a:r>
            <a:r>
              <a:rPr lang="en-US" altLang="ko-KR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중간 발표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278368" y="4033012"/>
            <a:ext cx="1856232" cy="365760"/>
          </a:xfrm>
          <a:prstGeom prst="rect">
            <a:avLst/>
          </a:prstGeom>
          <a:solidFill>
            <a:srgbClr val="FBD7F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기능 테스트 및 시연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134600" y="4398772"/>
            <a:ext cx="1533144" cy="365760"/>
          </a:xfrm>
          <a:prstGeom prst="rect">
            <a:avLst/>
          </a:prstGeom>
          <a:solidFill>
            <a:srgbClr val="D7FBF5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최종 발표</a:t>
            </a:r>
          </a:p>
        </p:txBody>
      </p:sp>
    </p:spTree>
    <p:extLst>
      <p:ext uri="{BB962C8B-B14F-4D97-AF65-F5344CB8AC3E}">
        <p14:creationId xmlns:p14="http://schemas.microsoft.com/office/powerpoint/2010/main" val="34218500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514600"/>
            <a:ext cx="12192000" cy="4343400"/>
          </a:xfrm>
          <a:prstGeom prst="rect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97596" y="2827392"/>
            <a:ext cx="4232004" cy="703208"/>
          </a:xfrm>
          <a:prstGeom prst="rect">
            <a:avLst/>
          </a:prstGeom>
          <a:solidFill>
            <a:srgbClr val="4046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40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542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514600"/>
            <a:ext cx="12192000" cy="4343400"/>
          </a:xfrm>
          <a:prstGeom prst="rect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97596" y="2827392"/>
            <a:ext cx="4232004" cy="703208"/>
          </a:xfrm>
          <a:prstGeom prst="rect">
            <a:avLst/>
          </a:prstGeom>
          <a:solidFill>
            <a:srgbClr val="40464A"/>
          </a:solidFill>
        </p:spPr>
        <p:txBody>
          <a:bodyPr wrap="square" rtlCol="0">
            <a:spAutoFit/>
          </a:bodyPr>
          <a:lstStyle/>
          <a:p>
            <a:r>
              <a:rPr lang="en-US" altLang="ko-KR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542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0" name="그룹 9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31" name="그룹 60"/>
          <p:cNvGrpSpPr/>
          <p:nvPr/>
        </p:nvGrpSpPr>
        <p:grpSpPr>
          <a:xfrm>
            <a:off x="1291435" y="1638087"/>
            <a:ext cx="9274282" cy="3313159"/>
            <a:chOff x="1385612" y="2463587"/>
            <a:chExt cx="9274282" cy="3313159"/>
          </a:xfrm>
        </p:grpSpPr>
        <p:grpSp>
          <p:nvGrpSpPr>
            <p:cNvPr id="33" name="그룹 56"/>
            <p:cNvGrpSpPr/>
            <p:nvPr/>
          </p:nvGrpSpPr>
          <p:grpSpPr>
            <a:xfrm>
              <a:off x="1385612" y="4864100"/>
              <a:ext cx="4473976" cy="912646"/>
              <a:chOff x="1385612" y="3556000"/>
              <a:chExt cx="4473976" cy="912646"/>
            </a:xfrm>
          </p:grpSpPr>
          <p:grpSp>
            <p:nvGrpSpPr>
              <p:cNvPr id="36" name="그룹 36"/>
              <p:cNvGrpSpPr/>
              <p:nvPr/>
            </p:nvGrpSpPr>
            <p:grpSpPr>
              <a:xfrm>
                <a:off x="1385612" y="3556000"/>
                <a:ext cx="1972465" cy="526990"/>
                <a:chOff x="1571491" y="3556000"/>
                <a:chExt cx="1972465" cy="526990"/>
              </a:xfrm>
            </p:grpSpPr>
            <p:cxnSp>
              <p:nvCxnSpPr>
                <p:cNvPr id="53" name="직선 연결선 52"/>
                <p:cNvCxnSpPr/>
                <p:nvPr/>
              </p:nvCxnSpPr>
              <p:spPr>
                <a:xfrm>
                  <a:off x="1688108" y="3556000"/>
                  <a:ext cx="1855848" cy="0"/>
                </a:xfrm>
                <a:prstGeom prst="line">
                  <a:avLst/>
                </a:prstGeom>
                <a:ln w="28575">
                  <a:solidFill>
                    <a:srgbClr val="3F3F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직사각형 53"/>
                <p:cNvSpPr/>
                <p:nvPr/>
              </p:nvSpPr>
              <p:spPr>
                <a:xfrm>
                  <a:off x="1571491" y="3621325"/>
                  <a:ext cx="18309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latin typeface="배달의민족 주아" pitchFamily="18" charset="-127"/>
                      <a:ea typeface="배달의민족 주아" pitchFamily="18" charset="-127"/>
                      <a:cs typeface="Arial" panose="020B0604020202020204" pitchFamily="34" charset="0"/>
                    </a:rPr>
                    <a:t> </a:t>
                  </a:r>
                  <a:r>
                    <a:rPr lang="ko-KR" altLang="en-US" sz="24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latin typeface="배달의민족 주아" pitchFamily="18" charset="-127"/>
                      <a:ea typeface="배달의민족 주아" pitchFamily="18" charset="-127"/>
                      <a:cs typeface="Arial" panose="020B0604020202020204" pitchFamily="34" charset="0"/>
                    </a:rPr>
                    <a:t>프로젝트 소개</a:t>
                  </a:r>
                  <a:endParaRPr lang="ko-KR" altLang="en-US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배달의민족 주아" pitchFamily="18" charset="-127"/>
                    <a:ea typeface="배달의민족 주아" pitchFamily="18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0" name="직사각형 49"/>
              <p:cNvSpPr/>
              <p:nvPr/>
            </p:nvSpPr>
            <p:spPr>
              <a:xfrm>
                <a:off x="3865131" y="3637649"/>
                <a:ext cx="19944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배달의민족 주아" pitchFamily="18" charset="-127"/>
                    <a:ea typeface="배달의민족 주아" pitchFamily="18" charset="-127"/>
                    <a:cs typeface="Arial" panose="020B0604020202020204" pitchFamily="34" charset="0"/>
                  </a:rPr>
                  <a:t>프로그램 구성 </a:t>
                </a:r>
                <a:endPara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  <a:cs typeface="Arial" panose="020B0604020202020204" pitchFamily="34" charset="0"/>
                </a:endParaRPr>
              </a:p>
              <a:p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배달의민족 주아" pitchFamily="18" charset="-127"/>
                    <a:ea typeface="배달의민족 주아" pitchFamily="18" charset="-127"/>
                    <a:cs typeface="Arial" panose="020B0604020202020204" pitchFamily="34" charset="0"/>
                  </a:rPr>
                  <a:t>            &amp; 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배달의민족 주아" pitchFamily="18" charset="-127"/>
                    <a:ea typeface="배달의민족 주아" pitchFamily="18" charset="-127"/>
                    <a:cs typeface="Arial" panose="020B0604020202020204" pitchFamily="34" charset="0"/>
                  </a:rPr>
                  <a:t>기능 </a:t>
                </a:r>
                <a:endPara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1441060" y="2463587"/>
              <a:ext cx="92188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3909952" y="4051300"/>
            <a:ext cx="1855848" cy="0"/>
          </a:xfrm>
          <a:prstGeom prst="line">
            <a:avLst/>
          </a:prstGeom>
          <a:ln w="2857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373752" y="4051300"/>
            <a:ext cx="1855848" cy="0"/>
          </a:xfrm>
          <a:prstGeom prst="line">
            <a:avLst/>
          </a:prstGeom>
          <a:ln w="2857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62952" y="4051300"/>
            <a:ext cx="1855848" cy="0"/>
          </a:xfrm>
          <a:prstGeom prst="line">
            <a:avLst/>
          </a:prstGeom>
          <a:ln w="2857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18940" y="4095819"/>
            <a:ext cx="244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프로그램 설계</a:t>
            </a:r>
            <a:endParaRPr lang="en-US" altLang="ko-KR" sz="2400" dirty="0">
              <a:ln>
                <a:solidFill>
                  <a:srgbClr val="2C2A25">
                    <a:alpha val="0"/>
                  </a:srgb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57558" y="4081302"/>
            <a:ext cx="2143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프로젝트 계획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3115" y="2329543"/>
            <a:ext cx="1545771" cy="154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3915" y="2383972"/>
            <a:ext cx="1415143" cy="141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33115" y="2362200"/>
            <a:ext cx="1306286" cy="1306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7629" y="2449288"/>
            <a:ext cx="1338942" cy="133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79637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427589" y="5090878"/>
            <a:ext cx="9475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실시간 주식 뉴스 정보를 판단하는 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Stock Analyzer"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88088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구성 </a:t>
                      </a: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&amp;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3690D0D-12D1-4FE1-B542-59FB2726B1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80" y="2509895"/>
            <a:ext cx="1956190" cy="19561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85871E-BAA2-4BB7-8B47-0AE5B2D8D2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31" y="2517268"/>
            <a:ext cx="1956190" cy="19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30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11603" y="1953232"/>
            <a:ext cx="527957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배달의민족 주아" pitchFamily="18" charset="-127"/>
                <a:ea typeface="배달의민족 주아" pitchFamily="18" charset="-127"/>
              </a:rPr>
              <a:t>STOCKER</a:t>
            </a:r>
            <a:r>
              <a:rPr lang="ko-KR" altLang="en-US" sz="3200" b="1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b="1" dirty="0">
                <a:solidFill>
                  <a:srgbClr val="E96953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3200" b="1" dirty="0">
              <a:solidFill>
                <a:srgbClr val="E96953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80128" y="3092085"/>
            <a:ext cx="7543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주식 시장 웹페이지를 크롤링해 뉴스정보를 얻어온다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뉴스정보를 분석해 주식 시장의 분위기를 분석한다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분석된 결과를 토대로 그래프나 차트를 통해 투자자의 결정을 보조한다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10003" y="2802099"/>
            <a:ext cx="7785829" cy="2006148"/>
          </a:xfrm>
          <a:prstGeom prst="rect">
            <a:avLst/>
          </a:prstGeom>
          <a:noFill/>
          <a:ln w="19050"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005997" y="3204641"/>
            <a:ext cx="108858" cy="119744"/>
          </a:xfrm>
          <a:prstGeom prst="ellipse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05997" y="3759812"/>
            <a:ext cx="108858" cy="119744"/>
          </a:xfrm>
          <a:prstGeom prst="ellipse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005997" y="4313532"/>
            <a:ext cx="108858" cy="119744"/>
          </a:xfrm>
          <a:prstGeom prst="ellipse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77597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구성 </a:t>
                      </a: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&amp;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4B372A8E-16A4-486D-B160-C76A4C79F7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5" y="3194627"/>
            <a:ext cx="1250114" cy="12501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BC97FA0-71F2-426D-9060-E7C706B588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47" y="3182972"/>
            <a:ext cx="1250114" cy="12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30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40087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구성 </a:t>
                      </a: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&amp;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0EEE28D-D27F-4CD7-B24D-C8F97DA13F0C}"/>
              </a:ext>
            </a:extLst>
          </p:cNvPr>
          <p:cNvSpPr txBox="1"/>
          <p:nvPr/>
        </p:nvSpPr>
        <p:spPr>
          <a:xfrm>
            <a:off x="447039" y="1055624"/>
            <a:ext cx="5140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다양한 주식 정보 사이트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4E7E1-B11C-4A36-B8AB-B9E9065BDC2C}"/>
              </a:ext>
            </a:extLst>
          </p:cNvPr>
          <p:cNvSpPr txBox="1"/>
          <p:nvPr/>
        </p:nvSpPr>
        <p:spPr>
          <a:xfrm>
            <a:off x="1026159" y="6131173"/>
            <a:ext cx="1015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각종 주식 정보 및 뉴스를 얻기에 최적화된 구조</a:t>
            </a:r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F8F5E33-1C74-4C06-9CEC-6BBBE189C97B}"/>
              </a:ext>
            </a:extLst>
          </p:cNvPr>
          <p:cNvSpPr/>
          <p:nvPr/>
        </p:nvSpPr>
        <p:spPr>
          <a:xfrm>
            <a:off x="3168896" y="6216087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A2EB73-D48B-4A52-B81E-C4BAA029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9" y="1859051"/>
            <a:ext cx="3586114" cy="3916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9FFB87-22EE-498A-8A91-822FDD807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916" y="1859052"/>
            <a:ext cx="3334378" cy="3916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8ED696-8E1B-4F2C-82A7-21039A4EE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057" y="1859051"/>
            <a:ext cx="3754580" cy="3916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1203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21CBBC1-52CC-4354-B151-DA41E83DA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762" y="2582952"/>
            <a:ext cx="2180478" cy="2704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47039" y="1055624"/>
            <a:ext cx="5140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지정 주식 뉴스 정보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799" y="1811528"/>
            <a:ext cx="4962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주아" pitchFamily="18" charset="-127"/>
                <a:ea typeface="배달의민족 주아" pitchFamily="18" charset="-127"/>
              </a:rPr>
              <a:t>각 주식 별 뉴스를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추출 후 필요한 </a:t>
            </a:r>
            <a:r>
              <a:rPr lang="ko-KR" altLang="en-US" sz="2000">
                <a:latin typeface="배달의민족 주아" pitchFamily="18" charset="-127"/>
                <a:ea typeface="배달의민족 주아" pitchFamily="18" charset="-127"/>
              </a:rPr>
              <a:t>항목만 데이터화 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3920" y="5959144"/>
            <a:ext cx="10152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여러 데이터가 혼합되어 있는 웹 페이지에서 </a:t>
            </a:r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필요한 뉴스정보만 추출해 이용가능한 정보로 가공</a:t>
            </a:r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99244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구성 </a:t>
                      </a: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&amp;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3455B55-946B-4927-B78F-133A369C4F7C}"/>
              </a:ext>
            </a:extLst>
          </p:cNvPr>
          <p:cNvSpPr/>
          <p:nvPr/>
        </p:nvSpPr>
        <p:spPr>
          <a:xfrm>
            <a:off x="3168894" y="6213640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EE96F9-7B54-426A-B1F4-258FB964E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732" y="2444471"/>
            <a:ext cx="3115580" cy="2981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117864-AD0A-40B6-97BF-07863958B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88" y="2310020"/>
            <a:ext cx="2365113" cy="3250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7A375A3-7D85-4802-8D1C-57BAF8512B21}"/>
              </a:ext>
            </a:extLst>
          </p:cNvPr>
          <p:cNvSpPr/>
          <p:nvPr/>
        </p:nvSpPr>
        <p:spPr>
          <a:xfrm>
            <a:off x="6744201" y="3835931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FB40E29-C60A-492E-8B0E-1B9616F0A7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01" y="3269079"/>
            <a:ext cx="589277" cy="5892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32F48A-2A38-4788-9818-C42299CBF6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801" y="3421479"/>
            <a:ext cx="589277" cy="58927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27A2A42-9BC1-4ED9-AE38-D244D1872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01" y="3573879"/>
            <a:ext cx="589277" cy="5892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374D341-5820-4CE7-9997-D8C12C544F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01" y="3726279"/>
            <a:ext cx="589277" cy="58927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033989E-1453-4DEC-B3BA-AC4BCD5F73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245" y="3270570"/>
            <a:ext cx="589277" cy="58927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78FF8CC-5E93-4C7E-B1D4-70F1BDD877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645" y="3422970"/>
            <a:ext cx="589277" cy="58927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2D4DAA9-1126-4D0B-B794-E3D7F6AF00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45" y="3575370"/>
            <a:ext cx="589277" cy="58927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41F16E5-5785-4AB1-AC91-FB0562FE1A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45" y="3727770"/>
            <a:ext cx="589277" cy="58927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E6FC2F1-5C7E-4D17-9A5E-B684BD0E61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600" y="3269079"/>
            <a:ext cx="589277" cy="58927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5D1397C-35C6-45DD-B9A4-4C632B7A16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000" y="3421479"/>
            <a:ext cx="589277" cy="58927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21A4B5E-C121-4EFB-9AE8-12F8373732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400" y="3573879"/>
            <a:ext cx="589277" cy="58927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DB077D7-5ADC-4AB4-90E2-2D05045E30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800" y="3726279"/>
            <a:ext cx="589277" cy="5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30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61303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구성 </a:t>
                      </a: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&amp;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7039" y="1055624"/>
            <a:ext cx="5140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뉴스 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66798" y="1811528"/>
            <a:ext cx="750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크롤링된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뉴스 데이터를 분석해 필요한 정보 추출</a:t>
            </a:r>
          </a:p>
        </p:txBody>
      </p:sp>
      <p:sp>
        <p:nvSpPr>
          <p:cNvPr id="20" name="타원 19"/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E43AEB3-C5C8-4BDC-B8A6-4DBA0AFF94BC}"/>
              </a:ext>
            </a:extLst>
          </p:cNvPr>
          <p:cNvSpPr/>
          <p:nvPr/>
        </p:nvSpPr>
        <p:spPr>
          <a:xfrm>
            <a:off x="5768831" y="4697026"/>
            <a:ext cx="520117" cy="341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2E25C-FB0E-46BF-A2CA-20AF5B7F47F4}"/>
              </a:ext>
            </a:extLst>
          </p:cNvPr>
          <p:cNvSpPr txBox="1"/>
          <p:nvPr/>
        </p:nvSpPr>
        <p:spPr>
          <a:xfrm>
            <a:off x="745847" y="5730658"/>
            <a:ext cx="331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정보를 바로 찾을 수 없는 뉴스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F8DCE-6867-49C8-9CE0-F04183D8CE54}"/>
              </a:ext>
            </a:extLst>
          </p:cNvPr>
          <p:cNvSpPr txBox="1"/>
          <p:nvPr/>
        </p:nvSpPr>
        <p:spPr>
          <a:xfrm>
            <a:off x="8271802" y="5727143"/>
            <a:ext cx="337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분석된 키워드와 분위기 데이터</a:t>
            </a:r>
          </a:p>
        </p:txBody>
      </p:sp>
      <p:pic>
        <p:nvPicPr>
          <p:cNvPr id="1026" name="Picture 2" descr="http://kstatic.inven.co.kr/upload/2018/02/01/bbs/i15995835049.jpg">
            <a:extLst>
              <a:ext uri="{FF2B5EF4-FFF2-40B4-BE49-F238E27FC236}">
                <a16:creationId xmlns:a16="http://schemas.microsoft.com/office/drawing/2014/main" id="{C42EF238-1170-4DCC-8219-76C9198C0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366" y="2651521"/>
            <a:ext cx="3129971" cy="177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D42692-DEEA-4A9A-8500-AA3D59D6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8" y="2423531"/>
            <a:ext cx="2677717" cy="3095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FBFF1C-1B58-4CEA-8B05-701A25DAC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188" y="2420017"/>
            <a:ext cx="3428053" cy="809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B91881-7137-4A5C-91EC-44ECB5D64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188" y="4968235"/>
            <a:ext cx="3426845" cy="55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2F673E-943E-4D40-9A3F-DC1AC82CD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187" y="3685120"/>
            <a:ext cx="3426846" cy="827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9930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46633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구성 </a:t>
                      </a: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&amp;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페이지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12B800-3CFD-465A-A136-3466666659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80" y="3190046"/>
            <a:ext cx="1793206" cy="17932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9C53DA6-555E-4C3D-B5CB-8017B5EA5788}"/>
              </a:ext>
            </a:extLst>
          </p:cNvPr>
          <p:cNvSpPr txBox="1"/>
          <p:nvPr/>
        </p:nvSpPr>
        <p:spPr>
          <a:xfrm>
            <a:off x="1066798" y="1811528"/>
            <a:ext cx="547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Python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의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HTMLParser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를 이용한 웹 데이터 추출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E58078-772A-468A-88A9-F8889CE65232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489A21-4B52-4951-AE02-CBC8447C90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62" y="3190046"/>
            <a:ext cx="1793206" cy="17932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A91855-9FF4-4177-B720-E9949E8FB3B3}"/>
              </a:ext>
            </a:extLst>
          </p:cNvPr>
          <p:cNvSpPr txBox="1"/>
          <p:nvPr/>
        </p:nvSpPr>
        <p:spPr>
          <a:xfrm>
            <a:off x="622374" y="5761605"/>
            <a:ext cx="331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주식 정보 사이트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9C50DC-9F5A-49FF-B886-D0A1D8DCCABA}"/>
              </a:ext>
            </a:extLst>
          </p:cNvPr>
          <p:cNvSpPr txBox="1"/>
          <p:nvPr/>
        </p:nvSpPr>
        <p:spPr>
          <a:xfrm>
            <a:off x="4376956" y="5761605"/>
            <a:ext cx="331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HTMLParser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로 데이터 추출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F8D7DB-0AF5-47D0-828B-CFD04D7ED783}"/>
              </a:ext>
            </a:extLst>
          </p:cNvPr>
          <p:cNvSpPr txBox="1"/>
          <p:nvPr/>
        </p:nvSpPr>
        <p:spPr>
          <a:xfrm>
            <a:off x="8131538" y="5761605"/>
            <a:ext cx="331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분석을 위한 데이터 처리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336CBC4-B1D5-498C-8846-6BF6E84FDDC0}"/>
              </a:ext>
            </a:extLst>
          </p:cNvPr>
          <p:cNvSpPr/>
          <p:nvPr/>
        </p:nvSpPr>
        <p:spPr>
          <a:xfrm>
            <a:off x="3856839" y="3915723"/>
            <a:ext cx="520117" cy="341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54B0A60-0D67-4708-8475-BF9E617DB258}"/>
              </a:ext>
            </a:extLst>
          </p:cNvPr>
          <p:cNvSpPr/>
          <p:nvPr/>
        </p:nvSpPr>
        <p:spPr>
          <a:xfrm>
            <a:off x="7611421" y="3915722"/>
            <a:ext cx="520117" cy="341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9BB268-A7EC-4556-B77E-1CA0FF1D87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591" y="3190046"/>
            <a:ext cx="1793206" cy="17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308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구성 </a:t>
                      </a: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&amp;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뉴스 데이터 분석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C53DA6-555E-4C3D-B5CB-8017B5EA5788}"/>
              </a:ext>
            </a:extLst>
          </p:cNvPr>
          <p:cNvSpPr txBox="1"/>
          <p:nvPr/>
        </p:nvSpPr>
        <p:spPr>
          <a:xfrm>
            <a:off x="1066798" y="1811528"/>
            <a:ext cx="547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AWS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Comprehend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를 이용한 텍스트 분석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E58078-772A-468A-88A9-F8889CE65232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FC30BF9-FED8-4B62-94F0-AB599D934419}"/>
              </a:ext>
            </a:extLst>
          </p:cNvPr>
          <p:cNvSpPr/>
          <p:nvPr/>
        </p:nvSpPr>
        <p:spPr>
          <a:xfrm>
            <a:off x="1322942" y="2890544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1417DC8-AAE3-45D6-AFEA-E515177D617A}"/>
              </a:ext>
            </a:extLst>
          </p:cNvPr>
          <p:cNvSpPr/>
          <p:nvPr/>
        </p:nvSpPr>
        <p:spPr>
          <a:xfrm>
            <a:off x="1322942" y="4667361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FDFDF69-C248-4C3C-8362-7B5F5F4BC2CA}"/>
              </a:ext>
            </a:extLst>
          </p:cNvPr>
          <p:cNvSpPr/>
          <p:nvPr/>
        </p:nvSpPr>
        <p:spPr>
          <a:xfrm>
            <a:off x="1322942" y="5456903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25735C21-8177-4913-BB1A-3BB3A3414846}"/>
              </a:ext>
            </a:extLst>
          </p:cNvPr>
          <p:cNvSpPr/>
          <p:nvPr/>
        </p:nvSpPr>
        <p:spPr>
          <a:xfrm>
            <a:off x="1322942" y="3778372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3DF84F-8832-4D9D-8B63-3B76C95D8508}"/>
              </a:ext>
            </a:extLst>
          </p:cNvPr>
          <p:cNvSpPr txBox="1"/>
          <p:nvPr/>
        </p:nvSpPr>
        <p:spPr>
          <a:xfrm>
            <a:off x="1736522" y="2789936"/>
            <a:ext cx="385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일단 공짜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FE0B45-1249-4B6F-A35F-32D560D9589D}"/>
              </a:ext>
            </a:extLst>
          </p:cNvPr>
          <p:cNvSpPr txBox="1"/>
          <p:nvPr/>
        </p:nvSpPr>
        <p:spPr>
          <a:xfrm>
            <a:off x="1736521" y="4566753"/>
            <a:ext cx="3858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API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를 통한 이용 편의성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67B3F9-2A38-4F1D-B1BA-37F916F7738D}"/>
              </a:ext>
            </a:extLst>
          </p:cNvPr>
          <p:cNvSpPr txBox="1"/>
          <p:nvPr/>
        </p:nvSpPr>
        <p:spPr>
          <a:xfrm>
            <a:off x="1736521" y="5356295"/>
            <a:ext cx="385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AWS Translate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를 통한 다국어 지원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7FED2A-2084-4CBE-A737-9EA65B50DC90}"/>
              </a:ext>
            </a:extLst>
          </p:cNvPr>
          <p:cNvSpPr txBox="1"/>
          <p:nvPr/>
        </p:nvSpPr>
        <p:spPr>
          <a:xfrm>
            <a:off x="1736521" y="3677764"/>
            <a:ext cx="385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빠른 처리속도</a:t>
            </a:r>
          </a:p>
        </p:txBody>
      </p:sp>
      <p:pic>
        <p:nvPicPr>
          <p:cNvPr id="1026" name="Picture 2" descr="https://media.amazonwebservices.com/blog/2017/di_con_main_2.png">
            <a:extLst>
              <a:ext uri="{FF2B5EF4-FFF2-40B4-BE49-F238E27FC236}">
                <a16:creationId xmlns:a16="http://schemas.microsoft.com/office/drawing/2014/main" id="{760E7183-0AE0-4BC1-9B33-64DC8F0C3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242" y="1997456"/>
            <a:ext cx="5866122" cy="375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60956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349</Words>
  <Application>Microsoft Office PowerPoint</Application>
  <PresentationFormat>와이드스크린</PresentationFormat>
  <Paragraphs>101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sunghwan moon</cp:lastModifiedBy>
  <cp:revision>90</cp:revision>
  <dcterms:created xsi:type="dcterms:W3CDTF">2013-12-18T12:51:48Z</dcterms:created>
  <dcterms:modified xsi:type="dcterms:W3CDTF">2018-12-03T04:39:31Z</dcterms:modified>
</cp:coreProperties>
</file>