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4"/>
  </p:notesMasterIdLst>
  <p:handoutMasterIdLst>
    <p:handoutMasterId r:id="rId35"/>
  </p:handoutMasterIdLst>
  <p:sldIdLst>
    <p:sldId id="256" r:id="rId5"/>
    <p:sldId id="257" r:id="rId6"/>
    <p:sldId id="348" r:id="rId7"/>
    <p:sldId id="352" r:id="rId8"/>
    <p:sldId id="286" r:id="rId9"/>
    <p:sldId id="290" r:id="rId10"/>
    <p:sldId id="294" r:id="rId11"/>
    <p:sldId id="354" r:id="rId12"/>
    <p:sldId id="355" r:id="rId13"/>
    <p:sldId id="340" r:id="rId14"/>
    <p:sldId id="356" r:id="rId15"/>
    <p:sldId id="326" r:id="rId16"/>
    <p:sldId id="357" r:id="rId17"/>
    <p:sldId id="358" r:id="rId18"/>
    <p:sldId id="295" r:id="rId19"/>
    <p:sldId id="315" r:id="rId20"/>
    <p:sldId id="318" r:id="rId21"/>
    <p:sldId id="361" r:id="rId22"/>
    <p:sldId id="362" r:id="rId23"/>
    <p:sldId id="364" r:id="rId24"/>
    <p:sldId id="302" r:id="rId25"/>
    <p:sldId id="367" r:id="rId26"/>
    <p:sldId id="369" r:id="rId27"/>
    <p:sldId id="374" r:id="rId28"/>
    <p:sldId id="339" r:id="rId29"/>
    <p:sldId id="336" r:id="rId30"/>
    <p:sldId id="342" r:id="rId31"/>
    <p:sldId id="343" r:id="rId32"/>
    <p:sldId id="34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6"/>
    <a:srgbClr val="103350"/>
    <a:srgbClr val="0C4360"/>
    <a:srgbClr val="1B6872"/>
    <a:srgbClr val="63B7C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0435FC-472D-49F1-8BB4-F7041FDFFE62}" v="3779" dt="2018-09-26T21:06:31.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65704" autoAdjust="0"/>
  </p:normalViewPr>
  <p:slideViewPr>
    <p:cSldViewPr snapToGrid="0">
      <p:cViewPr varScale="1">
        <p:scale>
          <a:sx n="75" d="100"/>
          <a:sy n="75" d="100"/>
        </p:scale>
        <p:origin x="117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26/09/2018</a:t>
            </a:fld>
            <a:endParaRPr lang="en-GB"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25/09/2018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Erik Novales, and you can find me at @yankeefinn on Twitter. My presentation is titled, “Functions as Interfaces: Extend Everything!” The exclamation point is there to make it more exciting, of course.</a:t>
            </a:r>
          </a:p>
        </p:txBody>
      </p:sp>
      <p:sp>
        <p:nvSpPr>
          <p:cNvPr id="4" name="Slide Number Placeholder 3"/>
          <p:cNvSpPr>
            <a:spLocks noGrp="1"/>
          </p:cNvSpPr>
          <p:nvPr>
            <p:ph type="sldNum" sz="quarter" idx="5"/>
          </p:nvPr>
        </p:nvSpPr>
        <p:spPr/>
        <p:txBody>
          <a:bodyPr/>
          <a:lstStyle/>
          <a:p>
            <a:fld id="{1734D747-9380-41EE-9946-EC9EC0CA5D1E}" type="slidenum">
              <a:rPr lang="en-GB" smtClean="0"/>
              <a:t>1</a:t>
            </a:fld>
            <a:endParaRPr lang="en-GB" dirty="0"/>
          </a:p>
        </p:txBody>
      </p:sp>
    </p:spTree>
    <p:extLst>
      <p:ext uri="{BB962C8B-B14F-4D97-AF65-F5344CB8AC3E}">
        <p14:creationId xmlns:p14="http://schemas.microsoft.com/office/powerpoint/2010/main" val="2792797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examples we’ll be looking at will all follow a similar pattern. Each one wraps an underlying implementation, and adds a little bit of logic outside that underlying function. The signature of the resulting function is the same as the input – so </a:t>
            </a:r>
            <a:r>
              <a:rPr lang="en-US" i="1" dirty="0"/>
              <a:t>wrap </a:t>
            </a:r>
            <a:r>
              <a:rPr lang="en-US" i="0" dirty="0"/>
              <a:t>of a function f, from a to b, will also be a to b.</a:t>
            </a:r>
          </a:p>
          <a:p>
            <a:endParaRPr lang="en-US" i="0" dirty="0"/>
          </a:p>
          <a:p>
            <a:r>
              <a:rPr lang="en-US" i="0" dirty="0"/>
              <a:t>By doing this several times, with different wrappers, your function can be extended with a lot of useful functionality.</a:t>
            </a:r>
          </a:p>
        </p:txBody>
      </p:sp>
      <p:sp>
        <p:nvSpPr>
          <p:cNvPr id="4" name="Slide Number Placeholder 3"/>
          <p:cNvSpPr>
            <a:spLocks noGrp="1"/>
          </p:cNvSpPr>
          <p:nvPr>
            <p:ph type="sldNum" sz="quarter" idx="5"/>
          </p:nvPr>
        </p:nvSpPr>
        <p:spPr/>
        <p:txBody>
          <a:bodyPr/>
          <a:lstStyle/>
          <a:p>
            <a:fld id="{1734D747-9380-41EE-9946-EC9EC0CA5D1E}" type="slidenum">
              <a:rPr lang="en-GB" smtClean="0"/>
              <a:t>10</a:t>
            </a:fld>
            <a:endParaRPr lang="en-GB" dirty="0"/>
          </a:p>
        </p:txBody>
      </p:sp>
    </p:spTree>
    <p:extLst>
      <p:ext uri="{BB962C8B-B14F-4D97-AF65-F5344CB8AC3E}">
        <p14:creationId xmlns:p14="http://schemas.microsoft.com/office/powerpoint/2010/main" val="3752501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Your business logic would then look something like </a:t>
            </a:r>
            <a:r>
              <a:rPr lang="en-US" i="1" dirty="0"/>
              <a:t>consumer</a:t>
            </a:r>
            <a:r>
              <a:rPr lang="en-US" i="0" dirty="0"/>
              <a:t> here, where it takes as parameters the functions that it needs to do its job. Those functions could be bare or mock implementations (which is useful for your test code, because it’s easy to set up), or extended with lots of capabilities, when you’re running in production.</a:t>
            </a:r>
          </a:p>
          <a:p>
            <a:endParaRPr lang="en-US" i="0" dirty="0"/>
          </a:p>
          <a:p>
            <a:r>
              <a:rPr lang="en-US" i="1" dirty="0"/>
              <a:t>Consumer</a:t>
            </a:r>
            <a:r>
              <a:rPr lang="en-US" i="0" dirty="0"/>
              <a:t> is a curried function, so you can configure it with </a:t>
            </a:r>
            <a:r>
              <a:rPr lang="en-US" i="1" dirty="0"/>
              <a:t>f1</a:t>
            </a:r>
            <a:r>
              <a:rPr lang="en-US" i="0" dirty="0"/>
              <a:t> and </a:t>
            </a:r>
            <a:r>
              <a:rPr lang="en-US" i="1" dirty="0"/>
              <a:t>f2</a:t>
            </a:r>
            <a:r>
              <a:rPr lang="en-US" i="0" dirty="0"/>
              <a:t>, and then you’re left with a function a to c.</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11</a:t>
            </a:fld>
            <a:endParaRPr lang="en-GB" dirty="0"/>
          </a:p>
        </p:txBody>
      </p:sp>
    </p:spTree>
    <p:extLst>
      <p:ext uri="{BB962C8B-B14F-4D97-AF65-F5344CB8AC3E}">
        <p14:creationId xmlns:p14="http://schemas.microsoft.com/office/powerpoint/2010/main" val="302369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apply this technique not just to standard synchronous functions, but to ones using F#’s asynchronous workflows, as well. Interestingly, the implementations of all of these wrappers don’t change all that much. The return type gets wrapped with an </a:t>
            </a:r>
            <a:r>
              <a:rPr lang="en-US" i="1" dirty="0"/>
              <a:t>Async</a:t>
            </a:r>
            <a:r>
              <a:rPr lang="en-US" i="0" dirty="0"/>
              <a:t>, and the interior of the wrapper is bracketed within an </a:t>
            </a:r>
            <a:r>
              <a:rPr lang="en-US" i="1" dirty="0"/>
              <a:t>async</a:t>
            </a:r>
            <a:r>
              <a:rPr lang="en-US" i="0" dirty="0"/>
              <a:t> expression. That’s mostly it.</a:t>
            </a:r>
          </a:p>
          <a:p>
            <a:endParaRPr lang="en-US" i="0" dirty="0"/>
          </a:p>
        </p:txBody>
      </p:sp>
      <p:sp>
        <p:nvSpPr>
          <p:cNvPr id="4" name="Slide Number Placeholder 3"/>
          <p:cNvSpPr>
            <a:spLocks noGrp="1"/>
          </p:cNvSpPr>
          <p:nvPr>
            <p:ph type="sldNum" sz="quarter" idx="5"/>
          </p:nvPr>
        </p:nvSpPr>
        <p:spPr/>
        <p:txBody>
          <a:bodyPr/>
          <a:lstStyle/>
          <a:p>
            <a:fld id="{1734D747-9380-41EE-9946-EC9EC0CA5D1E}" type="slidenum">
              <a:rPr lang="en-GB" smtClean="0"/>
              <a:t>12</a:t>
            </a:fld>
            <a:endParaRPr lang="en-GB" dirty="0"/>
          </a:p>
        </p:txBody>
      </p:sp>
    </p:spTree>
    <p:extLst>
      <p:ext uri="{BB962C8B-B14F-4D97-AF65-F5344CB8AC3E}">
        <p14:creationId xmlns:p14="http://schemas.microsoft.com/office/powerpoint/2010/main" val="36768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So, as an example, you have:</a:t>
            </a:r>
          </a:p>
          <a:p>
            <a:pPr marL="171450" indent="-171450">
              <a:buFont typeface="Arial" panose="020B0604020202020204" pitchFamily="34" charset="0"/>
              <a:buChar char="•"/>
            </a:pPr>
            <a:r>
              <a:rPr lang="en-US" i="0" dirty="0"/>
              <a:t>A cat</a:t>
            </a:r>
          </a:p>
          <a:p>
            <a:pPr marL="171450" indent="-171450">
              <a:buFont typeface="Arial" panose="020B0604020202020204" pitchFamily="34" charset="0"/>
              <a:buChar char="•"/>
            </a:pPr>
            <a:r>
              <a:rPr lang="en-US" i="0" dirty="0"/>
              <a:t>A function that takes a cat</a:t>
            </a:r>
          </a:p>
          <a:p>
            <a:pPr marL="171450" indent="-171450">
              <a:buFont typeface="Arial" panose="020B0604020202020204" pitchFamily="34" charset="0"/>
              <a:buChar char="•"/>
            </a:pPr>
            <a:r>
              <a:rPr lang="en-US" i="0" dirty="0"/>
              <a:t>And then you get back an Async cat.</a:t>
            </a:r>
          </a:p>
          <a:p>
            <a:endParaRPr lang="en-US" i="0" dirty="0"/>
          </a:p>
          <a:p>
            <a:r>
              <a:rPr lang="en-US" i="0" dirty="0"/>
              <a:t>(Photo by April Killingsworth: https://flic.kr/p/MckX License: CC BY 2.0 https://creativecommons.org/licenses/by/2.0/ No changes were made to the photo.)</a:t>
            </a:r>
          </a:p>
        </p:txBody>
      </p:sp>
      <p:sp>
        <p:nvSpPr>
          <p:cNvPr id="4" name="Slide Number Placeholder 3"/>
          <p:cNvSpPr>
            <a:spLocks noGrp="1"/>
          </p:cNvSpPr>
          <p:nvPr>
            <p:ph type="sldNum" sz="quarter" idx="5"/>
          </p:nvPr>
        </p:nvSpPr>
        <p:spPr/>
        <p:txBody>
          <a:bodyPr/>
          <a:lstStyle/>
          <a:p>
            <a:fld id="{1734D747-9380-41EE-9946-EC9EC0CA5D1E}" type="slidenum">
              <a:rPr lang="en-GB" smtClean="0"/>
              <a:t>13</a:t>
            </a:fld>
            <a:endParaRPr lang="en-GB" dirty="0"/>
          </a:p>
        </p:txBody>
      </p:sp>
    </p:spTree>
    <p:extLst>
      <p:ext uri="{BB962C8B-B14F-4D97-AF65-F5344CB8AC3E}">
        <p14:creationId xmlns:p14="http://schemas.microsoft.com/office/powerpoint/2010/main" val="287966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This example wrapper tracks the execution time of the underlying operation, and reports it as a side effect. The function that is returned is of type ‘a -&gt; Async&lt;‘b&gt;. It brackets a call to the underlying function </a:t>
            </a:r>
            <a:r>
              <a:rPr lang="en-US" i="1" dirty="0"/>
              <a:t>r</a:t>
            </a:r>
            <a:r>
              <a:rPr lang="en-US" i="0" dirty="0"/>
              <a:t> with calls to </a:t>
            </a:r>
            <a:r>
              <a:rPr lang="en-US" i="1" dirty="0" err="1"/>
              <a:t>getTime</a:t>
            </a:r>
            <a:r>
              <a:rPr lang="en-US" i="0" dirty="0"/>
              <a:t>, and then runs the </a:t>
            </a:r>
            <a:r>
              <a:rPr lang="en-US" i="1" dirty="0" err="1"/>
              <a:t>reportTime</a:t>
            </a:r>
            <a:r>
              <a:rPr lang="en-US" i="0" dirty="0"/>
              <a:t> effect with the time delta.</a:t>
            </a:r>
            <a:endParaRPr lang="en-US" dirty="0"/>
          </a:p>
          <a:p>
            <a:endParaRPr lang="en-US" i="0" dirty="0"/>
          </a:p>
          <a:p>
            <a:r>
              <a:rPr lang="en-US" i="0" dirty="0"/>
              <a:t>I noticed in the program that Jeremy Abbott will be giving a talk after lunch, about using Task (from TPL and async/await) and Async with F#, so maybe there are some interop possibilities for using this technique with Task, as well – I haven’t really explored this yet.</a:t>
            </a:r>
          </a:p>
          <a:p>
            <a:endParaRPr lang="en-US" i="0" dirty="0"/>
          </a:p>
          <a:p>
            <a:r>
              <a:rPr lang="en-US" i="0" dirty="0"/>
              <a:t>(Photo by April Killingsworth: https://flic.kr/p/MckX License: CC BY 2.0 https://creativecommons.org/licenses/by/2.0/ No changes were made to the photo.)</a:t>
            </a:r>
          </a:p>
        </p:txBody>
      </p:sp>
      <p:sp>
        <p:nvSpPr>
          <p:cNvPr id="4" name="Slide Number Placeholder 3"/>
          <p:cNvSpPr>
            <a:spLocks noGrp="1"/>
          </p:cNvSpPr>
          <p:nvPr>
            <p:ph type="sldNum" sz="quarter" idx="5"/>
          </p:nvPr>
        </p:nvSpPr>
        <p:spPr/>
        <p:txBody>
          <a:bodyPr/>
          <a:lstStyle/>
          <a:p>
            <a:fld id="{1734D747-9380-41EE-9946-EC9EC0CA5D1E}" type="slidenum">
              <a:rPr lang="en-GB" smtClean="0"/>
              <a:t>14</a:t>
            </a:fld>
            <a:endParaRPr lang="en-GB" dirty="0"/>
          </a:p>
        </p:txBody>
      </p:sp>
    </p:spTree>
    <p:extLst>
      <p:ext uri="{BB962C8B-B14F-4D97-AF65-F5344CB8AC3E}">
        <p14:creationId xmlns:p14="http://schemas.microsoft.com/office/powerpoint/2010/main" val="3322211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that we’ve talked about the motivation for extending our functions, and the general technique we’ll use, let’s look at eight different examples of useful things you can do. We’ll start with some simple ones, and gradually introduce more complex and interesting behavior.</a:t>
            </a:r>
          </a:p>
        </p:txBody>
      </p:sp>
      <p:sp>
        <p:nvSpPr>
          <p:cNvPr id="4" name="Slide Number Placeholder 3"/>
          <p:cNvSpPr>
            <a:spLocks noGrp="1"/>
          </p:cNvSpPr>
          <p:nvPr>
            <p:ph type="sldNum" sz="quarter" idx="5"/>
          </p:nvPr>
        </p:nvSpPr>
        <p:spPr/>
        <p:txBody>
          <a:bodyPr/>
          <a:lstStyle/>
          <a:p>
            <a:fld id="{1734D747-9380-41EE-9946-EC9EC0CA5D1E}" type="slidenum">
              <a:rPr lang="en-GB" smtClean="0"/>
              <a:t>15</a:t>
            </a:fld>
            <a:endParaRPr lang="en-GB" dirty="0"/>
          </a:p>
        </p:txBody>
      </p:sp>
    </p:spTree>
    <p:extLst>
      <p:ext uri="{BB962C8B-B14F-4D97-AF65-F5344CB8AC3E}">
        <p14:creationId xmlns:p14="http://schemas.microsoft.com/office/powerpoint/2010/main" val="4179456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example is a subset of a general practice known as “dark launches”, called dark reads.</a:t>
            </a:r>
          </a:p>
          <a:p>
            <a:endParaRPr lang="en-US" dirty="0"/>
          </a:p>
          <a:p>
            <a:r>
              <a:rPr lang="en-US" dirty="0"/>
              <a:t>Suppose you want to load test some new code, against production traffic, before launching a feature. You can do this by simply duplicating every existing call to your service, so that both the existing and the new code are run. (The intuition here is that you are performing a second read, but because the result of that second read is never shown to the caller, it is invisible to callers, and is “dark.”)</a:t>
            </a:r>
          </a:p>
          <a:p>
            <a:endParaRPr lang="en-US" dirty="0"/>
          </a:p>
          <a:p>
            <a:r>
              <a:rPr lang="en-US" dirty="0"/>
              <a:t>This function accepts two functions, a to b, and returns an a to b. It simply calls the first implementation, saves the result, and then calls the second implementation. Finally, the saved result is returned.</a:t>
            </a:r>
          </a:p>
          <a:p>
            <a:endParaRPr lang="en-US" dirty="0"/>
          </a:p>
          <a:p>
            <a:r>
              <a:rPr lang="en-US" dirty="0"/>
              <a:t>Note that you only want to do this with operations that are </a:t>
            </a:r>
            <a:r>
              <a:rPr lang="en-US" i="1" dirty="0"/>
              <a:t>idempotent.</a:t>
            </a:r>
            <a:r>
              <a:rPr lang="en-US" i="0" dirty="0"/>
              <a:t> That is, running it several times should not change the result that is returned.</a:t>
            </a:r>
          </a:p>
          <a:p>
            <a:endParaRPr lang="en-US" i="0" dirty="0"/>
          </a:p>
          <a:p>
            <a:r>
              <a:rPr lang="en-US" i="0" dirty="0"/>
              <a:t>(Photo by Salvatore G2. https://flic.kr/p/aUyYEz License: CC BY-ND 2.0 https://creativecommons.org/licenses/by-nd/2.0/ The image has not been modified.)</a:t>
            </a:r>
          </a:p>
        </p:txBody>
      </p:sp>
      <p:sp>
        <p:nvSpPr>
          <p:cNvPr id="4" name="Slide Number Placeholder 3"/>
          <p:cNvSpPr>
            <a:spLocks noGrp="1"/>
          </p:cNvSpPr>
          <p:nvPr>
            <p:ph type="sldNum" sz="quarter" idx="5"/>
          </p:nvPr>
        </p:nvSpPr>
        <p:spPr/>
        <p:txBody>
          <a:bodyPr/>
          <a:lstStyle/>
          <a:p>
            <a:fld id="{1734D747-9380-41EE-9946-EC9EC0CA5D1E}" type="slidenum">
              <a:rPr lang="en-GB" smtClean="0"/>
              <a:t>16</a:t>
            </a:fld>
            <a:endParaRPr lang="en-GB" dirty="0"/>
          </a:p>
        </p:txBody>
      </p:sp>
    </p:spTree>
    <p:extLst>
      <p:ext uri="{BB962C8B-B14F-4D97-AF65-F5344CB8AC3E}">
        <p14:creationId xmlns:p14="http://schemas.microsoft.com/office/powerpoint/2010/main" val="4260724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example is a slight extension of the previous one. Imagine that now, instead of just wanting to load test a new piece of code, we want to validate that it returns the same results as an existing piece of code. Maybe we have a new set of optimizations, and we want to make sure that we haven’t changed anything else about the function’s behavior. Maybe we have a new database or new backend that we want to migrate to, and we want to make sure that queries to the new system return identical results.</a:t>
            </a:r>
          </a:p>
          <a:p>
            <a:endParaRPr lang="en-US" dirty="0"/>
          </a:p>
          <a:p>
            <a:r>
              <a:rPr lang="en-US" dirty="0"/>
              <a:t>This wrapper is almost the same as the previous one, except that now we compare the results of the two functions. If they’re equal, we can run one side effect. If they’re different, we can run another side effect. This will give us the opportunity to print a log message about the discrepancy, update telemetry counters, and so forth.</a:t>
            </a:r>
          </a:p>
          <a:p>
            <a:endParaRPr lang="en-US" dirty="0"/>
          </a:p>
          <a:p>
            <a:r>
              <a:rPr lang="en-US" dirty="0"/>
              <a:t>So now, when you have a new implementation, you can not only test it against the same volume of production queries that you get, but you can also validate that you’re getting the same results, before you switch over.</a:t>
            </a:r>
          </a:p>
        </p:txBody>
      </p:sp>
      <p:sp>
        <p:nvSpPr>
          <p:cNvPr id="4" name="Slide Number Placeholder 3"/>
          <p:cNvSpPr>
            <a:spLocks noGrp="1"/>
          </p:cNvSpPr>
          <p:nvPr>
            <p:ph type="sldNum" sz="quarter" idx="5"/>
          </p:nvPr>
        </p:nvSpPr>
        <p:spPr/>
        <p:txBody>
          <a:bodyPr/>
          <a:lstStyle/>
          <a:p>
            <a:fld id="{1734D747-9380-41EE-9946-EC9EC0CA5D1E}" type="slidenum">
              <a:rPr lang="en-GB" smtClean="0"/>
              <a:t>17</a:t>
            </a:fld>
            <a:endParaRPr lang="en-GB" dirty="0"/>
          </a:p>
        </p:txBody>
      </p:sp>
    </p:spTree>
    <p:extLst>
      <p:ext uri="{BB962C8B-B14F-4D97-AF65-F5344CB8AC3E}">
        <p14:creationId xmlns:p14="http://schemas.microsoft.com/office/powerpoint/2010/main" val="3087470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example is what’s commonly called “feature flags”. Feature flags are a method by which you can selectively enable or disable features of your application, based on some criteria. (A glorified way of saying that you have “fine-grained conditional logic” in your program.) Given a function ‘a -&gt; bool, you choose between two different implementations of a -&gt; b.</a:t>
            </a:r>
          </a:p>
          <a:p>
            <a:endParaRPr lang="en-US" dirty="0"/>
          </a:p>
          <a:p>
            <a:r>
              <a:rPr lang="en-US" dirty="0"/>
              <a:t>You can use this to do a few different things: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Gradual rollouts of new functionality or features. Imagine a percentage dial, from 0 to 100, that controls whether a piece of code runs. For each request, you pick a random number, and if the number is below the dial setting, you run the code. Otherwise, you use the alternate. If you have a way to control the setting on your dial at runtime, this provides you a lot of operational flexibility to control your service, and respond to operational issues, without having to redeploy code, or bring the site down. A variation on this is to use some value from within your request, instead of a random one. Imagine that your ‘a type is a record type, containing some kind of integer GUID (like a request ID, a user ID, etc.). Take the modulus of that ID and 100, and compare against your percentage dial, to decide whether to enable the feature. The result of this is that, as you turn up your dial, a stable set of requests or users will see the new feature -- it won’t be random per request.</a:t>
            </a:r>
            <a:br>
              <a:rPr lang="en-US" dirty="0"/>
            </a:br>
            <a:endParaRPr lang="en-US" dirty="0"/>
          </a:p>
          <a:p>
            <a:pPr marL="171450" indent="-171450">
              <a:buFont typeface="Arial" panose="020B0604020202020204" pitchFamily="34" charset="0"/>
              <a:buChar char="•"/>
            </a:pPr>
            <a:r>
              <a:rPr lang="en-US" dirty="0"/>
              <a:t>Another use case is for the function to vary based on security permissions, or other business criteria or roles in your application.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And naturally, you can combine any or all of these techniques.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(Photo by Ben Sutherland: https://flic.kr/p/okCUgc License: CC BY 2.0 https://creativecommons.org/licenses/by/2.0/ The picture has not been modified.)</a:t>
            </a:r>
          </a:p>
        </p:txBody>
      </p:sp>
      <p:sp>
        <p:nvSpPr>
          <p:cNvPr id="4" name="Slide Number Placeholder 3"/>
          <p:cNvSpPr>
            <a:spLocks noGrp="1"/>
          </p:cNvSpPr>
          <p:nvPr>
            <p:ph type="sldNum" sz="quarter" idx="5"/>
          </p:nvPr>
        </p:nvSpPr>
        <p:spPr/>
        <p:txBody>
          <a:bodyPr/>
          <a:lstStyle/>
          <a:p>
            <a:fld id="{1734D747-9380-41EE-9946-EC9EC0CA5D1E}" type="slidenum">
              <a:rPr lang="en-GB" smtClean="0"/>
              <a:t>18</a:t>
            </a:fld>
            <a:endParaRPr lang="en-GB" dirty="0"/>
          </a:p>
        </p:txBody>
      </p:sp>
    </p:spTree>
    <p:extLst>
      <p:ext uri="{BB962C8B-B14F-4D97-AF65-F5344CB8AC3E}">
        <p14:creationId xmlns:p14="http://schemas.microsoft.com/office/powerpoint/2010/main" val="269311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fourth example is just a simple extension of the feature flags. Instead of switching between two implementations of a function, you can pick many. The function f, instead of being a function a -&gt; b, is now a -&gt; (a -&gt; b) – it returns you a function a -&gt; b. So instead of an if-then-else, like the feature flag example, this is a function mapping – possibly an actual instance of Map&lt;‘T&gt;, or maybe a pattern match expression.</a:t>
            </a:r>
          </a:p>
          <a:p>
            <a:endParaRPr lang="en-US" dirty="0"/>
          </a:p>
          <a:p>
            <a:r>
              <a:rPr lang="en-US" dirty="0"/>
              <a:t>OK, so what can you do with this?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obvious application is switching between different implementations of a function. Imagine that you have several different backing data stores for the same logical concept – a bunch of different customer databases, from different sources or acquisitions, and you want to present them with a common interface. Your mapping function here can provide separate logic for each of these different backing stores. This is nice, because you can test each of these separately – they don’t interact with each other, except inside this mapping function, which is hopefully pretty trivial.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Another possibility is using this as a switching point to perform A/B experimentation, where you present different results to different buckets of users. If your ‘a type is a record containing a user GUID, you can use this to bucket users based on their GUID. Then, if you want to be nice and functionally pure, you can take the function returned by f, and wrap it with a side effect to log your A/B experiment’s impression. That way, the underlying implementation of the function for each bucket doesn’t have to know or care that it’s being used in an experiment!</a:t>
            </a:r>
          </a:p>
        </p:txBody>
      </p:sp>
      <p:sp>
        <p:nvSpPr>
          <p:cNvPr id="4" name="Slide Number Placeholder 3"/>
          <p:cNvSpPr>
            <a:spLocks noGrp="1"/>
          </p:cNvSpPr>
          <p:nvPr>
            <p:ph type="sldNum" sz="quarter" idx="5"/>
          </p:nvPr>
        </p:nvSpPr>
        <p:spPr/>
        <p:txBody>
          <a:bodyPr/>
          <a:lstStyle/>
          <a:p>
            <a:fld id="{1734D747-9380-41EE-9946-EC9EC0CA5D1E}" type="slidenum">
              <a:rPr lang="en-GB" smtClean="0"/>
              <a:t>19</a:t>
            </a:fld>
            <a:endParaRPr lang="en-GB" dirty="0"/>
          </a:p>
        </p:txBody>
      </p:sp>
    </p:spTree>
    <p:extLst>
      <p:ext uri="{BB962C8B-B14F-4D97-AF65-F5344CB8AC3E}">
        <p14:creationId xmlns:p14="http://schemas.microsoft.com/office/powerpoint/2010/main" val="159629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this all about? Why are we here today?</a:t>
            </a:r>
          </a:p>
        </p:txBody>
      </p:sp>
      <p:sp>
        <p:nvSpPr>
          <p:cNvPr id="4" name="Slide Number Placeholder 3"/>
          <p:cNvSpPr>
            <a:spLocks noGrp="1"/>
          </p:cNvSpPr>
          <p:nvPr>
            <p:ph type="sldNum" sz="quarter" idx="5"/>
          </p:nvPr>
        </p:nvSpPr>
        <p:spPr/>
        <p:txBody>
          <a:bodyPr/>
          <a:lstStyle/>
          <a:p>
            <a:fld id="{1734D747-9380-41EE-9946-EC9EC0CA5D1E}" type="slidenum">
              <a:rPr lang="en-GB" smtClean="0"/>
              <a:t>2</a:t>
            </a:fld>
            <a:endParaRPr lang="en-GB" dirty="0"/>
          </a:p>
        </p:txBody>
      </p:sp>
    </p:spTree>
    <p:extLst>
      <p:ext uri="{BB962C8B-B14F-4D97-AF65-F5344CB8AC3E}">
        <p14:creationId xmlns:p14="http://schemas.microsoft.com/office/powerpoint/2010/main" val="504981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Caching is the fifth example. Given a function a -&gt; b, and some cache storage, first check the cache to see if there is an entry corresponding to the value of type a. If so, return that, without ever calling that function a -&gt; b. If not, then call the function, and then store the result in the cache storage. This will drastically reduce the cost of repeated queries on the same key.</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implement many different strategies for cache eviction. You can use an LRU scheme, or something based on TTL (time to live) values, where you store the timestamp at which a value was queried in the cache, and expire it after that timestamp.</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this cache sits in front of a mutable source of truth, you can wrap those write interfaces so that they invalidate the cache automatically – with this setup, your production system has proper coherent caching, without the underlying code needing to worry about it at all!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One last point: just like how CPUs have multiple layers of caching, you can apply multiple layers of caching to your functions as well. One example might be an in-memory cache, on top of a disk cache. Another setup might be an in-memory cache, on top of a remote cache (like Redis or </a:t>
            </a:r>
            <a:r>
              <a:rPr lang="en-US" dirty="0" err="1"/>
              <a:t>memcache</a:t>
            </a:r>
            <a:r>
              <a:rPr lang="en-US" dirty="0"/>
              <a:t>). With a two-tiered cache setup like this, your system can scale to serve </a:t>
            </a:r>
            <a:r>
              <a:rPr lang="en-US" i="1" dirty="0"/>
              <a:t>huge </a:t>
            </a:r>
            <a:r>
              <a:rPr lang="en-US" dirty="0"/>
              <a:t>amounts of traffic.</a:t>
            </a:r>
          </a:p>
        </p:txBody>
      </p:sp>
      <p:sp>
        <p:nvSpPr>
          <p:cNvPr id="4" name="Slide Number Placeholder 3"/>
          <p:cNvSpPr>
            <a:spLocks noGrp="1"/>
          </p:cNvSpPr>
          <p:nvPr>
            <p:ph type="sldNum" sz="quarter" idx="5"/>
          </p:nvPr>
        </p:nvSpPr>
        <p:spPr/>
        <p:txBody>
          <a:bodyPr/>
          <a:lstStyle/>
          <a:p>
            <a:fld id="{1734D747-9380-41EE-9946-EC9EC0CA5D1E}" type="slidenum">
              <a:rPr lang="en-GB" smtClean="0"/>
              <a:t>20</a:t>
            </a:fld>
            <a:endParaRPr lang="en-GB" dirty="0"/>
          </a:p>
        </p:txBody>
      </p:sp>
    </p:spTree>
    <p:extLst>
      <p:ext uri="{BB962C8B-B14F-4D97-AF65-F5344CB8AC3E}">
        <p14:creationId xmlns:p14="http://schemas.microsoft.com/office/powerpoint/2010/main" val="1539985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sixth example is retries, because our code exists in an imperfect world, where things sometimes fail (but maybe not in the same way twice in a row). For an operation that might potentially fail, we can wrap it with some code that will, given a particular class of errors, retry the operation, up to a certain limit of times. One use case for this might be to retry a disk I/O operation on failure, if a file is locked or in use. Another use case might be to wrap a call to a REST API over HTTP.</a:t>
            </a:r>
          </a:p>
          <a:p>
            <a:endParaRPr lang="en-US" dirty="0"/>
          </a:p>
          <a:p>
            <a:r>
              <a:rPr lang="en-US" dirty="0"/>
              <a:t>The general idea here is to wrap the operation, catch exceptions (or otherwise check if it succeeded), and, given a filtering function on exceptions, recursively try again, if we still have retry attempts remaining. We might treat certain exceptions as non-</a:t>
            </a:r>
            <a:r>
              <a:rPr lang="en-US" dirty="0" err="1"/>
              <a:t>retryable</a:t>
            </a:r>
            <a:r>
              <a:rPr lang="en-US" dirty="0"/>
              <a:t> – for example, if we get a positive signal from a system that retries will </a:t>
            </a:r>
            <a:r>
              <a:rPr lang="en-US" b="1" i="1" dirty="0"/>
              <a:t>never</a:t>
            </a:r>
            <a:r>
              <a:rPr lang="en-US" b="0" i="0" dirty="0"/>
              <a:t> succeed (for example, an HTTP 410 Gone). Another example might be that, for HTTP PUT or DELETE operations, we might only want to retry connection or transport failures, and not application-level failures.</a:t>
            </a:r>
            <a:r>
              <a:rPr lang="en-US" dirty="0"/>
              <a:t> In the async version of this, you might also attach some sort of delay, before retrying.</a:t>
            </a:r>
          </a:p>
          <a:p>
            <a:endParaRPr lang="en-US" dirty="0"/>
          </a:p>
          <a:p>
            <a:r>
              <a:rPr lang="en-US" dirty="0"/>
              <a:t>Your retry policies can get quite complex -- the example here is just the simplest one you could imagine.</a:t>
            </a:r>
          </a:p>
        </p:txBody>
      </p:sp>
      <p:sp>
        <p:nvSpPr>
          <p:cNvPr id="4" name="Slide Number Placeholder 3"/>
          <p:cNvSpPr>
            <a:spLocks noGrp="1"/>
          </p:cNvSpPr>
          <p:nvPr>
            <p:ph type="sldNum" sz="quarter" idx="5"/>
          </p:nvPr>
        </p:nvSpPr>
        <p:spPr/>
        <p:txBody>
          <a:bodyPr/>
          <a:lstStyle/>
          <a:p>
            <a:fld id="{1734D747-9380-41EE-9946-EC9EC0CA5D1E}" type="slidenum">
              <a:rPr lang="en-GB" smtClean="0"/>
              <a:t>21</a:t>
            </a:fld>
            <a:endParaRPr lang="en-GB" dirty="0"/>
          </a:p>
        </p:txBody>
      </p:sp>
    </p:spTree>
    <p:extLst>
      <p:ext uri="{BB962C8B-B14F-4D97-AF65-F5344CB8AC3E}">
        <p14:creationId xmlns:p14="http://schemas.microsoft.com/office/powerpoint/2010/main" val="1046281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seventh example I’ll discuss is the circuit breaker. Circuit breakers build upon the idea of retries a little bit. The general idea is that, if something starts failing a lot, you want to stop calling it, to avoid making problems worse, until it has recovered. The intuition here is that, like a circuit breaker in your house, a software circuit breaker will trip, if a dangerous condition is detected, and either shut off some code, or revert back to some known-safe fallback. When the danger has passed, the system can then resume normal operations automatically.</a:t>
            </a:r>
          </a:p>
          <a:p>
            <a:endParaRPr lang="en-US" dirty="0"/>
          </a:p>
          <a:p>
            <a:pPr marL="171450" indent="-171450">
              <a:buFont typeface="Arial" panose="020B0604020202020204" pitchFamily="34" charset="0"/>
              <a:buChar char="•"/>
            </a:pPr>
            <a:r>
              <a:rPr lang="en-US" dirty="0"/>
              <a:t>You can retain a rolling history of success and failure results, when calling your underlying function. If the </a:t>
            </a:r>
            <a:r>
              <a:rPr lang="en-US" i="1" dirty="0"/>
              <a:t>success rate</a:t>
            </a:r>
            <a:r>
              <a:rPr lang="en-US" i="0" dirty="0"/>
              <a:t> drops below some specified threshold value, you trip your circuit breaker, and start using your </a:t>
            </a:r>
            <a:r>
              <a:rPr lang="en-US" i="1" dirty="0"/>
              <a:t>alternate</a:t>
            </a:r>
            <a:r>
              <a:rPr lang="en-US" i="0" dirty="0"/>
              <a:t> implementation.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There are a couple of different options for your windowed history, similar to caching.</a:t>
            </a:r>
            <a:endParaRPr lang="en-US" i="0" dirty="0"/>
          </a:p>
          <a:p>
            <a:endParaRPr lang="en-US" i="0" dirty="0"/>
          </a:p>
          <a:p>
            <a:r>
              <a:rPr lang="en-US" i="0" dirty="0"/>
              <a:t>The circuit breaker is a key part of implementing what’s known as </a:t>
            </a:r>
            <a:r>
              <a:rPr lang="en-US" i="1" dirty="0"/>
              <a:t>graceful degradation</a:t>
            </a:r>
            <a:r>
              <a:rPr lang="en-US" i="0" dirty="0"/>
              <a:t>, where you can still return partial results or static results in the case of a system failure. For example, if you have a personalized recommendation system, you might be able to fall back to slightly-stale cached results, or to a statically-computed set of results.</a:t>
            </a:r>
          </a:p>
          <a:p>
            <a:endParaRPr lang="en-US" i="0" dirty="0"/>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22</a:t>
            </a:fld>
            <a:endParaRPr lang="en-GB" dirty="0"/>
          </a:p>
        </p:txBody>
      </p:sp>
    </p:spTree>
    <p:extLst>
      <p:ext uri="{BB962C8B-B14F-4D97-AF65-F5344CB8AC3E}">
        <p14:creationId xmlns:p14="http://schemas.microsoft.com/office/powerpoint/2010/main" val="4261392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eighth and last example is failure injection and simulation. This is a very simple extension of the feature flag example from before, where we choose randomly between the “normal” implementation of a function, and one that throws an exception. You can use this to simulate failures in other systems you call. This is useful not just to test your error handling, at different places in your program, but to test how the SLAs of your dependencies affect your ability to maintain </a:t>
            </a:r>
            <a:r>
              <a:rPr lang="en-US" b="1" i="1" dirty="0"/>
              <a:t>your</a:t>
            </a:r>
            <a:r>
              <a:rPr lang="en-US" b="0" i="0" dirty="0"/>
              <a:t> SLA.</a:t>
            </a:r>
          </a:p>
          <a:p>
            <a:endParaRPr lang="en-US" b="0" i="0" dirty="0"/>
          </a:p>
          <a:p>
            <a:pPr marL="171450" indent="-171450">
              <a:buFont typeface="Arial" panose="020B0604020202020204" pitchFamily="34" charset="0"/>
              <a:buChar char="•"/>
            </a:pPr>
            <a:r>
              <a:rPr lang="en-US" b="0" i="0" dirty="0"/>
              <a:t>You can also inject latency into your functions, rather than just purely failures. This can give you a better idea of how your program reacts to different network conditions, or how it may react when your dependencies are overloaded or responding slowly.</a:t>
            </a:r>
          </a:p>
          <a:p>
            <a:endParaRPr lang="en-US" b="0" i="0" dirty="0"/>
          </a:p>
          <a:p>
            <a:r>
              <a:rPr lang="en-US" b="0" i="0" dirty="0"/>
              <a:t>This example just uses a uniform random distribution of failures – if your use case calls for it, you can simulate much more complex distributions, too.</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23</a:t>
            </a:fld>
            <a:endParaRPr lang="en-GB" dirty="0"/>
          </a:p>
        </p:txBody>
      </p:sp>
    </p:spTree>
    <p:extLst>
      <p:ext uri="{BB962C8B-B14F-4D97-AF65-F5344CB8AC3E}">
        <p14:creationId xmlns:p14="http://schemas.microsoft.com/office/powerpoint/2010/main" val="3787972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with just what we’ve discussed in this presentation, you have almost the exact same capabilities as the Polly resiliency library, except in a F#-native form, more composable, and less intrusive to integrate with your existing codebase.</a:t>
            </a:r>
          </a:p>
          <a:p>
            <a:endParaRPr lang="en-US" dirty="0"/>
          </a:p>
          <a:p>
            <a:r>
              <a:rPr lang="en-US" dirty="0"/>
              <a:t>* Imagine having a query interface…</a:t>
            </a:r>
          </a:p>
          <a:p>
            <a:r>
              <a:rPr lang="en-US" dirty="0"/>
              <a:t>* to which you add a cache…</a:t>
            </a:r>
          </a:p>
          <a:p>
            <a:r>
              <a:rPr lang="en-US" dirty="0"/>
              <a:t>* and then another cache…</a:t>
            </a:r>
          </a:p>
          <a:p>
            <a:r>
              <a:rPr lang="en-US" dirty="0"/>
              <a:t>* and that one has some retry policies around it…</a:t>
            </a:r>
          </a:p>
          <a:p>
            <a:r>
              <a:rPr lang="en-US" dirty="0"/>
              <a:t>* and then underneath the cache, you have another source of truth…</a:t>
            </a:r>
          </a:p>
          <a:p>
            <a:r>
              <a:rPr lang="en-US" dirty="0"/>
              <a:t>* which has its own retry policies…</a:t>
            </a:r>
          </a:p>
          <a:p>
            <a:r>
              <a:rPr lang="en-US" dirty="0"/>
              <a:t>* and a circuit breaker, to avoid torching your database when your site goes viral…</a:t>
            </a:r>
          </a:p>
          <a:p>
            <a:r>
              <a:rPr lang="en-US" dirty="0"/>
              <a:t>* and maybe some A/B experimentation logic thrown in there. Something like that.</a:t>
            </a:r>
          </a:p>
          <a:p>
            <a:endParaRPr lang="en-US" dirty="0"/>
          </a:p>
          <a:p>
            <a:r>
              <a:rPr lang="en-US" dirty="0"/>
              <a:t>You can roll all of this up, and to the rest of your code, it just looks like another function f, from a -&gt; b. It’s not a Polly Policy object, or an execution of that. It’s just another function.</a:t>
            </a:r>
          </a:p>
          <a:p>
            <a:endParaRPr lang="en-US" dirty="0"/>
          </a:p>
          <a:p>
            <a:r>
              <a:rPr lang="en-US" dirty="0"/>
              <a:t>(Photos are out of copyright: https://flic.kr/p/oeYAf6 https://flic.kr/p/ouzXBx ) </a:t>
            </a:r>
          </a:p>
        </p:txBody>
      </p:sp>
      <p:sp>
        <p:nvSpPr>
          <p:cNvPr id="4" name="Slide Number Placeholder 3"/>
          <p:cNvSpPr>
            <a:spLocks noGrp="1"/>
          </p:cNvSpPr>
          <p:nvPr>
            <p:ph type="sldNum" sz="quarter" idx="5"/>
          </p:nvPr>
        </p:nvSpPr>
        <p:spPr/>
        <p:txBody>
          <a:bodyPr/>
          <a:lstStyle/>
          <a:p>
            <a:fld id="{1734D747-9380-41EE-9946-EC9EC0CA5D1E}" type="slidenum">
              <a:rPr lang="en-GB" smtClean="0"/>
              <a:t>24</a:t>
            </a:fld>
            <a:endParaRPr lang="en-GB" dirty="0"/>
          </a:p>
        </p:txBody>
      </p:sp>
    </p:spTree>
    <p:extLst>
      <p:ext uri="{BB962C8B-B14F-4D97-AF65-F5344CB8AC3E}">
        <p14:creationId xmlns:p14="http://schemas.microsoft.com/office/powerpoint/2010/main" val="3012589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which I touched upon earlier. Suppose you want to move your data backend around, maybe to a different cloud, or something like that. You have some query functionality on that data, for both the old backend, and the new backend.</a:t>
            </a:r>
          </a:p>
          <a:p>
            <a:endParaRPr lang="en-US" dirty="0"/>
          </a:p>
          <a:p>
            <a:pPr marL="171450" indent="-171450">
              <a:buFont typeface="Arial" panose="020B0604020202020204" pitchFamily="34" charset="0"/>
              <a:buChar char="•"/>
            </a:pPr>
            <a:r>
              <a:rPr lang="en-US" dirty="0"/>
              <a:t>You can start your migration process by performing dark reads on the new implementation, to make sure that your new system is configured correctly, and can handle the required load. </a:t>
            </a:r>
          </a:p>
          <a:p>
            <a:pPr marL="171450" indent="-171450">
              <a:buFont typeface="Arial" panose="020B0604020202020204" pitchFamily="34" charset="0"/>
              <a:buChar char="•"/>
            </a:pPr>
            <a:r>
              <a:rPr lang="en-US" dirty="0"/>
              <a:t>Once you’re confident about that, you can switch from dark reads to comparing or merging reads, to make sure that you’re getting back equivalent results for production queries. </a:t>
            </a:r>
          </a:p>
          <a:p>
            <a:pPr marL="171450" indent="-171450">
              <a:buFont typeface="Arial" panose="020B0604020202020204" pitchFamily="34" charset="0"/>
              <a:buChar char="•"/>
            </a:pPr>
            <a:r>
              <a:rPr lang="en-US" dirty="0"/>
              <a:t>When you’re confident about that, then you can switch your writes over to the new system, and backfill from the old system.</a:t>
            </a:r>
          </a:p>
          <a:p>
            <a:pPr marL="171450" indent="-171450">
              <a:buFont typeface="Arial" panose="020B0604020202020204" pitchFamily="34" charset="0"/>
              <a:buChar char="•"/>
            </a:pPr>
            <a:r>
              <a:rPr lang="en-US" dirty="0"/>
              <a:t>Finally, you can then turn off your merging reads and read exclusively from the new system.</a:t>
            </a:r>
          </a:p>
          <a:p>
            <a:endParaRPr lang="en-US" dirty="0"/>
          </a:p>
          <a:p>
            <a:r>
              <a:rPr lang="en-US" dirty="0"/>
              <a:t>The picture here is of what’s called “Roman riding”, which has been used as a metaphor for these types of online migrations, running multiple systems at once. It’s probably also a metaphor of the difficulties in doing this smoothly, without wiping out.</a:t>
            </a:r>
          </a:p>
          <a:p>
            <a:endParaRPr lang="en-US" dirty="0"/>
          </a:p>
          <a:p>
            <a:r>
              <a:rPr lang="en-US" dirty="0"/>
              <a:t>With what we’ve talked about, you can accomplish all of this, without changing any of the code that consumes this interface…because, again, it’s just some function, a -&gt; b, and as long as we are upholding the </a:t>
            </a:r>
            <a:r>
              <a:rPr lang="en-US" dirty="0" err="1"/>
              <a:t>Liskov</a:t>
            </a:r>
            <a:r>
              <a:rPr lang="en-US" dirty="0"/>
              <a:t> substitution principle, no one’s the wiser. We can do all of this grungy operational work, without needing to touch (and potentially break) our business logic. The only opportunity for us to break things is isolated in this migration code, which, well, that’s better than nothing, right?</a:t>
            </a:r>
          </a:p>
        </p:txBody>
      </p:sp>
      <p:sp>
        <p:nvSpPr>
          <p:cNvPr id="4" name="Slide Number Placeholder 3"/>
          <p:cNvSpPr>
            <a:spLocks noGrp="1"/>
          </p:cNvSpPr>
          <p:nvPr>
            <p:ph type="sldNum" sz="quarter" idx="5"/>
          </p:nvPr>
        </p:nvSpPr>
        <p:spPr/>
        <p:txBody>
          <a:bodyPr/>
          <a:lstStyle/>
          <a:p>
            <a:fld id="{1734D747-9380-41EE-9946-EC9EC0CA5D1E}" type="slidenum">
              <a:rPr lang="en-GB" smtClean="0"/>
              <a:t>25</a:t>
            </a:fld>
            <a:endParaRPr lang="en-GB" dirty="0"/>
          </a:p>
        </p:txBody>
      </p:sp>
    </p:spTree>
    <p:extLst>
      <p:ext uri="{BB962C8B-B14F-4D97-AF65-F5344CB8AC3E}">
        <p14:creationId xmlns:p14="http://schemas.microsoft.com/office/powerpoint/2010/main" val="3601245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realize that this might sound a bit complex, and might seem like a big inversion of the way a lot of codebases are written. But, let’s keep in mind that there are some huge advantages here:</a:t>
            </a:r>
          </a:p>
          <a:p>
            <a:endParaRPr lang="en-US" dirty="0"/>
          </a:p>
          <a:p>
            <a:pPr marL="171450" indent="-171450">
              <a:buFont typeface="Arial" panose="020B0604020202020204" pitchFamily="34" charset="0"/>
              <a:buChar char="•"/>
            </a:pPr>
            <a:r>
              <a:rPr lang="en-US" dirty="0"/>
              <a:t>You can test all of these wrappers independently of the business logic, which is huge. So you can construct a resiliency policy, with some empirically-chosen values around your retries, delays, and so forth, test it in isolation against some statistical distribution of failures and latencies, and be assured that it will work when applied to </a:t>
            </a:r>
            <a:r>
              <a:rPr lang="en-US" b="1" i="1" dirty="0"/>
              <a:t>any</a:t>
            </a:r>
            <a:r>
              <a:rPr lang="en-US" b="0" i="0" dirty="0"/>
              <a:t> function in your program.</a:t>
            </a:r>
            <a:br>
              <a:rPr lang="en-US" b="0" i="0" dirty="0"/>
            </a:br>
            <a:endParaRPr lang="en-US" b="0" i="0" dirty="0"/>
          </a:p>
          <a:p>
            <a:pPr marL="171450" indent="-171450">
              <a:buFont typeface="Arial" panose="020B0604020202020204" pitchFamily="34" charset="0"/>
              <a:buChar char="•"/>
            </a:pPr>
            <a:r>
              <a:rPr lang="en-US" b="0" i="0" dirty="0"/>
              <a:t>This keeps things more manageable – you get a lot of leverage from being able to construct a few policies, apply them in a lot of places, but only have to test them in 1.</a:t>
            </a:r>
            <a:br>
              <a:rPr lang="en-US" b="0" i="0" dirty="0"/>
            </a:br>
            <a:endParaRPr lang="en-US" b="0" i="0" dirty="0"/>
          </a:p>
          <a:p>
            <a:pPr marL="171450" indent="-171450">
              <a:buFont typeface="Arial" panose="020B0604020202020204" pitchFamily="34" charset="0"/>
              <a:buChar char="•"/>
            </a:pPr>
            <a:r>
              <a:rPr lang="en-US" b="0" i="0" dirty="0"/>
              <a:t>And those tests can be written against </a:t>
            </a:r>
            <a:r>
              <a:rPr lang="en-US" b="1" i="1" dirty="0"/>
              <a:t>extremely</a:t>
            </a:r>
            <a:r>
              <a:rPr lang="en-US" b="0" i="0" dirty="0"/>
              <a:t> simple functions, if you want – functions that return constant values, for example, or simple maps.</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26</a:t>
            </a:fld>
            <a:endParaRPr lang="en-GB" dirty="0"/>
          </a:p>
        </p:txBody>
      </p:sp>
    </p:spTree>
    <p:extLst>
      <p:ext uri="{BB962C8B-B14F-4D97-AF65-F5344CB8AC3E}">
        <p14:creationId xmlns:p14="http://schemas.microsoft.com/office/powerpoint/2010/main" val="1007048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coming to the end of my presentation here. So I have some sketches of what I’ve talked about in this presentation up on GitHub, at https://github.com/enovales/extend-everything. Right now, it’s not a proper library, but I may try and refine it and turn it into one. There are tests, comments, and a couple of examples. Please check it out.</a:t>
            </a:r>
          </a:p>
        </p:txBody>
      </p:sp>
      <p:sp>
        <p:nvSpPr>
          <p:cNvPr id="4" name="Slide Number Placeholder 3"/>
          <p:cNvSpPr>
            <a:spLocks noGrp="1"/>
          </p:cNvSpPr>
          <p:nvPr>
            <p:ph type="sldNum" sz="quarter" idx="5"/>
          </p:nvPr>
        </p:nvSpPr>
        <p:spPr/>
        <p:txBody>
          <a:bodyPr/>
          <a:lstStyle/>
          <a:p>
            <a:fld id="{1734D747-9380-41EE-9946-EC9EC0CA5D1E}" type="slidenum">
              <a:rPr lang="en-GB" smtClean="0"/>
              <a:t>27</a:t>
            </a:fld>
            <a:endParaRPr lang="en-GB" dirty="0"/>
          </a:p>
        </p:txBody>
      </p:sp>
    </p:spTree>
    <p:extLst>
      <p:ext uri="{BB962C8B-B14F-4D97-AF65-F5344CB8AC3E}">
        <p14:creationId xmlns:p14="http://schemas.microsoft.com/office/powerpoint/2010/main" val="1401670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it’s time for questions. What questions do you have? What would you like to hear more about?</a:t>
            </a:r>
          </a:p>
        </p:txBody>
      </p:sp>
      <p:sp>
        <p:nvSpPr>
          <p:cNvPr id="4" name="Slide Number Placeholder 3"/>
          <p:cNvSpPr>
            <a:spLocks noGrp="1"/>
          </p:cNvSpPr>
          <p:nvPr>
            <p:ph type="sldNum" sz="quarter" idx="5"/>
          </p:nvPr>
        </p:nvSpPr>
        <p:spPr/>
        <p:txBody>
          <a:bodyPr/>
          <a:lstStyle/>
          <a:p>
            <a:fld id="{1734D747-9380-41EE-9946-EC9EC0CA5D1E}" type="slidenum">
              <a:rPr lang="en-GB" smtClean="0"/>
              <a:t>28</a:t>
            </a:fld>
            <a:endParaRPr lang="en-GB" dirty="0"/>
          </a:p>
        </p:txBody>
      </p:sp>
    </p:spTree>
    <p:extLst>
      <p:ext uri="{BB962C8B-B14F-4D97-AF65-F5344CB8AC3E}">
        <p14:creationId xmlns:p14="http://schemas.microsoft.com/office/powerpoint/2010/main" val="3263338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 for your time. As I mentioned at the start, my name is Erik Novales, and you can reach me on Twitter at @yankeefinn. Enjoy your lunch, and the rest of the conference. Thanks!</a:t>
            </a:r>
          </a:p>
          <a:p>
            <a:endParaRPr lang="en-US" dirty="0"/>
          </a:p>
          <a:p>
            <a:r>
              <a:rPr lang="en-US" dirty="0"/>
              <a:t>(Photo by Susan Murtaugh: https://flic.kr/p/7Tqupe License: CC BY-ND 2.0 https://creativecommons.org/licenses/by-nd/2.0/ The photo was not modified.)</a:t>
            </a:r>
          </a:p>
        </p:txBody>
      </p:sp>
      <p:sp>
        <p:nvSpPr>
          <p:cNvPr id="4" name="Slide Number Placeholder 3"/>
          <p:cNvSpPr>
            <a:spLocks noGrp="1"/>
          </p:cNvSpPr>
          <p:nvPr>
            <p:ph type="sldNum" sz="quarter" idx="5"/>
          </p:nvPr>
        </p:nvSpPr>
        <p:spPr/>
        <p:txBody>
          <a:bodyPr/>
          <a:lstStyle/>
          <a:p>
            <a:fld id="{1734D747-9380-41EE-9946-EC9EC0CA5D1E}" type="slidenum">
              <a:rPr lang="en-GB" smtClean="0"/>
              <a:t>29</a:t>
            </a:fld>
            <a:endParaRPr lang="en-GB" dirty="0"/>
          </a:p>
        </p:txBody>
      </p:sp>
    </p:spTree>
    <p:extLst>
      <p:ext uri="{BB962C8B-B14F-4D97-AF65-F5344CB8AC3E}">
        <p14:creationId xmlns:p14="http://schemas.microsoft.com/office/powerpoint/2010/main" val="1484386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think about functional programming, we often think about its purity – and the first metaphor about purity that comes to mind is about fresh snow, so we’re </a:t>
            </a:r>
            <a:r>
              <a:rPr lang="en-US" dirty="0" err="1"/>
              <a:t>gonna</a:t>
            </a:r>
            <a:r>
              <a:rPr lang="en-US" dirty="0"/>
              <a:t> go with that. Functional programming: pure as the driven snow.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Functional programming is comprised of things like composable transformations – sequences of maps, filters, and reductions, involving what we call pure functions. At least, we want our functions as pure as we can get them – we try to separate side effects (like I/O and mutations) from our pure functions, to make those functions easier to reuse and to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 lot of knowledge and information out there, about how to build solid software in this style. People often use a lot of metaphors comparing functional programming to math, or saying that it’s beautiful, and so forth.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presentation is not really about all of this nice FP stuff.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 by McKay Savage: https://flic.kr/p/byioo License: CC BY 2.0 https://creativecommons.org/licenses/by/2.0/ No edits were made.)</a:t>
            </a:r>
          </a:p>
        </p:txBody>
      </p:sp>
      <p:sp>
        <p:nvSpPr>
          <p:cNvPr id="4" name="Slide Number Placeholder 3"/>
          <p:cNvSpPr>
            <a:spLocks noGrp="1"/>
          </p:cNvSpPr>
          <p:nvPr>
            <p:ph type="sldNum" sz="quarter" idx="5"/>
          </p:nvPr>
        </p:nvSpPr>
        <p:spPr/>
        <p:txBody>
          <a:bodyPr/>
          <a:lstStyle/>
          <a:p>
            <a:fld id="{1734D747-9380-41EE-9946-EC9EC0CA5D1E}" type="slidenum">
              <a:rPr lang="en-GB" smtClean="0"/>
              <a:t>3</a:t>
            </a:fld>
            <a:endParaRPr lang="en-GB" dirty="0"/>
          </a:p>
        </p:txBody>
      </p:sp>
    </p:spTree>
    <p:extLst>
      <p:ext uri="{BB962C8B-B14F-4D97-AF65-F5344CB8AC3E}">
        <p14:creationId xmlns:p14="http://schemas.microsoft.com/office/powerpoint/2010/main" val="375553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world tends to not be quite so clean and pure as we would like. It’s ugly.</a:t>
            </a:r>
          </a:p>
          <a:p>
            <a:endParaRPr lang="en-US" dirty="0"/>
          </a:p>
          <a:p>
            <a:pPr marL="171450" indent="-171450">
              <a:buFont typeface="Arial" panose="020B0604020202020204" pitchFamily="34" charset="0"/>
              <a:buChar char="•"/>
            </a:pPr>
            <a:r>
              <a:rPr lang="en-US" dirty="0"/>
              <a:t>As professional working programmers, our systems live for a long time, and we are bad at predicting the future.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will never get away from the need to safely change our business logic, as the business’s needs change.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We’ll always have some kind of a need to emit telemetry and logging, to give us insight into our systems, while we’re developing them, and when we’re maintaining them.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will never be in a world where hardware, remote services, or third party APIs are 100% reliable – so our systems need to be able to cope with that, and, as developers, we need to be able to easily test our reliability assumptions.</a:t>
            </a:r>
          </a:p>
          <a:p>
            <a:endParaRPr lang="en-US" dirty="0"/>
          </a:p>
          <a:p>
            <a:r>
              <a:rPr lang="en-US" dirty="0"/>
              <a:t>All of this stuff is messy – it’s essential, but often orthogonal to our core business logic. This talk is all about trying to help us deal with this aspect of our jobs more effectively. We want to be able to make these changes safely, quickly, and in a controlled manner. To make our code easier to maintain and understand, we want a way to keep as much of this stuff out of our core business logic, so these concerns are not intertwined. And we’d like to make as much of this operations-oriented code as generic as possible – we want to minimize duplicated code.</a:t>
            </a:r>
          </a:p>
          <a:p>
            <a:endParaRPr lang="en-US" dirty="0"/>
          </a:p>
          <a:p>
            <a:r>
              <a:rPr lang="en-US" dirty="0"/>
              <a:t>I was searching for a good way to describe one technique that can help us with this, when, surprise, surprise, I came across a nice, succinct description of some of the key concepts here, from Scott </a:t>
            </a:r>
            <a:r>
              <a:rPr lang="en-US" dirty="0" err="1"/>
              <a:t>Wlaschin’s</a:t>
            </a:r>
            <a:r>
              <a:rPr lang="en-US" dirty="0"/>
              <a:t> </a:t>
            </a:r>
            <a:r>
              <a:rPr lang="en-US" i="1" dirty="0"/>
              <a:t>F# for Fun and Profit</a:t>
            </a:r>
            <a:r>
              <a:rPr lang="en-US" dirty="0"/>
              <a:t>. I’ll excerpt two quotes here.</a:t>
            </a:r>
          </a:p>
          <a:p>
            <a:endParaRPr lang="en-US" dirty="0"/>
          </a:p>
          <a:p>
            <a:r>
              <a:rPr lang="en-US" dirty="0"/>
              <a:t>(Photo is public domain, by Dan Keck: https://flic.kr/p/EeCzkk)</a:t>
            </a:r>
          </a:p>
        </p:txBody>
      </p:sp>
      <p:sp>
        <p:nvSpPr>
          <p:cNvPr id="4" name="Slide Number Placeholder 3"/>
          <p:cNvSpPr>
            <a:spLocks noGrp="1"/>
          </p:cNvSpPr>
          <p:nvPr>
            <p:ph type="sldNum" sz="quarter" idx="5"/>
          </p:nvPr>
        </p:nvSpPr>
        <p:spPr/>
        <p:txBody>
          <a:bodyPr/>
          <a:lstStyle/>
          <a:p>
            <a:fld id="{1734D747-9380-41EE-9946-EC9EC0CA5D1E}" type="slidenum">
              <a:rPr lang="en-GB" smtClean="0"/>
              <a:t>4</a:t>
            </a:fld>
            <a:endParaRPr lang="en-GB" dirty="0"/>
          </a:p>
        </p:txBody>
      </p:sp>
    </p:spTree>
    <p:extLst>
      <p:ext uri="{BB962C8B-B14F-4D97-AF65-F5344CB8AC3E}">
        <p14:creationId xmlns:p14="http://schemas.microsoft.com/office/powerpoint/2010/main" val="2390985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&lt;read quote&gt;</a:t>
            </a:r>
          </a:p>
          <a:p>
            <a:endParaRPr lang="en-US" dirty="0"/>
          </a:p>
          <a:p>
            <a:r>
              <a:rPr lang="en-US" dirty="0"/>
              <a:t>So we can think of </a:t>
            </a:r>
            <a:r>
              <a:rPr lang="en-US" i="1" dirty="0"/>
              <a:t>any</a:t>
            </a:r>
            <a:r>
              <a:rPr lang="en-US" i="0" dirty="0"/>
              <a:t> function in our program as, conceptually, a single-method interface. Many programming languages impose a good bit of ceremony around creating an interface – you need to declare a name for the interface, add some method signatures, then implementations of that interface need to declare that they implement that interface, provide concrete implementations of that interface’s methods, yadda </a:t>
            </a:r>
            <a:r>
              <a:rPr lang="en-US" i="0" dirty="0" err="1"/>
              <a:t>yadda</a:t>
            </a:r>
            <a:r>
              <a:rPr lang="en-US" i="0" dirty="0"/>
              <a:t> </a:t>
            </a:r>
            <a:r>
              <a:rPr lang="en-US" i="0" dirty="0" err="1"/>
              <a:t>yadda</a:t>
            </a:r>
            <a:r>
              <a:rPr lang="en-US" i="0" dirty="0"/>
              <a:t>.</a:t>
            </a:r>
          </a:p>
          <a:p>
            <a:endParaRPr lang="en-US" i="0" dirty="0"/>
          </a:p>
          <a:p>
            <a:r>
              <a:rPr lang="en-US" i="0" dirty="0"/>
              <a:t>F# functions, though, are </a:t>
            </a:r>
            <a:r>
              <a:rPr lang="en-US" i="1" dirty="0"/>
              <a:t>extremely</a:t>
            </a:r>
            <a:r>
              <a:rPr lang="en-US" i="0" dirty="0"/>
              <a:t> low ceremony, when thought of as single-function interfaces. The type inferencing performed by the F# compiler allows it to do something called </a:t>
            </a:r>
            <a:r>
              <a:rPr lang="en-US" i="1" dirty="0"/>
              <a:t>automatic generalization</a:t>
            </a:r>
            <a:r>
              <a:rPr lang="en-US" i="0" dirty="0"/>
              <a:t>. With automatic generalization, absent any concrete types you may put in the declaration, the compiler will determine if the function has any dependencies on specific types, for each parameter. To use a slightly janky metaphor, it tries to find the lowest-common denominator for each type.</a:t>
            </a:r>
          </a:p>
          <a:p>
            <a:endParaRPr lang="en-US" i="0" dirty="0"/>
          </a:p>
          <a:p>
            <a:r>
              <a:rPr lang="en-US" i="0" dirty="0"/>
              <a:t>Often, you don’t need to specify any types explicitly, and if you do, you can use type constraints to make your functions as generic and broadly applicable as possible.</a:t>
            </a:r>
          </a:p>
          <a:p>
            <a:endParaRPr lang="en-US" i="0" dirty="0"/>
          </a:p>
          <a:p>
            <a:r>
              <a:rPr lang="en-US" i="0" dirty="0"/>
              <a:t>So, we can think of functions in our programs as fulfilling the contract of a single method interface. What if we could make alternate, enriched implementations of our interfaces? Would that help us with some of our day-to-day work?</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5</a:t>
            </a:fld>
            <a:endParaRPr lang="en-GB" dirty="0"/>
          </a:p>
        </p:txBody>
      </p:sp>
    </p:spTree>
    <p:extLst>
      <p:ext uri="{BB962C8B-B14F-4D97-AF65-F5344CB8AC3E}">
        <p14:creationId xmlns:p14="http://schemas.microsoft.com/office/powerpoint/2010/main" val="3002316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quote&gt;</a:t>
            </a:r>
          </a:p>
          <a:p>
            <a:endParaRPr lang="en-US" dirty="0"/>
          </a:p>
          <a:p>
            <a:r>
              <a:rPr lang="en-US" dirty="0"/>
              <a:t>Imagine that</a:t>
            </a:r>
            <a:r>
              <a:rPr lang="en-US" i="0" dirty="0"/>
              <a:t> we have two functions X and Y, which accept the same input types and produce the same output types. If Y is defined such that X’s provable properties are true of Y as well, Y is a </a:t>
            </a:r>
            <a:r>
              <a:rPr lang="en-US" i="1" dirty="0"/>
              <a:t>behavioral subtype</a:t>
            </a:r>
            <a:r>
              <a:rPr lang="en-US" i="0" dirty="0"/>
              <a:t> of X. We can substitute Y anywhere we use X. This is what’s known as the </a:t>
            </a:r>
            <a:r>
              <a:rPr lang="en-US" i="0" dirty="0" err="1"/>
              <a:t>Liskov</a:t>
            </a:r>
            <a:r>
              <a:rPr lang="en-US" i="0" dirty="0"/>
              <a:t> substitution principle.</a:t>
            </a:r>
          </a:p>
        </p:txBody>
      </p:sp>
      <p:sp>
        <p:nvSpPr>
          <p:cNvPr id="4" name="Slide Number Placeholder 3"/>
          <p:cNvSpPr>
            <a:spLocks noGrp="1"/>
          </p:cNvSpPr>
          <p:nvPr>
            <p:ph type="sldNum" sz="quarter" idx="5"/>
          </p:nvPr>
        </p:nvSpPr>
        <p:spPr/>
        <p:txBody>
          <a:bodyPr/>
          <a:lstStyle/>
          <a:p>
            <a:fld id="{1734D747-9380-41EE-9946-EC9EC0CA5D1E}" type="slidenum">
              <a:rPr lang="en-GB" smtClean="0"/>
              <a:t>6</a:t>
            </a:fld>
            <a:endParaRPr lang="en-GB" dirty="0"/>
          </a:p>
        </p:txBody>
      </p:sp>
    </p:spTree>
    <p:extLst>
      <p:ext uri="{BB962C8B-B14F-4D97-AF65-F5344CB8AC3E}">
        <p14:creationId xmlns:p14="http://schemas.microsoft.com/office/powerpoint/2010/main" val="9242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long as you honor this function signature, and that behavioral subtyping relationship, you can do pretty much whatever extra stuff you want…</a:t>
            </a:r>
          </a:p>
        </p:txBody>
      </p:sp>
      <p:sp>
        <p:nvSpPr>
          <p:cNvPr id="4" name="Slide Number Placeholder 3"/>
          <p:cNvSpPr>
            <a:spLocks noGrp="1"/>
          </p:cNvSpPr>
          <p:nvPr>
            <p:ph type="sldNum" sz="quarter" idx="5"/>
          </p:nvPr>
        </p:nvSpPr>
        <p:spPr/>
        <p:txBody>
          <a:bodyPr/>
          <a:lstStyle/>
          <a:p>
            <a:fld id="{1734D747-9380-41EE-9946-EC9EC0CA5D1E}" type="slidenum">
              <a:rPr lang="en-GB" smtClean="0"/>
              <a:t>7</a:t>
            </a:fld>
            <a:endParaRPr lang="en-GB" dirty="0"/>
          </a:p>
        </p:txBody>
      </p:sp>
    </p:spTree>
    <p:extLst>
      <p:ext uri="{BB962C8B-B14F-4D97-AF65-F5344CB8AC3E}">
        <p14:creationId xmlns:p14="http://schemas.microsoft.com/office/powerpoint/2010/main" val="207469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lot of, too. In the diagram, I’ve shaded the extra parts of Y and Z to suggest that these are performing extra work, unrelated to the core essence of X (which is still done in both Y and Z).</a:t>
            </a:r>
          </a:p>
          <a:p>
            <a:endParaRPr lang="en-US" dirty="0"/>
          </a:p>
          <a:p>
            <a:r>
              <a:rPr lang="en-US" dirty="0"/>
              <a:t>It turns out that, yes, this is a very useful technique to separate out a lot of that messy, yet essential, operations-oriented code. If you’re familiar with the Gang of Four </a:t>
            </a:r>
            <a:r>
              <a:rPr lang="en-US" i="1" dirty="0"/>
              <a:t>Design Patterns</a:t>
            </a:r>
            <a:r>
              <a:rPr lang="en-US" dirty="0"/>
              <a:t> book, several of the patterns (like decorators) can be implemented in this manner. This can make it a lot easier for you to test, maintain, and evolve your codebase.</a:t>
            </a:r>
          </a:p>
        </p:txBody>
      </p:sp>
      <p:sp>
        <p:nvSpPr>
          <p:cNvPr id="4" name="Slide Number Placeholder 3"/>
          <p:cNvSpPr>
            <a:spLocks noGrp="1"/>
          </p:cNvSpPr>
          <p:nvPr>
            <p:ph type="sldNum" sz="quarter" idx="5"/>
          </p:nvPr>
        </p:nvSpPr>
        <p:spPr/>
        <p:txBody>
          <a:bodyPr/>
          <a:lstStyle/>
          <a:p>
            <a:fld id="{1734D747-9380-41EE-9946-EC9EC0CA5D1E}" type="slidenum">
              <a:rPr lang="en-GB" smtClean="0"/>
              <a:t>8</a:t>
            </a:fld>
            <a:endParaRPr lang="en-GB" dirty="0"/>
          </a:p>
        </p:txBody>
      </p:sp>
    </p:spTree>
    <p:extLst>
      <p:ext uri="{BB962C8B-B14F-4D97-AF65-F5344CB8AC3E}">
        <p14:creationId xmlns:p14="http://schemas.microsoft.com/office/powerpoint/2010/main" val="91534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hope for what you get out of this presentation is namely some inspiration about where you might apply this technique in your own systems. Because of F#’s automatic generalization and support for generics, it can be really simple to start using these techniques in your code. There’s not a lot of boilerplate, and you probably don’t need to disturb your core business logic very much.</a:t>
            </a:r>
          </a:p>
        </p:txBody>
      </p:sp>
      <p:sp>
        <p:nvSpPr>
          <p:cNvPr id="4" name="Slide Number Placeholder 3"/>
          <p:cNvSpPr>
            <a:spLocks noGrp="1"/>
          </p:cNvSpPr>
          <p:nvPr>
            <p:ph type="sldNum" sz="quarter" idx="5"/>
          </p:nvPr>
        </p:nvSpPr>
        <p:spPr/>
        <p:txBody>
          <a:bodyPr/>
          <a:lstStyle/>
          <a:p>
            <a:fld id="{1734D747-9380-41EE-9946-EC9EC0CA5D1E}" type="slidenum">
              <a:rPr lang="en-GB" smtClean="0"/>
              <a:t>9</a:t>
            </a:fld>
            <a:endParaRPr lang="en-GB" dirty="0"/>
          </a:p>
        </p:txBody>
      </p:sp>
    </p:spTree>
    <p:extLst>
      <p:ext uri="{BB962C8B-B14F-4D97-AF65-F5344CB8AC3E}">
        <p14:creationId xmlns:p14="http://schemas.microsoft.com/office/powerpoint/2010/main" val="1775551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hyperlink" Target="https://creativecommons.org/licenses/by/2.0/" TargetMode="External"/><Relationship Id="rId4" Type="http://schemas.openxmlformats.org/officeDocument/2006/relationships/hyperlink" Target="https://flic.kr/p/Mck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hyperlink" Target="https://creativecommons.org/licenses/by/2.0/" TargetMode="External"/><Relationship Id="rId4" Type="http://schemas.openxmlformats.org/officeDocument/2006/relationships/hyperlink" Target="https://flic.kr/p/Mck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hyperlink" Target="https://creativecommons.org/licenses/by-nd/2.0/" TargetMode="External"/><Relationship Id="rId4" Type="http://schemas.openxmlformats.org/officeDocument/2006/relationships/hyperlink" Target="https://flic.kr/p/aUyYEz"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hyperlink" Target="https://creativecommons.org/licenses/by/2.0/" TargetMode="External"/><Relationship Id="rId4" Type="http://schemas.openxmlformats.org/officeDocument/2006/relationships/hyperlink" Target="https://flic.kr/p/okCUgc"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https://creativecommons.org/licenses/by-nc-nd/3.0/" TargetMode="External"/><Relationship Id="rId4" Type="http://schemas.openxmlformats.org/officeDocument/2006/relationships/hyperlink" Target="http://flickr.com/photos/spoiltcat/4879440540"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hyperlink" Target="https://creativecommons.org/licenses/by-sa/3.0/" TargetMode="External"/><Relationship Id="rId4" Type="http://schemas.openxmlformats.org/officeDocument/2006/relationships/hyperlink" Target="http://raspberrypi.stackexchange.com/questions/40079/lm35-long-electric-wir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enovales/extend-everything"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17.xml"/><Relationship Id="rId5" Type="http://schemas.openxmlformats.org/officeDocument/2006/relationships/hyperlink" Target="https://creativecommons.org/licenses/by-nd/2.0/" TargetMode="External"/><Relationship Id="rId4" Type="http://schemas.openxmlformats.org/officeDocument/2006/relationships/hyperlink" Target="https://flic.kr/p/7Tqup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creativecommons.org/licenses/by/2.0/" TargetMode="External"/><Relationship Id="rId4" Type="http://schemas.openxmlformats.org/officeDocument/2006/relationships/hyperlink" Target="https://flic.kr/p/byio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fsharpforfunandprofit.com/posts/convenience-functions-as-interface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fsharpforfunandprofit.com/posts/convenience-functions-as-interface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Functions as Interfaces</a:t>
            </a:r>
            <a:endParaRPr lang="en-GB"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Extend Everything!</a:t>
            </a:r>
            <a:endParaRPr lang="en-GB" dirty="0"/>
          </a:p>
        </p:txBody>
      </p:sp>
      <p:sp>
        <p:nvSpPr>
          <p:cNvPr id="4" name="TextBox 3">
            <a:extLst>
              <a:ext uri="{FF2B5EF4-FFF2-40B4-BE49-F238E27FC236}">
                <a16:creationId xmlns:a16="http://schemas.microsoft.com/office/drawing/2014/main" id="{40365B73-761B-4004-8469-DC4D5AADEFFD}"/>
              </a:ext>
            </a:extLst>
          </p:cNvPr>
          <p:cNvSpPr txBox="1"/>
          <p:nvPr/>
        </p:nvSpPr>
        <p:spPr>
          <a:xfrm>
            <a:off x="2837622" y="5496339"/>
            <a:ext cx="4557092" cy="646331"/>
          </a:xfrm>
          <a:prstGeom prst="rect">
            <a:avLst/>
          </a:prstGeom>
          <a:noFill/>
        </p:spPr>
        <p:txBody>
          <a:bodyPr wrap="square" rtlCol="0">
            <a:spAutoFit/>
          </a:bodyPr>
          <a:lstStyle/>
          <a:p>
            <a:r>
              <a:rPr lang="en-US" dirty="0">
                <a:solidFill>
                  <a:schemeClr val="bg1"/>
                </a:solidFill>
              </a:rPr>
              <a:t>Erik Novales</a:t>
            </a:r>
          </a:p>
          <a:p>
            <a:r>
              <a:rPr lang="en-US" dirty="0">
                <a:solidFill>
                  <a:schemeClr val="bg1"/>
                </a:solidFill>
              </a:rPr>
              <a:t>@yankeefinn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0475-4C27-424D-93EA-5078EEDCBCF8}"/>
              </a:ext>
            </a:extLst>
          </p:cNvPr>
          <p:cNvSpPr>
            <a:spLocks noGrp="1"/>
          </p:cNvSpPr>
          <p:nvPr>
            <p:ph type="title"/>
          </p:nvPr>
        </p:nvSpPr>
        <p:spPr/>
        <p:txBody>
          <a:bodyPr/>
          <a:lstStyle/>
          <a:p>
            <a:r>
              <a:rPr lang="en-US" dirty="0"/>
              <a:t>The general pattern</a:t>
            </a:r>
          </a:p>
        </p:txBody>
      </p:sp>
      <p:sp>
        <p:nvSpPr>
          <p:cNvPr id="3" name="Slide Number Placeholder 2">
            <a:extLst>
              <a:ext uri="{FF2B5EF4-FFF2-40B4-BE49-F238E27FC236}">
                <a16:creationId xmlns:a16="http://schemas.microsoft.com/office/drawing/2014/main" id="{9236E583-FDCE-40BE-816E-E2F02F6CA922}"/>
              </a:ext>
            </a:extLst>
          </p:cNvPr>
          <p:cNvSpPr>
            <a:spLocks noGrp="1"/>
          </p:cNvSpPr>
          <p:nvPr>
            <p:ph type="sldNum" sz="quarter" idx="12"/>
          </p:nvPr>
        </p:nvSpPr>
        <p:spPr/>
        <p:txBody>
          <a:bodyPr/>
          <a:lstStyle/>
          <a:p>
            <a:fld id="{C263D6C4-4840-40CC-AC84-17E24B3B7BDE}" type="slidenum">
              <a:rPr lang="en-GB" smtClean="0"/>
              <a:pPr/>
              <a:t>10</a:t>
            </a:fld>
            <a:endParaRPr lang="en-GB" dirty="0"/>
          </a:p>
        </p:txBody>
      </p:sp>
      <p:sp>
        <p:nvSpPr>
          <p:cNvPr id="5" name="Content Placeholder 4">
            <a:extLst>
              <a:ext uri="{FF2B5EF4-FFF2-40B4-BE49-F238E27FC236}">
                <a16:creationId xmlns:a16="http://schemas.microsoft.com/office/drawing/2014/main" id="{E48372DF-E6D2-4C6A-A7BC-09508788D504}"/>
              </a:ext>
            </a:extLst>
          </p:cNvPr>
          <p:cNvSpPr>
            <a:spLocks noGrp="1"/>
          </p:cNvSpPr>
          <p:nvPr>
            <p:ph sz="half" idx="1"/>
          </p:nvPr>
        </p:nvSpPr>
        <p:spPr>
          <a:xfrm>
            <a:off x="443365" y="1517714"/>
            <a:ext cx="5955165" cy="5162485"/>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wrap&lt;‘a, ‘b&gt;(underlying: ‘a -&gt; ‘b)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 -&gt;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underlying(</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a:t>
            </a:r>
          </a:p>
          <a:p>
            <a:pPr marL="0" indent="0">
              <a:buNone/>
            </a:pP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p:txBody>
      </p:sp>
      <p:sp>
        <p:nvSpPr>
          <p:cNvPr id="6" name="Content Placeholder 5">
            <a:extLst>
              <a:ext uri="{FF2B5EF4-FFF2-40B4-BE49-F238E27FC236}">
                <a16:creationId xmlns:a16="http://schemas.microsoft.com/office/drawing/2014/main" id="{D7A92CD7-80C2-49E8-A348-89F352348C26}"/>
              </a:ext>
            </a:extLst>
          </p:cNvPr>
          <p:cNvSpPr>
            <a:spLocks noGrp="1"/>
          </p:cNvSpPr>
          <p:nvPr>
            <p:ph sz="half" idx="2"/>
          </p:nvPr>
        </p:nvSpPr>
        <p:spPr/>
        <p:txBody>
          <a:bodyPr/>
          <a:lstStyle/>
          <a:p>
            <a:r>
              <a:rPr lang="en-US" dirty="0"/>
              <a:t>Simple repository-like interface – functions that accept a query, and return a result.</a:t>
            </a:r>
          </a:p>
          <a:p>
            <a:pPr lvl="1"/>
            <a:r>
              <a:rPr lang="en-US" dirty="0"/>
              <a:t>Some code snippets will use the Repository name, others just the bare </a:t>
            </a:r>
            <a:br>
              <a:rPr lang="en-US" dirty="0"/>
            </a:br>
            <a:r>
              <a:rPr lang="en-US" dirty="0">
                <a:latin typeface="Courier New" panose="02070309020205020404" pitchFamily="49" charset="0"/>
                <a:cs typeface="Courier New" panose="02070309020205020404" pitchFamily="49" charset="0"/>
              </a:rPr>
              <a:t>‘a -&gt; ‘b</a:t>
            </a:r>
            <a:r>
              <a:rPr lang="en-US" dirty="0"/>
              <a:t> function style.</a:t>
            </a:r>
            <a:br>
              <a:rPr lang="en-US" dirty="0"/>
            </a:br>
            <a:endParaRPr lang="en-US" dirty="0"/>
          </a:p>
          <a:p>
            <a:r>
              <a:rPr lang="en-US" dirty="0"/>
              <a:t>Add features by wrapping your underlying business logic or functionality.</a:t>
            </a:r>
          </a:p>
          <a:p>
            <a:pPr lvl="1"/>
            <a:r>
              <a:rPr lang="en-US" dirty="0"/>
              <a:t>This can include unwrapping or transforming the input value.</a:t>
            </a:r>
            <a:br>
              <a:rPr lang="en-US" dirty="0"/>
            </a:br>
            <a:endParaRPr lang="en-US" dirty="0"/>
          </a:p>
          <a:p>
            <a:r>
              <a:rPr lang="en-US" dirty="0"/>
              <a:t>Each feature is a composable wrapper.</a:t>
            </a:r>
          </a:p>
        </p:txBody>
      </p:sp>
      <p:grpSp>
        <p:nvGrpSpPr>
          <p:cNvPr id="11" name="Group 10">
            <a:extLst>
              <a:ext uri="{FF2B5EF4-FFF2-40B4-BE49-F238E27FC236}">
                <a16:creationId xmlns:a16="http://schemas.microsoft.com/office/drawing/2014/main" id="{631404D2-EBFB-4A92-81D9-113267A923C1}"/>
              </a:ext>
            </a:extLst>
          </p:cNvPr>
          <p:cNvGrpSpPr/>
          <p:nvPr/>
        </p:nvGrpSpPr>
        <p:grpSpPr>
          <a:xfrm>
            <a:off x="443365" y="2273300"/>
            <a:ext cx="5184437" cy="369332"/>
            <a:chOff x="443365" y="2273300"/>
            <a:chExt cx="5184437" cy="369332"/>
          </a:xfrm>
        </p:grpSpPr>
        <p:sp>
          <p:nvSpPr>
            <p:cNvPr id="7" name="TextBox 6">
              <a:extLst>
                <a:ext uri="{FF2B5EF4-FFF2-40B4-BE49-F238E27FC236}">
                  <a16:creationId xmlns:a16="http://schemas.microsoft.com/office/drawing/2014/main" id="{9E8CFA33-4CC6-4B55-A274-894AEF238A66}"/>
                </a:ext>
              </a:extLst>
            </p:cNvPr>
            <p:cNvSpPr txBox="1"/>
            <p:nvPr/>
          </p:nvSpPr>
          <p:spPr>
            <a:xfrm>
              <a:off x="443365" y="2273300"/>
              <a:ext cx="5184437" cy="369332"/>
            </a:xfrm>
            <a:prstGeom prst="rect">
              <a:avLst/>
            </a:prstGeom>
            <a:solidFill>
              <a:schemeClr val="accent3">
                <a:lumMod val="75000"/>
              </a:schemeClr>
            </a:solidFill>
          </p:spPr>
          <p:txBody>
            <a:bodyPr wrap="square" rtlCol="0">
              <a:spAutoFit/>
            </a:bodyPr>
            <a:lstStyle/>
            <a:p>
              <a:pPr algn="ctr"/>
              <a:r>
                <a:rPr lang="en-US" dirty="0">
                  <a:solidFill>
                    <a:schemeClr val="bg1"/>
                  </a:solidFill>
                </a:rPr>
                <a:t>Underlying</a:t>
              </a:r>
            </a:p>
          </p:txBody>
        </p:sp>
        <p:sp>
          <p:nvSpPr>
            <p:cNvPr id="8" name="TextBox 7">
              <a:extLst>
                <a:ext uri="{FF2B5EF4-FFF2-40B4-BE49-F238E27FC236}">
                  <a16:creationId xmlns:a16="http://schemas.microsoft.com/office/drawing/2014/main" id="{97B9ADA5-90D2-4FDE-9913-3CBF9457923E}"/>
                </a:ext>
              </a:extLst>
            </p:cNvPr>
            <p:cNvSpPr txBox="1"/>
            <p:nvPr/>
          </p:nvSpPr>
          <p:spPr>
            <a:xfrm>
              <a:off x="443365" y="2273300"/>
              <a:ext cx="1321935" cy="369332"/>
            </a:xfrm>
            <a:prstGeom prst="rect">
              <a:avLst/>
            </a:prstGeom>
            <a:solidFill>
              <a:schemeClr val="accent1"/>
            </a:solidFill>
          </p:spPr>
          <p:txBody>
            <a:bodyPr wrap="square" rtlCol="0">
              <a:spAutoFit/>
            </a:bodyPr>
            <a:lstStyle/>
            <a:p>
              <a:pPr algn="ctr"/>
              <a:r>
                <a:rPr lang="en-US" dirty="0">
                  <a:solidFill>
                    <a:schemeClr val="bg1"/>
                  </a:solidFill>
                </a:rPr>
                <a:t>Wrap</a:t>
              </a:r>
            </a:p>
          </p:txBody>
        </p:sp>
        <p:sp>
          <p:nvSpPr>
            <p:cNvPr id="9" name="TextBox 8">
              <a:extLst>
                <a:ext uri="{FF2B5EF4-FFF2-40B4-BE49-F238E27FC236}">
                  <a16:creationId xmlns:a16="http://schemas.microsoft.com/office/drawing/2014/main" id="{722F00D1-56C8-4A2E-A6B1-C1AE3ECDC025}"/>
                </a:ext>
              </a:extLst>
            </p:cNvPr>
            <p:cNvSpPr txBox="1"/>
            <p:nvPr/>
          </p:nvSpPr>
          <p:spPr>
            <a:xfrm>
              <a:off x="4305867" y="2273300"/>
              <a:ext cx="1321935" cy="369332"/>
            </a:xfrm>
            <a:prstGeom prst="rect">
              <a:avLst/>
            </a:prstGeom>
            <a:solidFill>
              <a:schemeClr val="accent1"/>
            </a:solidFill>
          </p:spPr>
          <p:txBody>
            <a:bodyPr wrap="square" rtlCol="0">
              <a:spAutoFit/>
            </a:bodyPr>
            <a:lstStyle/>
            <a:p>
              <a:pPr algn="ctr"/>
              <a:r>
                <a:rPr lang="en-US" dirty="0">
                  <a:solidFill>
                    <a:schemeClr val="bg1"/>
                  </a:solidFill>
                </a:rPr>
                <a:t>Wrap</a:t>
              </a:r>
            </a:p>
          </p:txBody>
        </p:sp>
      </p:grpSp>
    </p:spTree>
    <p:extLst>
      <p:ext uri="{BB962C8B-B14F-4D97-AF65-F5344CB8AC3E}">
        <p14:creationId xmlns:p14="http://schemas.microsoft.com/office/powerpoint/2010/main" val="302519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0475-4C27-424D-93EA-5078EEDCBCF8}"/>
              </a:ext>
            </a:extLst>
          </p:cNvPr>
          <p:cNvSpPr>
            <a:spLocks noGrp="1"/>
          </p:cNvSpPr>
          <p:nvPr>
            <p:ph type="title"/>
          </p:nvPr>
        </p:nvSpPr>
        <p:spPr/>
        <p:txBody>
          <a:bodyPr/>
          <a:lstStyle/>
          <a:p>
            <a:r>
              <a:rPr lang="en-US" dirty="0"/>
              <a:t>The general pattern</a:t>
            </a:r>
          </a:p>
        </p:txBody>
      </p:sp>
      <p:sp>
        <p:nvSpPr>
          <p:cNvPr id="3" name="Slide Number Placeholder 2">
            <a:extLst>
              <a:ext uri="{FF2B5EF4-FFF2-40B4-BE49-F238E27FC236}">
                <a16:creationId xmlns:a16="http://schemas.microsoft.com/office/drawing/2014/main" id="{9236E583-FDCE-40BE-816E-E2F02F6CA922}"/>
              </a:ext>
            </a:extLst>
          </p:cNvPr>
          <p:cNvSpPr>
            <a:spLocks noGrp="1"/>
          </p:cNvSpPr>
          <p:nvPr>
            <p:ph type="sldNum" sz="quarter" idx="12"/>
          </p:nvPr>
        </p:nvSpPr>
        <p:spPr/>
        <p:txBody>
          <a:bodyPr/>
          <a:lstStyle/>
          <a:p>
            <a:fld id="{C263D6C4-4840-40CC-AC84-17E24B3B7BDE}" type="slidenum">
              <a:rPr lang="en-GB" smtClean="0"/>
              <a:pPr/>
              <a:t>11</a:t>
            </a:fld>
            <a:endParaRPr lang="en-GB" dirty="0"/>
          </a:p>
        </p:txBody>
      </p:sp>
      <p:sp>
        <p:nvSpPr>
          <p:cNvPr id="5" name="Content Placeholder 4">
            <a:extLst>
              <a:ext uri="{FF2B5EF4-FFF2-40B4-BE49-F238E27FC236}">
                <a16:creationId xmlns:a16="http://schemas.microsoft.com/office/drawing/2014/main" id="{E48372DF-E6D2-4C6A-A7BC-09508788D504}"/>
              </a:ext>
            </a:extLst>
          </p:cNvPr>
          <p:cNvSpPr>
            <a:spLocks noGrp="1"/>
          </p:cNvSpPr>
          <p:nvPr>
            <p:ph sz="half" idx="1"/>
          </p:nvPr>
        </p:nvSpPr>
        <p:spPr>
          <a:xfrm>
            <a:off x="443365" y="1517714"/>
            <a:ext cx="5955165" cy="5162485"/>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wrap&lt;‘a, ‘b&gt;(underlying: ‘a -&gt; ‘b)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 -&gt;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underlying(</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a:t>
            </a:r>
          </a:p>
          <a:p>
            <a:pPr marL="0" indent="0">
              <a:buNone/>
            </a:pP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let consumer&lt;‘a, ‘b, ‘c&gt;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f1: ‘a -&gt; ‘b,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f2: ‘b -&gt; ‘c,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 ‘a): ‘a -&gt; ‘c = f2(f1(a))</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exampleConsumer</a:t>
            </a:r>
            <a:r>
              <a:rPr lang="en-US" sz="1600" dirty="0">
                <a:latin typeface="Courier New" panose="02070309020205020404" pitchFamily="49" charset="0"/>
                <a:cs typeface="Courier New" panose="02070309020205020404" pitchFamily="49" charset="0"/>
              </a:rPr>
              <a:t> = consumer(wrap(f1), f2)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exampleConsumer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myA</a:t>
            </a:r>
            <a:r>
              <a:rPr lang="en-US" sz="1600" dirty="0">
                <a:latin typeface="Courier New" panose="02070309020205020404" pitchFamily="49" charset="0"/>
                <a:cs typeface="Courier New" panose="02070309020205020404" pitchFamily="49" charset="0"/>
              </a:rPr>
              <a:t>) // invocation</a:t>
            </a:r>
          </a:p>
        </p:txBody>
      </p:sp>
      <p:sp>
        <p:nvSpPr>
          <p:cNvPr id="6" name="Content Placeholder 5">
            <a:extLst>
              <a:ext uri="{FF2B5EF4-FFF2-40B4-BE49-F238E27FC236}">
                <a16:creationId xmlns:a16="http://schemas.microsoft.com/office/drawing/2014/main" id="{D7A92CD7-80C2-49E8-A348-89F352348C26}"/>
              </a:ext>
            </a:extLst>
          </p:cNvPr>
          <p:cNvSpPr>
            <a:spLocks noGrp="1"/>
          </p:cNvSpPr>
          <p:nvPr>
            <p:ph sz="half" idx="2"/>
          </p:nvPr>
        </p:nvSpPr>
        <p:spPr/>
        <p:txBody>
          <a:bodyPr/>
          <a:lstStyle/>
          <a:p>
            <a:r>
              <a:rPr lang="en-US" dirty="0"/>
              <a:t>Simple repository-like interface – functions that accept a query, and return a result.</a:t>
            </a:r>
          </a:p>
          <a:p>
            <a:pPr lvl="1"/>
            <a:r>
              <a:rPr lang="en-US" dirty="0"/>
              <a:t>Some code snippets will use the Repository name, others just the bare </a:t>
            </a:r>
            <a:br>
              <a:rPr lang="en-US" dirty="0"/>
            </a:br>
            <a:r>
              <a:rPr lang="en-US" dirty="0">
                <a:latin typeface="Courier New" panose="02070309020205020404" pitchFamily="49" charset="0"/>
                <a:cs typeface="Courier New" panose="02070309020205020404" pitchFamily="49" charset="0"/>
              </a:rPr>
              <a:t>‘a -&gt; ‘b</a:t>
            </a:r>
            <a:r>
              <a:rPr lang="en-US" dirty="0"/>
              <a:t> function style.</a:t>
            </a:r>
            <a:br>
              <a:rPr lang="en-US" dirty="0"/>
            </a:br>
            <a:endParaRPr lang="en-US" dirty="0"/>
          </a:p>
          <a:p>
            <a:r>
              <a:rPr lang="en-US" dirty="0"/>
              <a:t>Add features by wrapping your underlying business logic or functionality.</a:t>
            </a:r>
          </a:p>
          <a:p>
            <a:pPr lvl="1"/>
            <a:r>
              <a:rPr lang="en-US" dirty="0"/>
              <a:t>This can include unwrapping or transforming the input value.</a:t>
            </a:r>
            <a:br>
              <a:rPr lang="en-US" dirty="0"/>
            </a:br>
            <a:endParaRPr lang="en-US" dirty="0"/>
          </a:p>
          <a:p>
            <a:r>
              <a:rPr lang="en-US" dirty="0"/>
              <a:t>Each feature is a composable wrapper.</a:t>
            </a:r>
          </a:p>
        </p:txBody>
      </p:sp>
      <p:grpSp>
        <p:nvGrpSpPr>
          <p:cNvPr id="11" name="Group 10">
            <a:extLst>
              <a:ext uri="{FF2B5EF4-FFF2-40B4-BE49-F238E27FC236}">
                <a16:creationId xmlns:a16="http://schemas.microsoft.com/office/drawing/2014/main" id="{631404D2-EBFB-4A92-81D9-113267A923C1}"/>
              </a:ext>
            </a:extLst>
          </p:cNvPr>
          <p:cNvGrpSpPr/>
          <p:nvPr/>
        </p:nvGrpSpPr>
        <p:grpSpPr>
          <a:xfrm>
            <a:off x="443365" y="2273300"/>
            <a:ext cx="5184437" cy="369332"/>
            <a:chOff x="443365" y="2273300"/>
            <a:chExt cx="5184437" cy="369332"/>
          </a:xfrm>
        </p:grpSpPr>
        <p:sp>
          <p:nvSpPr>
            <p:cNvPr id="7" name="TextBox 6">
              <a:extLst>
                <a:ext uri="{FF2B5EF4-FFF2-40B4-BE49-F238E27FC236}">
                  <a16:creationId xmlns:a16="http://schemas.microsoft.com/office/drawing/2014/main" id="{9E8CFA33-4CC6-4B55-A274-894AEF238A66}"/>
                </a:ext>
              </a:extLst>
            </p:cNvPr>
            <p:cNvSpPr txBox="1"/>
            <p:nvPr/>
          </p:nvSpPr>
          <p:spPr>
            <a:xfrm>
              <a:off x="443365" y="2273300"/>
              <a:ext cx="5184437" cy="369332"/>
            </a:xfrm>
            <a:prstGeom prst="rect">
              <a:avLst/>
            </a:prstGeom>
            <a:solidFill>
              <a:schemeClr val="accent3">
                <a:lumMod val="75000"/>
              </a:schemeClr>
            </a:solidFill>
          </p:spPr>
          <p:txBody>
            <a:bodyPr wrap="square" rtlCol="0">
              <a:spAutoFit/>
            </a:bodyPr>
            <a:lstStyle/>
            <a:p>
              <a:pPr algn="ctr"/>
              <a:r>
                <a:rPr lang="en-US" dirty="0">
                  <a:solidFill>
                    <a:schemeClr val="bg1"/>
                  </a:solidFill>
                </a:rPr>
                <a:t>Underlying</a:t>
              </a:r>
            </a:p>
          </p:txBody>
        </p:sp>
        <p:sp>
          <p:nvSpPr>
            <p:cNvPr id="8" name="TextBox 7">
              <a:extLst>
                <a:ext uri="{FF2B5EF4-FFF2-40B4-BE49-F238E27FC236}">
                  <a16:creationId xmlns:a16="http://schemas.microsoft.com/office/drawing/2014/main" id="{97B9ADA5-90D2-4FDE-9913-3CBF9457923E}"/>
                </a:ext>
              </a:extLst>
            </p:cNvPr>
            <p:cNvSpPr txBox="1"/>
            <p:nvPr/>
          </p:nvSpPr>
          <p:spPr>
            <a:xfrm>
              <a:off x="443365" y="2273300"/>
              <a:ext cx="1321935" cy="369332"/>
            </a:xfrm>
            <a:prstGeom prst="rect">
              <a:avLst/>
            </a:prstGeom>
            <a:solidFill>
              <a:schemeClr val="accent1"/>
            </a:solidFill>
          </p:spPr>
          <p:txBody>
            <a:bodyPr wrap="square" rtlCol="0">
              <a:spAutoFit/>
            </a:bodyPr>
            <a:lstStyle/>
            <a:p>
              <a:pPr algn="ctr"/>
              <a:r>
                <a:rPr lang="en-US" dirty="0">
                  <a:solidFill>
                    <a:schemeClr val="bg1"/>
                  </a:solidFill>
                </a:rPr>
                <a:t>Wrap</a:t>
              </a:r>
            </a:p>
          </p:txBody>
        </p:sp>
        <p:sp>
          <p:nvSpPr>
            <p:cNvPr id="9" name="TextBox 8">
              <a:extLst>
                <a:ext uri="{FF2B5EF4-FFF2-40B4-BE49-F238E27FC236}">
                  <a16:creationId xmlns:a16="http://schemas.microsoft.com/office/drawing/2014/main" id="{722F00D1-56C8-4A2E-A6B1-C1AE3ECDC025}"/>
                </a:ext>
              </a:extLst>
            </p:cNvPr>
            <p:cNvSpPr txBox="1"/>
            <p:nvPr/>
          </p:nvSpPr>
          <p:spPr>
            <a:xfrm>
              <a:off x="4305867" y="2273300"/>
              <a:ext cx="1321935" cy="369332"/>
            </a:xfrm>
            <a:prstGeom prst="rect">
              <a:avLst/>
            </a:prstGeom>
            <a:solidFill>
              <a:schemeClr val="accent1"/>
            </a:solidFill>
          </p:spPr>
          <p:txBody>
            <a:bodyPr wrap="square" rtlCol="0">
              <a:spAutoFit/>
            </a:bodyPr>
            <a:lstStyle/>
            <a:p>
              <a:pPr algn="ctr"/>
              <a:r>
                <a:rPr lang="en-US" dirty="0">
                  <a:solidFill>
                    <a:schemeClr val="bg1"/>
                  </a:solidFill>
                </a:rPr>
                <a:t>Wrap</a:t>
              </a:r>
            </a:p>
          </p:txBody>
        </p:sp>
      </p:grpSp>
      <p:grpSp>
        <p:nvGrpSpPr>
          <p:cNvPr id="22" name="Group 21">
            <a:extLst>
              <a:ext uri="{FF2B5EF4-FFF2-40B4-BE49-F238E27FC236}">
                <a16:creationId xmlns:a16="http://schemas.microsoft.com/office/drawing/2014/main" id="{04B4B864-1978-4A1A-91B4-115A2B4D9FE9}"/>
              </a:ext>
            </a:extLst>
          </p:cNvPr>
          <p:cNvGrpSpPr/>
          <p:nvPr/>
        </p:nvGrpSpPr>
        <p:grpSpPr>
          <a:xfrm>
            <a:off x="1104331" y="4927600"/>
            <a:ext cx="3862503" cy="1387475"/>
            <a:chOff x="443364" y="4927600"/>
            <a:chExt cx="3862503" cy="1387475"/>
          </a:xfrm>
        </p:grpSpPr>
        <p:sp>
          <p:nvSpPr>
            <p:cNvPr id="10" name="TextBox 9">
              <a:extLst>
                <a:ext uri="{FF2B5EF4-FFF2-40B4-BE49-F238E27FC236}">
                  <a16:creationId xmlns:a16="http://schemas.microsoft.com/office/drawing/2014/main" id="{F2BC7D76-C702-4501-A40C-F4AE1B9BE311}"/>
                </a:ext>
              </a:extLst>
            </p:cNvPr>
            <p:cNvSpPr txBox="1"/>
            <p:nvPr/>
          </p:nvSpPr>
          <p:spPr>
            <a:xfrm>
              <a:off x="443364" y="4927600"/>
              <a:ext cx="3862503" cy="1387475"/>
            </a:xfrm>
            <a:prstGeom prst="rect">
              <a:avLst/>
            </a:prstGeom>
            <a:solidFill>
              <a:schemeClr val="accent6">
                <a:lumMod val="75000"/>
              </a:schemeClr>
            </a:solidFill>
          </p:spPr>
          <p:txBody>
            <a:bodyPr wrap="square" rtlCol="0">
              <a:noAutofit/>
            </a:bodyPr>
            <a:lstStyle/>
            <a:p>
              <a:pPr algn="ctr"/>
              <a:r>
                <a:rPr lang="en-US" dirty="0">
                  <a:solidFill>
                    <a:schemeClr val="bg1"/>
                  </a:solidFill>
                </a:rPr>
                <a:t>Consumer</a:t>
              </a:r>
            </a:p>
          </p:txBody>
        </p:sp>
        <p:grpSp>
          <p:nvGrpSpPr>
            <p:cNvPr id="17" name="Group 16">
              <a:extLst>
                <a:ext uri="{FF2B5EF4-FFF2-40B4-BE49-F238E27FC236}">
                  <a16:creationId xmlns:a16="http://schemas.microsoft.com/office/drawing/2014/main" id="{730AECB3-475E-4662-B471-637664631A66}"/>
                </a:ext>
              </a:extLst>
            </p:cNvPr>
            <p:cNvGrpSpPr/>
            <p:nvPr/>
          </p:nvGrpSpPr>
          <p:grpSpPr>
            <a:xfrm>
              <a:off x="822662" y="5382956"/>
              <a:ext cx="2896735" cy="276999"/>
              <a:chOff x="822663" y="5201786"/>
              <a:chExt cx="2896735" cy="276999"/>
            </a:xfrm>
          </p:grpSpPr>
          <p:sp>
            <p:nvSpPr>
              <p:cNvPr id="13" name="TextBox 12">
                <a:extLst>
                  <a:ext uri="{FF2B5EF4-FFF2-40B4-BE49-F238E27FC236}">
                    <a16:creationId xmlns:a16="http://schemas.microsoft.com/office/drawing/2014/main" id="{D22E2137-808F-465B-96A9-A6EB6481D0F0}"/>
                  </a:ext>
                </a:extLst>
              </p:cNvPr>
              <p:cNvSpPr txBox="1"/>
              <p:nvPr/>
            </p:nvSpPr>
            <p:spPr>
              <a:xfrm>
                <a:off x="822663" y="5201786"/>
                <a:ext cx="2896735" cy="276999"/>
              </a:xfrm>
              <a:prstGeom prst="rect">
                <a:avLst/>
              </a:prstGeom>
              <a:solidFill>
                <a:schemeClr val="accent3">
                  <a:lumMod val="75000"/>
                </a:schemeClr>
              </a:solidFill>
            </p:spPr>
            <p:txBody>
              <a:bodyPr wrap="square" rtlCol="0">
                <a:spAutoFit/>
              </a:bodyPr>
              <a:lstStyle/>
              <a:p>
                <a:pPr algn="ctr"/>
                <a:r>
                  <a:rPr lang="en-US" sz="1200" dirty="0">
                    <a:solidFill>
                      <a:schemeClr val="bg1"/>
                    </a:solidFill>
                  </a:rPr>
                  <a:t>f1</a:t>
                </a:r>
              </a:p>
            </p:txBody>
          </p:sp>
          <p:sp>
            <p:nvSpPr>
              <p:cNvPr id="14" name="TextBox 13">
                <a:extLst>
                  <a:ext uri="{FF2B5EF4-FFF2-40B4-BE49-F238E27FC236}">
                    <a16:creationId xmlns:a16="http://schemas.microsoft.com/office/drawing/2014/main" id="{40C687E0-5F60-47DB-94EB-12855E1F7A76}"/>
                  </a:ext>
                </a:extLst>
              </p:cNvPr>
              <p:cNvSpPr txBox="1"/>
              <p:nvPr/>
            </p:nvSpPr>
            <p:spPr>
              <a:xfrm>
                <a:off x="822663" y="5201786"/>
                <a:ext cx="738614" cy="276999"/>
              </a:xfrm>
              <a:prstGeom prst="rect">
                <a:avLst/>
              </a:prstGeom>
              <a:solidFill>
                <a:schemeClr val="accent1"/>
              </a:solidFill>
            </p:spPr>
            <p:txBody>
              <a:bodyPr wrap="square" rtlCol="0">
                <a:spAutoFit/>
              </a:bodyPr>
              <a:lstStyle/>
              <a:p>
                <a:pPr algn="ctr"/>
                <a:endParaRPr lang="en-US" sz="1200" dirty="0">
                  <a:solidFill>
                    <a:schemeClr val="bg1"/>
                  </a:solidFill>
                </a:endParaRPr>
              </a:p>
            </p:txBody>
          </p:sp>
          <p:sp>
            <p:nvSpPr>
              <p:cNvPr id="15" name="TextBox 14">
                <a:extLst>
                  <a:ext uri="{FF2B5EF4-FFF2-40B4-BE49-F238E27FC236}">
                    <a16:creationId xmlns:a16="http://schemas.microsoft.com/office/drawing/2014/main" id="{0B1B7DE4-C10F-472D-868C-7C651F3BD79B}"/>
                  </a:ext>
                </a:extLst>
              </p:cNvPr>
              <p:cNvSpPr txBox="1"/>
              <p:nvPr/>
            </p:nvSpPr>
            <p:spPr>
              <a:xfrm>
                <a:off x="2980784" y="5201786"/>
                <a:ext cx="738614" cy="276999"/>
              </a:xfrm>
              <a:prstGeom prst="rect">
                <a:avLst/>
              </a:prstGeom>
              <a:solidFill>
                <a:schemeClr val="accent1"/>
              </a:solidFill>
            </p:spPr>
            <p:txBody>
              <a:bodyPr wrap="square" rtlCol="0">
                <a:spAutoFit/>
              </a:bodyPr>
              <a:lstStyle/>
              <a:p>
                <a:pPr algn="ctr"/>
                <a:endParaRPr lang="en-US" sz="1200" dirty="0">
                  <a:solidFill>
                    <a:schemeClr val="bg1"/>
                  </a:solidFill>
                </a:endParaRPr>
              </a:p>
            </p:txBody>
          </p:sp>
        </p:grpSp>
        <p:sp>
          <p:nvSpPr>
            <p:cNvPr id="19" name="TextBox 18">
              <a:extLst>
                <a:ext uri="{FF2B5EF4-FFF2-40B4-BE49-F238E27FC236}">
                  <a16:creationId xmlns:a16="http://schemas.microsoft.com/office/drawing/2014/main" id="{A7064D92-ACC6-4E10-BF14-F55706874A6B}"/>
                </a:ext>
              </a:extLst>
            </p:cNvPr>
            <p:cNvSpPr txBox="1"/>
            <p:nvPr/>
          </p:nvSpPr>
          <p:spPr>
            <a:xfrm>
              <a:off x="822662" y="5801797"/>
              <a:ext cx="2896735" cy="276999"/>
            </a:xfrm>
            <a:prstGeom prst="rect">
              <a:avLst/>
            </a:prstGeom>
            <a:solidFill>
              <a:schemeClr val="accent2">
                <a:lumMod val="75000"/>
              </a:schemeClr>
            </a:solidFill>
          </p:spPr>
          <p:txBody>
            <a:bodyPr wrap="square" rtlCol="0">
              <a:spAutoFit/>
            </a:bodyPr>
            <a:lstStyle/>
            <a:p>
              <a:pPr algn="ctr"/>
              <a:r>
                <a:rPr lang="en-US" sz="1200" dirty="0">
                  <a:solidFill>
                    <a:schemeClr val="bg1"/>
                  </a:solidFill>
                </a:rPr>
                <a:t>f2</a:t>
              </a:r>
            </a:p>
          </p:txBody>
        </p:sp>
      </p:grpSp>
    </p:spTree>
    <p:extLst>
      <p:ext uri="{BB962C8B-B14F-4D97-AF65-F5344CB8AC3E}">
        <p14:creationId xmlns:p14="http://schemas.microsoft.com/office/powerpoint/2010/main" val="199601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0052-C675-4B33-927B-3809F0AE4467}"/>
              </a:ext>
            </a:extLst>
          </p:cNvPr>
          <p:cNvSpPr>
            <a:spLocks noGrp="1"/>
          </p:cNvSpPr>
          <p:nvPr>
            <p:ph type="title"/>
          </p:nvPr>
        </p:nvSpPr>
        <p:spPr/>
        <p:txBody>
          <a:bodyPr/>
          <a:lstStyle/>
          <a:p>
            <a:r>
              <a:rPr lang="en-US" dirty="0"/>
              <a:t>Async signatures</a:t>
            </a:r>
          </a:p>
        </p:txBody>
      </p:sp>
      <p:sp>
        <p:nvSpPr>
          <p:cNvPr id="3" name="Slide Number Placeholder 2">
            <a:extLst>
              <a:ext uri="{FF2B5EF4-FFF2-40B4-BE49-F238E27FC236}">
                <a16:creationId xmlns:a16="http://schemas.microsoft.com/office/drawing/2014/main" id="{57EAB829-0D51-401B-8291-F13E9BC91BD1}"/>
              </a:ext>
            </a:extLst>
          </p:cNvPr>
          <p:cNvSpPr>
            <a:spLocks noGrp="1"/>
          </p:cNvSpPr>
          <p:nvPr>
            <p:ph type="sldNum" sz="quarter" idx="12"/>
          </p:nvPr>
        </p:nvSpPr>
        <p:spPr/>
        <p:txBody>
          <a:bodyPr/>
          <a:lstStyle/>
          <a:p>
            <a:fld id="{C263D6C4-4840-40CC-AC84-17E24B3B7BDE}" type="slidenum">
              <a:rPr lang="en-GB" smtClean="0"/>
              <a:pPr/>
              <a:t>12</a:t>
            </a:fld>
            <a:endParaRPr lang="en-GB" dirty="0"/>
          </a:p>
        </p:txBody>
      </p:sp>
      <p:sp>
        <p:nvSpPr>
          <p:cNvPr id="4" name="Text Placeholder 3">
            <a:extLst>
              <a:ext uri="{FF2B5EF4-FFF2-40B4-BE49-F238E27FC236}">
                <a16:creationId xmlns:a16="http://schemas.microsoft.com/office/drawing/2014/main" id="{18F6ACCB-04B5-4707-ACFD-C2EB86322F85}"/>
              </a:ext>
            </a:extLst>
          </p:cNvPr>
          <p:cNvSpPr>
            <a:spLocks noGrp="1"/>
          </p:cNvSpPr>
          <p:nvPr>
            <p:ph sz="half" idx="1"/>
          </p:nvPr>
        </p:nvSpPr>
        <p:spPr/>
        <p:txBody>
          <a:bodyPr/>
          <a:lstStyle/>
          <a:p>
            <a:r>
              <a:rPr lang="en-US" dirty="0"/>
              <a:t>From </a:t>
            </a:r>
            <a:r>
              <a:rPr lang="en-US" dirty="0">
                <a:latin typeface="Courier New" panose="02070309020205020404" pitchFamily="49" charset="0"/>
                <a:cs typeface="Courier New" panose="02070309020205020404" pitchFamily="49" charset="0"/>
              </a:rPr>
              <a:t>‘a -&gt; ‘b</a:t>
            </a:r>
            <a:r>
              <a:rPr lang="en-US" dirty="0"/>
              <a:t> </a:t>
            </a:r>
            <a:br>
              <a:rPr lang="en-US" dirty="0"/>
            </a:br>
            <a:r>
              <a:rPr lang="en-US" dirty="0"/>
              <a:t>to </a:t>
            </a:r>
            <a:r>
              <a:rPr lang="en-US" dirty="0">
                <a:latin typeface="Courier New" panose="02070309020205020404" pitchFamily="49" charset="0"/>
                <a:cs typeface="Courier New" panose="02070309020205020404" pitchFamily="49" charset="0"/>
              </a:rPr>
              <a:t>‘a -&gt; Async&lt;‘b&gt;</a:t>
            </a:r>
          </a:p>
          <a:p>
            <a:r>
              <a:rPr lang="en-US" dirty="0"/>
              <a:t>Implementations don’t change that much.</a:t>
            </a:r>
          </a:p>
          <a:p>
            <a:pPr lvl="1"/>
            <a:r>
              <a:rPr lang="en-US" dirty="0"/>
              <a:t>Wrapped in async</a:t>
            </a:r>
          </a:p>
          <a:p>
            <a:pPr lvl="1"/>
            <a:r>
              <a:rPr lang="en-US" dirty="0"/>
              <a:t>let -&gt; let! for other async dependencies</a:t>
            </a:r>
          </a:p>
          <a:p>
            <a:pPr lvl="1"/>
            <a:r>
              <a:rPr lang="en-US" dirty="0"/>
              <a:t>return or return! for the result</a:t>
            </a:r>
          </a:p>
        </p:txBody>
      </p:sp>
    </p:spTree>
    <p:extLst>
      <p:ext uri="{BB962C8B-B14F-4D97-AF65-F5344CB8AC3E}">
        <p14:creationId xmlns:p14="http://schemas.microsoft.com/office/powerpoint/2010/main" val="357818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0052-C675-4B33-927B-3809F0AE4467}"/>
              </a:ext>
            </a:extLst>
          </p:cNvPr>
          <p:cNvSpPr>
            <a:spLocks noGrp="1"/>
          </p:cNvSpPr>
          <p:nvPr>
            <p:ph type="title"/>
          </p:nvPr>
        </p:nvSpPr>
        <p:spPr/>
        <p:txBody>
          <a:bodyPr/>
          <a:lstStyle/>
          <a:p>
            <a:r>
              <a:rPr lang="en-US" dirty="0"/>
              <a:t>Async signatures</a:t>
            </a:r>
          </a:p>
        </p:txBody>
      </p:sp>
      <p:sp>
        <p:nvSpPr>
          <p:cNvPr id="3" name="Slide Number Placeholder 2">
            <a:extLst>
              <a:ext uri="{FF2B5EF4-FFF2-40B4-BE49-F238E27FC236}">
                <a16:creationId xmlns:a16="http://schemas.microsoft.com/office/drawing/2014/main" id="{57EAB829-0D51-401B-8291-F13E9BC91BD1}"/>
              </a:ext>
            </a:extLst>
          </p:cNvPr>
          <p:cNvSpPr>
            <a:spLocks noGrp="1"/>
          </p:cNvSpPr>
          <p:nvPr>
            <p:ph type="sldNum" sz="quarter" idx="12"/>
          </p:nvPr>
        </p:nvSpPr>
        <p:spPr/>
        <p:txBody>
          <a:bodyPr/>
          <a:lstStyle/>
          <a:p>
            <a:fld id="{C263D6C4-4840-40CC-AC84-17E24B3B7BDE}" type="slidenum">
              <a:rPr lang="en-GB" smtClean="0"/>
              <a:pPr/>
              <a:t>13</a:t>
            </a:fld>
            <a:endParaRPr lang="en-GB" dirty="0"/>
          </a:p>
        </p:txBody>
      </p:sp>
      <p:sp>
        <p:nvSpPr>
          <p:cNvPr id="4" name="Text Placeholder 3">
            <a:extLst>
              <a:ext uri="{FF2B5EF4-FFF2-40B4-BE49-F238E27FC236}">
                <a16:creationId xmlns:a16="http://schemas.microsoft.com/office/drawing/2014/main" id="{18F6ACCB-04B5-4707-ACFD-C2EB86322F85}"/>
              </a:ext>
            </a:extLst>
          </p:cNvPr>
          <p:cNvSpPr>
            <a:spLocks noGrp="1"/>
          </p:cNvSpPr>
          <p:nvPr>
            <p:ph sz="half" idx="1"/>
          </p:nvPr>
        </p:nvSpPr>
        <p:spPr/>
        <p:txBody>
          <a:bodyPr/>
          <a:lstStyle/>
          <a:p>
            <a:r>
              <a:rPr lang="en-US" dirty="0"/>
              <a:t>From </a:t>
            </a:r>
            <a:r>
              <a:rPr lang="en-US" dirty="0">
                <a:latin typeface="Courier New" panose="02070309020205020404" pitchFamily="49" charset="0"/>
                <a:cs typeface="Courier New" panose="02070309020205020404" pitchFamily="49" charset="0"/>
              </a:rPr>
              <a:t>‘a -&gt; ‘b</a:t>
            </a:r>
            <a:r>
              <a:rPr lang="en-US" dirty="0"/>
              <a:t> </a:t>
            </a:r>
            <a:br>
              <a:rPr lang="en-US" dirty="0"/>
            </a:br>
            <a:r>
              <a:rPr lang="en-US" dirty="0"/>
              <a:t>to </a:t>
            </a:r>
            <a:r>
              <a:rPr lang="en-US" dirty="0">
                <a:latin typeface="Courier New" panose="02070309020205020404" pitchFamily="49" charset="0"/>
                <a:cs typeface="Courier New" panose="02070309020205020404" pitchFamily="49" charset="0"/>
              </a:rPr>
              <a:t>‘a -&gt; Async&lt;‘b&gt;</a:t>
            </a:r>
          </a:p>
          <a:p>
            <a:r>
              <a:rPr lang="en-US" dirty="0"/>
              <a:t>Implementations don’t change that much.</a:t>
            </a:r>
          </a:p>
          <a:p>
            <a:pPr lvl="1"/>
            <a:r>
              <a:rPr lang="en-US" dirty="0"/>
              <a:t>Wrapped in async</a:t>
            </a:r>
          </a:p>
          <a:p>
            <a:pPr lvl="1"/>
            <a:r>
              <a:rPr lang="en-US" dirty="0"/>
              <a:t>let -&gt; let! for other async dependencies</a:t>
            </a:r>
          </a:p>
          <a:p>
            <a:pPr lvl="1"/>
            <a:r>
              <a:rPr lang="en-US" dirty="0"/>
              <a:t>return or return! for the result</a:t>
            </a:r>
          </a:p>
        </p:txBody>
      </p:sp>
      <p:grpSp>
        <p:nvGrpSpPr>
          <p:cNvPr id="9" name="Group 8">
            <a:extLst>
              <a:ext uri="{FF2B5EF4-FFF2-40B4-BE49-F238E27FC236}">
                <a16:creationId xmlns:a16="http://schemas.microsoft.com/office/drawing/2014/main" id="{409B9DFF-B756-439A-AE4F-D8362CAF6B7F}"/>
              </a:ext>
            </a:extLst>
          </p:cNvPr>
          <p:cNvGrpSpPr/>
          <p:nvPr/>
        </p:nvGrpSpPr>
        <p:grpSpPr>
          <a:xfrm>
            <a:off x="3527825" y="4357806"/>
            <a:ext cx="2770239" cy="2309703"/>
            <a:chOff x="1340701" y="3696552"/>
            <a:chExt cx="3307215" cy="2757410"/>
          </a:xfrm>
        </p:grpSpPr>
        <p:pic>
          <p:nvPicPr>
            <p:cNvPr id="7" name="Picture 6">
              <a:extLst>
                <a:ext uri="{FF2B5EF4-FFF2-40B4-BE49-F238E27FC236}">
                  <a16:creationId xmlns:a16="http://schemas.microsoft.com/office/drawing/2014/main" id="{213F3629-23A0-4DEF-9186-BF84FF6D8AA2}"/>
                </a:ext>
              </a:extLst>
            </p:cNvPr>
            <p:cNvPicPr>
              <a:picLocks noChangeAspect="1"/>
            </p:cNvPicPr>
            <p:nvPr/>
          </p:nvPicPr>
          <p:blipFill>
            <a:blip r:embed="rId3"/>
            <a:stretch>
              <a:fillRect/>
            </a:stretch>
          </p:blipFill>
          <p:spPr>
            <a:xfrm>
              <a:off x="1340701" y="3696552"/>
              <a:ext cx="3307215" cy="2480411"/>
            </a:xfrm>
            <a:prstGeom prst="rect">
              <a:avLst/>
            </a:prstGeom>
          </p:spPr>
        </p:pic>
        <p:sp>
          <p:nvSpPr>
            <p:cNvPr id="8" name="TextBox 7">
              <a:extLst>
                <a:ext uri="{FF2B5EF4-FFF2-40B4-BE49-F238E27FC236}">
                  <a16:creationId xmlns:a16="http://schemas.microsoft.com/office/drawing/2014/main" id="{D606D993-AD18-49FB-9A39-AF08BBA77F1E}"/>
                </a:ext>
              </a:extLst>
            </p:cNvPr>
            <p:cNvSpPr txBox="1"/>
            <p:nvPr/>
          </p:nvSpPr>
          <p:spPr>
            <a:xfrm>
              <a:off x="1340701" y="6176963"/>
              <a:ext cx="3307215" cy="276999"/>
            </a:xfrm>
            <a:prstGeom prst="rect">
              <a:avLst/>
            </a:prstGeom>
            <a:noFill/>
          </p:spPr>
          <p:txBody>
            <a:bodyPr wrap="square" rtlCol="0">
              <a:spAutoFit/>
            </a:bodyPr>
            <a:lstStyle/>
            <a:p>
              <a:pPr algn="r"/>
              <a:r>
                <a:rPr lang="en-US" sz="1200" dirty="0">
                  <a:solidFill>
                    <a:schemeClr val="bg1"/>
                  </a:solidFill>
                  <a:hlinkClick r:id="rId4"/>
                </a:rPr>
                <a:t>April Killingsworth</a:t>
              </a:r>
              <a:r>
                <a:rPr lang="en-US" sz="1200" dirty="0">
                  <a:solidFill>
                    <a:schemeClr val="bg1"/>
                  </a:solidFill>
                </a:rPr>
                <a:t>, </a:t>
              </a:r>
              <a:r>
                <a:rPr lang="en-US" sz="1200" dirty="0">
                  <a:solidFill>
                    <a:schemeClr val="bg1"/>
                  </a:solidFill>
                  <a:hlinkClick r:id="rId5"/>
                </a:rPr>
                <a:t>CC BY 2.0</a:t>
              </a:r>
              <a:endParaRPr lang="en-US" sz="1200" dirty="0">
                <a:solidFill>
                  <a:schemeClr val="bg1"/>
                </a:solidFill>
              </a:endParaRPr>
            </a:p>
          </p:txBody>
        </p:sp>
      </p:grpSp>
      <p:sp>
        <p:nvSpPr>
          <p:cNvPr id="14" name="Arrow: Right 13">
            <a:extLst>
              <a:ext uri="{FF2B5EF4-FFF2-40B4-BE49-F238E27FC236}">
                <a16:creationId xmlns:a16="http://schemas.microsoft.com/office/drawing/2014/main" id="{1566E41D-9FF0-4959-9AAE-B6E81F5A4DA2}"/>
              </a:ext>
            </a:extLst>
          </p:cNvPr>
          <p:cNvSpPr/>
          <p:nvPr/>
        </p:nvSpPr>
        <p:spPr>
          <a:xfrm>
            <a:off x="1663088" y="4775209"/>
            <a:ext cx="1663700" cy="824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C67D447-3EA5-4144-9859-E62E8F64D12C}"/>
              </a:ext>
            </a:extLst>
          </p:cNvPr>
          <p:cNvSpPr txBox="1"/>
          <p:nvPr/>
        </p:nvSpPr>
        <p:spPr>
          <a:xfrm>
            <a:off x="210446" y="4587082"/>
            <a:ext cx="1452642" cy="1200329"/>
          </a:xfrm>
          <a:prstGeom prst="rect">
            <a:avLst/>
          </a:prstGeom>
          <a:noFill/>
        </p:spPr>
        <p:txBody>
          <a:bodyPr wrap="none" rtlCol="0">
            <a:spAutoFit/>
          </a:bodyPr>
          <a:lstStyle/>
          <a:p>
            <a:r>
              <a:rPr lang="en-US" sz="7200" dirty="0"/>
              <a:t>🐱</a:t>
            </a:r>
          </a:p>
        </p:txBody>
      </p:sp>
      <p:sp>
        <p:nvSpPr>
          <p:cNvPr id="17" name="TextBox 16">
            <a:extLst>
              <a:ext uri="{FF2B5EF4-FFF2-40B4-BE49-F238E27FC236}">
                <a16:creationId xmlns:a16="http://schemas.microsoft.com/office/drawing/2014/main" id="{13431AE1-FCAA-4204-AA67-B6CFC0593D91}"/>
              </a:ext>
            </a:extLst>
          </p:cNvPr>
          <p:cNvSpPr txBox="1"/>
          <p:nvPr/>
        </p:nvSpPr>
        <p:spPr>
          <a:xfrm>
            <a:off x="4276418" y="3941116"/>
            <a:ext cx="1441420" cy="369332"/>
          </a:xfrm>
          <a:prstGeom prst="rect">
            <a:avLst/>
          </a:prstGeom>
          <a:noFill/>
        </p:spPr>
        <p:txBody>
          <a:bodyPr wrap="none" rtlCol="0">
            <a:spAutoFit/>
          </a:bodyPr>
          <a:lstStyle/>
          <a:p>
            <a:r>
              <a:rPr lang="en-US" dirty="0">
                <a:solidFill>
                  <a:schemeClr val="bg1"/>
                </a:solidFill>
              </a:rPr>
              <a:t>Async&lt;Cat&gt;</a:t>
            </a:r>
          </a:p>
        </p:txBody>
      </p:sp>
    </p:spTree>
    <p:extLst>
      <p:ext uri="{BB962C8B-B14F-4D97-AF65-F5344CB8AC3E}">
        <p14:creationId xmlns:p14="http://schemas.microsoft.com/office/powerpoint/2010/main" val="136892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 calcmode="lin" valueType="num">
                                      <p:cBhvr>
                                        <p:cTn id="20" dur="1000" fill="hold"/>
                                        <p:tgtEl>
                                          <p:spTgt spid="9"/>
                                        </p:tgtEl>
                                        <p:attrNameLst>
                                          <p:attrName>style.rotation</p:attrName>
                                        </p:attrNameLst>
                                      </p:cBhvr>
                                      <p:tavLst>
                                        <p:tav tm="0">
                                          <p:val>
                                            <p:fltVal val="90"/>
                                          </p:val>
                                        </p:tav>
                                        <p:tav tm="100000">
                                          <p:val>
                                            <p:fltVal val="0"/>
                                          </p:val>
                                        </p:tav>
                                      </p:tavLst>
                                    </p:anim>
                                    <p:animEffect transition="in" filter="fade">
                                      <p:cBhvr>
                                        <p:cTn id="21" dur="1000"/>
                                        <p:tgtEl>
                                          <p:spTgt spid="9"/>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1000" fill="hold"/>
                                        <p:tgtEl>
                                          <p:spTgt spid="17"/>
                                        </p:tgtEl>
                                        <p:attrNameLst>
                                          <p:attrName>ppt_w</p:attrName>
                                        </p:attrNameLst>
                                      </p:cBhvr>
                                      <p:tavLst>
                                        <p:tav tm="0">
                                          <p:val>
                                            <p:fltVal val="0"/>
                                          </p:val>
                                        </p:tav>
                                        <p:tav tm="100000">
                                          <p:val>
                                            <p:strVal val="#ppt_w"/>
                                          </p:val>
                                        </p:tav>
                                      </p:tavLst>
                                    </p:anim>
                                    <p:anim calcmode="lin" valueType="num">
                                      <p:cBhvr>
                                        <p:cTn id="25" dur="1000" fill="hold"/>
                                        <p:tgtEl>
                                          <p:spTgt spid="17"/>
                                        </p:tgtEl>
                                        <p:attrNameLst>
                                          <p:attrName>ppt_h</p:attrName>
                                        </p:attrNameLst>
                                      </p:cBhvr>
                                      <p:tavLst>
                                        <p:tav tm="0">
                                          <p:val>
                                            <p:fltVal val="0"/>
                                          </p:val>
                                        </p:tav>
                                        <p:tav tm="100000">
                                          <p:val>
                                            <p:strVal val="#ppt_h"/>
                                          </p:val>
                                        </p:tav>
                                      </p:tavLst>
                                    </p:anim>
                                    <p:anim calcmode="lin" valueType="num">
                                      <p:cBhvr>
                                        <p:cTn id="26" dur="1000" fill="hold"/>
                                        <p:tgtEl>
                                          <p:spTgt spid="17"/>
                                        </p:tgtEl>
                                        <p:attrNameLst>
                                          <p:attrName>style.rotation</p:attrName>
                                        </p:attrNameLst>
                                      </p:cBhvr>
                                      <p:tavLst>
                                        <p:tav tm="0">
                                          <p:val>
                                            <p:fltVal val="90"/>
                                          </p:val>
                                        </p:tav>
                                        <p:tav tm="100000">
                                          <p:val>
                                            <p:fltVal val="0"/>
                                          </p:val>
                                        </p:tav>
                                      </p:tavLst>
                                    </p:anim>
                                    <p:animEffect transition="in" filter="fade">
                                      <p:cBhvr>
                                        <p:cTn id="2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0052-C675-4B33-927B-3809F0AE4467}"/>
              </a:ext>
            </a:extLst>
          </p:cNvPr>
          <p:cNvSpPr>
            <a:spLocks noGrp="1"/>
          </p:cNvSpPr>
          <p:nvPr>
            <p:ph type="title"/>
          </p:nvPr>
        </p:nvSpPr>
        <p:spPr/>
        <p:txBody>
          <a:bodyPr/>
          <a:lstStyle/>
          <a:p>
            <a:r>
              <a:rPr lang="en-US" dirty="0"/>
              <a:t>Async signatures</a:t>
            </a:r>
          </a:p>
        </p:txBody>
      </p:sp>
      <p:sp>
        <p:nvSpPr>
          <p:cNvPr id="3" name="Slide Number Placeholder 2">
            <a:extLst>
              <a:ext uri="{FF2B5EF4-FFF2-40B4-BE49-F238E27FC236}">
                <a16:creationId xmlns:a16="http://schemas.microsoft.com/office/drawing/2014/main" id="{57EAB829-0D51-401B-8291-F13E9BC91BD1}"/>
              </a:ext>
            </a:extLst>
          </p:cNvPr>
          <p:cNvSpPr>
            <a:spLocks noGrp="1"/>
          </p:cNvSpPr>
          <p:nvPr>
            <p:ph type="sldNum" sz="quarter" idx="12"/>
          </p:nvPr>
        </p:nvSpPr>
        <p:spPr/>
        <p:txBody>
          <a:bodyPr/>
          <a:lstStyle/>
          <a:p>
            <a:fld id="{C263D6C4-4840-40CC-AC84-17E24B3B7BDE}" type="slidenum">
              <a:rPr lang="en-GB" smtClean="0"/>
              <a:pPr/>
              <a:t>14</a:t>
            </a:fld>
            <a:endParaRPr lang="en-GB" dirty="0"/>
          </a:p>
        </p:txBody>
      </p:sp>
      <p:sp>
        <p:nvSpPr>
          <p:cNvPr id="4" name="Text Placeholder 3">
            <a:extLst>
              <a:ext uri="{FF2B5EF4-FFF2-40B4-BE49-F238E27FC236}">
                <a16:creationId xmlns:a16="http://schemas.microsoft.com/office/drawing/2014/main" id="{18F6ACCB-04B5-4707-ACFD-C2EB86322F85}"/>
              </a:ext>
            </a:extLst>
          </p:cNvPr>
          <p:cNvSpPr>
            <a:spLocks noGrp="1"/>
          </p:cNvSpPr>
          <p:nvPr>
            <p:ph sz="half" idx="1"/>
          </p:nvPr>
        </p:nvSpPr>
        <p:spPr/>
        <p:txBody>
          <a:bodyPr/>
          <a:lstStyle/>
          <a:p>
            <a:r>
              <a:rPr lang="en-US" dirty="0"/>
              <a:t>From </a:t>
            </a:r>
            <a:r>
              <a:rPr lang="en-US" dirty="0">
                <a:latin typeface="Courier New" panose="02070309020205020404" pitchFamily="49" charset="0"/>
                <a:cs typeface="Courier New" panose="02070309020205020404" pitchFamily="49" charset="0"/>
              </a:rPr>
              <a:t>‘a -&gt; ‘b</a:t>
            </a:r>
            <a:r>
              <a:rPr lang="en-US" dirty="0"/>
              <a:t> </a:t>
            </a:r>
            <a:br>
              <a:rPr lang="en-US" dirty="0"/>
            </a:br>
            <a:r>
              <a:rPr lang="en-US" dirty="0"/>
              <a:t>to </a:t>
            </a:r>
            <a:r>
              <a:rPr lang="en-US" dirty="0">
                <a:latin typeface="Courier New" panose="02070309020205020404" pitchFamily="49" charset="0"/>
                <a:cs typeface="Courier New" panose="02070309020205020404" pitchFamily="49" charset="0"/>
              </a:rPr>
              <a:t>‘a -&gt; Async&lt;‘b&gt;</a:t>
            </a:r>
          </a:p>
          <a:p>
            <a:r>
              <a:rPr lang="en-US" dirty="0"/>
              <a:t>Implementations don’t change that much.</a:t>
            </a:r>
          </a:p>
          <a:p>
            <a:pPr lvl="1"/>
            <a:r>
              <a:rPr lang="en-US" dirty="0"/>
              <a:t>Wrapped in async</a:t>
            </a:r>
          </a:p>
          <a:p>
            <a:pPr lvl="1"/>
            <a:r>
              <a:rPr lang="en-US" dirty="0"/>
              <a:t>let -&gt; let! for other async dependencies</a:t>
            </a:r>
          </a:p>
          <a:p>
            <a:pPr lvl="1"/>
            <a:r>
              <a:rPr lang="en-US" dirty="0"/>
              <a:t>return or return! for the result</a:t>
            </a:r>
          </a:p>
        </p:txBody>
      </p:sp>
      <p:sp>
        <p:nvSpPr>
          <p:cNvPr id="5" name="Content Placeholder 4">
            <a:extLst>
              <a:ext uri="{FF2B5EF4-FFF2-40B4-BE49-F238E27FC236}">
                <a16:creationId xmlns:a16="http://schemas.microsoft.com/office/drawing/2014/main" id="{F2B19CB1-9722-44CC-9E4F-14372BEAD787}"/>
              </a:ext>
            </a:extLst>
          </p:cNvPr>
          <p:cNvSpPr>
            <a:spLocks noGrp="1"/>
          </p:cNvSpPr>
          <p:nvPr>
            <p:ph sz="half" idx="2"/>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timingRepository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 </a:t>
            </a:r>
            <a:r>
              <a:rPr lang="en-US" sz="1600" dirty="0" err="1">
                <a:latin typeface="Courier New" panose="02070309020205020404" pitchFamily="49" charset="0"/>
                <a:cs typeface="Courier New" panose="02070309020205020404" pitchFamily="49" charset="0"/>
              </a:rPr>
              <a:t>AsyncRepository</a:t>
            </a:r>
            <a:r>
              <a:rPr lang="en-US" sz="1600" dirty="0">
                <a:latin typeface="Courier New" panose="02070309020205020404" pitchFamily="49" charset="0"/>
                <a:cs typeface="Courier New" panose="02070309020205020404" pitchFamily="49" charset="0"/>
              </a:rPr>
              <a:t>&lt;'a, 'b&gt;,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getTime</a:t>
            </a:r>
            <a:r>
              <a:rPr lang="en-US" sz="1600" dirty="0">
                <a:latin typeface="Courier New" panose="02070309020205020404" pitchFamily="49" charset="0"/>
                <a:cs typeface="Courier New" panose="02070309020205020404" pitchFamily="49" charset="0"/>
              </a:rPr>
              <a:t>: unit -&gt; </a:t>
            </a:r>
            <a:r>
              <a:rPr lang="en-US" sz="1600" dirty="0" err="1">
                <a:latin typeface="Courier New" panose="02070309020205020404" pitchFamily="49" charset="0"/>
                <a:cs typeface="Courier New" panose="02070309020205020404" pitchFamily="49" charset="0"/>
              </a:rPr>
              <a:t>DateTime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reportTime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TimeSpan</a:t>
            </a:r>
            <a:r>
              <a:rPr lang="en-US" sz="1600" dirty="0">
                <a:latin typeface="Courier New" panose="02070309020205020404" pitchFamily="49" charset="0"/>
                <a:cs typeface="Courier New" panose="02070309020205020404" pitchFamily="49" charset="0"/>
              </a:rPr>
              <a:t> -&gt; unit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 -&gt;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async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t1 = </a:t>
            </a:r>
            <a:r>
              <a:rPr lang="en-US" sz="1600" dirty="0" err="1">
                <a:latin typeface="Courier New" panose="02070309020205020404" pitchFamily="49" charset="0"/>
                <a:cs typeface="Courier New" panose="02070309020205020404" pitchFamily="49" charset="0"/>
              </a:rPr>
              <a:t>getTime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try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return! r(</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finally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t2 = </a:t>
            </a:r>
            <a:r>
              <a:rPr lang="en-US" sz="1600" dirty="0" err="1">
                <a:latin typeface="Courier New" panose="02070309020205020404" pitchFamily="49" charset="0"/>
                <a:cs typeface="Courier New" panose="02070309020205020404" pitchFamily="49" charset="0"/>
              </a:rPr>
              <a:t>getTime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reportTime</a:t>
            </a:r>
            <a:r>
              <a:rPr lang="en-US" sz="1600" dirty="0">
                <a:latin typeface="Courier New" panose="02070309020205020404" pitchFamily="49" charset="0"/>
                <a:cs typeface="Courier New" panose="02070309020205020404" pitchFamily="49" charset="0"/>
              </a:rPr>
              <a:t>(t2 – t1)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grpSp>
        <p:nvGrpSpPr>
          <p:cNvPr id="13" name="Group 12">
            <a:extLst>
              <a:ext uri="{FF2B5EF4-FFF2-40B4-BE49-F238E27FC236}">
                <a16:creationId xmlns:a16="http://schemas.microsoft.com/office/drawing/2014/main" id="{64617E1D-D671-4C45-B70E-927D9D977BF9}"/>
              </a:ext>
            </a:extLst>
          </p:cNvPr>
          <p:cNvGrpSpPr/>
          <p:nvPr/>
        </p:nvGrpSpPr>
        <p:grpSpPr>
          <a:xfrm>
            <a:off x="210446" y="3941116"/>
            <a:ext cx="6087618" cy="2726393"/>
            <a:chOff x="210446" y="3941116"/>
            <a:chExt cx="6087618" cy="2726393"/>
          </a:xfrm>
        </p:grpSpPr>
        <p:grpSp>
          <p:nvGrpSpPr>
            <p:cNvPr id="15" name="Group 14">
              <a:extLst>
                <a:ext uri="{FF2B5EF4-FFF2-40B4-BE49-F238E27FC236}">
                  <a16:creationId xmlns:a16="http://schemas.microsoft.com/office/drawing/2014/main" id="{4FF6A5B4-4834-48D6-A024-4641B7066685}"/>
                </a:ext>
              </a:extLst>
            </p:cNvPr>
            <p:cNvGrpSpPr/>
            <p:nvPr/>
          </p:nvGrpSpPr>
          <p:grpSpPr>
            <a:xfrm>
              <a:off x="3527825" y="4357806"/>
              <a:ext cx="2770239" cy="2309703"/>
              <a:chOff x="1340701" y="3696552"/>
              <a:chExt cx="3307215" cy="2757410"/>
            </a:xfrm>
          </p:grpSpPr>
          <p:pic>
            <p:nvPicPr>
              <p:cNvPr id="21" name="Picture 20">
                <a:extLst>
                  <a:ext uri="{FF2B5EF4-FFF2-40B4-BE49-F238E27FC236}">
                    <a16:creationId xmlns:a16="http://schemas.microsoft.com/office/drawing/2014/main" id="{83C871F8-3B9B-4A0E-86D9-503C18AED03A}"/>
                  </a:ext>
                </a:extLst>
              </p:cNvPr>
              <p:cNvPicPr>
                <a:picLocks noChangeAspect="1"/>
              </p:cNvPicPr>
              <p:nvPr/>
            </p:nvPicPr>
            <p:blipFill>
              <a:blip r:embed="rId3"/>
              <a:stretch>
                <a:fillRect/>
              </a:stretch>
            </p:blipFill>
            <p:spPr>
              <a:xfrm>
                <a:off x="1340701" y="3696552"/>
                <a:ext cx="3307215" cy="2480411"/>
              </a:xfrm>
              <a:prstGeom prst="rect">
                <a:avLst/>
              </a:prstGeom>
            </p:spPr>
          </p:pic>
          <p:sp>
            <p:nvSpPr>
              <p:cNvPr id="22" name="TextBox 21">
                <a:extLst>
                  <a:ext uri="{FF2B5EF4-FFF2-40B4-BE49-F238E27FC236}">
                    <a16:creationId xmlns:a16="http://schemas.microsoft.com/office/drawing/2014/main" id="{D430FB8C-02FD-4BE5-BC3E-94F6C84E4DC8}"/>
                  </a:ext>
                </a:extLst>
              </p:cNvPr>
              <p:cNvSpPr txBox="1"/>
              <p:nvPr/>
            </p:nvSpPr>
            <p:spPr>
              <a:xfrm>
                <a:off x="1340701" y="6176963"/>
                <a:ext cx="3307215" cy="276999"/>
              </a:xfrm>
              <a:prstGeom prst="rect">
                <a:avLst/>
              </a:prstGeom>
              <a:noFill/>
            </p:spPr>
            <p:txBody>
              <a:bodyPr wrap="square" rtlCol="0">
                <a:spAutoFit/>
              </a:bodyPr>
              <a:lstStyle/>
              <a:p>
                <a:pPr algn="r"/>
                <a:r>
                  <a:rPr lang="en-US" sz="1200" dirty="0">
                    <a:solidFill>
                      <a:schemeClr val="bg1"/>
                    </a:solidFill>
                    <a:hlinkClick r:id="rId4"/>
                  </a:rPr>
                  <a:t>April Killingsworth</a:t>
                </a:r>
                <a:r>
                  <a:rPr lang="en-US" sz="1200" dirty="0">
                    <a:solidFill>
                      <a:schemeClr val="bg1"/>
                    </a:solidFill>
                  </a:rPr>
                  <a:t>, </a:t>
                </a:r>
                <a:r>
                  <a:rPr lang="en-US" sz="1200" dirty="0">
                    <a:solidFill>
                      <a:schemeClr val="bg1"/>
                    </a:solidFill>
                    <a:hlinkClick r:id="rId5"/>
                  </a:rPr>
                  <a:t>CC BY 2.0</a:t>
                </a:r>
                <a:endParaRPr lang="en-US" sz="1200" dirty="0">
                  <a:solidFill>
                    <a:schemeClr val="bg1"/>
                  </a:solidFill>
                </a:endParaRPr>
              </a:p>
            </p:txBody>
          </p:sp>
        </p:grpSp>
        <p:sp>
          <p:nvSpPr>
            <p:cNvPr id="18" name="Arrow: Right 17">
              <a:extLst>
                <a:ext uri="{FF2B5EF4-FFF2-40B4-BE49-F238E27FC236}">
                  <a16:creationId xmlns:a16="http://schemas.microsoft.com/office/drawing/2014/main" id="{3282E8C5-0953-4A58-B75C-0B2AACEF420D}"/>
                </a:ext>
              </a:extLst>
            </p:cNvPr>
            <p:cNvSpPr/>
            <p:nvPr/>
          </p:nvSpPr>
          <p:spPr>
            <a:xfrm>
              <a:off x="1663088" y="4775209"/>
              <a:ext cx="1663700" cy="824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61F2EF1-4BAD-4830-9826-9CE7A191292E}"/>
                </a:ext>
              </a:extLst>
            </p:cNvPr>
            <p:cNvSpPr txBox="1"/>
            <p:nvPr/>
          </p:nvSpPr>
          <p:spPr>
            <a:xfrm>
              <a:off x="210446" y="4587082"/>
              <a:ext cx="1452642" cy="1200329"/>
            </a:xfrm>
            <a:prstGeom prst="rect">
              <a:avLst/>
            </a:prstGeom>
            <a:noFill/>
          </p:spPr>
          <p:txBody>
            <a:bodyPr wrap="none" rtlCol="0">
              <a:spAutoFit/>
            </a:bodyPr>
            <a:lstStyle/>
            <a:p>
              <a:r>
                <a:rPr lang="en-US" sz="7200" dirty="0"/>
                <a:t>🐱</a:t>
              </a:r>
            </a:p>
          </p:txBody>
        </p:sp>
        <p:sp>
          <p:nvSpPr>
            <p:cNvPr id="20" name="TextBox 19">
              <a:extLst>
                <a:ext uri="{FF2B5EF4-FFF2-40B4-BE49-F238E27FC236}">
                  <a16:creationId xmlns:a16="http://schemas.microsoft.com/office/drawing/2014/main" id="{6054AC58-FB14-4A57-B43B-990A0D80A561}"/>
                </a:ext>
              </a:extLst>
            </p:cNvPr>
            <p:cNvSpPr txBox="1"/>
            <p:nvPr/>
          </p:nvSpPr>
          <p:spPr>
            <a:xfrm>
              <a:off x="4276418" y="3941116"/>
              <a:ext cx="1441420" cy="369332"/>
            </a:xfrm>
            <a:prstGeom prst="rect">
              <a:avLst/>
            </a:prstGeom>
            <a:noFill/>
          </p:spPr>
          <p:txBody>
            <a:bodyPr wrap="none" rtlCol="0">
              <a:spAutoFit/>
            </a:bodyPr>
            <a:lstStyle/>
            <a:p>
              <a:r>
                <a:rPr lang="en-US" dirty="0">
                  <a:solidFill>
                    <a:schemeClr val="bg1"/>
                  </a:solidFill>
                </a:rPr>
                <a:t>Async&lt;Cat&gt;</a:t>
              </a:r>
            </a:p>
          </p:txBody>
        </p:sp>
      </p:grpSp>
    </p:spTree>
    <p:extLst>
      <p:ext uri="{BB962C8B-B14F-4D97-AF65-F5344CB8AC3E}">
        <p14:creationId xmlns:p14="http://schemas.microsoft.com/office/powerpoint/2010/main" val="193248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E77BEB-7DA2-4090-9C05-5BC18CE4B073}"/>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028A4967-584D-4834-9453-BA8AC9E3E560}"/>
              </a:ext>
            </a:extLst>
          </p:cNvPr>
          <p:cNvSpPr>
            <a:spLocks noGrp="1"/>
          </p:cNvSpPr>
          <p:nvPr>
            <p:ph type="sldNum" sz="quarter" idx="12"/>
          </p:nvPr>
        </p:nvSpPr>
        <p:spPr/>
        <p:txBody>
          <a:bodyPr/>
          <a:lstStyle/>
          <a:p>
            <a:fld id="{C263D6C4-4840-40CC-AC84-17E24B3B7BDE}" type="slidenum">
              <a:rPr lang="en-GB" smtClean="0"/>
              <a:pPr/>
              <a:t>15</a:t>
            </a:fld>
            <a:endParaRPr lang="en-GB" dirty="0"/>
          </a:p>
        </p:txBody>
      </p:sp>
      <p:sp>
        <p:nvSpPr>
          <p:cNvPr id="4" name="Title 3">
            <a:extLst>
              <a:ext uri="{FF2B5EF4-FFF2-40B4-BE49-F238E27FC236}">
                <a16:creationId xmlns:a16="http://schemas.microsoft.com/office/drawing/2014/main" id="{113DEA4A-E2C3-4C6D-B622-DA53EDD6624D}"/>
              </a:ext>
            </a:extLst>
          </p:cNvPr>
          <p:cNvSpPr>
            <a:spLocks noGrp="1"/>
          </p:cNvSpPr>
          <p:nvPr>
            <p:ph type="title"/>
          </p:nvPr>
        </p:nvSpPr>
        <p:spPr/>
        <p:txBody>
          <a:bodyPr/>
          <a:lstStyle/>
          <a:p>
            <a:r>
              <a:rPr lang="en-US" dirty="0"/>
              <a:t>Examples</a:t>
            </a:r>
          </a:p>
        </p:txBody>
      </p:sp>
    </p:spTree>
    <p:extLst>
      <p:ext uri="{BB962C8B-B14F-4D97-AF65-F5344CB8AC3E}">
        <p14:creationId xmlns:p14="http://schemas.microsoft.com/office/powerpoint/2010/main" val="158557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B531-3027-4FEF-8508-5E6C248FCD66}"/>
              </a:ext>
            </a:extLst>
          </p:cNvPr>
          <p:cNvSpPr>
            <a:spLocks noGrp="1"/>
          </p:cNvSpPr>
          <p:nvPr>
            <p:ph type="title"/>
          </p:nvPr>
        </p:nvSpPr>
        <p:spPr/>
        <p:txBody>
          <a:bodyPr/>
          <a:lstStyle/>
          <a:p>
            <a:r>
              <a:rPr lang="en-US" dirty="0"/>
              <a:t>Dark Reads</a:t>
            </a:r>
          </a:p>
        </p:txBody>
      </p:sp>
      <p:sp>
        <p:nvSpPr>
          <p:cNvPr id="3" name="Slide Number Placeholder 2">
            <a:extLst>
              <a:ext uri="{FF2B5EF4-FFF2-40B4-BE49-F238E27FC236}">
                <a16:creationId xmlns:a16="http://schemas.microsoft.com/office/drawing/2014/main" id="{C3B7E8BE-48B3-491E-8FCD-C4CB9F715963}"/>
              </a:ext>
            </a:extLst>
          </p:cNvPr>
          <p:cNvSpPr>
            <a:spLocks noGrp="1"/>
          </p:cNvSpPr>
          <p:nvPr>
            <p:ph type="sldNum" sz="quarter" idx="12"/>
          </p:nvPr>
        </p:nvSpPr>
        <p:spPr/>
        <p:txBody>
          <a:bodyPr/>
          <a:lstStyle/>
          <a:p>
            <a:fld id="{C263D6C4-4840-40CC-AC84-17E24B3B7BDE}" type="slidenum">
              <a:rPr lang="en-GB" smtClean="0"/>
              <a:pPr/>
              <a:t>16</a:t>
            </a:fld>
            <a:endParaRPr lang="en-GB" dirty="0"/>
          </a:p>
        </p:txBody>
      </p:sp>
      <p:sp>
        <p:nvSpPr>
          <p:cNvPr id="4" name="Text Placeholder 3">
            <a:extLst>
              <a:ext uri="{FF2B5EF4-FFF2-40B4-BE49-F238E27FC236}">
                <a16:creationId xmlns:a16="http://schemas.microsoft.com/office/drawing/2014/main" id="{B4262489-C7E1-4702-A6B9-1B61D9F137B4}"/>
              </a:ext>
            </a:extLst>
          </p:cNvPr>
          <p:cNvSpPr>
            <a:spLocks noGrp="1"/>
          </p:cNvSpPr>
          <p:nvPr>
            <p:ph sz="half" idx="1"/>
          </p:nvPr>
        </p:nvSpPr>
        <p:spPr/>
        <p:txBody>
          <a:bodyPr/>
          <a:lstStyle/>
          <a:p>
            <a:r>
              <a:rPr lang="en-US" dirty="0">
                <a:cs typeface="Courier New" panose="02070309020205020404" pitchFamily="49" charset="0"/>
              </a:rPr>
              <a:t>Duplicate every call to your canonical function, to a new function</a:t>
            </a:r>
          </a:p>
          <a:p>
            <a:r>
              <a:rPr lang="en-US" dirty="0">
                <a:cs typeface="Courier New" panose="02070309020205020404" pitchFamily="49" charset="0"/>
              </a:rPr>
              <a:t>Useful for load testing new implementations – you run every request on both implementations</a:t>
            </a:r>
          </a:p>
          <a:p>
            <a:r>
              <a:rPr lang="en-US" dirty="0">
                <a:cs typeface="Courier New" panose="02070309020205020404" pitchFamily="49" charset="0"/>
              </a:rPr>
              <a:t>Only use this for idempotent operations!</a:t>
            </a:r>
          </a:p>
        </p:txBody>
      </p:sp>
      <p:sp>
        <p:nvSpPr>
          <p:cNvPr id="5" name="Content Placeholder 4">
            <a:extLst>
              <a:ext uri="{FF2B5EF4-FFF2-40B4-BE49-F238E27FC236}">
                <a16:creationId xmlns:a16="http://schemas.microsoft.com/office/drawing/2014/main" id="{FFDC95BF-413F-410B-A858-023BB6580C5F}"/>
              </a:ext>
            </a:extLst>
          </p:cNvPr>
          <p:cNvSpPr>
            <a:spLocks noGrp="1"/>
          </p:cNvSpPr>
          <p:nvPr>
            <p:ph sz="half" idx="2"/>
          </p:nvPr>
        </p:nvSpPr>
        <p:spPr/>
        <p:txBody>
          <a:bodyPr/>
          <a:lstStyle/>
          <a:p>
            <a:pPr marL="0" indent="0">
              <a:buNone/>
            </a:pPr>
            <a:r>
              <a:rPr lang="en-US" dirty="0">
                <a:latin typeface="Courier New" panose="02070309020205020404" pitchFamily="49" charset="0"/>
                <a:cs typeface="Courier New" panose="02070309020205020404" pitchFamily="49" charset="0"/>
              </a:rPr>
              <a:t>let </a:t>
            </a:r>
            <a:r>
              <a:rPr lang="en-US" dirty="0" err="1">
                <a:latin typeface="Courier New" panose="02070309020205020404" pitchFamily="49" charset="0"/>
                <a:cs typeface="Courier New" panose="02070309020205020404" pitchFamily="49" charset="0"/>
              </a:rPr>
              <a:t>darkRead</a:t>
            </a:r>
            <a:r>
              <a:rPr lang="en-US" dirty="0">
                <a:latin typeface="Courier New" panose="02070309020205020404" pitchFamily="49" charset="0"/>
                <a:cs typeface="Courier New" panose="02070309020205020404" pitchFamily="49" charset="0"/>
              </a:rPr>
              <a:t>&lt;‘a, ‘b&gt;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f1: ‘a -&gt; ‘b,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f2: ‘a -&gt; ‘b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 -&gt; ‘b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fun(a: ‘a) -&gt;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let res = f1(a)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f2(a)</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res</a:t>
            </a:r>
          </a:p>
          <a:p>
            <a:pPr marL="0" indent="0">
              <a:buNone/>
            </a:pPr>
            <a:endParaRPr lang="en-US" dirty="0"/>
          </a:p>
        </p:txBody>
      </p:sp>
      <p:grpSp>
        <p:nvGrpSpPr>
          <p:cNvPr id="14" name="Group 13">
            <a:extLst>
              <a:ext uri="{FF2B5EF4-FFF2-40B4-BE49-F238E27FC236}">
                <a16:creationId xmlns:a16="http://schemas.microsoft.com/office/drawing/2014/main" id="{1818AA3B-D0E8-4399-8566-C6103F232FD7}"/>
              </a:ext>
            </a:extLst>
          </p:cNvPr>
          <p:cNvGrpSpPr/>
          <p:nvPr/>
        </p:nvGrpSpPr>
        <p:grpSpPr>
          <a:xfrm>
            <a:off x="1206500" y="3728019"/>
            <a:ext cx="3568700" cy="2744879"/>
            <a:chOff x="1854200" y="3847339"/>
            <a:chExt cx="2351815" cy="1808907"/>
          </a:xfrm>
        </p:grpSpPr>
        <p:pic>
          <p:nvPicPr>
            <p:cNvPr id="12" name="Picture 11">
              <a:extLst>
                <a:ext uri="{FF2B5EF4-FFF2-40B4-BE49-F238E27FC236}">
                  <a16:creationId xmlns:a16="http://schemas.microsoft.com/office/drawing/2014/main" id="{EA95E6A5-2222-417D-9B0A-92AAB0B75323}"/>
                </a:ext>
              </a:extLst>
            </p:cNvPr>
            <p:cNvPicPr>
              <a:picLocks noChangeAspect="1"/>
            </p:cNvPicPr>
            <p:nvPr/>
          </p:nvPicPr>
          <p:blipFill>
            <a:blip r:embed="rId3"/>
            <a:stretch>
              <a:fillRect/>
            </a:stretch>
          </p:blipFill>
          <p:spPr>
            <a:xfrm>
              <a:off x="1865151" y="3847339"/>
              <a:ext cx="2340864" cy="1605686"/>
            </a:xfrm>
            <a:prstGeom prst="rect">
              <a:avLst/>
            </a:prstGeom>
          </p:spPr>
        </p:pic>
        <p:sp>
          <p:nvSpPr>
            <p:cNvPr id="13" name="TextBox 12">
              <a:extLst>
                <a:ext uri="{FF2B5EF4-FFF2-40B4-BE49-F238E27FC236}">
                  <a16:creationId xmlns:a16="http://schemas.microsoft.com/office/drawing/2014/main" id="{32518711-97FB-46E9-AD28-B60DABFFBB27}"/>
                </a:ext>
              </a:extLst>
            </p:cNvPr>
            <p:cNvSpPr txBox="1"/>
            <p:nvPr/>
          </p:nvSpPr>
          <p:spPr>
            <a:xfrm>
              <a:off x="1854200" y="5473700"/>
              <a:ext cx="2349500" cy="182546"/>
            </a:xfrm>
            <a:prstGeom prst="rect">
              <a:avLst/>
            </a:prstGeom>
            <a:noFill/>
          </p:spPr>
          <p:txBody>
            <a:bodyPr wrap="square" rtlCol="0">
              <a:spAutoFit/>
            </a:bodyPr>
            <a:lstStyle/>
            <a:p>
              <a:pPr algn="r"/>
              <a:r>
                <a:rPr lang="en-US" sz="1200" dirty="0">
                  <a:solidFill>
                    <a:schemeClr val="bg1"/>
                  </a:solidFill>
                  <a:hlinkClick r:id="rId4"/>
                </a:rPr>
                <a:t>Salvatore G2</a:t>
              </a:r>
              <a:r>
                <a:rPr lang="en-US" sz="1200" dirty="0">
                  <a:solidFill>
                    <a:schemeClr val="bg1"/>
                  </a:solidFill>
                </a:rPr>
                <a:t>, </a:t>
              </a:r>
              <a:r>
                <a:rPr lang="en-US" sz="1200" dirty="0">
                  <a:solidFill>
                    <a:schemeClr val="bg1"/>
                  </a:solidFill>
                  <a:hlinkClick r:id="rId5"/>
                </a:rPr>
                <a:t>CC BY-ND 2.0</a:t>
              </a:r>
              <a:endParaRPr lang="en-US" sz="1200" dirty="0">
                <a:solidFill>
                  <a:schemeClr val="bg1"/>
                </a:solidFill>
              </a:endParaRPr>
            </a:p>
          </p:txBody>
        </p:sp>
      </p:grpSp>
    </p:spTree>
    <p:extLst>
      <p:ext uri="{BB962C8B-B14F-4D97-AF65-F5344CB8AC3E}">
        <p14:creationId xmlns:p14="http://schemas.microsoft.com/office/powerpoint/2010/main" val="371198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8104-F1EC-4DB5-86F8-BCEA9E8A64B6}"/>
              </a:ext>
            </a:extLst>
          </p:cNvPr>
          <p:cNvSpPr>
            <a:spLocks noGrp="1"/>
          </p:cNvSpPr>
          <p:nvPr>
            <p:ph type="title"/>
          </p:nvPr>
        </p:nvSpPr>
        <p:spPr/>
        <p:txBody>
          <a:bodyPr/>
          <a:lstStyle/>
          <a:p>
            <a:r>
              <a:rPr lang="en-US" dirty="0"/>
              <a:t>Comparing</a:t>
            </a:r>
          </a:p>
        </p:txBody>
      </p:sp>
      <p:sp>
        <p:nvSpPr>
          <p:cNvPr id="3" name="Slide Number Placeholder 2">
            <a:extLst>
              <a:ext uri="{FF2B5EF4-FFF2-40B4-BE49-F238E27FC236}">
                <a16:creationId xmlns:a16="http://schemas.microsoft.com/office/drawing/2014/main" id="{6D6B9C29-8100-4F03-8E33-D21CEB1D381B}"/>
              </a:ext>
            </a:extLst>
          </p:cNvPr>
          <p:cNvSpPr>
            <a:spLocks noGrp="1"/>
          </p:cNvSpPr>
          <p:nvPr>
            <p:ph type="sldNum" sz="quarter" idx="12"/>
          </p:nvPr>
        </p:nvSpPr>
        <p:spPr/>
        <p:txBody>
          <a:bodyPr/>
          <a:lstStyle/>
          <a:p>
            <a:fld id="{C263D6C4-4840-40CC-AC84-17E24B3B7BDE}" type="slidenum">
              <a:rPr lang="en-GB" smtClean="0"/>
              <a:pPr/>
              <a:t>17</a:t>
            </a:fld>
            <a:endParaRPr lang="en-GB" dirty="0"/>
          </a:p>
        </p:txBody>
      </p:sp>
      <p:sp>
        <p:nvSpPr>
          <p:cNvPr id="4" name="Text Placeholder 3">
            <a:extLst>
              <a:ext uri="{FF2B5EF4-FFF2-40B4-BE49-F238E27FC236}">
                <a16:creationId xmlns:a16="http://schemas.microsoft.com/office/drawing/2014/main" id="{BF4A318F-4CE6-458C-981C-4D74A85DC6A8}"/>
              </a:ext>
            </a:extLst>
          </p:cNvPr>
          <p:cNvSpPr>
            <a:spLocks noGrp="1"/>
          </p:cNvSpPr>
          <p:nvPr>
            <p:ph sz="half" idx="1"/>
          </p:nvPr>
        </p:nvSpPr>
        <p:spPr/>
        <p:txBody>
          <a:bodyPr>
            <a:normAutofit/>
          </a:bodyPr>
          <a:lstStyle/>
          <a:p>
            <a:r>
              <a:rPr lang="en-US" dirty="0"/>
              <a:t>Very useful for testing a new implementation of a function against production data and volumes.</a:t>
            </a:r>
          </a:p>
          <a:p>
            <a:pPr lvl="1"/>
            <a:r>
              <a:rPr lang="en-US" dirty="0"/>
              <a:t>Check accuracy, latencies, sizes, etc.</a:t>
            </a:r>
            <a:br>
              <a:rPr lang="en-US" dirty="0"/>
            </a:br>
            <a:endParaRPr lang="en-US" dirty="0"/>
          </a:p>
          <a:p>
            <a:r>
              <a:rPr lang="en-US" dirty="0"/>
              <a:t>Your side effects can log inputs and outputs, set telemetry counters, etc. </a:t>
            </a:r>
            <a:br>
              <a:rPr lang="en-US" dirty="0"/>
            </a:br>
            <a:br>
              <a:rPr lang="en-US" dirty="0"/>
            </a:br>
            <a:r>
              <a:rPr lang="en-US" dirty="0"/>
              <a:t>Basically, whatever you need to help diagnose and validate the new implementation.</a:t>
            </a:r>
          </a:p>
        </p:txBody>
      </p:sp>
      <p:sp>
        <p:nvSpPr>
          <p:cNvPr id="5" name="Content Placeholder 4">
            <a:extLst>
              <a:ext uri="{FF2B5EF4-FFF2-40B4-BE49-F238E27FC236}">
                <a16:creationId xmlns:a16="http://schemas.microsoft.com/office/drawing/2014/main" id="{E192241F-41A3-41CF-9803-34B124D8058B}"/>
              </a:ext>
            </a:extLst>
          </p:cNvPr>
          <p:cNvSpPr>
            <a:spLocks noGrp="1"/>
          </p:cNvSpPr>
          <p:nvPr>
            <p:ph sz="half" idx="2"/>
          </p:nvPr>
        </p:nvSpPr>
        <p:spPr>
          <a:xfrm>
            <a:off x="6096001" y="1517715"/>
            <a:ext cx="5562600" cy="4659248"/>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comparingRepository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r1: Repository&lt;'a, 'b&gt;,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r2: Repository&lt;'a, 'b&gt;,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same: ('a * 'b) -&gt; Unit,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different: ('a * 'b * 'b) -&gt; Unit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 -&gt;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result1 = r1(</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result2 = r2(</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if (result1 = result2) then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same(</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 result1)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else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different(</a:t>
            </a:r>
            <a:r>
              <a:rPr lang="en-US" sz="1600" dirty="0" err="1">
                <a:latin typeface="Courier New" panose="02070309020205020404" pitchFamily="49" charset="0"/>
                <a:cs typeface="Courier New" panose="02070309020205020404" pitchFamily="49" charset="0"/>
              </a:rPr>
              <a:t>aKey</a:t>
            </a:r>
            <a:r>
              <a:rPr lang="en-US" sz="1600" dirty="0">
                <a:latin typeface="Courier New" panose="02070309020205020404" pitchFamily="49" charset="0"/>
                <a:cs typeface="Courier New" panose="02070309020205020404" pitchFamily="49" charset="0"/>
              </a:rPr>
              <a:t>, result1, result2)</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result1</a:t>
            </a:r>
          </a:p>
        </p:txBody>
      </p:sp>
    </p:spTree>
    <p:extLst>
      <p:ext uri="{BB962C8B-B14F-4D97-AF65-F5344CB8AC3E}">
        <p14:creationId xmlns:p14="http://schemas.microsoft.com/office/powerpoint/2010/main" val="785948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0011-E261-43FB-9042-522F9DB7B35E}"/>
              </a:ext>
            </a:extLst>
          </p:cNvPr>
          <p:cNvSpPr>
            <a:spLocks noGrp="1"/>
          </p:cNvSpPr>
          <p:nvPr>
            <p:ph type="title"/>
          </p:nvPr>
        </p:nvSpPr>
        <p:spPr/>
        <p:txBody>
          <a:bodyPr/>
          <a:lstStyle/>
          <a:p>
            <a:r>
              <a:rPr lang="en-US" dirty="0"/>
              <a:t>Feature Flags</a:t>
            </a:r>
          </a:p>
        </p:txBody>
      </p:sp>
      <p:sp>
        <p:nvSpPr>
          <p:cNvPr id="3" name="Slide Number Placeholder 2">
            <a:extLst>
              <a:ext uri="{FF2B5EF4-FFF2-40B4-BE49-F238E27FC236}">
                <a16:creationId xmlns:a16="http://schemas.microsoft.com/office/drawing/2014/main" id="{CA81FD3C-3764-4DDD-8955-1FD98F2B51F6}"/>
              </a:ext>
            </a:extLst>
          </p:cNvPr>
          <p:cNvSpPr>
            <a:spLocks noGrp="1"/>
          </p:cNvSpPr>
          <p:nvPr>
            <p:ph type="sldNum" sz="quarter" idx="12"/>
          </p:nvPr>
        </p:nvSpPr>
        <p:spPr/>
        <p:txBody>
          <a:bodyPr/>
          <a:lstStyle/>
          <a:p>
            <a:fld id="{C263D6C4-4840-40CC-AC84-17E24B3B7BDE}" type="slidenum">
              <a:rPr lang="en-GB" smtClean="0"/>
              <a:pPr/>
              <a:t>18</a:t>
            </a:fld>
            <a:endParaRPr lang="en-GB" dirty="0"/>
          </a:p>
        </p:txBody>
      </p:sp>
      <p:sp>
        <p:nvSpPr>
          <p:cNvPr id="4" name="Text Placeholder 3">
            <a:extLst>
              <a:ext uri="{FF2B5EF4-FFF2-40B4-BE49-F238E27FC236}">
                <a16:creationId xmlns:a16="http://schemas.microsoft.com/office/drawing/2014/main" id="{3CFD1B20-20C2-48E9-9E29-AC62C36FE63E}"/>
              </a:ext>
            </a:extLst>
          </p:cNvPr>
          <p:cNvSpPr>
            <a:spLocks noGrp="1"/>
          </p:cNvSpPr>
          <p:nvPr>
            <p:ph sz="half" idx="1"/>
          </p:nvPr>
        </p:nvSpPr>
        <p:spPr/>
        <p:txBody>
          <a:bodyPr>
            <a:normAutofit/>
          </a:bodyPr>
          <a:lstStyle/>
          <a:p>
            <a:r>
              <a:rPr lang="en-US" dirty="0"/>
              <a:t>Evaluate f(‘a). If true, return </a:t>
            </a:r>
            <a:r>
              <a:rPr lang="en-US" dirty="0" err="1"/>
              <a:t>repoA</a:t>
            </a:r>
            <a:r>
              <a:rPr lang="en-US" dirty="0"/>
              <a:t>(‘a). If false, return </a:t>
            </a:r>
            <a:r>
              <a:rPr lang="en-US" dirty="0" err="1"/>
              <a:t>repoB</a:t>
            </a:r>
            <a:r>
              <a:rPr lang="en-US" dirty="0"/>
              <a:t>(‘a).</a:t>
            </a:r>
          </a:p>
          <a:p>
            <a:r>
              <a:rPr lang="en-US" dirty="0"/>
              <a:t>Can be used to implement:</a:t>
            </a:r>
          </a:p>
          <a:p>
            <a:pPr lvl="1"/>
            <a:r>
              <a:rPr lang="en-US" dirty="0"/>
              <a:t>gradual rollouts of features or functionality (canary launches)</a:t>
            </a:r>
            <a:br>
              <a:rPr lang="en-US" dirty="0"/>
            </a:br>
            <a:br>
              <a:rPr lang="en-US" dirty="0"/>
            </a:br>
            <a:r>
              <a:rPr lang="en-US" dirty="0">
                <a:latin typeface="Courier New" panose="02070309020205020404" pitchFamily="49" charset="0"/>
                <a:cs typeface="Courier New" panose="02070309020205020404" pitchFamily="49" charset="0"/>
              </a:rPr>
              <a:t>let choose </a:t>
            </a:r>
            <a:r>
              <a:rPr lang="en-US" dirty="0" err="1">
                <a:latin typeface="Courier New" panose="02070309020205020404" pitchFamily="49" charset="0"/>
                <a:cs typeface="Courier New" panose="02070309020205020404" pitchFamily="49" charset="0"/>
              </a:rPr>
              <a:t>getFeatureRolloutLevel</a:t>
            </a:r>
            <a:r>
              <a:rPr lang="en-US" dirty="0">
                <a:latin typeface="Courier New" panose="02070309020205020404" pitchFamily="49" charset="0"/>
                <a:cs typeface="Courier New" panose="02070309020205020404" pitchFamily="49" charset="0"/>
              </a:rPr>
              <a:t> _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rand() &lt; </a:t>
            </a:r>
            <a:r>
              <a:rPr lang="en-US" dirty="0" err="1">
                <a:latin typeface="Courier New" panose="02070309020205020404" pitchFamily="49" charset="0"/>
                <a:cs typeface="Courier New" panose="02070309020205020404" pitchFamily="49" charset="0"/>
              </a:rPr>
              <a:t>getFeatureRolloutLevel</a:t>
            </a:r>
            <a:r>
              <a:rPr lang="en-US" dirty="0">
                <a:latin typeface="Courier New" panose="02070309020205020404" pitchFamily="49" charset="0"/>
                <a:cs typeface="Courier New" panose="02070309020205020404" pitchFamily="49" charset="0"/>
              </a:rPr>
              <a:t>()</a:t>
            </a:r>
            <a:endParaRPr lang="en-US" dirty="0"/>
          </a:p>
          <a:p>
            <a:pPr lvl="1"/>
            <a:r>
              <a:rPr lang="en-US" dirty="0"/>
              <a:t>selective feature availability (privilege levels, business logic, internal-only functionality, etc.)</a:t>
            </a:r>
          </a:p>
          <a:p>
            <a:pPr lvl="1"/>
            <a:r>
              <a:rPr lang="en-US" dirty="0"/>
              <a:t>A combination of the above</a:t>
            </a:r>
          </a:p>
        </p:txBody>
      </p:sp>
      <p:sp>
        <p:nvSpPr>
          <p:cNvPr id="5" name="Content Placeholder 4">
            <a:extLst>
              <a:ext uri="{FF2B5EF4-FFF2-40B4-BE49-F238E27FC236}">
                <a16:creationId xmlns:a16="http://schemas.microsoft.com/office/drawing/2014/main" id="{F403520D-D108-4FDC-852C-0BAE9CAB11FC}"/>
              </a:ext>
            </a:extLst>
          </p:cNvPr>
          <p:cNvSpPr>
            <a:spLocks noGrp="1"/>
          </p:cNvSpPr>
          <p:nvPr>
            <p:ph sz="half" idx="2"/>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switchingRepository</a:t>
            </a:r>
            <a:r>
              <a:rPr lang="en-US" sz="1600" dirty="0">
                <a:latin typeface="Courier New" panose="02070309020205020404" pitchFamily="49" charset="0"/>
                <a:cs typeface="Courier New" panose="02070309020205020404" pitchFamily="49" charset="0"/>
              </a:rPr>
              <a:t>&lt;'a, ‘b&gt;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 'a -&gt; bool,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repoA</a:t>
            </a:r>
            <a:r>
              <a:rPr lang="en-US" sz="1600" dirty="0">
                <a:latin typeface="Courier New" panose="02070309020205020404" pitchFamily="49" charset="0"/>
                <a:cs typeface="Courier New" panose="02070309020205020404" pitchFamily="49" charset="0"/>
              </a:rPr>
              <a:t>: Repository&lt;'a, 'b&gt;,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repoB</a:t>
            </a:r>
            <a:r>
              <a:rPr lang="en-US" sz="1600" dirty="0">
                <a:latin typeface="Courier New" panose="02070309020205020404" pitchFamily="49" charset="0"/>
                <a:cs typeface="Courier New" panose="02070309020205020404" pitchFamily="49" charset="0"/>
              </a:rPr>
              <a:t>: Repository&lt;'a, ‘b&gt;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Repository&lt;'a, 'b&gt; = </a:t>
            </a:r>
          </a:p>
          <a:p>
            <a:pPr marL="0" indent="0">
              <a:buNone/>
            </a:pPr>
            <a:r>
              <a:rPr lang="en-US" sz="1600" dirty="0">
                <a:latin typeface="Courier New" panose="02070309020205020404" pitchFamily="49" charset="0"/>
                <a:cs typeface="Courier New" panose="02070309020205020404" pitchFamily="49" charset="0"/>
              </a:rPr>
              <a:t>  fun (a: 'a) -&gt;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if f(a) then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repoA</a:t>
            </a:r>
            <a:r>
              <a:rPr lang="en-US" sz="1600" dirty="0">
                <a:latin typeface="Courier New" panose="02070309020205020404" pitchFamily="49" charset="0"/>
                <a:cs typeface="Courier New" panose="02070309020205020404" pitchFamily="49" charset="0"/>
              </a:rPr>
              <a:t>(a)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else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repoB</a:t>
            </a:r>
            <a:r>
              <a:rPr lang="en-US" sz="1600" dirty="0">
                <a:latin typeface="Courier New" panose="02070309020205020404" pitchFamily="49" charset="0"/>
                <a:cs typeface="Courier New" panose="02070309020205020404" pitchFamily="49" charset="0"/>
              </a:rPr>
              <a:t>(a)</a:t>
            </a:r>
          </a:p>
        </p:txBody>
      </p:sp>
      <p:pic>
        <p:nvPicPr>
          <p:cNvPr id="7" name="Picture 6">
            <a:extLst>
              <a:ext uri="{FF2B5EF4-FFF2-40B4-BE49-F238E27FC236}">
                <a16:creationId xmlns:a16="http://schemas.microsoft.com/office/drawing/2014/main" id="{D445477C-C7C4-428A-9017-6D883C961BE9}"/>
              </a:ext>
            </a:extLst>
          </p:cNvPr>
          <p:cNvPicPr>
            <a:picLocks noChangeAspect="1"/>
          </p:cNvPicPr>
          <p:nvPr/>
        </p:nvPicPr>
        <p:blipFill>
          <a:blip r:embed="rId3"/>
          <a:stretch>
            <a:fillRect/>
          </a:stretch>
        </p:blipFill>
        <p:spPr>
          <a:xfrm>
            <a:off x="6564200" y="4351153"/>
            <a:ext cx="3239976" cy="2146484"/>
          </a:xfrm>
          <a:prstGeom prst="rect">
            <a:avLst/>
          </a:prstGeom>
        </p:spPr>
      </p:pic>
      <p:sp>
        <p:nvSpPr>
          <p:cNvPr id="8" name="TextBox 7">
            <a:extLst>
              <a:ext uri="{FF2B5EF4-FFF2-40B4-BE49-F238E27FC236}">
                <a16:creationId xmlns:a16="http://schemas.microsoft.com/office/drawing/2014/main" id="{09C5727E-065C-4C7A-8E80-FFD011512C8D}"/>
              </a:ext>
            </a:extLst>
          </p:cNvPr>
          <p:cNvSpPr txBox="1"/>
          <p:nvPr/>
        </p:nvSpPr>
        <p:spPr>
          <a:xfrm>
            <a:off x="6564200" y="6497637"/>
            <a:ext cx="3239976" cy="276999"/>
          </a:xfrm>
          <a:prstGeom prst="rect">
            <a:avLst/>
          </a:prstGeom>
          <a:noFill/>
        </p:spPr>
        <p:txBody>
          <a:bodyPr wrap="square" rtlCol="0">
            <a:spAutoFit/>
          </a:bodyPr>
          <a:lstStyle/>
          <a:p>
            <a:pPr algn="r"/>
            <a:r>
              <a:rPr lang="en-US" sz="1200" dirty="0">
                <a:solidFill>
                  <a:schemeClr val="bg1"/>
                </a:solidFill>
                <a:hlinkClick r:id="rId4"/>
              </a:rPr>
              <a:t>Ben Sutherland</a:t>
            </a:r>
            <a:r>
              <a:rPr lang="en-US" sz="1200" dirty="0">
                <a:solidFill>
                  <a:schemeClr val="bg1"/>
                </a:solidFill>
              </a:rPr>
              <a:t>, </a:t>
            </a:r>
            <a:r>
              <a:rPr lang="en-US" sz="1200" dirty="0">
                <a:solidFill>
                  <a:schemeClr val="bg1"/>
                </a:solidFill>
                <a:hlinkClick r:id="rId5"/>
              </a:rPr>
              <a:t>CC BY 2.0</a:t>
            </a:r>
            <a:endParaRPr lang="en-US" sz="1200" dirty="0">
              <a:solidFill>
                <a:schemeClr val="bg1"/>
              </a:solidFill>
            </a:endParaRPr>
          </a:p>
        </p:txBody>
      </p:sp>
    </p:spTree>
    <p:extLst>
      <p:ext uri="{BB962C8B-B14F-4D97-AF65-F5344CB8AC3E}">
        <p14:creationId xmlns:p14="http://schemas.microsoft.com/office/powerpoint/2010/main" val="7776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C4B2-ECDC-4A55-A950-B1BA2B8C9E40}"/>
              </a:ext>
            </a:extLst>
          </p:cNvPr>
          <p:cNvSpPr>
            <a:spLocks noGrp="1"/>
          </p:cNvSpPr>
          <p:nvPr>
            <p:ph type="title"/>
          </p:nvPr>
        </p:nvSpPr>
        <p:spPr/>
        <p:txBody>
          <a:bodyPr/>
          <a:lstStyle/>
          <a:p>
            <a:r>
              <a:rPr lang="en-US" dirty="0"/>
              <a:t>Switch/Jump Table</a:t>
            </a:r>
          </a:p>
        </p:txBody>
      </p:sp>
      <p:sp>
        <p:nvSpPr>
          <p:cNvPr id="3" name="Slide Number Placeholder 2">
            <a:extLst>
              <a:ext uri="{FF2B5EF4-FFF2-40B4-BE49-F238E27FC236}">
                <a16:creationId xmlns:a16="http://schemas.microsoft.com/office/drawing/2014/main" id="{FC1C7487-5009-4C39-BF62-BBB95B9E3ACE}"/>
              </a:ext>
            </a:extLst>
          </p:cNvPr>
          <p:cNvSpPr>
            <a:spLocks noGrp="1"/>
          </p:cNvSpPr>
          <p:nvPr>
            <p:ph type="sldNum" sz="quarter" idx="12"/>
          </p:nvPr>
        </p:nvSpPr>
        <p:spPr/>
        <p:txBody>
          <a:bodyPr/>
          <a:lstStyle/>
          <a:p>
            <a:fld id="{C263D6C4-4840-40CC-AC84-17E24B3B7BDE}" type="slidenum">
              <a:rPr lang="en-GB" smtClean="0"/>
              <a:pPr/>
              <a:t>19</a:t>
            </a:fld>
            <a:endParaRPr lang="en-GB" dirty="0"/>
          </a:p>
        </p:txBody>
      </p:sp>
      <p:sp>
        <p:nvSpPr>
          <p:cNvPr id="4" name="Text Placeholder 3">
            <a:extLst>
              <a:ext uri="{FF2B5EF4-FFF2-40B4-BE49-F238E27FC236}">
                <a16:creationId xmlns:a16="http://schemas.microsoft.com/office/drawing/2014/main" id="{5231A2D8-AD83-42C8-9E40-2F58160A84F3}"/>
              </a:ext>
            </a:extLst>
          </p:cNvPr>
          <p:cNvSpPr>
            <a:spLocks noGrp="1"/>
          </p:cNvSpPr>
          <p:nvPr>
            <p:ph sz="half" idx="1"/>
          </p:nvPr>
        </p:nvSpPr>
        <p:spPr/>
        <p:txBody>
          <a:bodyPr/>
          <a:lstStyle/>
          <a:p>
            <a:r>
              <a:rPr lang="en-US" dirty="0"/>
              <a:t>An extension of the earlier feature flag example. Runs one of many possible implementations of ‘a -&gt; ‘b.</a:t>
            </a:r>
          </a:p>
          <a:p>
            <a:r>
              <a:rPr lang="en-US" dirty="0"/>
              <a:t>Useful for:</a:t>
            </a:r>
          </a:p>
          <a:p>
            <a:pPr lvl="1"/>
            <a:r>
              <a:rPr lang="en-US" dirty="0"/>
              <a:t>Switching between many different implementations of functionality.</a:t>
            </a:r>
          </a:p>
          <a:p>
            <a:pPr lvl="1"/>
            <a:r>
              <a:rPr lang="en-US" dirty="0"/>
              <a:t>A/B experimentation</a:t>
            </a:r>
          </a:p>
        </p:txBody>
      </p:sp>
      <p:sp>
        <p:nvSpPr>
          <p:cNvPr id="5" name="Content Placeholder 4">
            <a:extLst>
              <a:ext uri="{FF2B5EF4-FFF2-40B4-BE49-F238E27FC236}">
                <a16:creationId xmlns:a16="http://schemas.microsoft.com/office/drawing/2014/main" id="{7CD1DC9C-546B-438C-AA35-D55BDFBB843A}"/>
              </a:ext>
            </a:extLst>
          </p:cNvPr>
          <p:cNvSpPr>
            <a:spLocks noGrp="1"/>
          </p:cNvSpPr>
          <p:nvPr>
            <p:ph sz="half" idx="2"/>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mappingRepository</a:t>
            </a:r>
            <a:r>
              <a:rPr lang="en-US" sz="1600" dirty="0">
                <a:latin typeface="Courier New" panose="02070309020205020404" pitchFamily="49" charset="0"/>
                <a:cs typeface="Courier New" panose="02070309020205020404" pitchFamily="49" charset="0"/>
              </a:rPr>
              <a:t>&lt;'a, ‘b&gt;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 'a -&gt; Repository&lt;'a, ‘b&gt;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Repository&lt;'a, 'b&gt; = </a:t>
            </a:r>
          </a:p>
          <a:p>
            <a:pPr marL="0" indent="0">
              <a:buNone/>
            </a:pPr>
            <a:r>
              <a:rPr lang="en-US" sz="1600" dirty="0">
                <a:latin typeface="Courier New" panose="02070309020205020404" pitchFamily="49" charset="0"/>
                <a:cs typeface="Courier New" panose="02070309020205020404" pitchFamily="49" charset="0"/>
              </a:rPr>
              <a:t>    fun (a: 'a) -&gt; f(a)(a)</a:t>
            </a:r>
          </a:p>
        </p:txBody>
      </p:sp>
      <p:grpSp>
        <p:nvGrpSpPr>
          <p:cNvPr id="26" name="Group 25">
            <a:extLst>
              <a:ext uri="{FF2B5EF4-FFF2-40B4-BE49-F238E27FC236}">
                <a16:creationId xmlns:a16="http://schemas.microsoft.com/office/drawing/2014/main" id="{FD279B67-E185-46D1-B5EF-1732ED357A8C}"/>
              </a:ext>
            </a:extLst>
          </p:cNvPr>
          <p:cNvGrpSpPr/>
          <p:nvPr/>
        </p:nvGrpSpPr>
        <p:grpSpPr>
          <a:xfrm>
            <a:off x="3035583" y="3948372"/>
            <a:ext cx="4584700" cy="2020628"/>
            <a:chOff x="596900" y="3986472"/>
            <a:chExt cx="4584700" cy="2020628"/>
          </a:xfrm>
        </p:grpSpPr>
        <p:sp>
          <p:nvSpPr>
            <p:cNvPr id="6" name="TextBox 5">
              <a:extLst>
                <a:ext uri="{FF2B5EF4-FFF2-40B4-BE49-F238E27FC236}">
                  <a16:creationId xmlns:a16="http://schemas.microsoft.com/office/drawing/2014/main" id="{D06891E7-1A8F-40D7-B7D9-F23505EC49ED}"/>
                </a:ext>
              </a:extLst>
            </p:cNvPr>
            <p:cNvSpPr txBox="1"/>
            <p:nvPr/>
          </p:nvSpPr>
          <p:spPr>
            <a:xfrm>
              <a:off x="1257300" y="4610100"/>
              <a:ext cx="1422400" cy="369332"/>
            </a:xfrm>
            <a:prstGeom prst="rect">
              <a:avLst/>
            </a:prstGeom>
            <a:solidFill>
              <a:schemeClr val="accent6">
                <a:lumMod val="75000"/>
              </a:schemeClr>
            </a:solidFill>
          </p:spPr>
          <p:txBody>
            <a:bodyPr wrap="square" rtlCol="0">
              <a:spAutoFit/>
            </a:bodyPr>
            <a:lstStyle/>
            <a:p>
              <a:pPr algn="ctr"/>
              <a:r>
                <a:rPr lang="en-US" dirty="0">
                  <a:solidFill>
                    <a:schemeClr val="bg1"/>
                  </a:solidFill>
                </a:rPr>
                <a:t>f</a:t>
              </a:r>
            </a:p>
          </p:txBody>
        </p:sp>
        <p:cxnSp>
          <p:nvCxnSpPr>
            <p:cNvPr id="8" name="Straight Arrow Connector 7">
              <a:extLst>
                <a:ext uri="{FF2B5EF4-FFF2-40B4-BE49-F238E27FC236}">
                  <a16:creationId xmlns:a16="http://schemas.microsoft.com/office/drawing/2014/main" id="{9E60CBA4-02AC-4D30-89C7-DC117ADB99F7}"/>
                </a:ext>
              </a:extLst>
            </p:cNvPr>
            <p:cNvCxnSpPr>
              <a:stCxn id="6" idx="3"/>
            </p:cNvCxnSpPr>
            <p:nvPr/>
          </p:nvCxnSpPr>
          <p:spPr>
            <a:xfrm flipV="1">
              <a:off x="2679700" y="4170841"/>
              <a:ext cx="846361" cy="6239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6784A82-178F-4A78-8623-6F7B547F78A8}"/>
                </a:ext>
              </a:extLst>
            </p:cNvPr>
            <p:cNvCxnSpPr>
              <a:stCxn id="6" idx="3"/>
            </p:cNvCxnSpPr>
            <p:nvPr/>
          </p:nvCxnSpPr>
          <p:spPr>
            <a:xfrm>
              <a:off x="2679700" y="4794766"/>
              <a:ext cx="8463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DD96F340-C707-4008-BA83-1992CE2B76AE}"/>
                </a:ext>
              </a:extLst>
            </p:cNvPr>
            <p:cNvCxnSpPr>
              <a:stCxn id="6" idx="3"/>
            </p:cNvCxnSpPr>
            <p:nvPr/>
          </p:nvCxnSpPr>
          <p:spPr>
            <a:xfrm>
              <a:off x="2679700" y="4794766"/>
              <a:ext cx="846361" cy="6281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9EDFA0C6-9848-4691-A124-BC210B9C1530}"/>
                </a:ext>
              </a:extLst>
            </p:cNvPr>
            <p:cNvSpPr txBox="1"/>
            <p:nvPr/>
          </p:nvSpPr>
          <p:spPr>
            <a:xfrm>
              <a:off x="3526061" y="3986472"/>
              <a:ext cx="1422400" cy="369332"/>
            </a:xfrm>
            <a:prstGeom prst="rect">
              <a:avLst/>
            </a:prstGeom>
            <a:solidFill>
              <a:schemeClr val="accent1">
                <a:lumMod val="60000"/>
                <a:lumOff val="40000"/>
              </a:schemeClr>
            </a:solidFill>
          </p:spPr>
          <p:txBody>
            <a:bodyPr wrap="square" rtlCol="0">
              <a:spAutoFit/>
            </a:bodyPr>
            <a:lstStyle/>
            <a:p>
              <a:pPr algn="ctr"/>
              <a:r>
                <a:rPr lang="en-US" dirty="0">
                  <a:solidFill>
                    <a:schemeClr val="bg1"/>
                  </a:solidFill>
                </a:rPr>
                <a:t>f1</a:t>
              </a:r>
            </a:p>
          </p:txBody>
        </p:sp>
        <p:sp>
          <p:nvSpPr>
            <p:cNvPr id="14" name="TextBox 13">
              <a:extLst>
                <a:ext uri="{FF2B5EF4-FFF2-40B4-BE49-F238E27FC236}">
                  <a16:creationId xmlns:a16="http://schemas.microsoft.com/office/drawing/2014/main" id="{17B05CCC-8EF1-49BA-8308-13E512A7465D}"/>
                </a:ext>
              </a:extLst>
            </p:cNvPr>
            <p:cNvSpPr txBox="1"/>
            <p:nvPr/>
          </p:nvSpPr>
          <p:spPr>
            <a:xfrm>
              <a:off x="3526061" y="4618534"/>
              <a:ext cx="1422400" cy="369332"/>
            </a:xfrm>
            <a:prstGeom prst="rect">
              <a:avLst/>
            </a:prstGeom>
            <a:solidFill>
              <a:schemeClr val="bg2">
                <a:lumMod val="50000"/>
              </a:schemeClr>
            </a:solidFill>
          </p:spPr>
          <p:txBody>
            <a:bodyPr wrap="square" rtlCol="0">
              <a:spAutoFit/>
            </a:bodyPr>
            <a:lstStyle/>
            <a:p>
              <a:pPr algn="ctr"/>
              <a:r>
                <a:rPr lang="en-US" dirty="0">
                  <a:solidFill>
                    <a:schemeClr val="bg1"/>
                  </a:solidFill>
                </a:rPr>
                <a:t>f2</a:t>
              </a:r>
            </a:p>
          </p:txBody>
        </p:sp>
        <p:sp>
          <p:nvSpPr>
            <p:cNvPr id="15" name="TextBox 14">
              <a:extLst>
                <a:ext uri="{FF2B5EF4-FFF2-40B4-BE49-F238E27FC236}">
                  <a16:creationId xmlns:a16="http://schemas.microsoft.com/office/drawing/2014/main" id="{3CF55CB3-19EF-4D17-8EA2-2005CB12B786}"/>
                </a:ext>
              </a:extLst>
            </p:cNvPr>
            <p:cNvSpPr txBox="1"/>
            <p:nvPr/>
          </p:nvSpPr>
          <p:spPr>
            <a:xfrm>
              <a:off x="3526061" y="5213082"/>
              <a:ext cx="1422400" cy="369332"/>
            </a:xfrm>
            <a:prstGeom prst="rect">
              <a:avLst/>
            </a:prstGeom>
            <a:solidFill>
              <a:schemeClr val="accent5">
                <a:lumMod val="75000"/>
              </a:schemeClr>
            </a:solidFill>
          </p:spPr>
          <p:txBody>
            <a:bodyPr wrap="square" rtlCol="0">
              <a:spAutoFit/>
            </a:bodyPr>
            <a:lstStyle/>
            <a:p>
              <a:pPr algn="ctr"/>
              <a:r>
                <a:rPr lang="en-US" dirty="0">
                  <a:solidFill>
                    <a:schemeClr val="bg1"/>
                  </a:solidFill>
                </a:rPr>
                <a:t>f3</a:t>
              </a:r>
            </a:p>
          </p:txBody>
        </p:sp>
        <p:cxnSp>
          <p:nvCxnSpPr>
            <p:cNvPr id="17" name="Straight Arrow Connector 16">
              <a:extLst>
                <a:ext uri="{FF2B5EF4-FFF2-40B4-BE49-F238E27FC236}">
                  <a16:creationId xmlns:a16="http://schemas.microsoft.com/office/drawing/2014/main" id="{1FAA0F85-4B79-48F2-A558-4229803ABF6F}"/>
                </a:ext>
              </a:extLst>
            </p:cNvPr>
            <p:cNvCxnSpPr>
              <a:endCxn id="6" idx="1"/>
            </p:cNvCxnSpPr>
            <p:nvPr/>
          </p:nvCxnSpPr>
          <p:spPr>
            <a:xfrm>
              <a:off x="622300" y="4794766"/>
              <a:ext cx="6350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Connector: Elbow 18">
              <a:extLst>
                <a:ext uri="{FF2B5EF4-FFF2-40B4-BE49-F238E27FC236}">
                  <a16:creationId xmlns:a16="http://schemas.microsoft.com/office/drawing/2014/main" id="{440A7267-65DA-438B-934F-50E0858C2554}"/>
                </a:ext>
              </a:extLst>
            </p:cNvPr>
            <p:cNvCxnSpPr>
              <a:stCxn id="13" idx="3"/>
            </p:cNvCxnSpPr>
            <p:nvPr/>
          </p:nvCxnSpPr>
          <p:spPr>
            <a:xfrm flipH="1">
              <a:off x="596900" y="4171138"/>
              <a:ext cx="4351561" cy="1835962"/>
            </a:xfrm>
            <a:prstGeom prst="bentConnector3">
              <a:avLst>
                <a:gd name="adj1" fmla="val -525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3ACDA898-F28A-4583-AEDF-A1CF21766430}"/>
                </a:ext>
              </a:extLst>
            </p:cNvPr>
            <p:cNvCxnSpPr>
              <a:stCxn id="14" idx="3"/>
            </p:cNvCxnSpPr>
            <p:nvPr/>
          </p:nvCxnSpPr>
          <p:spPr>
            <a:xfrm>
              <a:off x="4948461" y="4803200"/>
              <a:ext cx="23313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A290A126-74ED-4572-AEC0-85C261CF2B2F}"/>
                </a:ext>
              </a:extLst>
            </p:cNvPr>
            <p:cNvCxnSpPr>
              <a:stCxn id="15" idx="3"/>
            </p:cNvCxnSpPr>
            <p:nvPr/>
          </p:nvCxnSpPr>
          <p:spPr>
            <a:xfrm>
              <a:off x="4948461" y="5397748"/>
              <a:ext cx="233139" cy="0"/>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53371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What and why?</a:t>
            </a:r>
            <a:endParaRPr lang="en-GB"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a:t>
            </a:fld>
            <a:endParaRPr lang="en-GB"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E025-BAE8-42C0-B750-9682874B8F4B}"/>
              </a:ext>
            </a:extLst>
          </p:cNvPr>
          <p:cNvSpPr>
            <a:spLocks noGrp="1"/>
          </p:cNvSpPr>
          <p:nvPr>
            <p:ph type="title"/>
          </p:nvPr>
        </p:nvSpPr>
        <p:spPr/>
        <p:txBody>
          <a:bodyPr/>
          <a:lstStyle/>
          <a:p>
            <a:r>
              <a:rPr lang="en-US" dirty="0"/>
              <a:t>Caching</a:t>
            </a:r>
          </a:p>
        </p:txBody>
      </p:sp>
      <p:sp>
        <p:nvSpPr>
          <p:cNvPr id="3" name="Slide Number Placeholder 2">
            <a:extLst>
              <a:ext uri="{FF2B5EF4-FFF2-40B4-BE49-F238E27FC236}">
                <a16:creationId xmlns:a16="http://schemas.microsoft.com/office/drawing/2014/main" id="{105F4F12-5149-4E8C-ACDA-463C6CE2BFCE}"/>
              </a:ext>
            </a:extLst>
          </p:cNvPr>
          <p:cNvSpPr>
            <a:spLocks noGrp="1"/>
          </p:cNvSpPr>
          <p:nvPr>
            <p:ph type="sldNum" sz="quarter" idx="12"/>
          </p:nvPr>
        </p:nvSpPr>
        <p:spPr/>
        <p:txBody>
          <a:bodyPr/>
          <a:lstStyle/>
          <a:p>
            <a:fld id="{C263D6C4-4840-40CC-AC84-17E24B3B7BDE}" type="slidenum">
              <a:rPr lang="en-GB" smtClean="0"/>
              <a:pPr/>
              <a:t>20</a:t>
            </a:fld>
            <a:endParaRPr lang="en-GB" dirty="0"/>
          </a:p>
        </p:txBody>
      </p:sp>
      <p:sp>
        <p:nvSpPr>
          <p:cNvPr id="4" name="Text Placeholder 3">
            <a:extLst>
              <a:ext uri="{FF2B5EF4-FFF2-40B4-BE49-F238E27FC236}">
                <a16:creationId xmlns:a16="http://schemas.microsoft.com/office/drawing/2014/main" id="{D108B043-72C6-4749-8E11-FE4585C3EC0B}"/>
              </a:ext>
            </a:extLst>
          </p:cNvPr>
          <p:cNvSpPr>
            <a:spLocks noGrp="1"/>
          </p:cNvSpPr>
          <p:nvPr>
            <p:ph sz="half" idx="1"/>
          </p:nvPr>
        </p:nvSpPr>
        <p:spPr/>
        <p:txBody>
          <a:bodyPr>
            <a:noAutofit/>
          </a:bodyPr>
          <a:lstStyle/>
          <a:p>
            <a:r>
              <a:rPr lang="en-US" sz="1600" dirty="0"/>
              <a:t>Given an </a:t>
            </a:r>
            <a:br>
              <a:rPr lang="en-US" sz="1600" dirty="0"/>
            </a:br>
            <a:br>
              <a:rPr lang="en-US" sz="1600" dirty="0"/>
            </a:br>
            <a:r>
              <a:rPr lang="en-US" sz="1600" dirty="0">
                <a:latin typeface="Courier New" panose="02070309020205020404" pitchFamily="49" charset="0"/>
                <a:cs typeface="Courier New" panose="02070309020205020404" pitchFamily="49" charset="0"/>
              </a:rPr>
              <a:t>f: ‘a -&gt; ‘b</a:t>
            </a:r>
            <a:br>
              <a:rPr lang="en-US" sz="1600" dirty="0"/>
            </a:br>
            <a:br>
              <a:rPr lang="en-US" sz="1600" dirty="0"/>
            </a:br>
            <a:r>
              <a:rPr lang="en-US" sz="1600" dirty="0"/>
              <a:t>and a value of ‘a, first check another data store</a:t>
            </a:r>
            <a:br>
              <a:rPr lang="en-US" sz="1600" dirty="0"/>
            </a:br>
            <a:br>
              <a:rPr lang="en-US" sz="1600" dirty="0"/>
            </a:br>
            <a:r>
              <a:rPr lang="en-US" sz="1600" dirty="0">
                <a:latin typeface="Courier New" panose="02070309020205020404" pitchFamily="49" charset="0"/>
                <a:cs typeface="Courier New" panose="02070309020205020404" pitchFamily="49" charset="0"/>
              </a:rPr>
              <a:t>c: (‘a -&gt; Option[‘b]) </a:t>
            </a:r>
            <a:br>
              <a:rPr lang="en-US" sz="1600" dirty="0">
                <a:latin typeface="Courier New" panose="02070309020205020404" pitchFamily="49" charset="0"/>
                <a:cs typeface="Courier New" panose="02070309020205020404" pitchFamily="49" charset="0"/>
              </a:rPr>
            </a:br>
            <a:br>
              <a:rPr lang="en-US" sz="1600" dirty="0"/>
            </a:br>
            <a:r>
              <a:rPr lang="en-US" sz="1600" dirty="0"/>
              <a:t>for a value corresponding to the ‘a key. If found, return that. Otherwise, call f, and then insert the ‘b into the data store backing c.</a:t>
            </a:r>
            <a:br>
              <a:rPr lang="en-US" sz="1600" dirty="0"/>
            </a:br>
            <a:endParaRPr lang="en-US" sz="1600" dirty="0"/>
          </a:p>
          <a:p>
            <a:r>
              <a:rPr lang="en-US" sz="1600" dirty="0"/>
              <a:t>c can implement whatever policy it wants around eviction/retention.</a:t>
            </a:r>
          </a:p>
          <a:p>
            <a:pPr lvl="1"/>
            <a:r>
              <a:rPr lang="en-US" sz="1600" dirty="0"/>
              <a:t>Not just TTLs – can vary on key, or other signals.</a:t>
            </a:r>
          </a:p>
          <a:p>
            <a:r>
              <a:rPr lang="en-US" sz="1600" dirty="0"/>
              <a:t>Wrap write interfaces with cache invalidation (or perform as a side effect)</a:t>
            </a:r>
          </a:p>
          <a:p>
            <a:r>
              <a:rPr lang="en-US" sz="1600" dirty="0"/>
              <a:t>Multiple levels of caching</a:t>
            </a:r>
          </a:p>
          <a:p>
            <a:endParaRPr lang="en-US" sz="1600" dirty="0"/>
          </a:p>
          <a:p>
            <a:endParaRPr lang="en-US" sz="1600" dirty="0"/>
          </a:p>
          <a:p>
            <a:endParaRPr lang="en-US" sz="1600" dirty="0"/>
          </a:p>
        </p:txBody>
      </p:sp>
      <p:sp>
        <p:nvSpPr>
          <p:cNvPr id="5" name="Content Placeholder 4">
            <a:extLst>
              <a:ext uri="{FF2B5EF4-FFF2-40B4-BE49-F238E27FC236}">
                <a16:creationId xmlns:a16="http://schemas.microsoft.com/office/drawing/2014/main" id="{6E0FE2C9-A631-4477-832C-C222938AFEA3}"/>
              </a:ext>
            </a:extLst>
          </p:cNvPr>
          <p:cNvSpPr>
            <a:spLocks noGrp="1"/>
          </p:cNvSpPr>
          <p:nvPr>
            <p:ph sz="half" idx="2"/>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cachingRepository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 </a:t>
            </a:r>
            <a:r>
              <a:rPr lang="en-US" sz="1600" dirty="0" err="1">
                <a:latin typeface="Courier New" panose="02070309020205020404" pitchFamily="49" charset="0"/>
                <a:cs typeface="Courier New" panose="02070309020205020404" pitchFamily="49" charset="0"/>
              </a:rPr>
              <a:t>ICache</a:t>
            </a:r>
            <a:r>
              <a:rPr lang="en-US" sz="1600" dirty="0">
                <a:latin typeface="Courier New" panose="02070309020205020404" pitchFamily="49" charset="0"/>
                <a:cs typeface="Courier New" panose="02070309020205020404" pitchFamily="49" charset="0"/>
              </a:rPr>
              <a:t>&lt;'a, 'b&gt;,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 Repository&lt;'a, ‘b&gt;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Repository&lt;'a, 'b&gt;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(a: 'a) -&gt;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match </a:t>
            </a:r>
            <a:r>
              <a:rPr lang="en-US" sz="1600" dirty="0" err="1">
                <a:latin typeface="Courier New" panose="02070309020205020404" pitchFamily="49" charset="0"/>
                <a:cs typeface="Courier New" panose="02070309020205020404" pitchFamily="49" charset="0"/>
              </a:rPr>
              <a:t>c.Get</a:t>
            </a:r>
            <a:r>
              <a:rPr lang="en-US" sz="1600" dirty="0">
                <a:latin typeface="Courier New" panose="02070309020205020404" pitchFamily="49" charset="0"/>
                <a:cs typeface="Courier New" panose="02070309020205020404" pitchFamily="49" charset="0"/>
              </a:rPr>
              <a:t>(a) with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Some(result) -&gt; result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_ -&gt;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result = r(a)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c.Set</a:t>
            </a:r>
            <a:r>
              <a:rPr lang="en-US" sz="1600" dirty="0">
                <a:latin typeface="Courier New" panose="02070309020205020404" pitchFamily="49" charset="0"/>
                <a:cs typeface="Courier New" panose="02070309020205020404" pitchFamily="49" charset="0"/>
              </a:rPr>
              <a:t>(a)(result)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result</a:t>
            </a:r>
          </a:p>
        </p:txBody>
      </p:sp>
    </p:spTree>
    <p:extLst>
      <p:ext uri="{BB962C8B-B14F-4D97-AF65-F5344CB8AC3E}">
        <p14:creationId xmlns:p14="http://schemas.microsoft.com/office/powerpoint/2010/main" val="345027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0011-E261-43FB-9042-522F9DB7B35E}"/>
              </a:ext>
            </a:extLst>
          </p:cNvPr>
          <p:cNvSpPr>
            <a:spLocks noGrp="1"/>
          </p:cNvSpPr>
          <p:nvPr>
            <p:ph type="title"/>
          </p:nvPr>
        </p:nvSpPr>
        <p:spPr/>
        <p:txBody>
          <a:bodyPr/>
          <a:lstStyle/>
          <a:p>
            <a:r>
              <a:rPr lang="en-US" dirty="0"/>
              <a:t>Retries</a:t>
            </a:r>
          </a:p>
        </p:txBody>
      </p:sp>
      <p:sp>
        <p:nvSpPr>
          <p:cNvPr id="3" name="Slide Number Placeholder 2">
            <a:extLst>
              <a:ext uri="{FF2B5EF4-FFF2-40B4-BE49-F238E27FC236}">
                <a16:creationId xmlns:a16="http://schemas.microsoft.com/office/drawing/2014/main" id="{CA81FD3C-3764-4DDD-8955-1FD98F2B51F6}"/>
              </a:ext>
            </a:extLst>
          </p:cNvPr>
          <p:cNvSpPr>
            <a:spLocks noGrp="1"/>
          </p:cNvSpPr>
          <p:nvPr>
            <p:ph type="sldNum" sz="quarter" idx="12"/>
          </p:nvPr>
        </p:nvSpPr>
        <p:spPr/>
        <p:txBody>
          <a:bodyPr/>
          <a:lstStyle/>
          <a:p>
            <a:fld id="{C263D6C4-4840-40CC-AC84-17E24B3B7BDE}" type="slidenum">
              <a:rPr lang="en-GB" smtClean="0"/>
              <a:pPr/>
              <a:t>21</a:t>
            </a:fld>
            <a:endParaRPr lang="en-GB" dirty="0"/>
          </a:p>
        </p:txBody>
      </p:sp>
      <p:sp>
        <p:nvSpPr>
          <p:cNvPr id="4" name="Text Placeholder 3">
            <a:extLst>
              <a:ext uri="{FF2B5EF4-FFF2-40B4-BE49-F238E27FC236}">
                <a16:creationId xmlns:a16="http://schemas.microsoft.com/office/drawing/2014/main" id="{3CFD1B20-20C2-48E9-9E29-AC62C36FE63E}"/>
              </a:ext>
            </a:extLst>
          </p:cNvPr>
          <p:cNvSpPr>
            <a:spLocks noGrp="1"/>
          </p:cNvSpPr>
          <p:nvPr>
            <p:ph sz="half" idx="1"/>
          </p:nvPr>
        </p:nvSpPr>
        <p:spPr>
          <a:xfrm>
            <a:off x="443365" y="1517715"/>
            <a:ext cx="3691313" cy="4659248"/>
          </a:xfrm>
        </p:spPr>
        <p:txBody>
          <a:bodyPr>
            <a:normAutofit/>
          </a:bodyPr>
          <a:lstStyle/>
          <a:p>
            <a:r>
              <a:rPr lang="en-US" dirty="0"/>
              <a:t>If r succeeds, return the ‘b.</a:t>
            </a:r>
          </a:p>
          <a:p>
            <a:r>
              <a:rPr lang="en-US" dirty="0"/>
              <a:t>If r fails, catch the exception, and evaluate the retry policy.</a:t>
            </a:r>
          </a:p>
          <a:p>
            <a:r>
              <a:rPr lang="en-US" dirty="0"/>
              <a:t>If </a:t>
            </a:r>
            <a:r>
              <a:rPr lang="en-US" dirty="0" err="1"/>
              <a:t>retryException</a:t>
            </a:r>
            <a:r>
              <a:rPr lang="en-US" dirty="0"/>
              <a:t> returns true, and there are retries remaining, try calling r again.</a:t>
            </a:r>
          </a:p>
          <a:p>
            <a:r>
              <a:rPr lang="en-US" dirty="0"/>
              <a:t>If </a:t>
            </a:r>
            <a:r>
              <a:rPr lang="en-US" dirty="0" err="1"/>
              <a:t>retryException</a:t>
            </a:r>
            <a:r>
              <a:rPr lang="en-US" dirty="0"/>
              <a:t> returns false, then rethrow the exception.</a:t>
            </a:r>
          </a:p>
        </p:txBody>
      </p:sp>
      <p:sp>
        <p:nvSpPr>
          <p:cNvPr id="5" name="Content Placeholder 4">
            <a:extLst>
              <a:ext uri="{FF2B5EF4-FFF2-40B4-BE49-F238E27FC236}">
                <a16:creationId xmlns:a16="http://schemas.microsoft.com/office/drawing/2014/main" id="{F84F0D03-2FD9-4888-B46F-38A93E144D37}"/>
              </a:ext>
            </a:extLst>
          </p:cNvPr>
          <p:cNvSpPr>
            <a:spLocks noGrp="1"/>
          </p:cNvSpPr>
          <p:nvPr>
            <p:ph sz="half" idx="2"/>
          </p:nvPr>
        </p:nvSpPr>
        <p:spPr>
          <a:xfrm>
            <a:off x="4452731" y="1517715"/>
            <a:ext cx="7205870" cy="4659248"/>
          </a:xfrm>
        </p:spPr>
        <p:txBody>
          <a:bodyPr>
            <a:noAutofit/>
          </a:bodyPr>
          <a:lstStyle/>
          <a:p>
            <a:pPr marL="0" indent="0">
              <a:buNone/>
            </a:pPr>
            <a:r>
              <a:rPr lang="en-US" sz="1400" dirty="0">
                <a:latin typeface="Courier New" panose="02070309020205020404" pitchFamily="49" charset="0"/>
                <a:cs typeface="Courier New" panose="02070309020205020404" pitchFamily="49" charset="0"/>
              </a:rPr>
              <a:t>(* a repository that optionally retries on exceptions, up to a</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limit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let </a:t>
            </a:r>
            <a:r>
              <a:rPr lang="en-US" sz="1400" dirty="0" err="1">
                <a:latin typeface="Courier New" panose="02070309020205020404" pitchFamily="49" charset="0"/>
                <a:cs typeface="Courier New" panose="02070309020205020404" pitchFamily="49" charset="0"/>
              </a:rPr>
              <a:t>retryingRepository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 Repository&lt;'a, 'b&gt;,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retries: int,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retryException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exn</a:t>
            </a:r>
            <a:r>
              <a:rPr lang="en-US" sz="1400" dirty="0">
                <a:latin typeface="Courier New" panose="02070309020205020404" pitchFamily="49" charset="0"/>
                <a:cs typeface="Courier New" panose="02070309020205020404" pitchFamily="49" charset="0"/>
              </a:rPr>
              <a:t> -&gt; bool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let rec </a:t>
            </a:r>
            <a:r>
              <a:rPr lang="en-US" sz="1400" dirty="0" err="1">
                <a:latin typeface="Courier New" panose="02070309020205020404" pitchFamily="49" charset="0"/>
                <a:cs typeface="Courier New" panose="02070309020205020404" pitchFamily="49" charset="0"/>
              </a:rPr>
              <a:t>tryFn</a:t>
            </a:r>
            <a:r>
              <a:rPr lang="en-US" sz="1400" dirty="0">
                <a:latin typeface="Courier New" panose="02070309020205020404" pitchFamily="49" charset="0"/>
                <a:cs typeface="Courier New" panose="02070309020205020404" pitchFamily="49" charset="0"/>
              </a:rPr>
              <a:t> remaining </a:t>
            </a:r>
            <a:r>
              <a:rPr lang="en-US" sz="1400" dirty="0" err="1">
                <a:latin typeface="Courier New" panose="02070309020205020404" pitchFamily="49" charset="0"/>
                <a:cs typeface="Courier New" panose="02070309020205020404" pitchFamily="49" charset="0"/>
              </a:rPr>
              <a:t>aKey</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try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a:t>
            </a:r>
            <a:r>
              <a:rPr lang="en-US" sz="1400" dirty="0" err="1">
                <a:latin typeface="Courier New" panose="02070309020205020404" pitchFamily="49" charset="0"/>
                <a:cs typeface="Courier New" panose="02070309020205020404" pitchFamily="49" charset="0"/>
              </a:rPr>
              <a:t>aKey</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with</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ex when remaining &gt; 0 &amp;&amp; (</a:t>
            </a:r>
            <a:r>
              <a:rPr lang="en-US" sz="1400" dirty="0" err="1">
                <a:latin typeface="Courier New" panose="02070309020205020404" pitchFamily="49" charset="0"/>
                <a:cs typeface="Courier New" panose="02070309020205020404" pitchFamily="49" charset="0"/>
              </a:rPr>
              <a:t>retryException</a:t>
            </a:r>
            <a:r>
              <a:rPr lang="en-US" sz="1400" dirty="0">
                <a:latin typeface="Courier New" panose="02070309020205020404" pitchFamily="49" charset="0"/>
                <a:cs typeface="Courier New" panose="02070309020205020404" pitchFamily="49" charset="0"/>
              </a:rPr>
              <a:t> ex) -&gt;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tryFn</a:t>
            </a:r>
            <a:r>
              <a:rPr lang="en-US" sz="1400" dirty="0">
                <a:latin typeface="Courier New" panose="02070309020205020404" pitchFamily="49" charset="0"/>
                <a:cs typeface="Courier New" panose="02070309020205020404" pitchFamily="49" charset="0"/>
              </a:rPr>
              <a:t> (remaining - 1) </a:t>
            </a:r>
            <a:r>
              <a:rPr lang="en-US" sz="1400" dirty="0" err="1">
                <a:latin typeface="Courier New" panose="02070309020205020404" pitchFamily="49" charset="0"/>
                <a:cs typeface="Courier New" panose="02070309020205020404" pitchFamily="49" charset="0"/>
              </a:rPr>
              <a:t>aKey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_ -&gt; </a:t>
            </a:r>
            <a:r>
              <a:rPr lang="en-US" sz="1400" dirty="0" err="1">
                <a:latin typeface="Courier New" panose="02070309020205020404" pitchFamily="49" charset="0"/>
                <a:cs typeface="Courier New" panose="02070309020205020404" pitchFamily="49" charset="0"/>
              </a:rPr>
              <a:t>reraise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tryFn</a:t>
            </a:r>
            <a:r>
              <a:rPr lang="en-US" sz="1400" dirty="0">
                <a:latin typeface="Courier New" panose="02070309020205020404" pitchFamily="49" charset="0"/>
                <a:cs typeface="Courier New" panose="02070309020205020404" pitchFamily="49" charset="0"/>
              </a:rPr>
              <a:t> retries</a:t>
            </a:r>
          </a:p>
        </p:txBody>
      </p:sp>
      <p:grpSp>
        <p:nvGrpSpPr>
          <p:cNvPr id="34" name="Group 33">
            <a:extLst>
              <a:ext uri="{FF2B5EF4-FFF2-40B4-BE49-F238E27FC236}">
                <a16:creationId xmlns:a16="http://schemas.microsoft.com/office/drawing/2014/main" id="{B815E65F-A71B-47B7-9702-9E1D92E27019}"/>
              </a:ext>
            </a:extLst>
          </p:cNvPr>
          <p:cNvGrpSpPr/>
          <p:nvPr/>
        </p:nvGrpSpPr>
        <p:grpSpPr>
          <a:xfrm>
            <a:off x="720907" y="5168900"/>
            <a:ext cx="3136227" cy="854075"/>
            <a:chOff x="3263900" y="5461000"/>
            <a:chExt cx="3136227" cy="854075"/>
          </a:xfrm>
        </p:grpSpPr>
        <p:sp>
          <p:nvSpPr>
            <p:cNvPr id="7" name="TextBox 6">
              <a:extLst>
                <a:ext uri="{FF2B5EF4-FFF2-40B4-BE49-F238E27FC236}">
                  <a16:creationId xmlns:a16="http://schemas.microsoft.com/office/drawing/2014/main" id="{CCE5AF14-4FC4-4FA9-B715-7C2D73DA41CF}"/>
                </a:ext>
              </a:extLst>
            </p:cNvPr>
            <p:cNvSpPr txBox="1"/>
            <p:nvPr/>
          </p:nvSpPr>
          <p:spPr>
            <a:xfrm>
              <a:off x="4131366" y="5461000"/>
              <a:ext cx="1422400" cy="369332"/>
            </a:xfrm>
            <a:prstGeom prst="rect">
              <a:avLst/>
            </a:prstGeom>
            <a:solidFill>
              <a:schemeClr val="accent6">
                <a:lumMod val="75000"/>
              </a:schemeClr>
            </a:solidFill>
          </p:spPr>
          <p:txBody>
            <a:bodyPr wrap="square" rtlCol="0">
              <a:spAutoFit/>
            </a:bodyPr>
            <a:lstStyle/>
            <a:p>
              <a:pPr algn="ctr"/>
              <a:r>
                <a:rPr lang="en-US" dirty="0">
                  <a:solidFill>
                    <a:schemeClr val="bg1"/>
                  </a:solidFill>
                </a:rPr>
                <a:t>r</a:t>
              </a:r>
            </a:p>
          </p:txBody>
        </p:sp>
        <p:cxnSp>
          <p:nvCxnSpPr>
            <p:cNvPr id="9" name="Straight Arrow Connector 8">
              <a:extLst>
                <a:ext uri="{FF2B5EF4-FFF2-40B4-BE49-F238E27FC236}">
                  <a16:creationId xmlns:a16="http://schemas.microsoft.com/office/drawing/2014/main" id="{5F434FB3-F8C0-4C96-9D92-13E32EC9DED9}"/>
                </a:ext>
              </a:extLst>
            </p:cNvPr>
            <p:cNvCxnSpPr>
              <a:stCxn id="7" idx="3"/>
            </p:cNvCxnSpPr>
            <p:nvPr/>
          </p:nvCxnSpPr>
          <p:spPr>
            <a:xfrm>
              <a:off x="5553766" y="5645666"/>
              <a:ext cx="8463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D14A0D0B-ECED-4C3B-95B8-7BE902DCDBF8}"/>
                </a:ext>
              </a:extLst>
            </p:cNvPr>
            <p:cNvCxnSpPr>
              <a:cxnSpLocks/>
              <a:endCxn id="7" idx="1"/>
            </p:cNvCxnSpPr>
            <p:nvPr/>
          </p:nvCxnSpPr>
          <p:spPr>
            <a:xfrm>
              <a:off x="3263900" y="5645666"/>
              <a:ext cx="86746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onnector: Elbow 22">
              <a:extLst>
                <a:ext uri="{FF2B5EF4-FFF2-40B4-BE49-F238E27FC236}">
                  <a16:creationId xmlns:a16="http://schemas.microsoft.com/office/drawing/2014/main" id="{D7DA7293-234C-4202-8E47-21078C48C5E2}"/>
                </a:ext>
              </a:extLst>
            </p:cNvPr>
            <p:cNvCxnSpPr/>
            <p:nvPr/>
          </p:nvCxnSpPr>
          <p:spPr>
            <a:xfrm rot="10800000" flipV="1">
              <a:off x="3813866" y="5645665"/>
              <a:ext cx="1990034" cy="669409"/>
            </a:xfrm>
            <a:prstGeom prst="bentConnector3">
              <a:avLst>
                <a:gd name="adj1" fmla="val 221"/>
              </a:avLst>
            </a:prstGeom>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EEEA22DB-B7F0-4D01-8573-A3BF7621EA9A}"/>
                </a:ext>
              </a:extLst>
            </p:cNvPr>
            <p:cNvCxnSpPr/>
            <p:nvPr/>
          </p:nvCxnSpPr>
          <p:spPr>
            <a:xfrm flipV="1">
              <a:off x="3813866" y="5645666"/>
              <a:ext cx="0" cy="669409"/>
            </a:xfrm>
            <a:prstGeom prst="line">
              <a:avLst/>
            </a:prstGeom>
            <a:ln w="254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3E55F52A-DC29-4FCB-90D1-7121B88B8080}"/>
                </a:ext>
              </a:extLst>
            </p:cNvPr>
            <p:cNvSpPr txBox="1"/>
            <p:nvPr/>
          </p:nvSpPr>
          <p:spPr>
            <a:xfrm>
              <a:off x="4073874" y="5957480"/>
              <a:ext cx="1479892" cy="276999"/>
            </a:xfrm>
            <a:prstGeom prst="rect">
              <a:avLst/>
            </a:prstGeom>
            <a:noFill/>
          </p:spPr>
          <p:txBody>
            <a:bodyPr wrap="none" rtlCol="0">
              <a:spAutoFit/>
            </a:bodyPr>
            <a:lstStyle/>
            <a:p>
              <a:pPr algn="ctr"/>
              <a:r>
                <a:rPr lang="en-US" sz="1200" dirty="0" err="1">
                  <a:solidFill>
                    <a:schemeClr val="bg1"/>
                  </a:solidFill>
                </a:rPr>
                <a:t>retryable</a:t>
              </a:r>
              <a:r>
                <a:rPr lang="en-US" sz="1200" dirty="0">
                  <a:solidFill>
                    <a:schemeClr val="bg1"/>
                  </a:solidFill>
                </a:rPr>
                <a:t> exception</a:t>
              </a:r>
            </a:p>
          </p:txBody>
        </p:sp>
      </p:grpSp>
    </p:spTree>
    <p:extLst>
      <p:ext uri="{BB962C8B-B14F-4D97-AF65-F5344CB8AC3E}">
        <p14:creationId xmlns:p14="http://schemas.microsoft.com/office/powerpoint/2010/main" val="1598429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5539-2251-4B92-9014-F156045BC769}"/>
              </a:ext>
            </a:extLst>
          </p:cNvPr>
          <p:cNvSpPr>
            <a:spLocks noGrp="1"/>
          </p:cNvSpPr>
          <p:nvPr>
            <p:ph type="title"/>
          </p:nvPr>
        </p:nvSpPr>
        <p:spPr/>
        <p:txBody>
          <a:bodyPr/>
          <a:lstStyle/>
          <a:p>
            <a:r>
              <a:rPr lang="en-US" dirty="0"/>
              <a:t>Circuit Breakers</a:t>
            </a:r>
          </a:p>
        </p:txBody>
      </p:sp>
      <p:sp>
        <p:nvSpPr>
          <p:cNvPr id="3" name="Slide Number Placeholder 2">
            <a:extLst>
              <a:ext uri="{FF2B5EF4-FFF2-40B4-BE49-F238E27FC236}">
                <a16:creationId xmlns:a16="http://schemas.microsoft.com/office/drawing/2014/main" id="{B2563D90-C7B3-4322-BB85-E8DE9ED407E7}"/>
              </a:ext>
            </a:extLst>
          </p:cNvPr>
          <p:cNvSpPr>
            <a:spLocks noGrp="1"/>
          </p:cNvSpPr>
          <p:nvPr>
            <p:ph type="sldNum" sz="quarter" idx="12"/>
          </p:nvPr>
        </p:nvSpPr>
        <p:spPr/>
        <p:txBody>
          <a:bodyPr/>
          <a:lstStyle/>
          <a:p>
            <a:fld id="{C263D6C4-4840-40CC-AC84-17E24B3B7BDE}" type="slidenum">
              <a:rPr lang="en-GB" smtClean="0"/>
              <a:pPr/>
              <a:t>22</a:t>
            </a:fld>
            <a:endParaRPr lang="en-GB" dirty="0"/>
          </a:p>
        </p:txBody>
      </p:sp>
      <p:sp>
        <p:nvSpPr>
          <p:cNvPr id="4" name="Content Placeholder 3">
            <a:extLst>
              <a:ext uri="{FF2B5EF4-FFF2-40B4-BE49-F238E27FC236}">
                <a16:creationId xmlns:a16="http://schemas.microsoft.com/office/drawing/2014/main" id="{CA36AB9F-928C-4025-A086-CEFEAFEFAB32}"/>
              </a:ext>
            </a:extLst>
          </p:cNvPr>
          <p:cNvSpPr>
            <a:spLocks noGrp="1"/>
          </p:cNvSpPr>
          <p:nvPr>
            <p:ph sz="half" idx="1"/>
          </p:nvPr>
        </p:nvSpPr>
        <p:spPr/>
        <p:txBody>
          <a:bodyPr>
            <a:normAutofit/>
          </a:bodyPr>
          <a:lstStyle/>
          <a:p>
            <a:r>
              <a:rPr lang="en-US" dirty="0">
                <a:cs typeface="Courier New" panose="02070309020205020404" pitchFamily="49" charset="0"/>
              </a:rPr>
              <a:t>Useful to implement graceful degradation, and avoid slamming a service that is already unresponsive.</a:t>
            </a:r>
          </a:p>
          <a:p>
            <a:r>
              <a:rPr lang="en-US" dirty="0">
                <a:cs typeface="Courier New" panose="02070309020205020404" pitchFamily="49" charset="0"/>
              </a:rPr>
              <a:t>A repository that keeps a windowed history of its successes and failures.</a:t>
            </a:r>
          </a:p>
          <a:p>
            <a:r>
              <a:rPr lang="en-US" dirty="0">
                <a:cs typeface="Courier New" panose="02070309020205020404" pitchFamily="49" charset="0"/>
              </a:rPr>
              <a:t>If the success rate goes below a certain threshold, then subsequent queries are passed to an alternate underlying source of truth.</a:t>
            </a:r>
          </a:p>
          <a:p>
            <a:r>
              <a:rPr lang="en-US" dirty="0">
                <a:cs typeface="Courier New" panose="02070309020205020404" pitchFamily="49" charset="0"/>
              </a:rPr>
              <a:t>Windowing strategy can be time-windowed, LRU eviction, etc.</a:t>
            </a:r>
          </a:p>
        </p:txBody>
      </p:sp>
      <p:sp>
        <p:nvSpPr>
          <p:cNvPr id="5" name="Content Placeholder 4">
            <a:extLst>
              <a:ext uri="{FF2B5EF4-FFF2-40B4-BE49-F238E27FC236}">
                <a16:creationId xmlns:a16="http://schemas.microsoft.com/office/drawing/2014/main" id="{5AC8D0E8-7FBD-4B7C-B355-095107E5D766}"/>
              </a:ext>
            </a:extLst>
          </p:cNvPr>
          <p:cNvSpPr>
            <a:spLocks noGrp="1"/>
          </p:cNvSpPr>
          <p:nvPr>
            <p:ph sz="half" idx="2"/>
          </p:nvPr>
        </p:nvSpPr>
        <p:spPr/>
        <p:txBody>
          <a:bodyPr/>
          <a:lstStyle/>
          <a:p>
            <a:pPr marL="0" lvl="0" indent="0">
              <a:buClr>
                <a:srgbClr val="47C3D3"/>
              </a:buClr>
              <a:buNone/>
            </a:pPr>
            <a:r>
              <a:rPr lang="en-US" sz="1600" dirty="0">
                <a:solidFill>
                  <a:srgbClr val="569CD6"/>
                </a:solidFill>
                <a:latin typeface="Courier New" panose="02070309020205020404" pitchFamily="49" charset="0"/>
                <a:cs typeface="Courier New" panose="02070309020205020404" pitchFamily="49" charset="0"/>
              </a:rPr>
              <a:t>let</a:t>
            </a:r>
            <a:r>
              <a:rPr lang="en-US" sz="1600" dirty="0">
                <a:solidFill>
                  <a:srgbClr val="D4D4D4"/>
                </a:solidFill>
                <a:latin typeface="Courier New" panose="02070309020205020404" pitchFamily="49" charset="0"/>
                <a:cs typeface="Courier New" panose="02070309020205020404" pitchFamily="49" charset="0"/>
              </a:rPr>
              <a:t> </a:t>
            </a:r>
            <a:r>
              <a:rPr lang="en-US" sz="1600" dirty="0" err="1">
                <a:solidFill>
                  <a:srgbClr val="9CDCFE"/>
                </a:solidFill>
                <a:latin typeface="Courier New" panose="02070309020205020404" pitchFamily="49" charset="0"/>
                <a:cs typeface="Courier New" panose="02070309020205020404" pitchFamily="49" charset="0"/>
              </a:rPr>
              <a:t>timeWindowCircuitBreaking</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r</a:t>
            </a:r>
            <a:r>
              <a:rPr lang="en-US" sz="1600" dirty="0">
                <a:solidFill>
                  <a:srgbClr val="569CD6"/>
                </a:solidFill>
                <a:latin typeface="Courier New" panose="02070309020205020404" pitchFamily="49" charset="0"/>
                <a:cs typeface="Courier New" panose="02070309020205020404" pitchFamily="49" charset="0"/>
              </a:rPr>
              <a:t>:</a:t>
            </a:r>
            <a:r>
              <a:rPr lang="en-US" sz="1600" dirty="0">
                <a:solidFill>
                  <a:srgbClr val="D4D4D4"/>
                </a:solidFill>
                <a:latin typeface="Courier New" panose="02070309020205020404" pitchFamily="49" charset="0"/>
                <a:cs typeface="Courier New" panose="02070309020205020404" pitchFamily="49" charset="0"/>
              </a:rPr>
              <a:t> Repository</a:t>
            </a:r>
            <a:r>
              <a:rPr lang="en-US" sz="1600" dirty="0">
                <a:solidFill>
                  <a:srgbClr val="569CD6"/>
                </a:solidFill>
                <a:latin typeface="Courier New" panose="02070309020205020404" pitchFamily="49" charset="0"/>
                <a:cs typeface="Courier New" panose="02070309020205020404" pitchFamily="49" charset="0"/>
              </a:rPr>
              <a:t>&lt;</a:t>
            </a:r>
            <a:r>
              <a:rPr lang="en-US" sz="1600" dirty="0">
                <a:solidFill>
                  <a:srgbClr val="D4D4D4"/>
                </a:solidFill>
                <a:latin typeface="Courier New" panose="02070309020205020404" pitchFamily="49" charset="0"/>
                <a:cs typeface="Courier New" panose="02070309020205020404" pitchFamily="49" charset="0"/>
              </a:rPr>
              <a:t>'a, 'b</a:t>
            </a:r>
            <a:r>
              <a:rPr lang="en-US" sz="1600" dirty="0">
                <a:solidFill>
                  <a:srgbClr val="569CD6"/>
                </a:solidFill>
                <a:latin typeface="Courier New" panose="02070309020205020404" pitchFamily="49" charset="0"/>
                <a:cs typeface="Courier New" panose="02070309020205020404" pitchFamily="49" charset="0"/>
              </a:rPr>
              <a:t>&gt;</a:t>
            </a:r>
            <a:r>
              <a:rPr lang="en-US" sz="1600" dirty="0">
                <a:solidFill>
                  <a:srgbClr val="D4D4D4"/>
                </a:solidFill>
                <a:latin typeface="Courier New" panose="02070309020205020404" pitchFamily="49" charset="0"/>
                <a:cs typeface="Courier New" panose="02070309020205020404" pitchFamily="49" charset="0"/>
              </a:rPr>
              <a:t>, </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alternate</a:t>
            </a:r>
            <a:r>
              <a:rPr lang="en-US" sz="1600" dirty="0">
                <a:solidFill>
                  <a:srgbClr val="569CD6"/>
                </a:solidFill>
                <a:latin typeface="Courier New" panose="02070309020205020404" pitchFamily="49" charset="0"/>
                <a:cs typeface="Courier New" panose="02070309020205020404" pitchFamily="49" charset="0"/>
              </a:rPr>
              <a:t>:</a:t>
            </a:r>
            <a:r>
              <a:rPr lang="en-US" sz="1600" dirty="0">
                <a:solidFill>
                  <a:srgbClr val="D4D4D4"/>
                </a:solidFill>
                <a:latin typeface="Courier New" panose="02070309020205020404" pitchFamily="49" charset="0"/>
                <a:cs typeface="Courier New" panose="02070309020205020404" pitchFamily="49" charset="0"/>
              </a:rPr>
              <a:t> Repository</a:t>
            </a:r>
            <a:r>
              <a:rPr lang="en-US" sz="1600" dirty="0">
                <a:solidFill>
                  <a:srgbClr val="569CD6"/>
                </a:solidFill>
                <a:latin typeface="Courier New" panose="02070309020205020404" pitchFamily="49" charset="0"/>
                <a:cs typeface="Courier New" panose="02070309020205020404" pitchFamily="49" charset="0"/>
              </a:rPr>
              <a:t>&lt;</a:t>
            </a:r>
            <a:r>
              <a:rPr lang="en-US" sz="1600" dirty="0">
                <a:solidFill>
                  <a:srgbClr val="D4D4D4"/>
                </a:solidFill>
                <a:latin typeface="Courier New" panose="02070309020205020404" pitchFamily="49" charset="0"/>
                <a:cs typeface="Courier New" panose="02070309020205020404" pitchFamily="49" charset="0"/>
              </a:rPr>
              <a:t>'a, 'b</a:t>
            </a:r>
            <a:r>
              <a:rPr lang="en-US" sz="1600" dirty="0">
                <a:solidFill>
                  <a:srgbClr val="569CD6"/>
                </a:solidFill>
                <a:latin typeface="Courier New" panose="02070309020205020404" pitchFamily="49" charset="0"/>
                <a:cs typeface="Courier New" panose="02070309020205020404" pitchFamily="49" charset="0"/>
              </a:rPr>
              <a:t>&gt;</a:t>
            </a:r>
            <a:r>
              <a:rPr lang="en-US" sz="1600" dirty="0">
                <a:solidFill>
                  <a:srgbClr val="D4D4D4"/>
                </a:solidFill>
                <a:latin typeface="Courier New" panose="02070309020205020404" pitchFamily="49" charset="0"/>
                <a:cs typeface="Courier New" panose="02070309020205020404" pitchFamily="49" charset="0"/>
              </a:rPr>
              <a:t>, </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a:t>
            </a:r>
            <a:r>
              <a:rPr lang="en-US" sz="1600" dirty="0" err="1">
                <a:solidFill>
                  <a:srgbClr val="D4D4D4"/>
                </a:solidFill>
                <a:latin typeface="Courier New" panose="02070309020205020404" pitchFamily="49" charset="0"/>
                <a:cs typeface="Courier New" panose="02070309020205020404" pitchFamily="49" charset="0"/>
              </a:rPr>
              <a:t>bufferSize</a:t>
            </a:r>
            <a:r>
              <a:rPr lang="en-US" sz="1600" dirty="0">
                <a:solidFill>
                  <a:srgbClr val="569CD6"/>
                </a:solidFill>
                <a:latin typeface="Courier New" panose="02070309020205020404" pitchFamily="49" charset="0"/>
                <a:cs typeface="Courier New" panose="02070309020205020404" pitchFamily="49" charset="0"/>
              </a:rPr>
              <a:t>:</a:t>
            </a:r>
            <a:r>
              <a:rPr lang="en-US" sz="1600" dirty="0">
                <a:solidFill>
                  <a:srgbClr val="D4D4D4"/>
                </a:solidFill>
                <a:latin typeface="Courier New" panose="02070309020205020404" pitchFamily="49" charset="0"/>
                <a:cs typeface="Courier New" panose="02070309020205020404" pitchFamily="49" charset="0"/>
              </a:rPr>
              <a:t> int, </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a:t>
            </a:r>
            <a:r>
              <a:rPr lang="en-US" sz="1600" dirty="0" err="1">
                <a:solidFill>
                  <a:srgbClr val="D4D4D4"/>
                </a:solidFill>
                <a:latin typeface="Courier New" panose="02070309020205020404" pitchFamily="49" charset="0"/>
                <a:cs typeface="Courier New" panose="02070309020205020404" pitchFamily="49" charset="0"/>
              </a:rPr>
              <a:t>timeWindow</a:t>
            </a:r>
            <a:r>
              <a:rPr lang="en-US" sz="1600" dirty="0">
                <a:solidFill>
                  <a:srgbClr val="569CD6"/>
                </a:solidFill>
                <a:latin typeface="Courier New" panose="02070309020205020404" pitchFamily="49" charset="0"/>
                <a:cs typeface="Courier New" panose="02070309020205020404" pitchFamily="49" charset="0"/>
              </a:rPr>
              <a:t>:</a:t>
            </a:r>
            <a:r>
              <a:rPr lang="en-US" sz="1600" dirty="0">
                <a:solidFill>
                  <a:srgbClr val="D4D4D4"/>
                </a:solidFill>
                <a:latin typeface="Courier New" panose="02070309020205020404" pitchFamily="49" charset="0"/>
                <a:cs typeface="Courier New" panose="02070309020205020404" pitchFamily="49" charset="0"/>
              </a:rPr>
              <a:t> </a:t>
            </a:r>
            <a:r>
              <a:rPr lang="en-US" sz="1600" dirty="0" err="1">
                <a:solidFill>
                  <a:srgbClr val="D4D4D4"/>
                </a:solidFill>
                <a:latin typeface="Courier New" panose="02070309020205020404" pitchFamily="49" charset="0"/>
                <a:cs typeface="Courier New" panose="02070309020205020404" pitchFamily="49" charset="0"/>
              </a:rPr>
              <a:t>TimeSpan</a:t>
            </a:r>
            <a:r>
              <a:rPr lang="en-US" sz="1600" dirty="0">
                <a:solidFill>
                  <a:srgbClr val="D4D4D4"/>
                </a:solidFill>
                <a:latin typeface="Courier New" panose="02070309020205020404" pitchFamily="49" charset="0"/>
                <a:cs typeface="Courier New" panose="02070309020205020404" pitchFamily="49" charset="0"/>
              </a:rPr>
              <a:t>, </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threshold</a:t>
            </a:r>
            <a:r>
              <a:rPr lang="en-US" sz="1600" dirty="0">
                <a:solidFill>
                  <a:srgbClr val="569CD6"/>
                </a:solidFill>
                <a:latin typeface="Courier New" panose="02070309020205020404" pitchFamily="49" charset="0"/>
                <a:cs typeface="Courier New" panose="02070309020205020404" pitchFamily="49" charset="0"/>
              </a:rPr>
              <a:t>:</a:t>
            </a:r>
            <a:r>
              <a:rPr lang="en-US" sz="1600" dirty="0">
                <a:solidFill>
                  <a:srgbClr val="D4D4D4"/>
                </a:solidFill>
                <a:latin typeface="Courier New" panose="02070309020205020404" pitchFamily="49" charset="0"/>
                <a:cs typeface="Courier New" panose="02070309020205020404" pitchFamily="49" charset="0"/>
              </a:rPr>
              <a:t> double,</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a:t>
            </a:r>
            <a:r>
              <a:rPr lang="en-US" sz="1600" dirty="0" err="1">
                <a:solidFill>
                  <a:srgbClr val="D4D4D4"/>
                </a:solidFill>
                <a:latin typeface="Courier New" panose="02070309020205020404" pitchFamily="49" charset="0"/>
                <a:cs typeface="Courier New" panose="02070309020205020404" pitchFamily="49" charset="0"/>
              </a:rPr>
              <a:t>getTime</a:t>
            </a:r>
            <a:r>
              <a:rPr lang="en-US" sz="1600" dirty="0">
                <a:solidFill>
                  <a:srgbClr val="569CD6"/>
                </a:solidFill>
                <a:latin typeface="Courier New" panose="02070309020205020404" pitchFamily="49" charset="0"/>
                <a:cs typeface="Courier New" panose="02070309020205020404" pitchFamily="49" charset="0"/>
              </a:rPr>
              <a:t>:</a:t>
            </a:r>
            <a:r>
              <a:rPr lang="en-US" sz="1600" dirty="0">
                <a:solidFill>
                  <a:srgbClr val="D4D4D4"/>
                </a:solidFill>
                <a:latin typeface="Courier New" panose="02070309020205020404" pitchFamily="49" charset="0"/>
                <a:cs typeface="Courier New" panose="02070309020205020404" pitchFamily="49" charset="0"/>
              </a:rPr>
              <a:t> unit </a:t>
            </a:r>
            <a:r>
              <a:rPr lang="en-US" sz="1600" dirty="0">
                <a:solidFill>
                  <a:srgbClr val="569CD6"/>
                </a:solidFill>
                <a:latin typeface="Courier New" panose="02070309020205020404" pitchFamily="49" charset="0"/>
                <a:cs typeface="Courier New" panose="02070309020205020404" pitchFamily="49" charset="0"/>
              </a:rPr>
              <a:t>-&gt;</a:t>
            </a:r>
            <a:r>
              <a:rPr lang="en-US" sz="1600" dirty="0">
                <a:solidFill>
                  <a:srgbClr val="D4D4D4"/>
                </a:solidFill>
                <a:latin typeface="Courier New" panose="02070309020205020404" pitchFamily="49" charset="0"/>
                <a:cs typeface="Courier New" panose="02070309020205020404" pitchFamily="49" charset="0"/>
              </a:rPr>
              <a:t> </a:t>
            </a:r>
            <a:r>
              <a:rPr lang="en-US" sz="1600" dirty="0" err="1">
                <a:solidFill>
                  <a:srgbClr val="D4D4D4"/>
                </a:solidFill>
                <a:latin typeface="Courier New" panose="02070309020205020404" pitchFamily="49" charset="0"/>
                <a:cs typeface="Courier New" panose="02070309020205020404" pitchFamily="49" charset="0"/>
              </a:rPr>
              <a:t>DateTime</a:t>
            </a: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latin typeface="Courier New" panose="02070309020205020404" pitchFamily="49" charset="0"/>
                <a:cs typeface="Courier New" panose="02070309020205020404" pitchFamily="49" charset="0"/>
              </a:rPr>
              <a:t>  ) </a:t>
            </a:r>
            <a:r>
              <a:rPr lang="en-US" sz="1600" dirty="0">
                <a:solidFill>
                  <a:srgbClr val="569CD6"/>
                </a:solidFill>
                <a:latin typeface="Courier New" panose="02070309020205020404" pitchFamily="49" charset="0"/>
                <a:cs typeface="Courier New" panose="02070309020205020404" pitchFamily="49" charset="0"/>
              </a:rPr>
              <a:t>= …</a:t>
            </a:r>
            <a:br>
              <a:rPr lang="en-US" sz="1600" dirty="0">
                <a:solidFill>
                  <a:srgbClr val="569CD6"/>
                </a:solidFill>
                <a:latin typeface="Courier New" panose="02070309020205020404" pitchFamily="49" charset="0"/>
                <a:cs typeface="Courier New" panose="02070309020205020404" pitchFamily="49" charset="0"/>
              </a:rPr>
            </a:br>
            <a:br>
              <a:rPr lang="en-US" sz="1600" dirty="0">
                <a:solidFill>
                  <a:srgbClr val="D4D4D4"/>
                </a:solidFill>
                <a:latin typeface="Courier New" panose="02070309020205020404" pitchFamily="49" charset="0"/>
                <a:cs typeface="Courier New" panose="02070309020205020404" pitchFamily="49" charset="0"/>
              </a:rPr>
            </a:br>
            <a:r>
              <a:rPr lang="en-US" sz="1600" dirty="0">
                <a:solidFill>
                  <a:srgbClr val="D4D4D4"/>
                </a:solidFill>
                <a:cs typeface="Courier New" panose="02070309020205020404" pitchFamily="49" charset="0"/>
              </a:rPr>
              <a:t>where </a:t>
            </a:r>
            <a:r>
              <a:rPr lang="en-US" sz="1600" dirty="0" err="1">
                <a:solidFill>
                  <a:srgbClr val="D4D4D4"/>
                </a:solidFill>
                <a:cs typeface="Courier New" panose="02070309020205020404" pitchFamily="49" charset="0"/>
              </a:rPr>
              <a:t>bufferSize</a:t>
            </a:r>
            <a:r>
              <a:rPr lang="en-US" sz="1600" dirty="0">
                <a:solidFill>
                  <a:srgbClr val="D4D4D4"/>
                </a:solidFill>
                <a:cs typeface="Courier New" panose="02070309020205020404" pitchFamily="49" charset="0"/>
              </a:rPr>
              <a:t>, </a:t>
            </a:r>
            <a:r>
              <a:rPr lang="en-US" sz="1600" dirty="0" err="1">
                <a:solidFill>
                  <a:srgbClr val="D4D4D4"/>
                </a:solidFill>
                <a:cs typeface="Courier New" panose="02070309020205020404" pitchFamily="49" charset="0"/>
              </a:rPr>
              <a:t>timeWindow</a:t>
            </a:r>
            <a:r>
              <a:rPr lang="en-US" sz="1600" dirty="0">
                <a:solidFill>
                  <a:srgbClr val="D4D4D4"/>
                </a:solidFill>
                <a:cs typeface="Courier New" panose="02070309020205020404" pitchFamily="49" charset="0"/>
              </a:rPr>
              <a:t>, and threshold control the time windowing behavior.</a:t>
            </a:r>
            <a:endParaRPr lang="en-US" sz="1600" dirty="0">
              <a:solidFill>
                <a:srgbClr val="569CD6"/>
              </a:solidFill>
              <a:cs typeface="Courier New" panose="02070309020205020404" pitchFamily="49" charset="0"/>
            </a:endParaRPr>
          </a:p>
          <a:p>
            <a:endParaRPr lang="en-US" dirty="0"/>
          </a:p>
        </p:txBody>
      </p:sp>
      <p:grpSp>
        <p:nvGrpSpPr>
          <p:cNvPr id="52" name="Group 51">
            <a:extLst>
              <a:ext uri="{FF2B5EF4-FFF2-40B4-BE49-F238E27FC236}">
                <a16:creationId xmlns:a16="http://schemas.microsoft.com/office/drawing/2014/main" id="{051C2075-8B86-407A-A59E-113C3B342F02}"/>
              </a:ext>
            </a:extLst>
          </p:cNvPr>
          <p:cNvGrpSpPr/>
          <p:nvPr/>
        </p:nvGrpSpPr>
        <p:grpSpPr>
          <a:xfrm>
            <a:off x="5627802" y="4630290"/>
            <a:ext cx="5745159" cy="1684785"/>
            <a:chOff x="3889602" y="4931437"/>
            <a:chExt cx="5745159" cy="1684785"/>
          </a:xfrm>
        </p:grpSpPr>
        <p:sp>
          <p:nvSpPr>
            <p:cNvPr id="7" name="TextBox 6">
              <a:extLst>
                <a:ext uri="{FF2B5EF4-FFF2-40B4-BE49-F238E27FC236}">
                  <a16:creationId xmlns:a16="http://schemas.microsoft.com/office/drawing/2014/main" id="{12639969-60FE-4024-A5E6-828F0B38FDD1}"/>
                </a:ext>
              </a:extLst>
            </p:cNvPr>
            <p:cNvSpPr txBox="1"/>
            <p:nvPr/>
          </p:nvSpPr>
          <p:spPr>
            <a:xfrm>
              <a:off x="4932250" y="4931437"/>
              <a:ext cx="3856150" cy="1684785"/>
            </a:xfrm>
            <a:prstGeom prst="rect">
              <a:avLst/>
            </a:prstGeom>
            <a:solidFill>
              <a:schemeClr val="accent6">
                <a:lumMod val="50000"/>
              </a:schemeClr>
            </a:solidFill>
          </p:spPr>
          <p:txBody>
            <a:bodyPr wrap="square" rtlCol="0">
              <a:noAutofit/>
            </a:bodyPr>
            <a:lstStyle/>
            <a:p>
              <a:pPr algn="ctr"/>
              <a:r>
                <a:rPr lang="en-US" sz="1400" dirty="0" err="1">
                  <a:solidFill>
                    <a:schemeClr val="bg1"/>
                  </a:solidFill>
                </a:rPr>
                <a:t>circuitBreaker</a:t>
              </a:r>
              <a:endParaRPr lang="en-US" sz="1400" dirty="0">
                <a:solidFill>
                  <a:schemeClr val="bg1"/>
                </a:solidFill>
              </a:endParaRPr>
            </a:p>
          </p:txBody>
        </p:sp>
        <p:sp>
          <p:nvSpPr>
            <p:cNvPr id="11" name="TextBox 10">
              <a:extLst>
                <a:ext uri="{FF2B5EF4-FFF2-40B4-BE49-F238E27FC236}">
                  <a16:creationId xmlns:a16="http://schemas.microsoft.com/office/drawing/2014/main" id="{B04E08EF-83C1-4753-A991-01643E3C37CE}"/>
                </a:ext>
              </a:extLst>
            </p:cNvPr>
            <p:cNvSpPr txBox="1"/>
            <p:nvPr/>
          </p:nvSpPr>
          <p:spPr>
            <a:xfrm>
              <a:off x="5627801" y="5322451"/>
              <a:ext cx="1422400" cy="369332"/>
            </a:xfrm>
            <a:prstGeom prst="rect">
              <a:avLst/>
            </a:prstGeom>
            <a:solidFill>
              <a:schemeClr val="accent1">
                <a:lumMod val="60000"/>
                <a:lumOff val="40000"/>
              </a:schemeClr>
            </a:solidFill>
          </p:spPr>
          <p:txBody>
            <a:bodyPr wrap="square" rtlCol="0">
              <a:spAutoFit/>
            </a:bodyPr>
            <a:lstStyle/>
            <a:p>
              <a:pPr algn="ctr"/>
              <a:r>
                <a:rPr lang="en-US" dirty="0">
                  <a:solidFill>
                    <a:schemeClr val="bg1"/>
                  </a:solidFill>
                </a:rPr>
                <a:t>r</a:t>
              </a:r>
            </a:p>
          </p:txBody>
        </p:sp>
        <p:sp>
          <p:nvSpPr>
            <p:cNvPr id="12" name="TextBox 11">
              <a:extLst>
                <a:ext uri="{FF2B5EF4-FFF2-40B4-BE49-F238E27FC236}">
                  <a16:creationId xmlns:a16="http://schemas.microsoft.com/office/drawing/2014/main" id="{1213BF27-2752-4461-9479-51B81D998EBD}"/>
                </a:ext>
              </a:extLst>
            </p:cNvPr>
            <p:cNvSpPr txBox="1"/>
            <p:nvPr/>
          </p:nvSpPr>
          <p:spPr>
            <a:xfrm>
              <a:off x="5627800" y="5945743"/>
              <a:ext cx="1422400" cy="369332"/>
            </a:xfrm>
            <a:prstGeom prst="rect">
              <a:avLst/>
            </a:prstGeom>
            <a:solidFill>
              <a:schemeClr val="bg2">
                <a:lumMod val="50000"/>
              </a:schemeClr>
            </a:solidFill>
          </p:spPr>
          <p:txBody>
            <a:bodyPr wrap="square" rtlCol="0">
              <a:spAutoFit/>
            </a:bodyPr>
            <a:lstStyle/>
            <a:p>
              <a:pPr algn="ctr"/>
              <a:r>
                <a:rPr lang="en-US" dirty="0">
                  <a:solidFill>
                    <a:schemeClr val="bg1"/>
                  </a:solidFill>
                </a:rPr>
                <a:t>alternate</a:t>
              </a:r>
            </a:p>
          </p:txBody>
        </p:sp>
        <p:cxnSp>
          <p:nvCxnSpPr>
            <p:cNvPr id="14" name="Straight Arrow Connector 13">
              <a:extLst>
                <a:ext uri="{FF2B5EF4-FFF2-40B4-BE49-F238E27FC236}">
                  <a16:creationId xmlns:a16="http://schemas.microsoft.com/office/drawing/2014/main" id="{BFFC4662-B874-4298-9004-E699DB3F302C}"/>
                </a:ext>
              </a:extLst>
            </p:cNvPr>
            <p:cNvCxnSpPr>
              <a:cxnSpLocks/>
              <a:endCxn id="7" idx="1"/>
            </p:cNvCxnSpPr>
            <p:nvPr/>
          </p:nvCxnSpPr>
          <p:spPr>
            <a:xfrm>
              <a:off x="3889602" y="5773829"/>
              <a:ext cx="104264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Connector: Elbow 19">
              <a:extLst>
                <a:ext uri="{FF2B5EF4-FFF2-40B4-BE49-F238E27FC236}">
                  <a16:creationId xmlns:a16="http://schemas.microsoft.com/office/drawing/2014/main" id="{CA110F2A-9983-4204-B4AF-FC681F7CCDFA}"/>
                </a:ext>
              </a:extLst>
            </p:cNvPr>
            <p:cNvCxnSpPr>
              <a:cxnSpLocks/>
            </p:cNvCxnSpPr>
            <p:nvPr/>
          </p:nvCxnSpPr>
          <p:spPr>
            <a:xfrm flipV="1">
              <a:off x="7050200" y="5773829"/>
              <a:ext cx="2584561" cy="39804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nector: Elbow 28">
              <a:extLst>
                <a:ext uri="{FF2B5EF4-FFF2-40B4-BE49-F238E27FC236}">
                  <a16:creationId xmlns:a16="http://schemas.microsoft.com/office/drawing/2014/main" id="{50914466-DB31-42A3-BB19-DD878F6D5E6C}"/>
                </a:ext>
              </a:extLst>
            </p:cNvPr>
            <p:cNvCxnSpPr>
              <a:cxnSpLocks/>
              <a:stCxn id="11" idx="3"/>
            </p:cNvCxnSpPr>
            <p:nvPr/>
          </p:nvCxnSpPr>
          <p:spPr>
            <a:xfrm>
              <a:off x="7050201" y="5507117"/>
              <a:ext cx="1292279" cy="261621"/>
            </a:xfrm>
            <a:prstGeom prst="bentConnector3">
              <a:avLst>
                <a:gd name="adj1" fmla="val 100121"/>
              </a:avLst>
            </a:prstGeom>
          </p:spPr>
          <p:style>
            <a:lnRef idx="3">
              <a:schemeClr val="accent1"/>
            </a:lnRef>
            <a:fillRef idx="0">
              <a:schemeClr val="accent1"/>
            </a:fillRef>
            <a:effectRef idx="2">
              <a:schemeClr val="accent1"/>
            </a:effectRef>
            <a:fontRef idx="minor">
              <a:schemeClr val="tx1"/>
            </a:fontRef>
          </p:style>
        </p:cxnSp>
        <p:cxnSp>
          <p:nvCxnSpPr>
            <p:cNvPr id="46" name="Connector: Elbow 45">
              <a:extLst>
                <a:ext uri="{FF2B5EF4-FFF2-40B4-BE49-F238E27FC236}">
                  <a16:creationId xmlns:a16="http://schemas.microsoft.com/office/drawing/2014/main" id="{6B4FE06F-FED8-4DE0-88E2-1B2B6C43D7BB}"/>
                </a:ext>
              </a:extLst>
            </p:cNvPr>
            <p:cNvCxnSpPr>
              <a:stCxn id="7" idx="1"/>
              <a:endCxn id="11" idx="1"/>
            </p:cNvCxnSpPr>
            <p:nvPr/>
          </p:nvCxnSpPr>
          <p:spPr>
            <a:xfrm rot="10800000" flipH="1">
              <a:off x="4932249" y="5507118"/>
              <a:ext cx="695551" cy="266713"/>
            </a:xfrm>
            <a:prstGeom prst="bentConnector3">
              <a:avLst>
                <a:gd name="adj1" fmla="val 62080"/>
              </a:avLst>
            </a:prstGeom>
          </p:spPr>
          <p:style>
            <a:lnRef idx="3">
              <a:schemeClr val="accent1"/>
            </a:lnRef>
            <a:fillRef idx="0">
              <a:schemeClr val="accent1"/>
            </a:fillRef>
            <a:effectRef idx="2">
              <a:schemeClr val="accent1"/>
            </a:effectRef>
            <a:fontRef idx="minor">
              <a:schemeClr val="tx1"/>
            </a:fontRef>
          </p:style>
        </p:cxnSp>
        <p:cxnSp>
          <p:nvCxnSpPr>
            <p:cNvPr id="48" name="Connector: Elbow 47">
              <a:extLst>
                <a:ext uri="{FF2B5EF4-FFF2-40B4-BE49-F238E27FC236}">
                  <a16:creationId xmlns:a16="http://schemas.microsoft.com/office/drawing/2014/main" id="{9207FD87-B439-4FE3-AEAB-333314355D4D}"/>
                </a:ext>
              </a:extLst>
            </p:cNvPr>
            <p:cNvCxnSpPr>
              <a:cxnSpLocks/>
              <a:stCxn id="7" idx="1"/>
            </p:cNvCxnSpPr>
            <p:nvPr/>
          </p:nvCxnSpPr>
          <p:spPr>
            <a:xfrm rot="10800000" flipH="1" flipV="1">
              <a:off x="4932250" y="5773830"/>
              <a:ext cx="672812" cy="355732"/>
            </a:xfrm>
            <a:prstGeom prst="bentConnector3">
              <a:avLst>
                <a:gd name="adj1" fmla="val 64178"/>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03899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F42F-A5C6-4EB7-872A-2E1D09A99BD4}"/>
              </a:ext>
            </a:extLst>
          </p:cNvPr>
          <p:cNvSpPr>
            <a:spLocks noGrp="1"/>
          </p:cNvSpPr>
          <p:nvPr>
            <p:ph type="title"/>
          </p:nvPr>
        </p:nvSpPr>
        <p:spPr/>
        <p:txBody>
          <a:bodyPr/>
          <a:lstStyle/>
          <a:p>
            <a:r>
              <a:rPr lang="en-US" dirty="0"/>
              <a:t>Failure Injection and Simulation</a:t>
            </a:r>
          </a:p>
        </p:txBody>
      </p:sp>
      <p:sp>
        <p:nvSpPr>
          <p:cNvPr id="3" name="Slide Number Placeholder 2">
            <a:extLst>
              <a:ext uri="{FF2B5EF4-FFF2-40B4-BE49-F238E27FC236}">
                <a16:creationId xmlns:a16="http://schemas.microsoft.com/office/drawing/2014/main" id="{FAEFA124-EAC6-43B1-94AB-26F44A2A0583}"/>
              </a:ext>
            </a:extLst>
          </p:cNvPr>
          <p:cNvSpPr>
            <a:spLocks noGrp="1"/>
          </p:cNvSpPr>
          <p:nvPr>
            <p:ph type="sldNum" sz="quarter" idx="12"/>
          </p:nvPr>
        </p:nvSpPr>
        <p:spPr/>
        <p:txBody>
          <a:bodyPr/>
          <a:lstStyle/>
          <a:p>
            <a:fld id="{C263D6C4-4840-40CC-AC84-17E24B3B7BDE}" type="slidenum">
              <a:rPr lang="en-GB" smtClean="0"/>
              <a:pPr/>
              <a:t>23</a:t>
            </a:fld>
            <a:endParaRPr lang="en-GB" dirty="0"/>
          </a:p>
        </p:txBody>
      </p:sp>
      <p:sp>
        <p:nvSpPr>
          <p:cNvPr id="4" name="Content Placeholder 3">
            <a:extLst>
              <a:ext uri="{FF2B5EF4-FFF2-40B4-BE49-F238E27FC236}">
                <a16:creationId xmlns:a16="http://schemas.microsoft.com/office/drawing/2014/main" id="{2220FDE9-8707-4C7E-B0E6-42E804173DA4}"/>
              </a:ext>
            </a:extLst>
          </p:cNvPr>
          <p:cNvSpPr>
            <a:spLocks noGrp="1"/>
          </p:cNvSpPr>
          <p:nvPr>
            <p:ph sz="half" idx="1"/>
          </p:nvPr>
        </p:nvSpPr>
        <p:spPr/>
        <p:txBody>
          <a:bodyPr/>
          <a:lstStyle/>
          <a:p>
            <a:r>
              <a:rPr lang="en-US" dirty="0"/>
              <a:t>Given a desired percentage of failures, randomly throws exceptions when the function is called.</a:t>
            </a:r>
            <a:br>
              <a:rPr lang="en-US" dirty="0"/>
            </a:br>
            <a:endParaRPr lang="en-US" dirty="0"/>
          </a:p>
          <a:p>
            <a:r>
              <a:rPr lang="en-US" dirty="0"/>
              <a:t>Useful for testing how the SLAs of your service’s dependencies affect your success rate.</a:t>
            </a:r>
            <a:br>
              <a:rPr lang="en-US" dirty="0"/>
            </a:br>
            <a:endParaRPr lang="en-US" dirty="0"/>
          </a:p>
          <a:p>
            <a:r>
              <a:rPr lang="en-US" dirty="0"/>
              <a:t>Can do similar injection of latency, for asynchronous functions.</a:t>
            </a:r>
          </a:p>
        </p:txBody>
      </p:sp>
      <p:sp>
        <p:nvSpPr>
          <p:cNvPr id="5" name="Content Placeholder 4">
            <a:extLst>
              <a:ext uri="{FF2B5EF4-FFF2-40B4-BE49-F238E27FC236}">
                <a16:creationId xmlns:a16="http://schemas.microsoft.com/office/drawing/2014/main" id="{99C51BAE-F08D-40A3-B139-CAC25AD33779}"/>
              </a:ext>
            </a:extLst>
          </p:cNvPr>
          <p:cNvSpPr>
            <a:spLocks noGrp="1"/>
          </p:cNvSpPr>
          <p:nvPr>
            <p:ph sz="half" idx="2"/>
          </p:nvPr>
        </p:nvSpPr>
        <p:spPr>
          <a:xfrm>
            <a:off x="5749291" y="1517715"/>
            <a:ext cx="5909310" cy="4659248"/>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failingRepository</a:t>
            </a:r>
            <a:r>
              <a:rPr lang="en-US" sz="1600" dirty="0">
                <a:latin typeface="Courier New" panose="02070309020205020404" pitchFamily="49" charset="0"/>
                <a:cs typeface="Courier New" panose="02070309020205020404" pitchFamily="49" charset="0"/>
              </a:rPr>
              <a:t> ex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_ -&gt; raise ex</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selectRandomly</a:t>
            </a:r>
            <a:r>
              <a:rPr lang="en-US" sz="1600" dirty="0">
                <a:latin typeface="Courier New" panose="02070309020205020404" pitchFamily="49" charset="0"/>
                <a:cs typeface="Courier New" panose="02070309020205020404" pitchFamily="49" charset="0"/>
              </a:rPr>
              <a:t> random percent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fun _ -&gt;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random.NextDouble</a:t>
            </a:r>
            <a:r>
              <a:rPr lang="en-US" sz="1600" dirty="0">
                <a:latin typeface="Courier New" panose="02070309020205020404" pitchFamily="49" charset="0"/>
                <a:cs typeface="Courier New" panose="02070309020205020404" pitchFamily="49" charset="0"/>
              </a:rPr>
              <a:t>() &lt; percent</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randomlyFailing</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 ‘a -&gt; ‘b,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random: Random,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percent: double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f = </a:t>
            </a:r>
            <a:r>
              <a:rPr lang="en-US" sz="1600" dirty="0" err="1">
                <a:latin typeface="Courier New" panose="02070309020205020404" pitchFamily="49" charset="0"/>
                <a:cs typeface="Courier New" panose="02070309020205020404" pitchFamily="49" charset="0"/>
              </a:rPr>
              <a:t>selectRandomly</a:t>
            </a:r>
            <a:r>
              <a:rPr lang="en-US" sz="1600" dirty="0">
                <a:latin typeface="Courier New" panose="02070309020205020404" pitchFamily="49" charset="0"/>
                <a:cs typeface="Courier New" panose="02070309020205020404" pitchFamily="49" charset="0"/>
              </a:rPr>
              <a:t> random percent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a:t>
            </a:r>
            <a:r>
              <a:rPr lang="en-US" sz="1600" dirty="0" err="1">
                <a:latin typeface="Courier New" panose="02070309020205020404" pitchFamily="49" charset="0"/>
                <a:cs typeface="Courier New" panose="02070309020205020404" pitchFamily="49" charset="0"/>
              </a:rPr>
              <a:t>failRepo</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failingRepository</a:t>
            </a:r>
            <a:r>
              <a:rPr lang="en-US" sz="1600" dirty="0">
                <a:latin typeface="Courier New" panose="02070309020205020404" pitchFamily="49" charset="0"/>
                <a:cs typeface="Courier New" panose="02070309020205020404" pitchFamily="49" charset="0"/>
              </a:rPr>
              <a:t>(new Exception())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switchingRepository</a:t>
            </a:r>
            <a:r>
              <a:rPr lang="en-US" sz="1600" dirty="0">
                <a:latin typeface="Courier New" panose="02070309020205020404" pitchFamily="49" charset="0"/>
                <a:cs typeface="Courier New" panose="02070309020205020404" pitchFamily="49" charset="0"/>
              </a:rPr>
              <a:t>(f, </a:t>
            </a:r>
            <a:r>
              <a:rPr lang="en-US" sz="1600" dirty="0" err="1">
                <a:latin typeface="Courier New" panose="02070309020205020404" pitchFamily="49" charset="0"/>
                <a:cs typeface="Courier New" panose="02070309020205020404" pitchFamily="49" charset="0"/>
              </a:rPr>
              <a:t>failRepo</a:t>
            </a:r>
            <a:r>
              <a:rPr lang="en-US" sz="1600" dirty="0">
                <a:latin typeface="Courier New" panose="02070309020205020404" pitchFamily="49" charset="0"/>
                <a:cs typeface="Courier New" panose="02070309020205020404" pitchFamily="49" charset="0"/>
              </a:rPr>
              <a:t>, r)</a:t>
            </a:r>
          </a:p>
        </p:txBody>
      </p:sp>
    </p:spTree>
    <p:extLst>
      <p:ext uri="{BB962C8B-B14F-4D97-AF65-F5344CB8AC3E}">
        <p14:creationId xmlns:p14="http://schemas.microsoft.com/office/powerpoint/2010/main" val="214844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C906-64C1-4F7B-A07F-0FD81365DF92}"/>
              </a:ext>
            </a:extLst>
          </p:cNvPr>
          <p:cNvSpPr>
            <a:spLocks noGrp="1"/>
          </p:cNvSpPr>
          <p:nvPr>
            <p:ph type="title"/>
          </p:nvPr>
        </p:nvSpPr>
        <p:spPr/>
        <p:txBody>
          <a:bodyPr/>
          <a:lstStyle/>
          <a:p>
            <a:r>
              <a:rPr lang="en-US" dirty="0"/>
              <a:t>In practice</a:t>
            </a:r>
          </a:p>
        </p:txBody>
      </p:sp>
      <p:sp>
        <p:nvSpPr>
          <p:cNvPr id="3" name="Slide Number Placeholder 2">
            <a:extLst>
              <a:ext uri="{FF2B5EF4-FFF2-40B4-BE49-F238E27FC236}">
                <a16:creationId xmlns:a16="http://schemas.microsoft.com/office/drawing/2014/main" id="{AB07C4D7-E312-4171-818A-E331FD6097DB}"/>
              </a:ext>
            </a:extLst>
          </p:cNvPr>
          <p:cNvSpPr>
            <a:spLocks noGrp="1"/>
          </p:cNvSpPr>
          <p:nvPr>
            <p:ph type="sldNum" sz="quarter" idx="12"/>
          </p:nvPr>
        </p:nvSpPr>
        <p:spPr/>
        <p:txBody>
          <a:bodyPr/>
          <a:lstStyle/>
          <a:p>
            <a:fld id="{C263D6C4-4840-40CC-AC84-17E24B3B7BDE}" type="slidenum">
              <a:rPr lang="en-GB" smtClean="0"/>
              <a:pPr/>
              <a:t>24</a:t>
            </a:fld>
            <a:endParaRPr lang="en-GB" dirty="0"/>
          </a:p>
        </p:txBody>
      </p:sp>
      <p:sp>
        <p:nvSpPr>
          <p:cNvPr id="4" name="Text Placeholder 3">
            <a:extLst>
              <a:ext uri="{FF2B5EF4-FFF2-40B4-BE49-F238E27FC236}">
                <a16:creationId xmlns:a16="http://schemas.microsoft.com/office/drawing/2014/main" id="{70FCD6CB-97C6-493F-877F-884E77C4371C}"/>
              </a:ext>
            </a:extLst>
          </p:cNvPr>
          <p:cNvSpPr>
            <a:spLocks noGrp="1"/>
          </p:cNvSpPr>
          <p:nvPr>
            <p:ph type="body" sz="quarter" idx="13"/>
          </p:nvPr>
        </p:nvSpPr>
        <p:spPr/>
        <p:txBody>
          <a:bodyPr/>
          <a:lstStyle/>
          <a:p>
            <a:r>
              <a:rPr lang="en-US" dirty="0"/>
              <a:t>A repository…</a:t>
            </a:r>
          </a:p>
          <a:p>
            <a:r>
              <a:rPr lang="en-US" dirty="0"/>
              <a:t>…with a local cache…</a:t>
            </a:r>
          </a:p>
          <a:p>
            <a:r>
              <a:rPr lang="en-US" dirty="0"/>
              <a:t>…and then a remote cache…</a:t>
            </a:r>
          </a:p>
          <a:p>
            <a:pPr lvl="1"/>
            <a:r>
              <a:rPr lang="en-US" dirty="0"/>
              <a:t>…with a stepped retry policy to handle exceptions</a:t>
            </a:r>
          </a:p>
          <a:p>
            <a:r>
              <a:rPr lang="en-US" dirty="0"/>
              <a:t>…backing a source-of-truth…</a:t>
            </a:r>
          </a:p>
          <a:p>
            <a:pPr lvl="1"/>
            <a:r>
              <a:rPr lang="en-US" dirty="0"/>
              <a:t>…which has its own retry policies…</a:t>
            </a:r>
          </a:p>
          <a:p>
            <a:pPr lvl="1"/>
            <a:r>
              <a:rPr lang="en-US" dirty="0"/>
              <a:t>…and a circuit breaker to gracefully degrade if it starts failing…</a:t>
            </a:r>
          </a:p>
          <a:p>
            <a:pPr lvl="1"/>
            <a:r>
              <a:rPr lang="en-US" dirty="0"/>
              <a:t>…and selectively modifies its results based on its input.</a:t>
            </a:r>
          </a:p>
          <a:p>
            <a:pPr lvl="1"/>
            <a:endParaRPr lang="en-US" dirty="0"/>
          </a:p>
        </p:txBody>
      </p:sp>
      <p:pic>
        <p:nvPicPr>
          <p:cNvPr id="6" name="Picture 5">
            <a:extLst>
              <a:ext uri="{FF2B5EF4-FFF2-40B4-BE49-F238E27FC236}">
                <a16:creationId xmlns:a16="http://schemas.microsoft.com/office/drawing/2014/main" id="{71D503F3-B59E-4A28-97FF-41CD615F4A33}"/>
              </a:ext>
            </a:extLst>
          </p:cNvPr>
          <p:cNvPicPr>
            <a:picLocks noChangeAspect="1"/>
          </p:cNvPicPr>
          <p:nvPr/>
        </p:nvPicPr>
        <p:blipFill>
          <a:blip r:embed="rId3"/>
          <a:stretch>
            <a:fillRect/>
          </a:stretch>
        </p:blipFill>
        <p:spPr>
          <a:xfrm rot="5400000">
            <a:off x="5028905" y="2676822"/>
            <a:ext cx="6016266" cy="1748477"/>
          </a:xfrm>
          <a:prstGeom prst="rect">
            <a:avLst/>
          </a:prstGeom>
        </p:spPr>
      </p:pic>
      <p:pic>
        <p:nvPicPr>
          <p:cNvPr id="8" name="Picture 7">
            <a:extLst>
              <a:ext uri="{FF2B5EF4-FFF2-40B4-BE49-F238E27FC236}">
                <a16:creationId xmlns:a16="http://schemas.microsoft.com/office/drawing/2014/main" id="{BE59327C-BD76-4F84-BE40-60CBE8633C77}"/>
              </a:ext>
            </a:extLst>
          </p:cNvPr>
          <p:cNvPicPr>
            <a:picLocks noChangeAspect="1"/>
          </p:cNvPicPr>
          <p:nvPr/>
        </p:nvPicPr>
        <p:blipFill>
          <a:blip r:embed="rId4"/>
          <a:stretch>
            <a:fillRect/>
          </a:stretch>
        </p:blipFill>
        <p:spPr>
          <a:xfrm rot="5400000">
            <a:off x="7101066" y="2855427"/>
            <a:ext cx="6016267" cy="1391262"/>
          </a:xfrm>
          <a:prstGeom prst="rect">
            <a:avLst/>
          </a:prstGeom>
        </p:spPr>
      </p:pic>
    </p:spTree>
    <p:extLst>
      <p:ext uri="{BB962C8B-B14F-4D97-AF65-F5344CB8AC3E}">
        <p14:creationId xmlns:p14="http://schemas.microsoft.com/office/powerpoint/2010/main" val="305355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D15E-1E81-422C-A198-F8AD351017BD}"/>
              </a:ext>
            </a:extLst>
          </p:cNvPr>
          <p:cNvSpPr>
            <a:spLocks noGrp="1"/>
          </p:cNvSpPr>
          <p:nvPr>
            <p:ph type="title"/>
          </p:nvPr>
        </p:nvSpPr>
        <p:spPr/>
        <p:txBody>
          <a:bodyPr/>
          <a:lstStyle/>
          <a:p>
            <a:r>
              <a:rPr lang="en-US" dirty="0"/>
              <a:t>Examples</a:t>
            </a:r>
          </a:p>
        </p:txBody>
      </p:sp>
      <p:sp>
        <p:nvSpPr>
          <p:cNvPr id="3" name="Slide Number Placeholder 2">
            <a:extLst>
              <a:ext uri="{FF2B5EF4-FFF2-40B4-BE49-F238E27FC236}">
                <a16:creationId xmlns:a16="http://schemas.microsoft.com/office/drawing/2014/main" id="{9EA4DB17-558F-47C0-8A24-083271375B61}"/>
              </a:ext>
            </a:extLst>
          </p:cNvPr>
          <p:cNvSpPr>
            <a:spLocks noGrp="1"/>
          </p:cNvSpPr>
          <p:nvPr>
            <p:ph type="sldNum" sz="quarter" idx="12"/>
          </p:nvPr>
        </p:nvSpPr>
        <p:spPr/>
        <p:txBody>
          <a:bodyPr/>
          <a:lstStyle/>
          <a:p>
            <a:fld id="{C263D6C4-4840-40CC-AC84-17E24B3B7BDE}" type="slidenum">
              <a:rPr lang="en-GB" smtClean="0"/>
              <a:pPr/>
              <a:t>25</a:t>
            </a:fld>
            <a:endParaRPr lang="en-GB" dirty="0"/>
          </a:p>
        </p:txBody>
      </p:sp>
      <p:sp>
        <p:nvSpPr>
          <p:cNvPr id="4" name="Text Placeholder 3">
            <a:extLst>
              <a:ext uri="{FF2B5EF4-FFF2-40B4-BE49-F238E27FC236}">
                <a16:creationId xmlns:a16="http://schemas.microsoft.com/office/drawing/2014/main" id="{302504FF-7B01-4ED1-BD04-69E10DDCFDE7}"/>
              </a:ext>
            </a:extLst>
          </p:cNvPr>
          <p:cNvSpPr>
            <a:spLocks noGrp="1"/>
          </p:cNvSpPr>
          <p:nvPr>
            <p:ph type="body" sz="quarter" idx="13"/>
          </p:nvPr>
        </p:nvSpPr>
        <p:spPr/>
        <p:txBody>
          <a:bodyPr/>
          <a:lstStyle/>
          <a:p>
            <a:r>
              <a:rPr lang="en-US" dirty="0"/>
              <a:t>You want to migrate an interface from one storage backend.</a:t>
            </a:r>
          </a:p>
          <a:p>
            <a:r>
              <a:rPr lang="en-US" dirty="0"/>
              <a:t>Wrap the existing interface with one that performs dark reads/writes on your new implementation.</a:t>
            </a:r>
          </a:p>
          <a:p>
            <a:r>
              <a:rPr lang="en-US" dirty="0"/>
              <a:t>Then, replace that with one that performs comparing (or merging) reads between the old and new implementation.</a:t>
            </a:r>
          </a:p>
          <a:p>
            <a:r>
              <a:rPr lang="en-US" dirty="0"/>
              <a:t>Backfill data from the old to the new backend.</a:t>
            </a:r>
          </a:p>
          <a:p>
            <a:r>
              <a:rPr lang="en-US" dirty="0"/>
              <a:t>Switch over to the new implementation (perhaps gradually, by user ID)</a:t>
            </a:r>
          </a:p>
        </p:txBody>
      </p:sp>
      <p:pic>
        <p:nvPicPr>
          <p:cNvPr id="6" name="Picture 5">
            <a:extLst>
              <a:ext uri="{FF2B5EF4-FFF2-40B4-BE49-F238E27FC236}">
                <a16:creationId xmlns:a16="http://schemas.microsoft.com/office/drawing/2014/main" id="{E3616ED9-BD13-42B9-B0F1-AB62E53D564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69241" y="796919"/>
            <a:ext cx="3482959" cy="5232615"/>
          </a:xfrm>
          <a:prstGeom prst="rect">
            <a:avLst/>
          </a:prstGeom>
        </p:spPr>
      </p:pic>
      <p:sp>
        <p:nvSpPr>
          <p:cNvPr id="7" name="TextBox 6">
            <a:extLst>
              <a:ext uri="{FF2B5EF4-FFF2-40B4-BE49-F238E27FC236}">
                <a16:creationId xmlns:a16="http://schemas.microsoft.com/office/drawing/2014/main" id="{C6F8E053-83B5-46BB-B015-FD3DBA974C61}"/>
              </a:ext>
            </a:extLst>
          </p:cNvPr>
          <p:cNvSpPr txBox="1"/>
          <p:nvPr/>
        </p:nvSpPr>
        <p:spPr>
          <a:xfrm>
            <a:off x="7769231" y="6084243"/>
            <a:ext cx="3482969" cy="230832"/>
          </a:xfrm>
          <a:prstGeom prst="rect">
            <a:avLst/>
          </a:prstGeom>
          <a:noFill/>
        </p:spPr>
        <p:txBody>
          <a:bodyPr wrap="square" rtlCol="0">
            <a:spAutoFit/>
          </a:bodyPr>
          <a:lstStyle/>
          <a:p>
            <a:r>
              <a:rPr lang="en-US" sz="900">
                <a:hlinkClick r:id="rId4" tooltip="http://flickr.com/photos/spoiltcat/4879440540"/>
              </a:rPr>
              <a:t>This Photo</a:t>
            </a:r>
            <a:r>
              <a:rPr lang="en-US" sz="900"/>
              <a:t> by Unknown Author is licensed under </a:t>
            </a:r>
            <a:r>
              <a:rPr lang="en-US" sz="900">
                <a:hlinkClick r:id="rId5" tooltip="https://creativecommons.org/licenses/by-nc-nd/3.0/"/>
              </a:rPr>
              <a:t>CC BY-NC-ND</a:t>
            </a:r>
            <a:endParaRPr lang="en-US" sz="900"/>
          </a:p>
        </p:txBody>
      </p:sp>
    </p:spTree>
    <p:extLst>
      <p:ext uri="{BB962C8B-B14F-4D97-AF65-F5344CB8AC3E}">
        <p14:creationId xmlns:p14="http://schemas.microsoft.com/office/powerpoint/2010/main" val="24949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5DA0-8530-402A-B46C-F65F53A00154}"/>
              </a:ext>
            </a:extLst>
          </p:cNvPr>
          <p:cNvSpPr>
            <a:spLocks noGrp="1"/>
          </p:cNvSpPr>
          <p:nvPr>
            <p:ph type="title"/>
          </p:nvPr>
        </p:nvSpPr>
        <p:spPr/>
        <p:txBody>
          <a:bodyPr/>
          <a:lstStyle/>
          <a:p>
            <a:r>
              <a:rPr lang="en-US" dirty="0"/>
              <a:t>This can sound complicated…</a:t>
            </a:r>
          </a:p>
        </p:txBody>
      </p:sp>
      <p:sp>
        <p:nvSpPr>
          <p:cNvPr id="3" name="Slide Number Placeholder 2">
            <a:extLst>
              <a:ext uri="{FF2B5EF4-FFF2-40B4-BE49-F238E27FC236}">
                <a16:creationId xmlns:a16="http://schemas.microsoft.com/office/drawing/2014/main" id="{3E21FCAA-3F75-43CB-872F-333545EB95C5}"/>
              </a:ext>
            </a:extLst>
          </p:cNvPr>
          <p:cNvSpPr>
            <a:spLocks noGrp="1"/>
          </p:cNvSpPr>
          <p:nvPr>
            <p:ph type="sldNum" sz="quarter" idx="12"/>
          </p:nvPr>
        </p:nvSpPr>
        <p:spPr/>
        <p:txBody>
          <a:bodyPr/>
          <a:lstStyle/>
          <a:p>
            <a:fld id="{C263D6C4-4840-40CC-AC84-17E24B3B7BDE}" type="slidenum">
              <a:rPr lang="en-GB" smtClean="0"/>
              <a:pPr/>
              <a:t>26</a:t>
            </a:fld>
            <a:endParaRPr lang="en-GB" dirty="0"/>
          </a:p>
        </p:txBody>
      </p:sp>
      <p:sp>
        <p:nvSpPr>
          <p:cNvPr id="9" name="Picture Placeholder 8">
            <a:extLst>
              <a:ext uri="{FF2B5EF4-FFF2-40B4-BE49-F238E27FC236}">
                <a16:creationId xmlns:a16="http://schemas.microsoft.com/office/drawing/2014/main" id="{6A001E8A-074A-4335-8EC7-60B184F3E852}"/>
              </a:ext>
            </a:extLst>
          </p:cNvPr>
          <p:cNvSpPr>
            <a:spLocks noGrp="1"/>
          </p:cNvSpPr>
          <p:nvPr>
            <p:ph type="pic" idx="1"/>
          </p:nvPr>
        </p:nvSpPr>
        <p:spPr/>
      </p:sp>
      <p:sp>
        <p:nvSpPr>
          <p:cNvPr id="4" name="Text Placeholder 3">
            <a:extLst>
              <a:ext uri="{FF2B5EF4-FFF2-40B4-BE49-F238E27FC236}">
                <a16:creationId xmlns:a16="http://schemas.microsoft.com/office/drawing/2014/main" id="{AA442559-E3AB-46C9-8C60-29BBFAA1DF85}"/>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…but, you can test all of the wiring </a:t>
            </a:r>
            <a:r>
              <a:rPr lang="en-US" i="1" dirty="0"/>
              <a:t>independently</a:t>
            </a:r>
            <a:r>
              <a:rPr lang="en-US" dirty="0"/>
              <a:t> from your business logic.</a:t>
            </a:r>
          </a:p>
          <a:p>
            <a:pPr marL="285750" indent="-285750">
              <a:buFont typeface="Arial" panose="020B0604020202020204" pitchFamily="34" charset="0"/>
              <a:buChar char="•"/>
            </a:pPr>
            <a:r>
              <a:rPr lang="en-US" dirty="0"/>
              <a:t>This makes it a lot more manageable.</a:t>
            </a:r>
          </a:p>
          <a:p>
            <a:pPr marL="285750" indent="-285750">
              <a:buFont typeface="Arial" panose="020B0604020202020204" pitchFamily="34" charset="0"/>
              <a:buChar char="•"/>
            </a:pPr>
            <a:r>
              <a:rPr lang="en-US" dirty="0"/>
              <a:t>You can test the wiring with extremely basic functions.</a:t>
            </a:r>
          </a:p>
        </p:txBody>
      </p:sp>
      <p:grpSp>
        <p:nvGrpSpPr>
          <p:cNvPr id="8" name="Group 7">
            <a:extLst>
              <a:ext uri="{FF2B5EF4-FFF2-40B4-BE49-F238E27FC236}">
                <a16:creationId xmlns:a16="http://schemas.microsoft.com/office/drawing/2014/main" id="{B1D4E87B-DA13-4657-A398-592D387F62CA}"/>
              </a:ext>
            </a:extLst>
          </p:cNvPr>
          <p:cNvGrpSpPr/>
          <p:nvPr/>
        </p:nvGrpSpPr>
        <p:grpSpPr>
          <a:xfrm>
            <a:off x="4110086" y="1444649"/>
            <a:ext cx="6900813" cy="4832815"/>
            <a:chOff x="2667000" y="1143000"/>
            <a:chExt cx="6858000" cy="4802832"/>
          </a:xfrm>
        </p:grpSpPr>
        <p:pic>
          <p:nvPicPr>
            <p:cNvPr id="6" name="Picture 5">
              <a:extLst>
                <a:ext uri="{FF2B5EF4-FFF2-40B4-BE49-F238E27FC236}">
                  <a16:creationId xmlns:a16="http://schemas.microsoft.com/office/drawing/2014/main" id="{EF340282-684C-4E03-8994-D2A646C276A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667000" y="1143000"/>
              <a:ext cx="6858000" cy="4572000"/>
            </a:xfrm>
            <a:prstGeom prst="rect">
              <a:avLst/>
            </a:prstGeom>
          </p:spPr>
        </p:pic>
        <p:sp>
          <p:nvSpPr>
            <p:cNvPr id="7" name="TextBox 6">
              <a:extLst>
                <a:ext uri="{FF2B5EF4-FFF2-40B4-BE49-F238E27FC236}">
                  <a16:creationId xmlns:a16="http://schemas.microsoft.com/office/drawing/2014/main" id="{35092F5C-892D-415A-A516-C635340734C9}"/>
                </a:ext>
              </a:extLst>
            </p:cNvPr>
            <p:cNvSpPr txBox="1"/>
            <p:nvPr/>
          </p:nvSpPr>
          <p:spPr>
            <a:xfrm>
              <a:off x="2667000" y="5715000"/>
              <a:ext cx="6858000" cy="230832"/>
            </a:xfrm>
            <a:prstGeom prst="rect">
              <a:avLst/>
            </a:prstGeom>
            <a:noFill/>
          </p:spPr>
          <p:txBody>
            <a:bodyPr wrap="square" rtlCol="0">
              <a:spAutoFit/>
            </a:bodyPr>
            <a:lstStyle/>
            <a:p>
              <a:r>
                <a:rPr lang="en-US" sz="900" dirty="0">
                  <a:hlinkClick r:id="rId4" tooltip="http://raspberrypi.stackexchange.com/questions/40079/lm35-long-electric-wire"/>
                </a:rPr>
                <a:t>This Photo</a:t>
              </a:r>
              <a:r>
                <a:rPr lang="en-US" sz="900" dirty="0"/>
                <a:t> by Unknown Author is licensed under </a:t>
              </a:r>
              <a:r>
                <a:rPr lang="en-US" sz="900" dirty="0">
                  <a:hlinkClick r:id="rId5" tooltip="https://creativecommons.org/licenses/by-sa/3.0/"/>
                </a:rPr>
                <a:t>CC BY-SA</a:t>
              </a:r>
              <a:endParaRPr lang="en-US" sz="900" dirty="0"/>
            </a:p>
          </p:txBody>
        </p:sp>
      </p:grpSp>
    </p:spTree>
    <p:extLst>
      <p:ext uri="{BB962C8B-B14F-4D97-AF65-F5344CB8AC3E}">
        <p14:creationId xmlns:p14="http://schemas.microsoft.com/office/powerpoint/2010/main" val="240276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ED97-FD09-4DC7-88D6-A386E02B2115}"/>
              </a:ext>
            </a:extLst>
          </p:cNvPr>
          <p:cNvSpPr>
            <a:spLocks noGrp="1"/>
          </p:cNvSpPr>
          <p:nvPr>
            <p:ph type="title"/>
          </p:nvPr>
        </p:nvSpPr>
        <p:spPr/>
        <p:txBody>
          <a:bodyPr/>
          <a:lstStyle/>
          <a:p>
            <a:r>
              <a:rPr lang="en-US" dirty="0"/>
              <a:t>Sample Sketches</a:t>
            </a:r>
          </a:p>
        </p:txBody>
      </p:sp>
      <p:sp>
        <p:nvSpPr>
          <p:cNvPr id="3" name="Slide Number Placeholder 2">
            <a:extLst>
              <a:ext uri="{FF2B5EF4-FFF2-40B4-BE49-F238E27FC236}">
                <a16:creationId xmlns:a16="http://schemas.microsoft.com/office/drawing/2014/main" id="{4C15FFCD-EA8A-4634-8203-BA8F87235155}"/>
              </a:ext>
            </a:extLst>
          </p:cNvPr>
          <p:cNvSpPr>
            <a:spLocks noGrp="1"/>
          </p:cNvSpPr>
          <p:nvPr>
            <p:ph type="sldNum" sz="quarter" idx="12"/>
          </p:nvPr>
        </p:nvSpPr>
        <p:spPr/>
        <p:txBody>
          <a:bodyPr/>
          <a:lstStyle/>
          <a:p>
            <a:fld id="{C263D6C4-4840-40CC-AC84-17E24B3B7BDE}" type="slidenum">
              <a:rPr lang="en-GB" smtClean="0"/>
              <a:pPr/>
              <a:t>27</a:t>
            </a:fld>
            <a:endParaRPr lang="en-GB" dirty="0"/>
          </a:p>
        </p:txBody>
      </p:sp>
      <p:sp>
        <p:nvSpPr>
          <p:cNvPr id="4" name="Text Placeholder 3">
            <a:extLst>
              <a:ext uri="{FF2B5EF4-FFF2-40B4-BE49-F238E27FC236}">
                <a16:creationId xmlns:a16="http://schemas.microsoft.com/office/drawing/2014/main" id="{B933A1E2-7E98-4665-88A0-052BC501A605}"/>
              </a:ext>
            </a:extLst>
          </p:cNvPr>
          <p:cNvSpPr>
            <a:spLocks noGrp="1"/>
          </p:cNvSpPr>
          <p:nvPr>
            <p:ph type="body" sz="quarter" idx="13"/>
          </p:nvPr>
        </p:nvSpPr>
        <p:spPr/>
        <p:txBody>
          <a:bodyPr/>
          <a:lstStyle/>
          <a:p>
            <a:r>
              <a:rPr lang="en-US" dirty="0">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https://github.com/enovales/extend-everything</a:t>
            </a:r>
            <a:endParaRPr lang="en-US"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746D255C-01C5-45F0-9249-286689C44275}"/>
              </a:ext>
            </a:extLst>
          </p:cNvPr>
          <p:cNvPicPr>
            <a:picLocks noChangeAspect="1"/>
          </p:cNvPicPr>
          <p:nvPr/>
        </p:nvPicPr>
        <p:blipFill>
          <a:blip r:embed="rId4"/>
          <a:stretch>
            <a:fillRect/>
          </a:stretch>
        </p:blipFill>
        <p:spPr>
          <a:xfrm>
            <a:off x="914400" y="3030418"/>
            <a:ext cx="9372600" cy="2688210"/>
          </a:xfrm>
          <a:prstGeom prst="rect">
            <a:avLst/>
          </a:prstGeom>
        </p:spPr>
      </p:pic>
    </p:spTree>
    <p:extLst>
      <p:ext uri="{BB962C8B-B14F-4D97-AF65-F5344CB8AC3E}">
        <p14:creationId xmlns:p14="http://schemas.microsoft.com/office/powerpoint/2010/main" val="326224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499D-8B2B-4CC6-B86E-9F4BD6C3C1A9}"/>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087622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AD21-92DF-4A2A-8949-42219F96A5A9}"/>
              </a:ext>
            </a:extLst>
          </p:cNvPr>
          <p:cNvSpPr>
            <a:spLocks noGrp="1"/>
          </p:cNvSpPr>
          <p:nvPr>
            <p:ph type="ctrTitle"/>
          </p:nvPr>
        </p:nvSpPr>
        <p:spPr/>
        <p:txBody>
          <a:bodyPr/>
          <a:lstStyle/>
          <a:p>
            <a:r>
              <a:rPr lang="en-US" dirty="0"/>
              <a:t>Thank you!</a:t>
            </a:r>
          </a:p>
        </p:txBody>
      </p:sp>
      <p:sp>
        <p:nvSpPr>
          <p:cNvPr id="3" name="TextBox 2">
            <a:extLst>
              <a:ext uri="{FF2B5EF4-FFF2-40B4-BE49-F238E27FC236}">
                <a16:creationId xmlns:a16="http://schemas.microsoft.com/office/drawing/2014/main" id="{9DE2A234-9263-444F-8072-864F1E56EFE5}"/>
              </a:ext>
            </a:extLst>
          </p:cNvPr>
          <p:cNvSpPr txBox="1"/>
          <p:nvPr/>
        </p:nvSpPr>
        <p:spPr>
          <a:xfrm>
            <a:off x="6360242" y="5187729"/>
            <a:ext cx="4557092" cy="646331"/>
          </a:xfrm>
          <a:prstGeom prst="rect">
            <a:avLst/>
          </a:prstGeom>
          <a:noFill/>
        </p:spPr>
        <p:txBody>
          <a:bodyPr wrap="square" rtlCol="0">
            <a:spAutoFit/>
          </a:bodyPr>
          <a:lstStyle/>
          <a:p>
            <a:r>
              <a:rPr lang="en-US" dirty="0">
                <a:solidFill>
                  <a:schemeClr val="bg1"/>
                </a:solidFill>
              </a:rPr>
              <a:t>Erik Novales</a:t>
            </a:r>
          </a:p>
          <a:p>
            <a:r>
              <a:rPr lang="en-US" dirty="0">
                <a:solidFill>
                  <a:schemeClr val="bg1"/>
                </a:solidFill>
              </a:rPr>
              <a:t>@yankeefinn</a:t>
            </a:r>
          </a:p>
        </p:txBody>
      </p:sp>
      <p:pic>
        <p:nvPicPr>
          <p:cNvPr id="5" name="Picture 4">
            <a:extLst>
              <a:ext uri="{FF2B5EF4-FFF2-40B4-BE49-F238E27FC236}">
                <a16:creationId xmlns:a16="http://schemas.microsoft.com/office/drawing/2014/main" id="{2E550B73-F7FB-4B2D-B64D-447D223BA760}"/>
              </a:ext>
            </a:extLst>
          </p:cNvPr>
          <p:cNvPicPr>
            <a:picLocks noChangeAspect="1"/>
          </p:cNvPicPr>
          <p:nvPr/>
        </p:nvPicPr>
        <p:blipFill>
          <a:blip r:embed="rId3"/>
          <a:stretch>
            <a:fillRect/>
          </a:stretch>
        </p:blipFill>
        <p:spPr>
          <a:xfrm>
            <a:off x="886160" y="69850"/>
            <a:ext cx="4848225" cy="6464300"/>
          </a:xfrm>
          <a:prstGeom prst="rect">
            <a:avLst/>
          </a:prstGeom>
        </p:spPr>
      </p:pic>
      <p:sp>
        <p:nvSpPr>
          <p:cNvPr id="6" name="TextBox 5">
            <a:extLst>
              <a:ext uri="{FF2B5EF4-FFF2-40B4-BE49-F238E27FC236}">
                <a16:creationId xmlns:a16="http://schemas.microsoft.com/office/drawing/2014/main" id="{DA16C24E-C3BA-4E3F-B2B1-131335D0DC20}"/>
              </a:ext>
            </a:extLst>
          </p:cNvPr>
          <p:cNvSpPr txBox="1"/>
          <p:nvPr/>
        </p:nvSpPr>
        <p:spPr>
          <a:xfrm>
            <a:off x="886160" y="6553200"/>
            <a:ext cx="4854240" cy="276999"/>
          </a:xfrm>
          <a:prstGeom prst="rect">
            <a:avLst/>
          </a:prstGeom>
          <a:noFill/>
        </p:spPr>
        <p:txBody>
          <a:bodyPr wrap="square" rtlCol="0">
            <a:spAutoFit/>
          </a:bodyPr>
          <a:lstStyle/>
          <a:p>
            <a:r>
              <a:rPr lang="en-US" sz="1200" dirty="0">
                <a:solidFill>
                  <a:schemeClr val="bg1"/>
                </a:solidFill>
                <a:hlinkClick r:id="rId4"/>
              </a:rPr>
              <a:t>Susan Murtaugh</a:t>
            </a:r>
            <a:r>
              <a:rPr lang="en-US" sz="1200" dirty="0">
                <a:solidFill>
                  <a:schemeClr val="bg1"/>
                </a:solidFill>
              </a:rPr>
              <a:t>, </a:t>
            </a:r>
            <a:r>
              <a:rPr lang="en-US" sz="1200" dirty="0">
                <a:solidFill>
                  <a:schemeClr val="bg1"/>
                </a:solidFill>
                <a:hlinkClick r:id="rId5"/>
              </a:rPr>
              <a:t>CC-BY-ND 2.0</a:t>
            </a:r>
            <a:endParaRPr lang="en-US" sz="1200" dirty="0">
              <a:solidFill>
                <a:schemeClr val="bg1"/>
              </a:solidFill>
            </a:endParaRPr>
          </a:p>
        </p:txBody>
      </p:sp>
    </p:spTree>
    <p:extLst>
      <p:ext uri="{BB962C8B-B14F-4D97-AF65-F5344CB8AC3E}">
        <p14:creationId xmlns:p14="http://schemas.microsoft.com/office/powerpoint/2010/main" val="2090927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A728-A3BA-4BAA-8B4C-21242B31D461}"/>
              </a:ext>
            </a:extLst>
          </p:cNvPr>
          <p:cNvSpPr>
            <a:spLocks noGrp="1"/>
          </p:cNvSpPr>
          <p:nvPr>
            <p:ph type="title"/>
          </p:nvPr>
        </p:nvSpPr>
        <p:spPr/>
        <p:txBody>
          <a:bodyPr/>
          <a:lstStyle/>
          <a:p>
            <a:r>
              <a:rPr lang="en-US" dirty="0"/>
              <a:t>Functional programming: pure as the driven snow</a:t>
            </a:r>
          </a:p>
        </p:txBody>
      </p:sp>
      <p:sp>
        <p:nvSpPr>
          <p:cNvPr id="3" name="Slide Number Placeholder 2">
            <a:extLst>
              <a:ext uri="{FF2B5EF4-FFF2-40B4-BE49-F238E27FC236}">
                <a16:creationId xmlns:a16="http://schemas.microsoft.com/office/drawing/2014/main" id="{FCED39E5-1C8A-4DC2-976C-F150514B2B02}"/>
              </a:ext>
            </a:extLst>
          </p:cNvPr>
          <p:cNvSpPr>
            <a:spLocks noGrp="1"/>
          </p:cNvSpPr>
          <p:nvPr>
            <p:ph type="sldNum" sz="quarter" idx="12"/>
          </p:nvPr>
        </p:nvSpPr>
        <p:spPr/>
        <p:txBody>
          <a:bodyPr/>
          <a:lstStyle/>
          <a:p>
            <a:fld id="{C263D6C4-4840-40CC-AC84-17E24B3B7BDE}" type="slidenum">
              <a:rPr lang="en-GB" smtClean="0"/>
              <a:pPr/>
              <a:t>3</a:t>
            </a:fld>
            <a:endParaRPr lang="en-GB" dirty="0"/>
          </a:p>
        </p:txBody>
      </p:sp>
      <p:pic>
        <p:nvPicPr>
          <p:cNvPr id="7" name="Picture Placeholder 6">
            <a:extLst>
              <a:ext uri="{FF2B5EF4-FFF2-40B4-BE49-F238E27FC236}">
                <a16:creationId xmlns:a16="http://schemas.microsoft.com/office/drawing/2014/main" id="{757BB6CB-1B45-4C0C-BCBD-537B3BA30270}"/>
              </a:ext>
            </a:extLst>
          </p:cNvPr>
          <p:cNvPicPr>
            <a:picLocks noGrp="1" noChangeAspect="1"/>
          </p:cNvPicPr>
          <p:nvPr>
            <p:ph type="pic" idx="1"/>
          </p:nvPr>
        </p:nvPicPr>
        <p:blipFill>
          <a:blip r:embed="rId3"/>
          <a:srcRect t="4225" b="4225"/>
          <a:stretch>
            <a:fillRect/>
          </a:stretch>
        </p:blipFill>
        <p:spPr/>
      </p:pic>
      <p:sp>
        <p:nvSpPr>
          <p:cNvPr id="4" name="Text Placeholder 3">
            <a:extLst>
              <a:ext uri="{FF2B5EF4-FFF2-40B4-BE49-F238E27FC236}">
                <a16:creationId xmlns:a16="http://schemas.microsoft.com/office/drawing/2014/main" id="{AA718363-FD8C-4780-9962-F56642390A06}"/>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Composable transformations</a:t>
            </a:r>
          </a:p>
          <a:p>
            <a:pPr marL="285750" indent="-285750">
              <a:buFont typeface="Arial" panose="020B0604020202020204" pitchFamily="34" charset="0"/>
              <a:buChar char="•"/>
            </a:pPr>
            <a:r>
              <a:rPr lang="en-US" sz="2000" dirty="0"/>
              <a:t>Pure functions</a:t>
            </a:r>
          </a:p>
          <a:p>
            <a:pPr marL="285750" indent="-285750">
              <a:buFont typeface="Arial" panose="020B0604020202020204" pitchFamily="34" charset="0"/>
              <a:buChar char="•"/>
            </a:pPr>
            <a:r>
              <a:rPr lang="en-US" sz="2000" dirty="0"/>
              <a:t>Isolate mutations and side effects, and strictly order them</a:t>
            </a:r>
          </a:p>
        </p:txBody>
      </p:sp>
      <p:sp>
        <p:nvSpPr>
          <p:cNvPr id="8" name="TextBox 7">
            <a:extLst>
              <a:ext uri="{FF2B5EF4-FFF2-40B4-BE49-F238E27FC236}">
                <a16:creationId xmlns:a16="http://schemas.microsoft.com/office/drawing/2014/main" id="{BAB4BE1C-DF45-4E34-A5F0-1C09FD7C7DE3}"/>
              </a:ext>
            </a:extLst>
          </p:cNvPr>
          <p:cNvSpPr txBox="1"/>
          <p:nvPr/>
        </p:nvSpPr>
        <p:spPr>
          <a:xfrm>
            <a:off x="4110087" y="6023728"/>
            <a:ext cx="7548513" cy="307777"/>
          </a:xfrm>
          <a:prstGeom prst="rect">
            <a:avLst/>
          </a:prstGeom>
          <a:noFill/>
        </p:spPr>
        <p:txBody>
          <a:bodyPr wrap="square" rtlCol="0">
            <a:spAutoFit/>
          </a:bodyPr>
          <a:lstStyle/>
          <a:p>
            <a:pPr algn="r"/>
            <a:r>
              <a:rPr lang="en-US" sz="1400" dirty="0">
                <a:solidFill>
                  <a:schemeClr val="bg1"/>
                </a:solidFill>
              </a:rPr>
              <a:t>(</a:t>
            </a:r>
            <a:r>
              <a:rPr lang="en-US" sz="1400" dirty="0">
                <a:solidFill>
                  <a:schemeClr val="bg1"/>
                </a:solidFill>
                <a:hlinkClick r:id="rId4"/>
              </a:rPr>
              <a:t>McKay Savage</a:t>
            </a:r>
            <a:r>
              <a:rPr lang="en-US" sz="1400" dirty="0">
                <a:solidFill>
                  <a:schemeClr val="bg1"/>
                </a:solidFill>
              </a:rPr>
              <a:t>, </a:t>
            </a:r>
            <a:r>
              <a:rPr lang="en-US" sz="1400" dirty="0">
                <a:solidFill>
                  <a:schemeClr val="bg1"/>
                </a:solidFill>
                <a:hlinkClick r:id="rId5"/>
              </a:rPr>
              <a:t>CC BY 2.0</a:t>
            </a:r>
            <a:r>
              <a:rPr lang="en-US" sz="1400" dirty="0">
                <a:solidFill>
                  <a:schemeClr val="bg1"/>
                </a:solidFill>
              </a:rPr>
              <a:t>)</a:t>
            </a:r>
          </a:p>
        </p:txBody>
      </p:sp>
    </p:spTree>
    <p:extLst>
      <p:ext uri="{BB962C8B-B14F-4D97-AF65-F5344CB8AC3E}">
        <p14:creationId xmlns:p14="http://schemas.microsoft.com/office/powerpoint/2010/main" val="390470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E839-B4E7-40E5-96AF-AFE8EB405B3F}"/>
              </a:ext>
            </a:extLst>
          </p:cNvPr>
          <p:cNvSpPr>
            <a:spLocks noGrp="1"/>
          </p:cNvSpPr>
          <p:nvPr>
            <p:ph type="title"/>
          </p:nvPr>
        </p:nvSpPr>
        <p:spPr/>
        <p:txBody>
          <a:bodyPr/>
          <a:lstStyle/>
          <a:p>
            <a:r>
              <a:rPr lang="en-US" dirty="0"/>
              <a:t>Reality: snow mixed with salt, sand, broken glass, motor oil </a:t>
            </a:r>
          </a:p>
        </p:txBody>
      </p:sp>
      <p:sp>
        <p:nvSpPr>
          <p:cNvPr id="3" name="Slide Number Placeholder 2">
            <a:extLst>
              <a:ext uri="{FF2B5EF4-FFF2-40B4-BE49-F238E27FC236}">
                <a16:creationId xmlns:a16="http://schemas.microsoft.com/office/drawing/2014/main" id="{53F4C6C2-A812-49C4-BEC7-D4B48B443742}"/>
              </a:ext>
            </a:extLst>
          </p:cNvPr>
          <p:cNvSpPr>
            <a:spLocks noGrp="1"/>
          </p:cNvSpPr>
          <p:nvPr>
            <p:ph type="sldNum" sz="quarter" idx="12"/>
          </p:nvPr>
        </p:nvSpPr>
        <p:spPr/>
        <p:txBody>
          <a:bodyPr/>
          <a:lstStyle/>
          <a:p>
            <a:fld id="{C263D6C4-4840-40CC-AC84-17E24B3B7BDE}" type="slidenum">
              <a:rPr lang="en-GB" smtClean="0"/>
              <a:pPr/>
              <a:t>4</a:t>
            </a:fld>
            <a:endParaRPr lang="en-GB" dirty="0"/>
          </a:p>
        </p:txBody>
      </p:sp>
      <p:pic>
        <p:nvPicPr>
          <p:cNvPr id="9" name="Picture Placeholder 8">
            <a:extLst>
              <a:ext uri="{FF2B5EF4-FFF2-40B4-BE49-F238E27FC236}">
                <a16:creationId xmlns:a16="http://schemas.microsoft.com/office/drawing/2014/main" id="{3640E6FD-AF0B-4247-B1CF-C2A4ADE8AFA3}"/>
              </a:ext>
            </a:extLst>
          </p:cNvPr>
          <p:cNvPicPr>
            <a:picLocks noGrp="1" noChangeAspect="1"/>
          </p:cNvPicPr>
          <p:nvPr>
            <p:ph type="pic" idx="1"/>
          </p:nvPr>
        </p:nvPicPr>
        <p:blipFill>
          <a:blip r:embed="rId3"/>
          <a:srcRect l="3629" r="3629"/>
          <a:stretch>
            <a:fillRect/>
          </a:stretch>
        </p:blipFill>
        <p:spPr/>
      </p:pic>
      <p:sp>
        <p:nvSpPr>
          <p:cNvPr id="4" name="Content Placeholder 3">
            <a:extLst>
              <a:ext uri="{FF2B5EF4-FFF2-40B4-BE49-F238E27FC236}">
                <a16:creationId xmlns:a16="http://schemas.microsoft.com/office/drawing/2014/main" id="{D249FF84-4A1C-4C69-9EF9-2552AA9EFA1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Everything needs to be maintainable, forever</a:t>
            </a:r>
          </a:p>
          <a:p>
            <a:pPr marL="285750" indent="-285750">
              <a:buFont typeface="Arial" panose="020B0604020202020204" pitchFamily="34" charset="0"/>
              <a:buChar char="•"/>
            </a:pPr>
            <a:r>
              <a:rPr lang="en-US" sz="2000" dirty="0"/>
              <a:t>Lots of business logic that needs to be changed, safely</a:t>
            </a:r>
          </a:p>
          <a:p>
            <a:pPr marL="285750" indent="-285750">
              <a:buFont typeface="Arial" panose="020B0604020202020204" pitchFamily="34" charset="0"/>
              <a:buChar char="•"/>
            </a:pPr>
            <a:r>
              <a:rPr lang="en-US" sz="2000" dirty="0"/>
              <a:t>Lots of operational work (migrations, logging, telemetry), that has little to do with the actual business logic</a:t>
            </a:r>
          </a:p>
          <a:p>
            <a:pPr marL="285750" indent="-285750">
              <a:buFont typeface="Arial" panose="020B0604020202020204" pitchFamily="34" charset="0"/>
              <a:buChar char="•"/>
            </a:pPr>
            <a:r>
              <a:rPr lang="en-US" sz="2000" dirty="0"/>
              <a:t>Nothing is ever reliable enough</a:t>
            </a:r>
          </a:p>
        </p:txBody>
      </p:sp>
    </p:spTree>
    <p:extLst>
      <p:ext uri="{BB962C8B-B14F-4D97-AF65-F5344CB8AC3E}">
        <p14:creationId xmlns:p14="http://schemas.microsoft.com/office/powerpoint/2010/main" val="252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A62C-3966-4D5F-A735-FF0CA0EFBF8D}"/>
              </a:ext>
            </a:extLst>
          </p:cNvPr>
          <p:cNvSpPr>
            <a:spLocks noGrp="1"/>
          </p:cNvSpPr>
          <p:nvPr>
            <p:ph type="title"/>
          </p:nvPr>
        </p:nvSpPr>
        <p:spPr/>
        <p:txBody>
          <a:bodyPr>
            <a:normAutofit fontScale="90000"/>
          </a:bodyPr>
          <a:lstStyle/>
          <a:p>
            <a:r>
              <a:rPr lang="en-US" dirty="0"/>
              <a:t>An important aspect of functional programming is that, in a sense, all functions are “interfaces”, meaning that many of the roles that interfaces play in object-oriented design are implicit in the way that functions work.</a:t>
            </a:r>
          </a:p>
        </p:txBody>
      </p:sp>
      <p:sp>
        <p:nvSpPr>
          <p:cNvPr id="3" name="Slide Number Placeholder 2">
            <a:extLst>
              <a:ext uri="{FF2B5EF4-FFF2-40B4-BE49-F238E27FC236}">
                <a16:creationId xmlns:a16="http://schemas.microsoft.com/office/drawing/2014/main" id="{E1F0543D-2B74-4FE2-AC07-217943EEE3EF}"/>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
        <p:nvSpPr>
          <p:cNvPr id="4" name="TextBox 3">
            <a:extLst>
              <a:ext uri="{FF2B5EF4-FFF2-40B4-BE49-F238E27FC236}">
                <a16:creationId xmlns:a16="http://schemas.microsoft.com/office/drawing/2014/main" id="{B5C69163-74E7-4B47-8B37-E5610F5E946A}"/>
              </a:ext>
            </a:extLst>
          </p:cNvPr>
          <p:cNvSpPr txBox="1"/>
          <p:nvPr/>
        </p:nvSpPr>
        <p:spPr>
          <a:xfrm>
            <a:off x="533399" y="6059713"/>
            <a:ext cx="7143943" cy="369332"/>
          </a:xfrm>
          <a:prstGeom prst="rect">
            <a:avLst/>
          </a:prstGeom>
          <a:noFill/>
        </p:spPr>
        <p:txBody>
          <a:bodyPr wrap="none" rtlCol="0">
            <a:spAutoFit/>
          </a:bodyPr>
          <a:lstStyle/>
          <a:p>
            <a:r>
              <a:rPr lang="en-US" dirty="0">
                <a:solidFill>
                  <a:schemeClr val="bg1"/>
                </a:solidFill>
              </a:rPr>
              <a:t>(from Scott </a:t>
            </a:r>
            <a:r>
              <a:rPr lang="en-US" dirty="0" err="1">
                <a:solidFill>
                  <a:schemeClr val="bg1"/>
                </a:solidFill>
              </a:rPr>
              <a:t>Wlaschin’s</a:t>
            </a:r>
            <a:r>
              <a:rPr lang="en-US" dirty="0">
                <a:solidFill>
                  <a:schemeClr val="bg1"/>
                </a:solidFill>
              </a:rPr>
              <a:t> </a:t>
            </a:r>
            <a:r>
              <a:rPr lang="en-US" dirty="0">
                <a:solidFill>
                  <a:schemeClr val="bg1"/>
                </a:solidFill>
                <a:hlinkClick r:id="rId3"/>
              </a:rPr>
              <a:t>F# for fun and profit: Functions as Interfaces)</a:t>
            </a:r>
            <a:endParaRPr lang="en-US" dirty="0">
              <a:solidFill>
                <a:schemeClr val="bg1"/>
              </a:solidFill>
            </a:endParaRPr>
          </a:p>
        </p:txBody>
      </p:sp>
    </p:spTree>
    <p:extLst>
      <p:ext uri="{BB962C8B-B14F-4D97-AF65-F5344CB8AC3E}">
        <p14:creationId xmlns:p14="http://schemas.microsoft.com/office/powerpoint/2010/main" val="101013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A62C-3966-4D5F-A735-FF0CA0EFBF8D}"/>
              </a:ext>
            </a:extLst>
          </p:cNvPr>
          <p:cNvSpPr>
            <a:spLocks noGrp="1"/>
          </p:cNvSpPr>
          <p:nvPr>
            <p:ph type="title"/>
          </p:nvPr>
        </p:nvSpPr>
        <p:spPr/>
        <p:txBody>
          <a:bodyPr>
            <a:normAutofit/>
          </a:bodyPr>
          <a:lstStyle/>
          <a:p>
            <a:r>
              <a:rPr lang="en-US" dirty="0"/>
              <a:t>As long as the new function has exactly the same inputs and outputs as the original function, the new can be substituted for the original anywhere.</a:t>
            </a:r>
          </a:p>
        </p:txBody>
      </p:sp>
      <p:sp>
        <p:nvSpPr>
          <p:cNvPr id="3" name="Slide Number Placeholder 2">
            <a:extLst>
              <a:ext uri="{FF2B5EF4-FFF2-40B4-BE49-F238E27FC236}">
                <a16:creationId xmlns:a16="http://schemas.microsoft.com/office/drawing/2014/main" id="{E1F0543D-2B74-4FE2-AC07-217943EEE3EF}"/>
              </a:ext>
            </a:extLst>
          </p:cNvPr>
          <p:cNvSpPr>
            <a:spLocks noGrp="1"/>
          </p:cNvSpPr>
          <p:nvPr>
            <p:ph type="sldNum" sz="quarter" idx="12"/>
          </p:nvPr>
        </p:nvSpPr>
        <p:spPr/>
        <p:txBody>
          <a:bodyPr/>
          <a:lstStyle/>
          <a:p>
            <a:fld id="{C263D6C4-4840-40CC-AC84-17E24B3B7BDE}" type="slidenum">
              <a:rPr lang="en-GB" smtClean="0"/>
              <a:pPr/>
              <a:t>6</a:t>
            </a:fld>
            <a:endParaRPr lang="en-GB" dirty="0"/>
          </a:p>
        </p:txBody>
      </p:sp>
      <p:sp>
        <p:nvSpPr>
          <p:cNvPr id="4" name="TextBox 3">
            <a:extLst>
              <a:ext uri="{FF2B5EF4-FFF2-40B4-BE49-F238E27FC236}">
                <a16:creationId xmlns:a16="http://schemas.microsoft.com/office/drawing/2014/main" id="{04741A38-443D-4ECD-AE36-EA4B040DE4A4}"/>
              </a:ext>
            </a:extLst>
          </p:cNvPr>
          <p:cNvSpPr txBox="1"/>
          <p:nvPr/>
        </p:nvSpPr>
        <p:spPr>
          <a:xfrm>
            <a:off x="533399" y="6059713"/>
            <a:ext cx="7143943" cy="369332"/>
          </a:xfrm>
          <a:prstGeom prst="rect">
            <a:avLst/>
          </a:prstGeom>
          <a:noFill/>
        </p:spPr>
        <p:txBody>
          <a:bodyPr wrap="none" rtlCol="0">
            <a:spAutoFit/>
          </a:bodyPr>
          <a:lstStyle/>
          <a:p>
            <a:r>
              <a:rPr lang="en-US" dirty="0">
                <a:solidFill>
                  <a:schemeClr val="bg1"/>
                </a:solidFill>
              </a:rPr>
              <a:t>(from Scott </a:t>
            </a:r>
            <a:r>
              <a:rPr lang="en-US" dirty="0" err="1">
                <a:solidFill>
                  <a:schemeClr val="bg1"/>
                </a:solidFill>
              </a:rPr>
              <a:t>Wlaschin’s</a:t>
            </a:r>
            <a:r>
              <a:rPr lang="en-US" dirty="0">
                <a:solidFill>
                  <a:schemeClr val="bg1"/>
                </a:solidFill>
              </a:rPr>
              <a:t> </a:t>
            </a:r>
            <a:r>
              <a:rPr lang="en-US" dirty="0">
                <a:solidFill>
                  <a:schemeClr val="bg1"/>
                </a:solidFill>
                <a:hlinkClick r:id="rId3"/>
              </a:rPr>
              <a:t>F# for fun and profit: Functions as Interfaces)</a:t>
            </a:r>
            <a:endParaRPr lang="en-US" dirty="0">
              <a:solidFill>
                <a:schemeClr val="bg1"/>
              </a:solidFill>
            </a:endParaRPr>
          </a:p>
        </p:txBody>
      </p:sp>
      <p:sp>
        <p:nvSpPr>
          <p:cNvPr id="6" name="TextBox 5">
            <a:extLst>
              <a:ext uri="{FF2B5EF4-FFF2-40B4-BE49-F238E27FC236}">
                <a16:creationId xmlns:a16="http://schemas.microsoft.com/office/drawing/2014/main" id="{E1B91955-A08A-414A-84D8-ED7FEBD1ECDE}"/>
              </a:ext>
            </a:extLst>
          </p:cNvPr>
          <p:cNvSpPr txBox="1"/>
          <p:nvPr/>
        </p:nvSpPr>
        <p:spPr>
          <a:xfrm flipH="1">
            <a:off x="8900159" y="3186946"/>
            <a:ext cx="906781"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X</a:t>
            </a:r>
          </a:p>
        </p:txBody>
      </p:sp>
      <p:sp>
        <p:nvSpPr>
          <p:cNvPr id="7" name="TextBox 6">
            <a:extLst>
              <a:ext uri="{FF2B5EF4-FFF2-40B4-BE49-F238E27FC236}">
                <a16:creationId xmlns:a16="http://schemas.microsoft.com/office/drawing/2014/main" id="{2229A694-93C2-49CE-8B40-9492C890796E}"/>
              </a:ext>
            </a:extLst>
          </p:cNvPr>
          <p:cNvSpPr txBox="1"/>
          <p:nvPr/>
        </p:nvSpPr>
        <p:spPr>
          <a:xfrm flipH="1">
            <a:off x="10450825" y="2842260"/>
            <a:ext cx="906781" cy="1165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algn="ctr"/>
            <a:r>
              <a:rPr lang="en-US" dirty="0"/>
              <a:t>Y</a:t>
            </a:r>
          </a:p>
        </p:txBody>
      </p:sp>
      <p:cxnSp>
        <p:nvCxnSpPr>
          <p:cNvPr id="9" name="Straight Arrow Connector 8">
            <a:extLst>
              <a:ext uri="{FF2B5EF4-FFF2-40B4-BE49-F238E27FC236}">
                <a16:creationId xmlns:a16="http://schemas.microsoft.com/office/drawing/2014/main" id="{DFFA64B7-97C4-48FA-9694-29A38068F687}"/>
              </a:ext>
            </a:extLst>
          </p:cNvPr>
          <p:cNvCxnSpPr>
            <a:cxnSpLocks/>
            <a:endCxn id="6" idx="0"/>
          </p:cNvCxnSpPr>
          <p:nvPr/>
        </p:nvCxnSpPr>
        <p:spPr>
          <a:xfrm>
            <a:off x="9353549" y="1554480"/>
            <a:ext cx="0" cy="163246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C8BA99D9-A576-4B40-98DD-9808094A873B}"/>
              </a:ext>
            </a:extLst>
          </p:cNvPr>
          <p:cNvCxnSpPr>
            <a:cxnSpLocks/>
          </p:cNvCxnSpPr>
          <p:nvPr/>
        </p:nvCxnSpPr>
        <p:spPr>
          <a:xfrm>
            <a:off x="10904218" y="1567934"/>
            <a:ext cx="0" cy="127432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FA7B36F2-BADE-4320-87A8-4D7BF2AD0A88}"/>
              </a:ext>
            </a:extLst>
          </p:cNvPr>
          <p:cNvCxnSpPr>
            <a:stCxn id="6" idx="2"/>
          </p:cNvCxnSpPr>
          <p:nvPr/>
        </p:nvCxnSpPr>
        <p:spPr>
          <a:xfrm>
            <a:off x="9353549" y="3556278"/>
            <a:ext cx="0" cy="180820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5132F19C-0635-4838-98C3-A1D1E51CB0E0}"/>
              </a:ext>
            </a:extLst>
          </p:cNvPr>
          <p:cNvCxnSpPr>
            <a:cxnSpLocks/>
          </p:cNvCxnSpPr>
          <p:nvPr/>
        </p:nvCxnSpPr>
        <p:spPr>
          <a:xfrm>
            <a:off x="10930885" y="4008120"/>
            <a:ext cx="0" cy="13563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719D98A4-9BEB-4DDC-BC38-0AFD0EA2FAE6}"/>
              </a:ext>
            </a:extLst>
          </p:cNvPr>
          <p:cNvSpPr txBox="1"/>
          <p:nvPr/>
        </p:nvSpPr>
        <p:spPr>
          <a:xfrm>
            <a:off x="9570720" y="2324994"/>
            <a:ext cx="45719" cy="369332"/>
          </a:xfrm>
          <a:prstGeom prst="rect">
            <a:avLst/>
          </a:prstGeom>
          <a:noFill/>
        </p:spPr>
        <p:txBody>
          <a:bodyPr wrap="square" rtlCol="0">
            <a:spAutoFit/>
          </a:bodyPr>
          <a:lstStyle/>
          <a:p>
            <a:r>
              <a:rPr lang="en-US" dirty="0">
                <a:solidFill>
                  <a:schemeClr val="bg1"/>
                </a:solidFill>
              </a:rPr>
              <a:t>a</a:t>
            </a:r>
          </a:p>
        </p:txBody>
      </p:sp>
      <p:sp>
        <p:nvSpPr>
          <p:cNvPr id="17" name="TextBox 16">
            <a:extLst>
              <a:ext uri="{FF2B5EF4-FFF2-40B4-BE49-F238E27FC236}">
                <a16:creationId xmlns:a16="http://schemas.microsoft.com/office/drawing/2014/main" id="{2B855165-D3DB-4DAB-9ACE-CAD5C1AD4D02}"/>
              </a:ext>
            </a:extLst>
          </p:cNvPr>
          <p:cNvSpPr txBox="1"/>
          <p:nvPr/>
        </p:nvSpPr>
        <p:spPr>
          <a:xfrm>
            <a:off x="11144247" y="2384167"/>
            <a:ext cx="45719" cy="369332"/>
          </a:xfrm>
          <a:prstGeom prst="rect">
            <a:avLst/>
          </a:prstGeom>
          <a:noFill/>
        </p:spPr>
        <p:txBody>
          <a:bodyPr wrap="square" rtlCol="0">
            <a:spAutoFit/>
          </a:bodyPr>
          <a:lstStyle/>
          <a:p>
            <a:r>
              <a:rPr lang="en-US" dirty="0">
                <a:solidFill>
                  <a:schemeClr val="bg1"/>
                </a:solidFill>
              </a:rPr>
              <a:t>a</a:t>
            </a:r>
          </a:p>
        </p:txBody>
      </p:sp>
      <p:sp>
        <p:nvSpPr>
          <p:cNvPr id="18" name="TextBox 17">
            <a:extLst>
              <a:ext uri="{FF2B5EF4-FFF2-40B4-BE49-F238E27FC236}">
                <a16:creationId xmlns:a16="http://schemas.microsoft.com/office/drawing/2014/main" id="{76930C68-548D-4878-9F35-382EF99C8215}"/>
              </a:ext>
            </a:extLst>
          </p:cNvPr>
          <p:cNvSpPr txBox="1"/>
          <p:nvPr/>
        </p:nvSpPr>
        <p:spPr>
          <a:xfrm>
            <a:off x="9570720" y="4061460"/>
            <a:ext cx="45719" cy="369332"/>
          </a:xfrm>
          <a:prstGeom prst="rect">
            <a:avLst/>
          </a:prstGeom>
          <a:noFill/>
        </p:spPr>
        <p:txBody>
          <a:bodyPr wrap="square" rtlCol="0">
            <a:spAutoFit/>
          </a:bodyPr>
          <a:lstStyle/>
          <a:p>
            <a:r>
              <a:rPr lang="en-US" dirty="0">
                <a:solidFill>
                  <a:schemeClr val="bg1"/>
                </a:solidFill>
              </a:rPr>
              <a:t>b</a:t>
            </a:r>
          </a:p>
        </p:txBody>
      </p:sp>
      <p:sp>
        <p:nvSpPr>
          <p:cNvPr id="19" name="TextBox 18">
            <a:extLst>
              <a:ext uri="{FF2B5EF4-FFF2-40B4-BE49-F238E27FC236}">
                <a16:creationId xmlns:a16="http://schemas.microsoft.com/office/drawing/2014/main" id="{B73CCD81-1E68-41DA-A366-9BA420A6F84D}"/>
              </a:ext>
            </a:extLst>
          </p:cNvPr>
          <p:cNvSpPr txBox="1"/>
          <p:nvPr/>
        </p:nvSpPr>
        <p:spPr>
          <a:xfrm>
            <a:off x="11144247" y="4120633"/>
            <a:ext cx="45719" cy="369332"/>
          </a:xfrm>
          <a:prstGeom prst="rect">
            <a:avLst/>
          </a:prstGeom>
          <a:noFill/>
        </p:spPr>
        <p:txBody>
          <a:bodyPr wrap="square" rtlCol="0">
            <a:spAutoFit/>
          </a:bodyPr>
          <a:lstStyle/>
          <a:p>
            <a:r>
              <a:rPr lang="en-US" dirty="0">
                <a:solidFill>
                  <a:schemeClr val="bg1"/>
                </a:solidFill>
              </a:rPr>
              <a:t>b</a:t>
            </a:r>
          </a:p>
        </p:txBody>
      </p:sp>
    </p:spTree>
    <p:extLst>
      <p:ext uri="{BB962C8B-B14F-4D97-AF65-F5344CB8AC3E}">
        <p14:creationId xmlns:p14="http://schemas.microsoft.com/office/powerpoint/2010/main" val="131847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F12A-1509-45CA-BD23-7535FF1017F0}"/>
              </a:ext>
            </a:extLst>
          </p:cNvPr>
          <p:cNvSpPr>
            <a:spLocks noGrp="1"/>
          </p:cNvSpPr>
          <p:nvPr>
            <p:ph type="title"/>
          </p:nvPr>
        </p:nvSpPr>
        <p:spPr>
          <a:xfrm>
            <a:off x="444500" y="542925"/>
            <a:ext cx="11214100" cy="535531"/>
          </a:xfrm>
        </p:spPr>
        <p:txBody>
          <a:bodyPr/>
          <a:lstStyle/>
          <a:p>
            <a:r>
              <a:rPr lang="en-US" dirty="0"/>
              <a:t>What can you do with this?</a:t>
            </a:r>
          </a:p>
        </p:txBody>
      </p:sp>
      <p:sp>
        <p:nvSpPr>
          <p:cNvPr id="3" name="Slide Number Placeholder 2">
            <a:extLst>
              <a:ext uri="{FF2B5EF4-FFF2-40B4-BE49-F238E27FC236}">
                <a16:creationId xmlns:a16="http://schemas.microsoft.com/office/drawing/2014/main" id="{5EE3411F-B067-487C-B554-D213F03B902F}"/>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
        <p:nvSpPr>
          <p:cNvPr id="4" name="Text Placeholder 3">
            <a:extLst>
              <a:ext uri="{FF2B5EF4-FFF2-40B4-BE49-F238E27FC236}">
                <a16:creationId xmlns:a16="http://schemas.microsoft.com/office/drawing/2014/main" id="{9A954291-9669-4E9D-BA0A-59ABB81D0FAF}"/>
              </a:ext>
            </a:extLst>
          </p:cNvPr>
          <p:cNvSpPr>
            <a:spLocks noGrp="1"/>
          </p:cNvSpPr>
          <p:nvPr>
            <p:ph sz="half" idx="1"/>
          </p:nvPr>
        </p:nvSpPr>
        <p:spPr/>
        <p:txBody>
          <a:bodyPr/>
          <a:lstStyle/>
          <a:p>
            <a:r>
              <a:rPr lang="en-US" dirty="0"/>
              <a:t>As long as you honor the signature and intent of the function you’re wrapping, you can do pretty much whatever you want…</a:t>
            </a:r>
          </a:p>
        </p:txBody>
      </p:sp>
      <p:grpSp>
        <p:nvGrpSpPr>
          <p:cNvPr id="5" name="Group 4">
            <a:extLst>
              <a:ext uri="{FF2B5EF4-FFF2-40B4-BE49-F238E27FC236}">
                <a16:creationId xmlns:a16="http://schemas.microsoft.com/office/drawing/2014/main" id="{B960A06F-7EA8-4629-9639-36916B587011}"/>
              </a:ext>
            </a:extLst>
          </p:cNvPr>
          <p:cNvGrpSpPr/>
          <p:nvPr/>
        </p:nvGrpSpPr>
        <p:grpSpPr>
          <a:xfrm>
            <a:off x="7045959" y="1524000"/>
            <a:ext cx="906781" cy="3810000"/>
            <a:chOff x="8900159" y="1554480"/>
            <a:chExt cx="906781" cy="3810000"/>
          </a:xfrm>
        </p:grpSpPr>
        <p:sp>
          <p:nvSpPr>
            <p:cNvPr id="15" name="TextBox 14">
              <a:extLst>
                <a:ext uri="{FF2B5EF4-FFF2-40B4-BE49-F238E27FC236}">
                  <a16:creationId xmlns:a16="http://schemas.microsoft.com/office/drawing/2014/main" id="{6872623B-5C03-473F-8011-951244C4A9A9}"/>
                </a:ext>
              </a:extLst>
            </p:cNvPr>
            <p:cNvSpPr txBox="1"/>
            <p:nvPr/>
          </p:nvSpPr>
          <p:spPr>
            <a:xfrm flipH="1">
              <a:off x="8900159" y="3186946"/>
              <a:ext cx="906781"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X</a:t>
              </a:r>
            </a:p>
          </p:txBody>
        </p:sp>
        <p:cxnSp>
          <p:nvCxnSpPr>
            <p:cNvPr id="17" name="Straight Arrow Connector 16">
              <a:extLst>
                <a:ext uri="{FF2B5EF4-FFF2-40B4-BE49-F238E27FC236}">
                  <a16:creationId xmlns:a16="http://schemas.microsoft.com/office/drawing/2014/main" id="{067ABFE3-D975-4EF1-B236-5211DA1D91DE}"/>
                </a:ext>
              </a:extLst>
            </p:cNvPr>
            <p:cNvCxnSpPr>
              <a:cxnSpLocks/>
              <a:endCxn id="15" idx="0"/>
            </p:cNvCxnSpPr>
            <p:nvPr/>
          </p:nvCxnSpPr>
          <p:spPr>
            <a:xfrm>
              <a:off x="9353549" y="1554480"/>
              <a:ext cx="0" cy="163246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D55035D8-E003-48F8-849C-6C3C2D7F0B9A}"/>
                </a:ext>
              </a:extLst>
            </p:cNvPr>
            <p:cNvCxnSpPr>
              <a:stCxn id="15" idx="2"/>
            </p:cNvCxnSpPr>
            <p:nvPr/>
          </p:nvCxnSpPr>
          <p:spPr>
            <a:xfrm>
              <a:off x="9353549" y="3556278"/>
              <a:ext cx="0" cy="180820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3F9B70A9-D834-451D-AC1E-22DAE4FFED20}"/>
                </a:ext>
              </a:extLst>
            </p:cNvPr>
            <p:cNvSpPr txBox="1"/>
            <p:nvPr/>
          </p:nvSpPr>
          <p:spPr>
            <a:xfrm>
              <a:off x="9570720" y="2324994"/>
              <a:ext cx="45719" cy="369332"/>
            </a:xfrm>
            <a:prstGeom prst="rect">
              <a:avLst/>
            </a:prstGeom>
            <a:noFill/>
          </p:spPr>
          <p:txBody>
            <a:bodyPr wrap="square" rtlCol="0">
              <a:spAutoFit/>
            </a:bodyPr>
            <a:lstStyle/>
            <a:p>
              <a:r>
                <a:rPr lang="en-US" dirty="0">
                  <a:solidFill>
                    <a:schemeClr val="bg1"/>
                  </a:solidFill>
                </a:rPr>
                <a:t>a</a:t>
              </a:r>
            </a:p>
          </p:txBody>
        </p:sp>
        <p:sp>
          <p:nvSpPr>
            <p:cNvPr id="23" name="TextBox 22">
              <a:extLst>
                <a:ext uri="{FF2B5EF4-FFF2-40B4-BE49-F238E27FC236}">
                  <a16:creationId xmlns:a16="http://schemas.microsoft.com/office/drawing/2014/main" id="{DD89FEAF-2D04-4A15-B0CF-D0FEAB4E6A8E}"/>
                </a:ext>
              </a:extLst>
            </p:cNvPr>
            <p:cNvSpPr txBox="1"/>
            <p:nvPr/>
          </p:nvSpPr>
          <p:spPr>
            <a:xfrm>
              <a:off x="9570720" y="4061460"/>
              <a:ext cx="45719" cy="369332"/>
            </a:xfrm>
            <a:prstGeom prst="rect">
              <a:avLst/>
            </a:prstGeom>
            <a:noFill/>
          </p:spPr>
          <p:txBody>
            <a:bodyPr wrap="square" rtlCol="0">
              <a:spAutoFit/>
            </a:bodyPr>
            <a:lstStyle/>
            <a:p>
              <a:r>
                <a:rPr lang="en-US" dirty="0">
                  <a:solidFill>
                    <a:schemeClr val="bg1"/>
                  </a:solidFill>
                </a:rPr>
                <a:t>b</a:t>
              </a:r>
            </a:p>
          </p:txBody>
        </p:sp>
      </p:grpSp>
      <p:grpSp>
        <p:nvGrpSpPr>
          <p:cNvPr id="7" name="Group 6">
            <a:extLst>
              <a:ext uri="{FF2B5EF4-FFF2-40B4-BE49-F238E27FC236}">
                <a16:creationId xmlns:a16="http://schemas.microsoft.com/office/drawing/2014/main" id="{87A06445-A800-46B3-9396-D03299BC0EBF}"/>
              </a:ext>
            </a:extLst>
          </p:cNvPr>
          <p:cNvGrpSpPr/>
          <p:nvPr/>
        </p:nvGrpSpPr>
        <p:grpSpPr>
          <a:xfrm>
            <a:off x="8596624" y="1537454"/>
            <a:ext cx="906782" cy="3796546"/>
            <a:chOff x="8596624" y="1537454"/>
            <a:chExt cx="906782" cy="3796546"/>
          </a:xfrm>
        </p:grpSpPr>
        <p:sp>
          <p:nvSpPr>
            <p:cNvPr id="16" name="TextBox 15">
              <a:extLst>
                <a:ext uri="{FF2B5EF4-FFF2-40B4-BE49-F238E27FC236}">
                  <a16:creationId xmlns:a16="http://schemas.microsoft.com/office/drawing/2014/main" id="{D1EB1024-FE17-4581-8D93-2390C66FCD8C}"/>
                </a:ext>
              </a:extLst>
            </p:cNvPr>
            <p:cNvSpPr txBox="1"/>
            <p:nvPr/>
          </p:nvSpPr>
          <p:spPr>
            <a:xfrm flipH="1">
              <a:off x="8596625" y="2811780"/>
              <a:ext cx="906781" cy="1165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algn="ctr"/>
              <a:r>
                <a:rPr lang="en-US" dirty="0"/>
                <a:t>Y</a:t>
              </a:r>
            </a:p>
          </p:txBody>
        </p:sp>
        <p:cxnSp>
          <p:nvCxnSpPr>
            <p:cNvPr id="18" name="Straight Arrow Connector 17">
              <a:extLst>
                <a:ext uri="{FF2B5EF4-FFF2-40B4-BE49-F238E27FC236}">
                  <a16:creationId xmlns:a16="http://schemas.microsoft.com/office/drawing/2014/main" id="{C6311A36-021B-43CF-BCDA-4C5B40ECB5C0}"/>
                </a:ext>
              </a:extLst>
            </p:cNvPr>
            <p:cNvCxnSpPr>
              <a:cxnSpLocks/>
            </p:cNvCxnSpPr>
            <p:nvPr/>
          </p:nvCxnSpPr>
          <p:spPr>
            <a:xfrm>
              <a:off x="9050018" y="1537454"/>
              <a:ext cx="0" cy="127432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2E413DAF-6A78-480C-91A9-A64788C2EB99}"/>
                </a:ext>
              </a:extLst>
            </p:cNvPr>
            <p:cNvCxnSpPr>
              <a:cxnSpLocks/>
            </p:cNvCxnSpPr>
            <p:nvPr/>
          </p:nvCxnSpPr>
          <p:spPr>
            <a:xfrm>
              <a:off x="9076685" y="3977640"/>
              <a:ext cx="0" cy="13563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A086C9CA-EDA7-40F6-B4B1-16A8CCD928C7}"/>
                </a:ext>
              </a:extLst>
            </p:cNvPr>
            <p:cNvSpPr txBox="1"/>
            <p:nvPr/>
          </p:nvSpPr>
          <p:spPr>
            <a:xfrm>
              <a:off x="9290047" y="2353687"/>
              <a:ext cx="45719" cy="369332"/>
            </a:xfrm>
            <a:prstGeom prst="rect">
              <a:avLst/>
            </a:prstGeom>
            <a:noFill/>
          </p:spPr>
          <p:txBody>
            <a:bodyPr wrap="square" rtlCol="0">
              <a:spAutoFit/>
            </a:bodyPr>
            <a:lstStyle/>
            <a:p>
              <a:r>
                <a:rPr lang="en-US" dirty="0">
                  <a:solidFill>
                    <a:schemeClr val="bg1"/>
                  </a:solidFill>
                </a:rPr>
                <a:t>a</a:t>
              </a:r>
            </a:p>
          </p:txBody>
        </p:sp>
        <p:sp>
          <p:nvSpPr>
            <p:cNvPr id="24" name="TextBox 23">
              <a:extLst>
                <a:ext uri="{FF2B5EF4-FFF2-40B4-BE49-F238E27FC236}">
                  <a16:creationId xmlns:a16="http://schemas.microsoft.com/office/drawing/2014/main" id="{A6B0F8D4-00C8-4B9A-81D4-7C9F59C9E86B}"/>
                </a:ext>
              </a:extLst>
            </p:cNvPr>
            <p:cNvSpPr txBox="1"/>
            <p:nvPr/>
          </p:nvSpPr>
          <p:spPr>
            <a:xfrm>
              <a:off x="9290047" y="4090153"/>
              <a:ext cx="45719" cy="369332"/>
            </a:xfrm>
            <a:prstGeom prst="rect">
              <a:avLst/>
            </a:prstGeom>
            <a:noFill/>
          </p:spPr>
          <p:txBody>
            <a:bodyPr wrap="square" rtlCol="0">
              <a:spAutoFit/>
            </a:bodyPr>
            <a:lstStyle/>
            <a:p>
              <a:r>
                <a:rPr lang="en-US" dirty="0">
                  <a:solidFill>
                    <a:schemeClr val="bg1"/>
                  </a:solidFill>
                </a:rPr>
                <a:t>b</a:t>
              </a:r>
            </a:p>
          </p:txBody>
        </p:sp>
        <p:sp>
          <p:nvSpPr>
            <p:cNvPr id="26" name="Rectangle 25">
              <a:extLst>
                <a:ext uri="{FF2B5EF4-FFF2-40B4-BE49-F238E27FC236}">
                  <a16:creationId xmlns:a16="http://schemas.microsoft.com/office/drawing/2014/main" id="{03C7ABA3-6675-4008-8A69-EB9E44E30BE3}"/>
                </a:ext>
              </a:extLst>
            </p:cNvPr>
            <p:cNvSpPr/>
            <p:nvPr/>
          </p:nvSpPr>
          <p:spPr>
            <a:xfrm>
              <a:off x="8596625" y="2811780"/>
              <a:ext cx="906769" cy="344686"/>
            </a:xfrm>
            <a:prstGeom prst="rect">
              <a:avLst/>
            </a:prstGeom>
            <a:solidFill>
              <a:schemeClr val="accent1"/>
            </a:soli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8F9BD815-F084-4EE8-B288-8D76F8E5AE17}"/>
                </a:ext>
              </a:extLst>
            </p:cNvPr>
            <p:cNvSpPr/>
            <p:nvPr/>
          </p:nvSpPr>
          <p:spPr>
            <a:xfrm>
              <a:off x="8596624" y="3628013"/>
              <a:ext cx="906769" cy="369332"/>
            </a:xfrm>
            <a:prstGeom prst="rect">
              <a:avLst/>
            </a:prstGeom>
            <a:solidFill>
              <a:schemeClr val="accent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02766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F12A-1509-45CA-BD23-7535FF1017F0}"/>
              </a:ext>
            </a:extLst>
          </p:cNvPr>
          <p:cNvSpPr>
            <a:spLocks noGrp="1"/>
          </p:cNvSpPr>
          <p:nvPr>
            <p:ph type="title"/>
          </p:nvPr>
        </p:nvSpPr>
        <p:spPr>
          <a:xfrm>
            <a:off x="444500" y="542925"/>
            <a:ext cx="11214100" cy="535531"/>
          </a:xfrm>
        </p:spPr>
        <p:txBody>
          <a:bodyPr/>
          <a:lstStyle/>
          <a:p>
            <a:r>
              <a:rPr lang="en-US" dirty="0"/>
              <a:t>What can you do with this?</a:t>
            </a:r>
          </a:p>
        </p:txBody>
      </p:sp>
      <p:sp>
        <p:nvSpPr>
          <p:cNvPr id="3" name="Slide Number Placeholder 2">
            <a:extLst>
              <a:ext uri="{FF2B5EF4-FFF2-40B4-BE49-F238E27FC236}">
                <a16:creationId xmlns:a16="http://schemas.microsoft.com/office/drawing/2014/main" id="{5EE3411F-B067-487C-B554-D213F03B902F}"/>
              </a:ext>
            </a:extLst>
          </p:cNvPr>
          <p:cNvSpPr>
            <a:spLocks noGrp="1"/>
          </p:cNvSpPr>
          <p:nvPr>
            <p:ph type="sldNum" sz="quarter" idx="12"/>
          </p:nvPr>
        </p:nvSpPr>
        <p:spPr/>
        <p:txBody>
          <a:bodyPr/>
          <a:lstStyle/>
          <a:p>
            <a:fld id="{C263D6C4-4840-40CC-AC84-17E24B3B7BDE}" type="slidenum">
              <a:rPr lang="en-GB" smtClean="0"/>
              <a:pPr/>
              <a:t>8</a:t>
            </a:fld>
            <a:endParaRPr lang="en-GB" dirty="0"/>
          </a:p>
        </p:txBody>
      </p:sp>
      <p:sp>
        <p:nvSpPr>
          <p:cNvPr id="4" name="Text Placeholder 3">
            <a:extLst>
              <a:ext uri="{FF2B5EF4-FFF2-40B4-BE49-F238E27FC236}">
                <a16:creationId xmlns:a16="http://schemas.microsoft.com/office/drawing/2014/main" id="{9A954291-9669-4E9D-BA0A-59ABB81D0FAF}"/>
              </a:ext>
            </a:extLst>
          </p:cNvPr>
          <p:cNvSpPr>
            <a:spLocks noGrp="1"/>
          </p:cNvSpPr>
          <p:nvPr>
            <p:ph sz="half" idx="1"/>
          </p:nvPr>
        </p:nvSpPr>
        <p:spPr/>
        <p:txBody>
          <a:bodyPr/>
          <a:lstStyle/>
          <a:p>
            <a:r>
              <a:rPr lang="en-US" dirty="0"/>
              <a:t>As long as you honor the signature and intent of the function you’re wrapping, you can do pretty much whatever you want…</a:t>
            </a:r>
          </a:p>
          <a:p>
            <a:r>
              <a:rPr lang="en-US" dirty="0"/>
              <a:t>…and a lot of it, too.</a:t>
            </a:r>
          </a:p>
          <a:p>
            <a:r>
              <a:rPr lang="en-US" dirty="0" err="1"/>
              <a:t>GoF</a:t>
            </a:r>
            <a:r>
              <a:rPr lang="en-US" dirty="0"/>
              <a:t> design patterns: decorators, strategies, adapters, composites</a:t>
            </a:r>
          </a:p>
        </p:txBody>
      </p:sp>
      <p:grpSp>
        <p:nvGrpSpPr>
          <p:cNvPr id="5" name="Group 4">
            <a:extLst>
              <a:ext uri="{FF2B5EF4-FFF2-40B4-BE49-F238E27FC236}">
                <a16:creationId xmlns:a16="http://schemas.microsoft.com/office/drawing/2014/main" id="{B960A06F-7EA8-4629-9639-36916B587011}"/>
              </a:ext>
            </a:extLst>
          </p:cNvPr>
          <p:cNvGrpSpPr/>
          <p:nvPr/>
        </p:nvGrpSpPr>
        <p:grpSpPr>
          <a:xfrm>
            <a:off x="7045959" y="1524000"/>
            <a:ext cx="906781" cy="3810000"/>
            <a:chOff x="8900159" y="1554480"/>
            <a:chExt cx="906781" cy="3810000"/>
          </a:xfrm>
        </p:grpSpPr>
        <p:sp>
          <p:nvSpPr>
            <p:cNvPr id="15" name="TextBox 14">
              <a:extLst>
                <a:ext uri="{FF2B5EF4-FFF2-40B4-BE49-F238E27FC236}">
                  <a16:creationId xmlns:a16="http://schemas.microsoft.com/office/drawing/2014/main" id="{6872623B-5C03-473F-8011-951244C4A9A9}"/>
                </a:ext>
              </a:extLst>
            </p:cNvPr>
            <p:cNvSpPr txBox="1"/>
            <p:nvPr/>
          </p:nvSpPr>
          <p:spPr>
            <a:xfrm flipH="1">
              <a:off x="8900159" y="3186946"/>
              <a:ext cx="906781"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X</a:t>
              </a:r>
            </a:p>
          </p:txBody>
        </p:sp>
        <p:cxnSp>
          <p:nvCxnSpPr>
            <p:cNvPr id="17" name="Straight Arrow Connector 16">
              <a:extLst>
                <a:ext uri="{FF2B5EF4-FFF2-40B4-BE49-F238E27FC236}">
                  <a16:creationId xmlns:a16="http://schemas.microsoft.com/office/drawing/2014/main" id="{067ABFE3-D975-4EF1-B236-5211DA1D91DE}"/>
                </a:ext>
              </a:extLst>
            </p:cNvPr>
            <p:cNvCxnSpPr>
              <a:cxnSpLocks/>
              <a:endCxn id="15" idx="0"/>
            </p:cNvCxnSpPr>
            <p:nvPr/>
          </p:nvCxnSpPr>
          <p:spPr>
            <a:xfrm>
              <a:off x="9353549" y="1554480"/>
              <a:ext cx="0" cy="163246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D55035D8-E003-48F8-849C-6C3C2D7F0B9A}"/>
                </a:ext>
              </a:extLst>
            </p:cNvPr>
            <p:cNvCxnSpPr>
              <a:stCxn id="15" idx="2"/>
            </p:cNvCxnSpPr>
            <p:nvPr/>
          </p:nvCxnSpPr>
          <p:spPr>
            <a:xfrm>
              <a:off x="9353549" y="3556278"/>
              <a:ext cx="0" cy="180820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3F9B70A9-D834-451D-AC1E-22DAE4FFED20}"/>
                </a:ext>
              </a:extLst>
            </p:cNvPr>
            <p:cNvSpPr txBox="1"/>
            <p:nvPr/>
          </p:nvSpPr>
          <p:spPr>
            <a:xfrm>
              <a:off x="9570720" y="2324994"/>
              <a:ext cx="45719" cy="369332"/>
            </a:xfrm>
            <a:prstGeom prst="rect">
              <a:avLst/>
            </a:prstGeom>
            <a:noFill/>
          </p:spPr>
          <p:txBody>
            <a:bodyPr wrap="square" rtlCol="0">
              <a:spAutoFit/>
            </a:bodyPr>
            <a:lstStyle/>
            <a:p>
              <a:r>
                <a:rPr lang="en-US" dirty="0">
                  <a:solidFill>
                    <a:schemeClr val="bg1"/>
                  </a:solidFill>
                </a:rPr>
                <a:t>a</a:t>
              </a:r>
            </a:p>
          </p:txBody>
        </p:sp>
        <p:sp>
          <p:nvSpPr>
            <p:cNvPr id="23" name="TextBox 22">
              <a:extLst>
                <a:ext uri="{FF2B5EF4-FFF2-40B4-BE49-F238E27FC236}">
                  <a16:creationId xmlns:a16="http://schemas.microsoft.com/office/drawing/2014/main" id="{DD89FEAF-2D04-4A15-B0CF-D0FEAB4E6A8E}"/>
                </a:ext>
              </a:extLst>
            </p:cNvPr>
            <p:cNvSpPr txBox="1"/>
            <p:nvPr/>
          </p:nvSpPr>
          <p:spPr>
            <a:xfrm>
              <a:off x="9570720" y="4061460"/>
              <a:ext cx="45719" cy="369332"/>
            </a:xfrm>
            <a:prstGeom prst="rect">
              <a:avLst/>
            </a:prstGeom>
            <a:noFill/>
          </p:spPr>
          <p:txBody>
            <a:bodyPr wrap="square" rtlCol="0">
              <a:spAutoFit/>
            </a:bodyPr>
            <a:lstStyle/>
            <a:p>
              <a:r>
                <a:rPr lang="en-US" dirty="0">
                  <a:solidFill>
                    <a:schemeClr val="bg1"/>
                  </a:solidFill>
                </a:rPr>
                <a:t>b</a:t>
              </a:r>
            </a:p>
          </p:txBody>
        </p:sp>
      </p:grpSp>
      <p:grpSp>
        <p:nvGrpSpPr>
          <p:cNvPr id="9" name="Group 8">
            <a:extLst>
              <a:ext uri="{FF2B5EF4-FFF2-40B4-BE49-F238E27FC236}">
                <a16:creationId xmlns:a16="http://schemas.microsoft.com/office/drawing/2014/main" id="{0E8794F3-466C-4ED0-9090-C2D0BB9A5466}"/>
              </a:ext>
            </a:extLst>
          </p:cNvPr>
          <p:cNvGrpSpPr/>
          <p:nvPr/>
        </p:nvGrpSpPr>
        <p:grpSpPr>
          <a:xfrm>
            <a:off x="8596624" y="1537454"/>
            <a:ext cx="906782" cy="3796546"/>
            <a:chOff x="8596624" y="1537454"/>
            <a:chExt cx="906782" cy="3796546"/>
          </a:xfrm>
        </p:grpSpPr>
        <p:sp>
          <p:nvSpPr>
            <p:cNvPr id="16" name="TextBox 15">
              <a:extLst>
                <a:ext uri="{FF2B5EF4-FFF2-40B4-BE49-F238E27FC236}">
                  <a16:creationId xmlns:a16="http://schemas.microsoft.com/office/drawing/2014/main" id="{D1EB1024-FE17-4581-8D93-2390C66FCD8C}"/>
                </a:ext>
              </a:extLst>
            </p:cNvPr>
            <p:cNvSpPr txBox="1"/>
            <p:nvPr/>
          </p:nvSpPr>
          <p:spPr>
            <a:xfrm flipH="1">
              <a:off x="8596625" y="2811780"/>
              <a:ext cx="906781" cy="1165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algn="ctr"/>
              <a:r>
                <a:rPr lang="en-US" dirty="0"/>
                <a:t>Y</a:t>
              </a:r>
            </a:p>
          </p:txBody>
        </p:sp>
        <p:cxnSp>
          <p:nvCxnSpPr>
            <p:cNvPr id="18" name="Straight Arrow Connector 17">
              <a:extLst>
                <a:ext uri="{FF2B5EF4-FFF2-40B4-BE49-F238E27FC236}">
                  <a16:creationId xmlns:a16="http://schemas.microsoft.com/office/drawing/2014/main" id="{C6311A36-021B-43CF-BCDA-4C5B40ECB5C0}"/>
                </a:ext>
              </a:extLst>
            </p:cNvPr>
            <p:cNvCxnSpPr>
              <a:cxnSpLocks/>
            </p:cNvCxnSpPr>
            <p:nvPr/>
          </p:nvCxnSpPr>
          <p:spPr>
            <a:xfrm>
              <a:off x="9050018" y="1537454"/>
              <a:ext cx="0" cy="127432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2E413DAF-6A78-480C-91A9-A64788C2EB99}"/>
                </a:ext>
              </a:extLst>
            </p:cNvPr>
            <p:cNvCxnSpPr>
              <a:cxnSpLocks/>
            </p:cNvCxnSpPr>
            <p:nvPr/>
          </p:nvCxnSpPr>
          <p:spPr>
            <a:xfrm>
              <a:off x="9076685" y="3977640"/>
              <a:ext cx="0" cy="13563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A086C9CA-EDA7-40F6-B4B1-16A8CCD928C7}"/>
                </a:ext>
              </a:extLst>
            </p:cNvPr>
            <p:cNvSpPr txBox="1"/>
            <p:nvPr/>
          </p:nvSpPr>
          <p:spPr>
            <a:xfrm>
              <a:off x="9290047" y="2353687"/>
              <a:ext cx="45719" cy="369332"/>
            </a:xfrm>
            <a:prstGeom prst="rect">
              <a:avLst/>
            </a:prstGeom>
            <a:noFill/>
          </p:spPr>
          <p:txBody>
            <a:bodyPr wrap="square" rtlCol="0">
              <a:spAutoFit/>
            </a:bodyPr>
            <a:lstStyle/>
            <a:p>
              <a:r>
                <a:rPr lang="en-US" dirty="0">
                  <a:solidFill>
                    <a:schemeClr val="bg1"/>
                  </a:solidFill>
                </a:rPr>
                <a:t>a</a:t>
              </a:r>
            </a:p>
          </p:txBody>
        </p:sp>
        <p:sp>
          <p:nvSpPr>
            <p:cNvPr id="24" name="TextBox 23">
              <a:extLst>
                <a:ext uri="{FF2B5EF4-FFF2-40B4-BE49-F238E27FC236}">
                  <a16:creationId xmlns:a16="http://schemas.microsoft.com/office/drawing/2014/main" id="{A6B0F8D4-00C8-4B9A-81D4-7C9F59C9E86B}"/>
                </a:ext>
              </a:extLst>
            </p:cNvPr>
            <p:cNvSpPr txBox="1"/>
            <p:nvPr/>
          </p:nvSpPr>
          <p:spPr>
            <a:xfrm>
              <a:off x="9290047" y="4090153"/>
              <a:ext cx="45719" cy="369332"/>
            </a:xfrm>
            <a:prstGeom prst="rect">
              <a:avLst/>
            </a:prstGeom>
            <a:noFill/>
          </p:spPr>
          <p:txBody>
            <a:bodyPr wrap="square" rtlCol="0">
              <a:spAutoFit/>
            </a:bodyPr>
            <a:lstStyle/>
            <a:p>
              <a:r>
                <a:rPr lang="en-US" dirty="0">
                  <a:solidFill>
                    <a:schemeClr val="bg1"/>
                  </a:solidFill>
                </a:rPr>
                <a:t>b</a:t>
              </a:r>
            </a:p>
          </p:txBody>
        </p:sp>
        <p:sp>
          <p:nvSpPr>
            <p:cNvPr id="26" name="Rectangle 25">
              <a:extLst>
                <a:ext uri="{FF2B5EF4-FFF2-40B4-BE49-F238E27FC236}">
                  <a16:creationId xmlns:a16="http://schemas.microsoft.com/office/drawing/2014/main" id="{03C7ABA3-6675-4008-8A69-EB9E44E30BE3}"/>
                </a:ext>
              </a:extLst>
            </p:cNvPr>
            <p:cNvSpPr/>
            <p:nvPr/>
          </p:nvSpPr>
          <p:spPr>
            <a:xfrm>
              <a:off x="8596625" y="2811780"/>
              <a:ext cx="906769" cy="344686"/>
            </a:xfrm>
            <a:prstGeom prst="rect">
              <a:avLst/>
            </a:prstGeom>
            <a:solidFill>
              <a:schemeClr val="accent1"/>
            </a:soli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8F9BD815-F084-4EE8-B288-8D76F8E5AE17}"/>
                </a:ext>
              </a:extLst>
            </p:cNvPr>
            <p:cNvSpPr/>
            <p:nvPr/>
          </p:nvSpPr>
          <p:spPr>
            <a:xfrm>
              <a:off x="8596624" y="3628013"/>
              <a:ext cx="906769" cy="369332"/>
            </a:xfrm>
            <a:prstGeom prst="rect">
              <a:avLst/>
            </a:prstGeom>
            <a:solidFill>
              <a:schemeClr val="accent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CBE67F1-09EC-4C58-87FF-83341492D30E}"/>
              </a:ext>
            </a:extLst>
          </p:cNvPr>
          <p:cNvGrpSpPr/>
          <p:nvPr/>
        </p:nvGrpSpPr>
        <p:grpSpPr>
          <a:xfrm>
            <a:off x="10147275" y="1537454"/>
            <a:ext cx="906783" cy="3796546"/>
            <a:chOff x="10147275" y="1537454"/>
            <a:chExt cx="906783" cy="3796546"/>
          </a:xfrm>
        </p:grpSpPr>
        <p:sp>
          <p:nvSpPr>
            <p:cNvPr id="28" name="TextBox 27">
              <a:extLst>
                <a:ext uri="{FF2B5EF4-FFF2-40B4-BE49-F238E27FC236}">
                  <a16:creationId xmlns:a16="http://schemas.microsoft.com/office/drawing/2014/main" id="{D9B542A7-3C7D-4AEC-83FA-B3A301DAF679}"/>
                </a:ext>
              </a:extLst>
            </p:cNvPr>
            <p:cNvSpPr txBox="1"/>
            <p:nvPr/>
          </p:nvSpPr>
          <p:spPr>
            <a:xfrm flipH="1">
              <a:off x="10147277" y="2811780"/>
              <a:ext cx="906781" cy="1165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algn="ctr"/>
              <a:r>
                <a:rPr lang="en-US" dirty="0"/>
                <a:t>Z</a:t>
              </a:r>
            </a:p>
          </p:txBody>
        </p:sp>
        <p:cxnSp>
          <p:nvCxnSpPr>
            <p:cNvPr id="29" name="Straight Arrow Connector 28">
              <a:extLst>
                <a:ext uri="{FF2B5EF4-FFF2-40B4-BE49-F238E27FC236}">
                  <a16:creationId xmlns:a16="http://schemas.microsoft.com/office/drawing/2014/main" id="{8EF751C6-F010-4DD5-B4E0-F17B32C24C51}"/>
                </a:ext>
              </a:extLst>
            </p:cNvPr>
            <p:cNvCxnSpPr>
              <a:cxnSpLocks/>
              <a:endCxn id="37" idx="0"/>
            </p:cNvCxnSpPr>
            <p:nvPr/>
          </p:nvCxnSpPr>
          <p:spPr>
            <a:xfrm flipH="1">
              <a:off x="10600661" y="1537454"/>
              <a:ext cx="10" cy="562065"/>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C3EC5A66-7E84-495A-8821-F8218A5C359B}"/>
                </a:ext>
              </a:extLst>
            </p:cNvPr>
            <p:cNvCxnSpPr>
              <a:cxnSpLocks/>
              <a:stCxn id="38" idx="2"/>
            </p:cNvCxnSpPr>
            <p:nvPr/>
          </p:nvCxnSpPr>
          <p:spPr>
            <a:xfrm>
              <a:off x="10600660" y="4726940"/>
              <a:ext cx="0" cy="6070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31" name="TextBox 30">
              <a:extLst>
                <a:ext uri="{FF2B5EF4-FFF2-40B4-BE49-F238E27FC236}">
                  <a16:creationId xmlns:a16="http://schemas.microsoft.com/office/drawing/2014/main" id="{4EB71595-3FC9-49D0-BD3F-2EFD44311117}"/>
                </a:ext>
              </a:extLst>
            </p:cNvPr>
            <p:cNvSpPr txBox="1"/>
            <p:nvPr/>
          </p:nvSpPr>
          <p:spPr>
            <a:xfrm>
              <a:off x="10840699" y="1566287"/>
              <a:ext cx="45719" cy="369332"/>
            </a:xfrm>
            <a:prstGeom prst="rect">
              <a:avLst/>
            </a:prstGeom>
            <a:noFill/>
          </p:spPr>
          <p:txBody>
            <a:bodyPr wrap="square" rtlCol="0">
              <a:spAutoFit/>
            </a:bodyPr>
            <a:lstStyle/>
            <a:p>
              <a:r>
                <a:rPr lang="en-US" dirty="0">
                  <a:solidFill>
                    <a:schemeClr val="bg1"/>
                  </a:solidFill>
                </a:rPr>
                <a:t>a</a:t>
              </a:r>
            </a:p>
          </p:txBody>
        </p:sp>
        <p:sp>
          <p:nvSpPr>
            <p:cNvPr id="32" name="TextBox 31">
              <a:extLst>
                <a:ext uri="{FF2B5EF4-FFF2-40B4-BE49-F238E27FC236}">
                  <a16:creationId xmlns:a16="http://schemas.microsoft.com/office/drawing/2014/main" id="{F7E1FF88-5B0B-4A15-B03E-34FBDAC3825E}"/>
                </a:ext>
              </a:extLst>
            </p:cNvPr>
            <p:cNvSpPr txBox="1"/>
            <p:nvPr/>
          </p:nvSpPr>
          <p:spPr>
            <a:xfrm>
              <a:off x="10840699" y="4839453"/>
              <a:ext cx="45719" cy="369332"/>
            </a:xfrm>
            <a:prstGeom prst="rect">
              <a:avLst/>
            </a:prstGeom>
            <a:noFill/>
          </p:spPr>
          <p:txBody>
            <a:bodyPr wrap="square" rtlCol="0">
              <a:spAutoFit/>
            </a:bodyPr>
            <a:lstStyle/>
            <a:p>
              <a:r>
                <a:rPr lang="en-US" dirty="0">
                  <a:solidFill>
                    <a:schemeClr val="bg1"/>
                  </a:solidFill>
                </a:rPr>
                <a:t>b</a:t>
              </a:r>
            </a:p>
          </p:txBody>
        </p:sp>
        <p:sp>
          <p:nvSpPr>
            <p:cNvPr id="33" name="Rectangle 32">
              <a:extLst>
                <a:ext uri="{FF2B5EF4-FFF2-40B4-BE49-F238E27FC236}">
                  <a16:creationId xmlns:a16="http://schemas.microsoft.com/office/drawing/2014/main" id="{43BAF74C-2015-4BFB-AC4A-5A3A0D9F9923}"/>
                </a:ext>
              </a:extLst>
            </p:cNvPr>
            <p:cNvSpPr/>
            <p:nvPr/>
          </p:nvSpPr>
          <p:spPr>
            <a:xfrm>
              <a:off x="10147277" y="2811780"/>
              <a:ext cx="906769" cy="344686"/>
            </a:xfrm>
            <a:prstGeom prst="rect">
              <a:avLst/>
            </a:prstGeom>
            <a:solidFill>
              <a:schemeClr val="accent1"/>
            </a:soli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F973E1DB-3470-44E3-BC37-D923CF743630}"/>
                </a:ext>
              </a:extLst>
            </p:cNvPr>
            <p:cNvSpPr/>
            <p:nvPr/>
          </p:nvSpPr>
          <p:spPr>
            <a:xfrm>
              <a:off x="10147276" y="3628013"/>
              <a:ext cx="906769" cy="369332"/>
            </a:xfrm>
            <a:prstGeom prst="rect">
              <a:avLst/>
            </a:prstGeom>
            <a:solidFill>
              <a:schemeClr val="accent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418E7FA0-12FC-4A35-9E9E-57A9D4B792D6}"/>
                </a:ext>
              </a:extLst>
            </p:cNvPr>
            <p:cNvSpPr/>
            <p:nvPr/>
          </p:nvSpPr>
          <p:spPr>
            <a:xfrm>
              <a:off x="10147276" y="2454672"/>
              <a:ext cx="906769" cy="344686"/>
            </a:xfrm>
            <a:prstGeom prst="rect">
              <a:avLst/>
            </a:prstGeom>
            <a:solidFill>
              <a:schemeClr val="accent5">
                <a:lumMod val="40000"/>
                <a:lumOff val="60000"/>
              </a:schemeClr>
            </a:solidFill>
            <a:ln>
              <a:solidFill>
                <a:schemeClr val="accent5">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BFA7D7CD-B3E3-4D59-ADB5-EE4F6D666B17}"/>
                </a:ext>
              </a:extLst>
            </p:cNvPr>
            <p:cNvSpPr/>
            <p:nvPr/>
          </p:nvSpPr>
          <p:spPr>
            <a:xfrm>
              <a:off x="10147276" y="4018280"/>
              <a:ext cx="906769" cy="344686"/>
            </a:xfrm>
            <a:prstGeom prst="rect">
              <a:avLst/>
            </a:prstGeom>
            <a:solidFill>
              <a:schemeClr val="accent5">
                <a:lumMod val="40000"/>
                <a:lumOff val="60000"/>
              </a:schemeClr>
            </a:solidFill>
            <a:ln>
              <a:solidFill>
                <a:schemeClr val="accent5">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57D69E3D-0AC0-406C-8518-8DFB49F12657}"/>
                </a:ext>
              </a:extLst>
            </p:cNvPr>
            <p:cNvSpPr/>
            <p:nvPr/>
          </p:nvSpPr>
          <p:spPr>
            <a:xfrm>
              <a:off x="10147276" y="2099519"/>
              <a:ext cx="906769" cy="344686"/>
            </a:xfrm>
            <a:prstGeom prst="rect">
              <a:avLst/>
            </a:prstGeom>
            <a:solidFill>
              <a:schemeClr val="accent6"/>
            </a:solidFill>
            <a:ln>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D87F09BD-39C4-49ED-996A-B44E3837F4C8}"/>
                </a:ext>
              </a:extLst>
            </p:cNvPr>
            <p:cNvSpPr/>
            <p:nvPr/>
          </p:nvSpPr>
          <p:spPr>
            <a:xfrm>
              <a:off x="10147275" y="4382254"/>
              <a:ext cx="906769" cy="344686"/>
            </a:xfrm>
            <a:prstGeom prst="rect">
              <a:avLst/>
            </a:prstGeom>
            <a:solidFill>
              <a:schemeClr val="accent6"/>
            </a:solidFill>
            <a:ln>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1403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F12A-1509-45CA-BD23-7535FF1017F0}"/>
              </a:ext>
            </a:extLst>
          </p:cNvPr>
          <p:cNvSpPr>
            <a:spLocks noGrp="1"/>
          </p:cNvSpPr>
          <p:nvPr>
            <p:ph type="title"/>
          </p:nvPr>
        </p:nvSpPr>
        <p:spPr>
          <a:xfrm>
            <a:off x="444500" y="542925"/>
            <a:ext cx="11214100" cy="535531"/>
          </a:xfrm>
        </p:spPr>
        <p:txBody>
          <a:bodyPr/>
          <a:lstStyle/>
          <a:p>
            <a:r>
              <a:rPr lang="en-US" dirty="0"/>
              <a:t>What can you do with this?</a:t>
            </a:r>
          </a:p>
        </p:txBody>
      </p:sp>
      <p:sp>
        <p:nvSpPr>
          <p:cNvPr id="3" name="Slide Number Placeholder 2">
            <a:extLst>
              <a:ext uri="{FF2B5EF4-FFF2-40B4-BE49-F238E27FC236}">
                <a16:creationId xmlns:a16="http://schemas.microsoft.com/office/drawing/2014/main" id="{5EE3411F-B067-487C-B554-D213F03B902F}"/>
              </a:ext>
            </a:extLst>
          </p:cNvPr>
          <p:cNvSpPr>
            <a:spLocks noGrp="1"/>
          </p:cNvSpPr>
          <p:nvPr>
            <p:ph type="sldNum" sz="quarter" idx="12"/>
          </p:nvPr>
        </p:nvSpPr>
        <p:spPr/>
        <p:txBody>
          <a:bodyPr/>
          <a:lstStyle/>
          <a:p>
            <a:fld id="{C263D6C4-4840-40CC-AC84-17E24B3B7BDE}" type="slidenum">
              <a:rPr lang="en-GB" smtClean="0"/>
              <a:pPr/>
              <a:t>9</a:t>
            </a:fld>
            <a:endParaRPr lang="en-GB" dirty="0"/>
          </a:p>
        </p:txBody>
      </p:sp>
      <p:sp>
        <p:nvSpPr>
          <p:cNvPr id="4" name="Text Placeholder 3">
            <a:extLst>
              <a:ext uri="{FF2B5EF4-FFF2-40B4-BE49-F238E27FC236}">
                <a16:creationId xmlns:a16="http://schemas.microsoft.com/office/drawing/2014/main" id="{9A954291-9669-4E9D-BA0A-59ABB81D0FAF}"/>
              </a:ext>
            </a:extLst>
          </p:cNvPr>
          <p:cNvSpPr>
            <a:spLocks noGrp="1"/>
          </p:cNvSpPr>
          <p:nvPr>
            <p:ph sz="half" idx="1"/>
          </p:nvPr>
        </p:nvSpPr>
        <p:spPr/>
        <p:txBody>
          <a:bodyPr/>
          <a:lstStyle/>
          <a:p>
            <a:r>
              <a:rPr lang="en-US" dirty="0"/>
              <a:t>As long as you honor the signature and intent of the function you’re wrapping, you can do pretty much whatever you want…</a:t>
            </a:r>
          </a:p>
          <a:p>
            <a:r>
              <a:rPr lang="en-US" dirty="0"/>
              <a:t>…and a lot of it, too.</a:t>
            </a:r>
          </a:p>
          <a:p>
            <a:r>
              <a:rPr lang="en-US" dirty="0" err="1"/>
              <a:t>GoF</a:t>
            </a:r>
            <a:r>
              <a:rPr lang="en-US" dirty="0"/>
              <a:t> design patterns: decorators, strategies, adapters, composites</a:t>
            </a:r>
          </a:p>
          <a:p>
            <a:r>
              <a:rPr lang="en-US" dirty="0"/>
              <a:t>My hope for what you can take away from this: some inspiration about where you might apply this technique in your own systems</a:t>
            </a:r>
          </a:p>
          <a:p>
            <a:endParaRPr lang="en-US" dirty="0"/>
          </a:p>
        </p:txBody>
      </p:sp>
      <p:grpSp>
        <p:nvGrpSpPr>
          <p:cNvPr id="5" name="Group 4">
            <a:extLst>
              <a:ext uri="{FF2B5EF4-FFF2-40B4-BE49-F238E27FC236}">
                <a16:creationId xmlns:a16="http://schemas.microsoft.com/office/drawing/2014/main" id="{B960A06F-7EA8-4629-9639-36916B587011}"/>
              </a:ext>
            </a:extLst>
          </p:cNvPr>
          <p:cNvGrpSpPr/>
          <p:nvPr/>
        </p:nvGrpSpPr>
        <p:grpSpPr>
          <a:xfrm>
            <a:off x="7045959" y="1524000"/>
            <a:ext cx="906781" cy="3810000"/>
            <a:chOff x="8900159" y="1554480"/>
            <a:chExt cx="906781" cy="3810000"/>
          </a:xfrm>
        </p:grpSpPr>
        <p:sp>
          <p:nvSpPr>
            <p:cNvPr id="15" name="TextBox 14">
              <a:extLst>
                <a:ext uri="{FF2B5EF4-FFF2-40B4-BE49-F238E27FC236}">
                  <a16:creationId xmlns:a16="http://schemas.microsoft.com/office/drawing/2014/main" id="{6872623B-5C03-473F-8011-951244C4A9A9}"/>
                </a:ext>
              </a:extLst>
            </p:cNvPr>
            <p:cNvSpPr txBox="1"/>
            <p:nvPr/>
          </p:nvSpPr>
          <p:spPr>
            <a:xfrm flipH="1">
              <a:off x="8900159" y="3186946"/>
              <a:ext cx="906781"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X</a:t>
              </a:r>
            </a:p>
          </p:txBody>
        </p:sp>
        <p:cxnSp>
          <p:nvCxnSpPr>
            <p:cNvPr id="17" name="Straight Arrow Connector 16">
              <a:extLst>
                <a:ext uri="{FF2B5EF4-FFF2-40B4-BE49-F238E27FC236}">
                  <a16:creationId xmlns:a16="http://schemas.microsoft.com/office/drawing/2014/main" id="{067ABFE3-D975-4EF1-B236-5211DA1D91DE}"/>
                </a:ext>
              </a:extLst>
            </p:cNvPr>
            <p:cNvCxnSpPr>
              <a:cxnSpLocks/>
              <a:endCxn id="15" idx="0"/>
            </p:cNvCxnSpPr>
            <p:nvPr/>
          </p:nvCxnSpPr>
          <p:spPr>
            <a:xfrm>
              <a:off x="9353549" y="1554480"/>
              <a:ext cx="0" cy="163246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D55035D8-E003-48F8-849C-6C3C2D7F0B9A}"/>
                </a:ext>
              </a:extLst>
            </p:cNvPr>
            <p:cNvCxnSpPr>
              <a:stCxn id="15" idx="2"/>
            </p:cNvCxnSpPr>
            <p:nvPr/>
          </p:nvCxnSpPr>
          <p:spPr>
            <a:xfrm>
              <a:off x="9353549" y="3556278"/>
              <a:ext cx="0" cy="180820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3F9B70A9-D834-451D-AC1E-22DAE4FFED20}"/>
                </a:ext>
              </a:extLst>
            </p:cNvPr>
            <p:cNvSpPr txBox="1"/>
            <p:nvPr/>
          </p:nvSpPr>
          <p:spPr>
            <a:xfrm>
              <a:off x="9570720" y="2324994"/>
              <a:ext cx="45719" cy="369332"/>
            </a:xfrm>
            <a:prstGeom prst="rect">
              <a:avLst/>
            </a:prstGeom>
            <a:noFill/>
          </p:spPr>
          <p:txBody>
            <a:bodyPr wrap="square" rtlCol="0">
              <a:spAutoFit/>
            </a:bodyPr>
            <a:lstStyle/>
            <a:p>
              <a:r>
                <a:rPr lang="en-US" dirty="0">
                  <a:solidFill>
                    <a:schemeClr val="bg1"/>
                  </a:solidFill>
                </a:rPr>
                <a:t>a</a:t>
              </a:r>
            </a:p>
          </p:txBody>
        </p:sp>
        <p:sp>
          <p:nvSpPr>
            <p:cNvPr id="23" name="TextBox 22">
              <a:extLst>
                <a:ext uri="{FF2B5EF4-FFF2-40B4-BE49-F238E27FC236}">
                  <a16:creationId xmlns:a16="http://schemas.microsoft.com/office/drawing/2014/main" id="{DD89FEAF-2D04-4A15-B0CF-D0FEAB4E6A8E}"/>
                </a:ext>
              </a:extLst>
            </p:cNvPr>
            <p:cNvSpPr txBox="1"/>
            <p:nvPr/>
          </p:nvSpPr>
          <p:spPr>
            <a:xfrm>
              <a:off x="9570720" y="4061460"/>
              <a:ext cx="45719" cy="369332"/>
            </a:xfrm>
            <a:prstGeom prst="rect">
              <a:avLst/>
            </a:prstGeom>
            <a:noFill/>
          </p:spPr>
          <p:txBody>
            <a:bodyPr wrap="square" rtlCol="0">
              <a:spAutoFit/>
            </a:bodyPr>
            <a:lstStyle/>
            <a:p>
              <a:r>
                <a:rPr lang="en-US" dirty="0">
                  <a:solidFill>
                    <a:schemeClr val="bg1"/>
                  </a:solidFill>
                </a:rPr>
                <a:t>b</a:t>
              </a:r>
            </a:p>
          </p:txBody>
        </p:sp>
      </p:grpSp>
      <p:grpSp>
        <p:nvGrpSpPr>
          <p:cNvPr id="9" name="Group 8">
            <a:extLst>
              <a:ext uri="{FF2B5EF4-FFF2-40B4-BE49-F238E27FC236}">
                <a16:creationId xmlns:a16="http://schemas.microsoft.com/office/drawing/2014/main" id="{0E8794F3-466C-4ED0-9090-C2D0BB9A5466}"/>
              </a:ext>
            </a:extLst>
          </p:cNvPr>
          <p:cNvGrpSpPr/>
          <p:nvPr/>
        </p:nvGrpSpPr>
        <p:grpSpPr>
          <a:xfrm>
            <a:off x="8596624" y="1537454"/>
            <a:ext cx="906782" cy="3796546"/>
            <a:chOff x="8596624" y="1537454"/>
            <a:chExt cx="906782" cy="3796546"/>
          </a:xfrm>
        </p:grpSpPr>
        <p:sp>
          <p:nvSpPr>
            <p:cNvPr id="16" name="TextBox 15">
              <a:extLst>
                <a:ext uri="{FF2B5EF4-FFF2-40B4-BE49-F238E27FC236}">
                  <a16:creationId xmlns:a16="http://schemas.microsoft.com/office/drawing/2014/main" id="{D1EB1024-FE17-4581-8D93-2390C66FCD8C}"/>
                </a:ext>
              </a:extLst>
            </p:cNvPr>
            <p:cNvSpPr txBox="1"/>
            <p:nvPr/>
          </p:nvSpPr>
          <p:spPr>
            <a:xfrm flipH="1">
              <a:off x="8596625" y="2811780"/>
              <a:ext cx="906781" cy="1165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algn="ctr"/>
              <a:r>
                <a:rPr lang="en-US" dirty="0"/>
                <a:t>Y</a:t>
              </a:r>
            </a:p>
          </p:txBody>
        </p:sp>
        <p:cxnSp>
          <p:nvCxnSpPr>
            <p:cNvPr id="18" name="Straight Arrow Connector 17">
              <a:extLst>
                <a:ext uri="{FF2B5EF4-FFF2-40B4-BE49-F238E27FC236}">
                  <a16:creationId xmlns:a16="http://schemas.microsoft.com/office/drawing/2014/main" id="{C6311A36-021B-43CF-BCDA-4C5B40ECB5C0}"/>
                </a:ext>
              </a:extLst>
            </p:cNvPr>
            <p:cNvCxnSpPr>
              <a:cxnSpLocks/>
            </p:cNvCxnSpPr>
            <p:nvPr/>
          </p:nvCxnSpPr>
          <p:spPr>
            <a:xfrm>
              <a:off x="9050018" y="1537454"/>
              <a:ext cx="0" cy="1274326"/>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2E413DAF-6A78-480C-91A9-A64788C2EB99}"/>
                </a:ext>
              </a:extLst>
            </p:cNvPr>
            <p:cNvCxnSpPr>
              <a:cxnSpLocks/>
            </p:cNvCxnSpPr>
            <p:nvPr/>
          </p:nvCxnSpPr>
          <p:spPr>
            <a:xfrm>
              <a:off x="9076685" y="3977640"/>
              <a:ext cx="0" cy="13563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A086C9CA-EDA7-40F6-B4B1-16A8CCD928C7}"/>
                </a:ext>
              </a:extLst>
            </p:cNvPr>
            <p:cNvSpPr txBox="1"/>
            <p:nvPr/>
          </p:nvSpPr>
          <p:spPr>
            <a:xfrm>
              <a:off x="9290047" y="2353687"/>
              <a:ext cx="45719" cy="369332"/>
            </a:xfrm>
            <a:prstGeom prst="rect">
              <a:avLst/>
            </a:prstGeom>
            <a:noFill/>
          </p:spPr>
          <p:txBody>
            <a:bodyPr wrap="square" rtlCol="0">
              <a:spAutoFit/>
            </a:bodyPr>
            <a:lstStyle/>
            <a:p>
              <a:r>
                <a:rPr lang="en-US" dirty="0">
                  <a:solidFill>
                    <a:schemeClr val="bg1"/>
                  </a:solidFill>
                </a:rPr>
                <a:t>a</a:t>
              </a:r>
            </a:p>
          </p:txBody>
        </p:sp>
        <p:sp>
          <p:nvSpPr>
            <p:cNvPr id="24" name="TextBox 23">
              <a:extLst>
                <a:ext uri="{FF2B5EF4-FFF2-40B4-BE49-F238E27FC236}">
                  <a16:creationId xmlns:a16="http://schemas.microsoft.com/office/drawing/2014/main" id="{A6B0F8D4-00C8-4B9A-81D4-7C9F59C9E86B}"/>
                </a:ext>
              </a:extLst>
            </p:cNvPr>
            <p:cNvSpPr txBox="1"/>
            <p:nvPr/>
          </p:nvSpPr>
          <p:spPr>
            <a:xfrm>
              <a:off x="9290047" y="4090153"/>
              <a:ext cx="45719" cy="369332"/>
            </a:xfrm>
            <a:prstGeom prst="rect">
              <a:avLst/>
            </a:prstGeom>
            <a:noFill/>
          </p:spPr>
          <p:txBody>
            <a:bodyPr wrap="square" rtlCol="0">
              <a:spAutoFit/>
            </a:bodyPr>
            <a:lstStyle/>
            <a:p>
              <a:r>
                <a:rPr lang="en-US" dirty="0">
                  <a:solidFill>
                    <a:schemeClr val="bg1"/>
                  </a:solidFill>
                </a:rPr>
                <a:t>b</a:t>
              </a:r>
            </a:p>
          </p:txBody>
        </p:sp>
        <p:sp>
          <p:nvSpPr>
            <p:cNvPr id="26" name="Rectangle 25">
              <a:extLst>
                <a:ext uri="{FF2B5EF4-FFF2-40B4-BE49-F238E27FC236}">
                  <a16:creationId xmlns:a16="http://schemas.microsoft.com/office/drawing/2014/main" id="{03C7ABA3-6675-4008-8A69-EB9E44E30BE3}"/>
                </a:ext>
              </a:extLst>
            </p:cNvPr>
            <p:cNvSpPr/>
            <p:nvPr/>
          </p:nvSpPr>
          <p:spPr>
            <a:xfrm>
              <a:off x="8596625" y="2811780"/>
              <a:ext cx="906769" cy="344686"/>
            </a:xfrm>
            <a:prstGeom prst="rect">
              <a:avLst/>
            </a:prstGeom>
            <a:solidFill>
              <a:schemeClr val="accent1"/>
            </a:soli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8F9BD815-F084-4EE8-B288-8D76F8E5AE17}"/>
                </a:ext>
              </a:extLst>
            </p:cNvPr>
            <p:cNvSpPr/>
            <p:nvPr/>
          </p:nvSpPr>
          <p:spPr>
            <a:xfrm>
              <a:off x="8596624" y="3628013"/>
              <a:ext cx="906769" cy="369332"/>
            </a:xfrm>
            <a:prstGeom prst="rect">
              <a:avLst/>
            </a:prstGeom>
            <a:solidFill>
              <a:schemeClr val="accent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A8475EFD-300B-486F-8F4D-A28FB4BF26DA}"/>
              </a:ext>
            </a:extLst>
          </p:cNvPr>
          <p:cNvGrpSpPr/>
          <p:nvPr/>
        </p:nvGrpSpPr>
        <p:grpSpPr>
          <a:xfrm>
            <a:off x="10147275" y="1537454"/>
            <a:ext cx="906783" cy="3796546"/>
            <a:chOff x="10147275" y="1537454"/>
            <a:chExt cx="906783" cy="3796546"/>
          </a:xfrm>
        </p:grpSpPr>
        <p:sp>
          <p:nvSpPr>
            <p:cNvPr id="28" name="TextBox 27">
              <a:extLst>
                <a:ext uri="{FF2B5EF4-FFF2-40B4-BE49-F238E27FC236}">
                  <a16:creationId xmlns:a16="http://schemas.microsoft.com/office/drawing/2014/main" id="{D9B542A7-3C7D-4AEC-83FA-B3A301DAF679}"/>
                </a:ext>
              </a:extLst>
            </p:cNvPr>
            <p:cNvSpPr txBox="1"/>
            <p:nvPr/>
          </p:nvSpPr>
          <p:spPr>
            <a:xfrm flipH="1">
              <a:off x="10147277" y="2811780"/>
              <a:ext cx="906781" cy="1165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noAutofit/>
            </a:bodyPr>
            <a:lstStyle/>
            <a:p>
              <a:pPr algn="ctr"/>
              <a:r>
                <a:rPr lang="en-US" dirty="0"/>
                <a:t>Z</a:t>
              </a:r>
            </a:p>
          </p:txBody>
        </p:sp>
        <p:cxnSp>
          <p:nvCxnSpPr>
            <p:cNvPr id="29" name="Straight Arrow Connector 28">
              <a:extLst>
                <a:ext uri="{FF2B5EF4-FFF2-40B4-BE49-F238E27FC236}">
                  <a16:creationId xmlns:a16="http://schemas.microsoft.com/office/drawing/2014/main" id="{8EF751C6-F010-4DD5-B4E0-F17B32C24C51}"/>
                </a:ext>
              </a:extLst>
            </p:cNvPr>
            <p:cNvCxnSpPr>
              <a:cxnSpLocks/>
              <a:endCxn id="37" idx="0"/>
            </p:cNvCxnSpPr>
            <p:nvPr/>
          </p:nvCxnSpPr>
          <p:spPr>
            <a:xfrm flipH="1">
              <a:off x="10600661" y="1537454"/>
              <a:ext cx="10" cy="562065"/>
            </a:xfrm>
            <a:prstGeom prst="straightConnector1">
              <a:avLst/>
            </a:prstGeom>
            <a:ln w="762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C3EC5A66-7E84-495A-8821-F8218A5C359B}"/>
                </a:ext>
              </a:extLst>
            </p:cNvPr>
            <p:cNvCxnSpPr>
              <a:cxnSpLocks/>
              <a:stCxn id="38" idx="2"/>
            </p:cNvCxnSpPr>
            <p:nvPr/>
          </p:nvCxnSpPr>
          <p:spPr>
            <a:xfrm>
              <a:off x="10600660" y="4726940"/>
              <a:ext cx="0" cy="60706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31" name="TextBox 30">
              <a:extLst>
                <a:ext uri="{FF2B5EF4-FFF2-40B4-BE49-F238E27FC236}">
                  <a16:creationId xmlns:a16="http://schemas.microsoft.com/office/drawing/2014/main" id="{4EB71595-3FC9-49D0-BD3F-2EFD44311117}"/>
                </a:ext>
              </a:extLst>
            </p:cNvPr>
            <p:cNvSpPr txBox="1"/>
            <p:nvPr/>
          </p:nvSpPr>
          <p:spPr>
            <a:xfrm>
              <a:off x="10840699" y="1566287"/>
              <a:ext cx="45719" cy="369332"/>
            </a:xfrm>
            <a:prstGeom prst="rect">
              <a:avLst/>
            </a:prstGeom>
            <a:noFill/>
          </p:spPr>
          <p:txBody>
            <a:bodyPr wrap="square" rtlCol="0">
              <a:spAutoFit/>
            </a:bodyPr>
            <a:lstStyle/>
            <a:p>
              <a:r>
                <a:rPr lang="en-US" dirty="0">
                  <a:solidFill>
                    <a:schemeClr val="bg1"/>
                  </a:solidFill>
                </a:rPr>
                <a:t>a</a:t>
              </a:r>
            </a:p>
          </p:txBody>
        </p:sp>
        <p:sp>
          <p:nvSpPr>
            <p:cNvPr id="32" name="TextBox 31">
              <a:extLst>
                <a:ext uri="{FF2B5EF4-FFF2-40B4-BE49-F238E27FC236}">
                  <a16:creationId xmlns:a16="http://schemas.microsoft.com/office/drawing/2014/main" id="{F7E1FF88-5B0B-4A15-B03E-34FBDAC3825E}"/>
                </a:ext>
              </a:extLst>
            </p:cNvPr>
            <p:cNvSpPr txBox="1"/>
            <p:nvPr/>
          </p:nvSpPr>
          <p:spPr>
            <a:xfrm>
              <a:off x="10840699" y="4839453"/>
              <a:ext cx="45719" cy="369332"/>
            </a:xfrm>
            <a:prstGeom prst="rect">
              <a:avLst/>
            </a:prstGeom>
            <a:noFill/>
          </p:spPr>
          <p:txBody>
            <a:bodyPr wrap="square" rtlCol="0">
              <a:spAutoFit/>
            </a:bodyPr>
            <a:lstStyle/>
            <a:p>
              <a:r>
                <a:rPr lang="en-US" dirty="0">
                  <a:solidFill>
                    <a:schemeClr val="bg1"/>
                  </a:solidFill>
                </a:rPr>
                <a:t>b</a:t>
              </a:r>
            </a:p>
          </p:txBody>
        </p:sp>
        <p:sp>
          <p:nvSpPr>
            <p:cNvPr id="33" name="Rectangle 32">
              <a:extLst>
                <a:ext uri="{FF2B5EF4-FFF2-40B4-BE49-F238E27FC236}">
                  <a16:creationId xmlns:a16="http://schemas.microsoft.com/office/drawing/2014/main" id="{43BAF74C-2015-4BFB-AC4A-5A3A0D9F9923}"/>
                </a:ext>
              </a:extLst>
            </p:cNvPr>
            <p:cNvSpPr/>
            <p:nvPr/>
          </p:nvSpPr>
          <p:spPr>
            <a:xfrm>
              <a:off x="10147277" y="2811780"/>
              <a:ext cx="906769" cy="344686"/>
            </a:xfrm>
            <a:prstGeom prst="rect">
              <a:avLst/>
            </a:prstGeom>
            <a:solidFill>
              <a:schemeClr val="accent1"/>
            </a:solidFill>
            <a:ln>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F973E1DB-3470-44E3-BC37-D923CF743630}"/>
                </a:ext>
              </a:extLst>
            </p:cNvPr>
            <p:cNvSpPr/>
            <p:nvPr/>
          </p:nvSpPr>
          <p:spPr>
            <a:xfrm>
              <a:off x="10147276" y="3628013"/>
              <a:ext cx="906769" cy="369332"/>
            </a:xfrm>
            <a:prstGeom prst="rect">
              <a:avLst/>
            </a:prstGeom>
            <a:solidFill>
              <a:schemeClr val="accent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418E7FA0-12FC-4A35-9E9E-57A9D4B792D6}"/>
                </a:ext>
              </a:extLst>
            </p:cNvPr>
            <p:cNvSpPr/>
            <p:nvPr/>
          </p:nvSpPr>
          <p:spPr>
            <a:xfrm>
              <a:off x="10147276" y="2454672"/>
              <a:ext cx="906769" cy="344686"/>
            </a:xfrm>
            <a:prstGeom prst="rect">
              <a:avLst/>
            </a:prstGeom>
            <a:solidFill>
              <a:schemeClr val="accent5">
                <a:lumMod val="40000"/>
                <a:lumOff val="60000"/>
              </a:schemeClr>
            </a:solidFill>
            <a:ln>
              <a:solidFill>
                <a:schemeClr val="accent5">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BFA7D7CD-B3E3-4D59-ADB5-EE4F6D666B17}"/>
                </a:ext>
              </a:extLst>
            </p:cNvPr>
            <p:cNvSpPr/>
            <p:nvPr/>
          </p:nvSpPr>
          <p:spPr>
            <a:xfrm>
              <a:off x="10147276" y="4018280"/>
              <a:ext cx="906769" cy="344686"/>
            </a:xfrm>
            <a:prstGeom prst="rect">
              <a:avLst/>
            </a:prstGeom>
            <a:solidFill>
              <a:schemeClr val="accent5">
                <a:lumMod val="40000"/>
                <a:lumOff val="60000"/>
              </a:schemeClr>
            </a:solidFill>
            <a:ln>
              <a:solidFill>
                <a:schemeClr val="accent5">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57D69E3D-0AC0-406C-8518-8DFB49F12657}"/>
                </a:ext>
              </a:extLst>
            </p:cNvPr>
            <p:cNvSpPr/>
            <p:nvPr/>
          </p:nvSpPr>
          <p:spPr>
            <a:xfrm>
              <a:off x="10147276" y="2099519"/>
              <a:ext cx="906769" cy="344686"/>
            </a:xfrm>
            <a:prstGeom prst="rect">
              <a:avLst/>
            </a:prstGeom>
            <a:solidFill>
              <a:schemeClr val="accent6"/>
            </a:solidFill>
            <a:ln>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D87F09BD-39C4-49ED-996A-B44E3837F4C8}"/>
                </a:ext>
              </a:extLst>
            </p:cNvPr>
            <p:cNvSpPr/>
            <p:nvPr/>
          </p:nvSpPr>
          <p:spPr>
            <a:xfrm>
              <a:off x="10147275" y="4382254"/>
              <a:ext cx="906769" cy="344686"/>
            </a:xfrm>
            <a:prstGeom prst="rect">
              <a:avLst/>
            </a:prstGeom>
            <a:solidFill>
              <a:schemeClr val="accent6"/>
            </a:solidFill>
            <a:ln>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141246267"/>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5603</Words>
  <Application>Microsoft Office PowerPoint</Application>
  <PresentationFormat>Widescreen</PresentationFormat>
  <Paragraphs>408</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Tahoma</vt:lpstr>
      <vt:lpstr>Trade Gothic LT Pro</vt:lpstr>
      <vt:lpstr>Trebuchet MS</vt:lpstr>
      <vt:lpstr>Office Theme</vt:lpstr>
      <vt:lpstr>Functions as Interfaces</vt:lpstr>
      <vt:lpstr>What and why?</vt:lpstr>
      <vt:lpstr>Functional programming: pure as the driven snow</vt:lpstr>
      <vt:lpstr>Reality: snow mixed with salt, sand, broken glass, motor oil </vt:lpstr>
      <vt:lpstr>An important aspect of functional programming is that, in a sense, all functions are “interfaces”, meaning that many of the roles that interfaces play in object-oriented design are implicit in the way that functions work.</vt:lpstr>
      <vt:lpstr>As long as the new function has exactly the same inputs and outputs as the original function, the new can be substituted for the original anywhere.</vt:lpstr>
      <vt:lpstr>What can you do with this?</vt:lpstr>
      <vt:lpstr>What can you do with this?</vt:lpstr>
      <vt:lpstr>What can you do with this?</vt:lpstr>
      <vt:lpstr>The general pattern</vt:lpstr>
      <vt:lpstr>The general pattern</vt:lpstr>
      <vt:lpstr>Async signatures</vt:lpstr>
      <vt:lpstr>Async signatures</vt:lpstr>
      <vt:lpstr>Async signatures</vt:lpstr>
      <vt:lpstr>Examples</vt:lpstr>
      <vt:lpstr>Dark Reads</vt:lpstr>
      <vt:lpstr>Comparing</vt:lpstr>
      <vt:lpstr>Feature Flags</vt:lpstr>
      <vt:lpstr>Switch/Jump Table</vt:lpstr>
      <vt:lpstr>Caching</vt:lpstr>
      <vt:lpstr>Retries</vt:lpstr>
      <vt:lpstr>Circuit Breakers</vt:lpstr>
      <vt:lpstr>Failure Injection and Simulation</vt:lpstr>
      <vt:lpstr>In practice</vt:lpstr>
      <vt:lpstr>Examples</vt:lpstr>
      <vt:lpstr>This can sound complicated…</vt:lpstr>
      <vt:lpstr>Sample Sketches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2018-08-28T15:13:34Z</dcterms:created>
  <dcterms:modified xsi:type="dcterms:W3CDTF">2018-09-26T21:06:31Z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