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58" r:id="rId14"/>
    <p:sldId id="277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78" r:id="rId25"/>
    <p:sldId id="284" r:id="rId26"/>
    <p:sldId id="295" r:id="rId27"/>
    <p:sldId id="315" r:id="rId28"/>
    <p:sldId id="279" r:id="rId29"/>
    <p:sldId id="296" r:id="rId30"/>
    <p:sldId id="314" r:id="rId31"/>
    <p:sldId id="297" r:id="rId32"/>
    <p:sldId id="298" r:id="rId33"/>
    <p:sldId id="299" r:id="rId34"/>
    <p:sldId id="300" r:id="rId35"/>
    <p:sldId id="301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4D82-FC40-44CB-A969-38858BD4C212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719-D5D4-40EA-B1F4-72511969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E0D64D82-FC40-44CB-A969-38858BD4C21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F746E719-D5D4-40EA-B1F4-725119691D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digit-recogniz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Gentle Introduction to Machine Learning with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 Recognizer (Classification)</a:t>
            </a:r>
          </a:p>
          <a:p>
            <a:r>
              <a:rPr lang="en-US" dirty="0"/>
              <a:t>Demo / solution</a:t>
            </a:r>
          </a:p>
          <a:p>
            <a:r>
              <a:rPr lang="en-US" dirty="0"/>
              <a:t>Demo / additional tools</a:t>
            </a:r>
          </a:p>
          <a:p>
            <a:pPr lvl="1"/>
            <a:r>
              <a:rPr lang="en-US" dirty="0"/>
              <a:t>Scaling with mbrace.io</a:t>
            </a:r>
          </a:p>
          <a:p>
            <a:pPr lvl="1"/>
            <a:r>
              <a:rPr lang="en-US" dirty="0"/>
              <a:t>Working with data using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28355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09:00 – 10:30 Workshop (1st part)</a:t>
            </a:r>
          </a:p>
          <a:p>
            <a:pPr fontAlgn="base"/>
            <a:r>
              <a:rPr lang="en-US" dirty="0"/>
              <a:t>10:30 – 11:00 Break</a:t>
            </a:r>
          </a:p>
          <a:p>
            <a:pPr fontAlgn="base"/>
            <a:r>
              <a:rPr lang="en-US" dirty="0"/>
              <a:t>11:00 – 13:00 Workshop (2nd part)</a:t>
            </a:r>
          </a:p>
        </p:txBody>
      </p:sp>
    </p:spTree>
    <p:extLst>
      <p:ext uri="{BB962C8B-B14F-4D97-AF65-F5344CB8AC3E}">
        <p14:creationId xmlns:p14="http://schemas.microsoft.com/office/powerpoint/2010/main" val="182344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Recognizer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Validation</a:t>
            </a:r>
          </a:p>
          <a:p>
            <a:r>
              <a:rPr lang="en-US" dirty="0"/>
              <a:t>Functional / F#</a:t>
            </a:r>
          </a:p>
          <a:p>
            <a:pPr lvl="1"/>
            <a:r>
              <a:rPr lang="en-US" dirty="0"/>
              <a:t>Working with scripts</a:t>
            </a:r>
          </a:p>
          <a:p>
            <a:pPr lvl="1"/>
            <a:r>
              <a:rPr lang="en-US" dirty="0"/>
              <a:t>Map, don’t iterate</a:t>
            </a:r>
          </a:p>
          <a:p>
            <a:pPr lvl="1"/>
            <a:r>
              <a:rPr lang="en-U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51070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Digit Recognizer contest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http://www.kaggle.com/c/digit-recognizer</a:t>
            </a:r>
            <a:endParaRPr lang="en-US" dirty="0"/>
          </a:p>
          <a:p>
            <a:r>
              <a:rPr lang="en-US" dirty="0"/>
              <a:t>Dataset of hand-written digits</a:t>
            </a:r>
          </a:p>
          <a:p>
            <a:r>
              <a:rPr lang="en-US" dirty="0"/>
              <a:t>Goal = automatically recognize digits</a:t>
            </a:r>
          </a:p>
          <a:p>
            <a:r>
              <a:rPr lang="en-US" dirty="0"/>
              <a:t>Training sample = 50,000 examples</a:t>
            </a:r>
          </a:p>
          <a:p>
            <a:r>
              <a:rPr lang="en-US" dirty="0"/>
              <a:t>Contest = predict 20,000 “unknown” digits</a:t>
            </a:r>
          </a:p>
        </p:txBody>
      </p:sp>
    </p:spTree>
    <p:extLst>
      <p:ext uri="{BB962C8B-B14F-4D97-AF65-F5344CB8AC3E}">
        <p14:creationId xmlns:p14="http://schemas.microsoft.com/office/powerpoint/2010/main" val="7375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“looks like that”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84" y="2066003"/>
            <a:ext cx="3929276" cy="377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42" y="2066003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28 x 28 pixels</a:t>
            </a:r>
          </a:p>
          <a:p>
            <a:r>
              <a:rPr lang="en-US" dirty="0"/>
              <a:t>Grayscale (0 = black, to 255 = white)</a:t>
            </a:r>
          </a:p>
          <a:p>
            <a:r>
              <a:rPr lang="en-US" dirty="0"/>
              <a:t>Flattened: each record = Number + 784 pixels</a:t>
            </a:r>
          </a:p>
          <a:p>
            <a:r>
              <a:rPr lang="en-US" dirty="0"/>
              <a:t>CSV file</a:t>
            </a:r>
          </a:p>
          <a:p>
            <a:r>
              <a:rPr lang="en-US" dirty="0"/>
              <a:t>Reduced dataset: 5,000 training, 500 validation</a:t>
            </a:r>
          </a:p>
        </p:txBody>
      </p:sp>
    </p:spTree>
    <p:extLst>
      <p:ext uri="{BB962C8B-B14F-4D97-AF65-F5344CB8AC3E}">
        <p14:creationId xmlns:p14="http://schemas.microsoft.com/office/powerpoint/2010/main" val="42671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(simplified 4x4 data)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2061713"/>
            <a:ext cx="1374476" cy="327804"/>
            <a:chOff x="838200" y="2061713"/>
            <a:chExt cx="1374476" cy="327804"/>
          </a:xfrm>
        </p:grpSpPr>
        <p:sp>
          <p:nvSpPr>
            <p:cNvPr id="5" name="Rectangle 4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2389517"/>
            <a:ext cx="1374476" cy="327804"/>
            <a:chOff x="838200" y="2061713"/>
            <a:chExt cx="1374476" cy="327804"/>
          </a:xfrm>
        </p:grpSpPr>
        <p:sp>
          <p:nvSpPr>
            <p:cNvPr id="11" name="Rectangle 1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2697935"/>
            <a:ext cx="1374476" cy="327804"/>
            <a:chOff x="838200" y="2061713"/>
            <a:chExt cx="1374476" cy="327804"/>
          </a:xfrm>
        </p:grpSpPr>
        <p:sp>
          <p:nvSpPr>
            <p:cNvPr id="16" name="Rectangle 1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8200" y="3025739"/>
            <a:ext cx="1374476" cy="327804"/>
            <a:chOff x="838200" y="2061713"/>
            <a:chExt cx="1374476" cy="327804"/>
          </a:xfrm>
        </p:grpSpPr>
        <p:sp>
          <p:nvSpPr>
            <p:cNvPr id="21" name="Rectangle 2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66281" y="2086339"/>
            <a:ext cx="1374476" cy="327804"/>
            <a:chOff x="838200" y="2061713"/>
            <a:chExt cx="1374476" cy="327804"/>
          </a:xfrm>
        </p:grpSpPr>
        <p:sp>
          <p:nvSpPr>
            <p:cNvPr id="26" name="Rectangle 2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5647" y="2512320"/>
            <a:ext cx="1374476" cy="327804"/>
            <a:chOff x="838200" y="2061713"/>
            <a:chExt cx="1374476" cy="327804"/>
          </a:xfrm>
        </p:grpSpPr>
        <p:sp>
          <p:nvSpPr>
            <p:cNvPr id="31" name="Rectangle 3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5516" y="2938444"/>
            <a:ext cx="1374476" cy="327804"/>
            <a:chOff x="838200" y="2061713"/>
            <a:chExt cx="1374476" cy="327804"/>
          </a:xfrm>
        </p:grpSpPr>
        <p:sp>
          <p:nvSpPr>
            <p:cNvPr id="36" name="Rectangle 3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05890" y="3364568"/>
            <a:ext cx="1374476" cy="327804"/>
            <a:chOff x="838200" y="2061713"/>
            <a:chExt cx="1374476" cy="327804"/>
          </a:xfrm>
        </p:grpSpPr>
        <p:sp>
          <p:nvSpPr>
            <p:cNvPr id="41" name="Rectangle 4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20222" y="4350102"/>
            <a:ext cx="1374476" cy="327804"/>
            <a:chOff x="838200" y="2061713"/>
            <a:chExt cx="1374476" cy="327804"/>
          </a:xfrm>
        </p:grpSpPr>
        <p:sp>
          <p:nvSpPr>
            <p:cNvPr id="46" name="Rectangle 4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94698" y="4350102"/>
            <a:ext cx="1374476" cy="327804"/>
            <a:chOff x="838200" y="2061713"/>
            <a:chExt cx="1374476" cy="327804"/>
          </a:xfrm>
        </p:grpSpPr>
        <p:sp>
          <p:nvSpPr>
            <p:cNvPr id="51" name="Rectangle 5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69174" y="4350102"/>
            <a:ext cx="1374476" cy="327804"/>
            <a:chOff x="838200" y="2061713"/>
            <a:chExt cx="1374476" cy="327804"/>
          </a:xfrm>
        </p:grpSpPr>
        <p:sp>
          <p:nvSpPr>
            <p:cNvPr id="56" name="Rectangle 55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43650" y="4350102"/>
            <a:ext cx="1374476" cy="327804"/>
            <a:chOff x="838200" y="2061713"/>
            <a:chExt cx="1374476" cy="327804"/>
          </a:xfrm>
        </p:grpSpPr>
        <p:sp>
          <p:nvSpPr>
            <p:cNvPr id="61" name="Rectangle 60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97431" y="4966304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,0,0,255,0,0,255,255,0,0,0,255,0,0,0,255,0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03250" y="557790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Actual number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708" y="5587576"/>
            <a:ext cx="493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pixel, encoded from 0 to 255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149378" y="3982065"/>
            <a:ext cx="0" cy="2330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4698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69174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443650" y="3982065"/>
            <a:ext cx="0" cy="10453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8" idx="3"/>
            <a:endCxn id="26" idx="1"/>
          </p:cNvCxnSpPr>
          <p:nvPr/>
        </p:nvCxnSpPr>
        <p:spPr>
          <a:xfrm>
            <a:off x="2212676" y="2225615"/>
            <a:ext cx="1253605" cy="246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3"/>
            <a:endCxn id="31" idx="1"/>
          </p:cNvCxnSpPr>
          <p:nvPr/>
        </p:nvCxnSpPr>
        <p:spPr>
          <a:xfrm>
            <a:off x="2212676" y="2553419"/>
            <a:ext cx="2462971" cy="122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3"/>
            <a:endCxn id="36" idx="1"/>
          </p:cNvCxnSpPr>
          <p:nvPr/>
        </p:nvCxnSpPr>
        <p:spPr>
          <a:xfrm>
            <a:off x="2212676" y="2861837"/>
            <a:ext cx="3642840" cy="2405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41" idx="1"/>
          </p:cNvCxnSpPr>
          <p:nvPr/>
        </p:nvCxnSpPr>
        <p:spPr>
          <a:xfrm>
            <a:off x="2212676" y="3189641"/>
            <a:ext cx="4793214" cy="338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9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classifier?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“Give me an unknown data point and I will predict what </a:t>
            </a:r>
            <a:r>
              <a:rPr lang="en-US" b="1" dirty="0"/>
              <a:t>class</a:t>
            </a:r>
            <a:r>
              <a:rPr lang="en-US" dirty="0"/>
              <a:t> it belongs to”</a:t>
            </a:r>
          </a:p>
          <a:p>
            <a:r>
              <a:rPr lang="en-US" dirty="0"/>
              <a:t>In this case, classes = 0, 1, 2, … 9</a:t>
            </a:r>
          </a:p>
          <a:p>
            <a:r>
              <a:rPr lang="en-US" dirty="0"/>
              <a:t>Unknown data point = scanned digit, without the class it belongs to</a:t>
            </a:r>
          </a:p>
        </p:txBody>
      </p:sp>
    </p:spTree>
    <p:extLst>
      <p:ext uri="{BB962C8B-B14F-4D97-AF65-F5344CB8AC3E}">
        <p14:creationId xmlns:p14="http://schemas.microsoft.com/office/powerpoint/2010/main" val="382507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:)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27" y="3820632"/>
            <a:ext cx="1906773" cy="1906773"/>
          </a:xfrm>
        </p:spPr>
      </p:pic>
      <p:sp>
        <p:nvSpPr>
          <p:cNvPr id="6" name="TextBox 5"/>
          <p:cNvSpPr txBox="1"/>
          <p:nvPr/>
        </p:nvSpPr>
        <p:spPr>
          <a:xfrm>
            <a:off x="3482344" y="4050743"/>
            <a:ext cx="5266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Mathias Brandewinder</a:t>
            </a:r>
          </a:p>
          <a:p>
            <a:r>
              <a:rPr lang="en-US" sz="4400" dirty="0">
                <a:latin typeface="Baskerville Old Face" panose="02020602080505020303" pitchFamily="18" charset="0"/>
              </a:rPr>
              <a:t>@</a:t>
            </a:r>
            <a:r>
              <a:rPr lang="en-US" sz="4400" dirty="0" err="1">
                <a:latin typeface="Baskerville Old Face" panose="02020602080505020303" pitchFamily="18" charset="0"/>
              </a:rPr>
              <a:t>brandewinder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= K Nearest Neighbors</a:t>
            </a:r>
          </a:p>
          <a:p>
            <a:r>
              <a:rPr lang="en-US" dirty="0"/>
              <a:t>Given an unknown subject to classify,</a:t>
            </a:r>
          </a:p>
          <a:p>
            <a:r>
              <a:rPr lang="en-US" dirty="0"/>
              <a:t>Lookup all the known examples,</a:t>
            </a:r>
          </a:p>
          <a:p>
            <a:r>
              <a:rPr lang="en-US" dirty="0"/>
              <a:t>Find the K closest examples,</a:t>
            </a:r>
          </a:p>
          <a:p>
            <a:r>
              <a:rPr lang="en-US" dirty="0"/>
              <a:t>Take a majority vote,</a:t>
            </a:r>
          </a:p>
          <a:p>
            <a:r>
              <a:rPr lang="en-US" dirty="0"/>
              <a:t>Predict what the majority says</a:t>
            </a:r>
          </a:p>
        </p:txBody>
      </p:sp>
    </p:spTree>
    <p:extLst>
      <p:ext uri="{BB962C8B-B14F-4D97-AF65-F5344CB8AC3E}">
        <p14:creationId xmlns:p14="http://schemas.microsoft.com/office/powerpoint/2010/main" val="393711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1819" y="2705172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1819" y="3032976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1819" y="3341394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1819" y="3669198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1819" y="4368074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1819" y="4695878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81819" y="5004296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81819" y="5332100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31658" y="2701577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31658" y="3029381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31658" y="3337799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31658" y="3665603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1819" y="192167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76811" y="1921676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3200" y="251153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8629" y="4178033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06134" y="4424159"/>
            <a:ext cx="51688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element in the Sample 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 most similar / closest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Unknown item we want to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classify?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85030" y="251153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304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 (2)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2370178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697982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8200" y="3006400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3334204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4033080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360884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4669302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4997106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96380" y="2370178"/>
            <a:ext cx="1374476" cy="327804"/>
            <a:chOff x="838200" y="2061713"/>
            <a:chExt cx="1374476" cy="327804"/>
          </a:xfrm>
        </p:grpSpPr>
        <p:sp>
          <p:nvSpPr>
            <p:cNvPr id="44" name="Rectangle 4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96380" y="2697982"/>
            <a:ext cx="1374476" cy="327804"/>
            <a:chOff x="838200" y="2061713"/>
            <a:chExt cx="1374476" cy="327804"/>
          </a:xfrm>
        </p:grpSpPr>
        <p:sp>
          <p:nvSpPr>
            <p:cNvPr id="49" name="Rectangle 4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6380" y="3006400"/>
            <a:ext cx="1374476" cy="327804"/>
            <a:chOff x="838200" y="2061713"/>
            <a:chExt cx="1374476" cy="327804"/>
          </a:xfrm>
        </p:grpSpPr>
        <p:sp>
          <p:nvSpPr>
            <p:cNvPr id="54" name="Rectangle 5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96380" y="3334204"/>
            <a:ext cx="1374476" cy="327804"/>
            <a:chOff x="838200" y="2061713"/>
            <a:chExt cx="1374476" cy="327804"/>
          </a:xfrm>
        </p:grpSpPr>
        <p:sp>
          <p:nvSpPr>
            <p:cNvPr id="59" name="Rectangle 5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14475" y="2370178"/>
            <a:ext cx="1374476" cy="327804"/>
            <a:chOff x="838200" y="2061713"/>
            <a:chExt cx="1374476" cy="327804"/>
          </a:xfrm>
        </p:grpSpPr>
        <p:sp>
          <p:nvSpPr>
            <p:cNvPr id="64" name="Rectangle 6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14475" y="2697982"/>
            <a:ext cx="1374476" cy="327804"/>
            <a:chOff x="838200" y="2061713"/>
            <a:chExt cx="1374476" cy="327804"/>
          </a:xfrm>
        </p:grpSpPr>
        <p:sp>
          <p:nvSpPr>
            <p:cNvPr id="69" name="Rectangle 6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14475" y="3006400"/>
            <a:ext cx="1374476" cy="327804"/>
            <a:chOff x="838200" y="2061713"/>
            <a:chExt cx="1374476" cy="327804"/>
          </a:xfrm>
        </p:grpSpPr>
        <p:sp>
          <p:nvSpPr>
            <p:cNvPr id="74" name="Rectangle 7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14475" y="3334204"/>
            <a:ext cx="1374476" cy="327804"/>
            <a:chOff x="838200" y="2061713"/>
            <a:chExt cx="1374476" cy="327804"/>
          </a:xfrm>
        </p:grpSpPr>
        <p:sp>
          <p:nvSpPr>
            <p:cNvPr id="79" name="Rectangle 7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14475" y="4033080"/>
            <a:ext cx="1374476" cy="327804"/>
            <a:chOff x="838200" y="2061713"/>
            <a:chExt cx="1374476" cy="327804"/>
          </a:xfrm>
        </p:grpSpPr>
        <p:sp>
          <p:nvSpPr>
            <p:cNvPr id="84" name="Rectangle 8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14475" y="4360884"/>
            <a:ext cx="1374476" cy="327804"/>
            <a:chOff x="838200" y="2061713"/>
            <a:chExt cx="1374476" cy="327804"/>
          </a:xfrm>
        </p:grpSpPr>
        <p:sp>
          <p:nvSpPr>
            <p:cNvPr id="89" name="Rectangle 8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rgbClr val="FF9B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714475" y="4669302"/>
            <a:ext cx="1374476" cy="327804"/>
            <a:chOff x="838200" y="2061713"/>
            <a:chExt cx="1374476" cy="327804"/>
          </a:xfrm>
        </p:grpSpPr>
        <p:sp>
          <p:nvSpPr>
            <p:cNvPr id="94" name="Rectangle 9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714475" y="4997106"/>
            <a:ext cx="1374476" cy="327804"/>
            <a:chOff x="838200" y="2061713"/>
            <a:chExt cx="1374476" cy="327804"/>
          </a:xfrm>
        </p:grpSpPr>
        <p:sp>
          <p:nvSpPr>
            <p:cNvPr id="99" name="Rectangle 9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96380" y="4018423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96380" y="4346227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96380" y="4654645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96380" y="4982449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85417" y="5146351"/>
            <a:ext cx="5835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 compute the distance between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element of the Sample, and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Item we try to classify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  <m:t>…+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2697982"/>
                <a:ext cx="4581511" cy="575927"/>
              </a:xfrm>
              <a:prstGeom prst="rect">
                <a:avLst/>
              </a:prstGeom>
              <a:blipFill rotWithShape="0">
                <a:blip r:embed="rId2"/>
                <a:stretch>
                  <a:fillRect l="-2796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bold" panose="020B0702040204020203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255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bold" panose="020B07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6" y="4346227"/>
                <a:ext cx="1890902" cy="579518"/>
              </a:xfrm>
              <a:prstGeom prst="rect">
                <a:avLst/>
              </a:prstGeom>
              <a:blipFill rotWithShape="0">
                <a:blip r:embed="rId3"/>
                <a:stretch>
                  <a:fillRect l="-6774" t="-2105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020246" y="5378523"/>
            <a:ext cx="3092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Compare images, </a:t>
            </a:r>
          </a:p>
          <a:p>
            <a:r>
              <a:rPr lang="en-US" sz="28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pixel by pixel</a:t>
            </a:r>
          </a:p>
        </p:txBody>
      </p:sp>
    </p:spTree>
    <p:extLst>
      <p:ext uri="{BB962C8B-B14F-4D97-AF65-F5344CB8AC3E}">
        <p14:creationId xmlns:p14="http://schemas.microsoft.com/office/powerpoint/2010/main" val="334870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1-nearest neighbor (3)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2033" y="2645481"/>
            <a:ext cx="1374476" cy="327804"/>
            <a:chOff x="838200" y="2061713"/>
            <a:chExt cx="1374476" cy="327804"/>
          </a:xfrm>
        </p:grpSpPr>
        <p:sp>
          <p:nvSpPr>
            <p:cNvPr id="4" name="Rectangle 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2033" y="2973285"/>
            <a:ext cx="1374476" cy="327804"/>
            <a:chOff x="838200" y="2061713"/>
            <a:chExt cx="1374476" cy="327804"/>
          </a:xfrm>
        </p:grpSpPr>
        <p:sp>
          <p:nvSpPr>
            <p:cNvPr id="9" name="Rectangle 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72033" y="3281703"/>
            <a:ext cx="1374476" cy="327804"/>
            <a:chOff x="838200" y="2061713"/>
            <a:chExt cx="1374476" cy="327804"/>
          </a:xfrm>
        </p:grpSpPr>
        <p:sp>
          <p:nvSpPr>
            <p:cNvPr id="14" name="Rectangle 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72033" y="3609507"/>
            <a:ext cx="1374476" cy="327804"/>
            <a:chOff x="838200" y="2061713"/>
            <a:chExt cx="1374476" cy="327804"/>
          </a:xfrm>
        </p:grpSpPr>
        <p:sp>
          <p:nvSpPr>
            <p:cNvPr id="19" name="Rectangle 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3" y="4308383"/>
            <a:ext cx="1374476" cy="327804"/>
            <a:chOff x="838200" y="2061713"/>
            <a:chExt cx="1374476" cy="327804"/>
          </a:xfrm>
        </p:grpSpPr>
        <p:sp>
          <p:nvSpPr>
            <p:cNvPr id="24" name="Rectangle 2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033" y="4636187"/>
            <a:ext cx="1374476" cy="327804"/>
            <a:chOff x="838200" y="2061713"/>
            <a:chExt cx="1374476" cy="327804"/>
          </a:xfrm>
        </p:grpSpPr>
        <p:sp>
          <p:nvSpPr>
            <p:cNvPr id="29" name="Rectangle 2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72033" y="4944605"/>
            <a:ext cx="1374476" cy="327804"/>
            <a:chOff x="838200" y="2061713"/>
            <a:chExt cx="1374476" cy="327804"/>
          </a:xfrm>
        </p:grpSpPr>
        <p:sp>
          <p:nvSpPr>
            <p:cNvPr id="34" name="Rectangle 3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72033" y="5272409"/>
            <a:ext cx="1374476" cy="327804"/>
            <a:chOff x="838200" y="2061713"/>
            <a:chExt cx="1374476" cy="327804"/>
          </a:xfrm>
        </p:grpSpPr>
        <p:sp>
          <p:nvSpPr>
            <p:cNvPr id="39" name="Rectangle 3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110316" y="4293726"/>
            <a:ext cx="1374476" cy="327804"/>
            <a:chOff x="838200" y="2061713"/>
            <a:chExt cx="1374476" cy="327804"/>
          </a:xfrm>
        </p:grpSpPr>
        <p:sp>
          <p:nvSpPr>
            <p:cNvPr id="104" name="Rectangle 10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10316" y="4621530"/>
            <a:ext cx="1374476" cy="327804"/>
            <a:chOff x="838200" y="2061713"/>
            <a:chExt cx="1374476" cy="327804"/>
          </a:xfrm>
        </p:grpSpPr>
        <p:sp>
          <p:nvSpPr>
            <p:cNvPr id="109" name="Rectangle 10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10316" y="4929948"/>
            <a:ext cx="1374476" cy="327804"/>
            <a:chOff x="838200" y="2061713"/>
            <a:chExt cx="1374476" cy="327804"/>
          </a:xfrm>
        </p:grpSpPr>
        <p:sp>
          <p:nvSpPr>
            <p:cNvPr id="114" name="Rectangle 113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110316" y="5257752"/>
            <a:ext cx="1374476" cy="327804"/>
            <a:chOff x="838200" y="2061713"/>
            <a:chExt cx="1374476" cy="327804"/>
          </a:xfrm>
        </p:grpSpPr>
        <p:sp>
          <p:nvSpPr>
            <p:cNvPr id="119" name="Rectangle 118"/>
            <p:cNvSpPr/>
            <p:nvPr/>
          </p:nvSpPr>
          <p:spPr>
            <a:xfrm>
              <a:off x="838200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81819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25438" y="2061713"/>
              <a:ext cx="343619" cy="327804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869057" y="2061713"/>
              <a:ext cx="343619" cy="3278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792904" y="278683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38333" y="4453336"/>
            <a:ext cx="39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681318" y="2562203"/>
            <a:ext cx="2233360" cy="15633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969363" y="1953943"/>
            <a:ext cx="5738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second example is closest,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therefore we predict that the 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unknown Item has the same label,</a:t>
            </a:r>
          </a:p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is a 1</a:t>
            </a:r>
          </a:p>
        </p:txBody>
      </p:sp>
    </p:spTree>
    <p:extLst>
      <p:ext uri="{BB962C8B-B14F-4D97-AF65-F5344CB8AC3E}">
        <p14:creationId xmlns:p14="http://schemas.microsoft.com/office/powerpoint/2010/main" val="203023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4037202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coding!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r>
              <a:rPr lang="en-US" dirty="0"/>
              <a:t>Map, map, map</a:t>
            </a:r>
          </a:p>
          <a:p>
            <a:r>
              <a:rPr lang="en-US" dirty="0"/>
              <a:t>Function composition, pipe-forward |&gt;</a:t>
            </a:r>
          </a:p>
          <a:p>
            <a:r>
              <a:rPr lang="en-US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4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baseline with test/train, iterate</a:t>
            </a:r>
          </a:p>
          <a:p>
            <a:r>
              <a:rPr lang="en-US" dirty="0"/>
              <a:t>Create a simple, working model first</a:t>
            </a:r>
          </a:p>
          <a:p>
            <a:r>
              <a:rPr lang="en-US" dirty="0"/>
              <a:t>Next: good enough, faster, more accurate?</a:t>
            </a:r>
          </a:p>
          <a:p>
            <a:r>
              <a:rPr lang="en-US" dirty="0"/>
              <a:t>Distance is crucial</a:t>
            </a:r>
          </a:p>
        </p:txBody>
      </p:sp>
    </p:spTree>
    <p:extLst>
      <p:ext uri="{BB962C8B-B14F-4D97-AF65-F5344CB8AC3E}">
        <p14:creationId xmlns:p14="http://schemas.microsoft.com/office/powerpoint/2010/main" val="39767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this is pretty dumb!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“learning”</a:t>
            </a:r>
          </a:p>
          <a:p>
            <a:r>
              <a:rPr lang="en-US" dirty="0"/>
              <a:t>Still fits the definition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7381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is…</a:t>
            </a:r>
          </a:p>
          <a:p>
            <a:pPr lvl="1"/>
            <a:r>
              <a:rPr lang="en-US" dirty="0"/>
              <a:t>.NET developer</a:t>
            </a:r>
          </a:p>
          <a:p>
            <a:pPr lvl="1"/>
            <a:r>
              <a:rPr lang="en-US" dirty="0"/>
              <a:t>F# developer</a:t>
            </a:r>
          </a:p>
          <a:p>
            <a:pPr lvl="1"/>
            <a:r>
              <a:rPr lang="en-US" dirty="0"/>
              <a:t>Functional, from other tribes</a:t>
            </a:r>
          </a:p>
          <a:p>
            <a:pPr lvl="1"/>
            <a:r>
              <a:rPr lang="en-US" dirty="0"/>
              <a:t>Data science / machine learning</a:t>
            </a:r>
          </a:p>
          <a:p>
            <a:r>
              <a:rPr lang="en-US" dirty="0"/>
              <a:t>Let’s say hi to each other!</a:t>
            </a:r>
          </a:p>
          <a:p>
            <a:pPr lvl="1"/>
            <a:r>
              <a:rPr lang="en-US" dirty="0"/>
              <a:t>Find one person around you who you don’t know, and introduce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8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69" y="548850"/>
            <a:ext cx="5312684" cy="57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5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this won’t scale!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doesn’t scale well</a:t>
            </a:r>
          </a:p>
          <a:p>
            <a:r>
              <a:rPr lang="en-US" dirty="0"/>
              <a:t>Data processing doesn’t scale well</a:t>
            </a:r>
          </a:p>
          <a:p>
            <a:r>
              <a:rPr lang="en-US" dirty="0"/>
              <a:t>Can we use scripts at scale?</a:t>
            </a:r>
          </a:p>
        </p:txBody>
      </p:sp>
    </p:spTree>
    <p:extLst>
      <p:ext uri="{BB962C8B-B14F-4D97-AF65-F5344CB8AC3E}">
        <p14:creationId xmlns:p14="http://schemas.microsoft.com/office/powerpoint/2010/main" val="2900306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a list into another list</a:t>
            </a:r>
          </a:p>
          <a:p>
            <a:r>
              <a:rPr lang="en-US" dirty="0"/>
              <a:t>Ex: squares of [1;2;3;4;5]</a:t>
            </a:r>
          </a:p>
          <a:p>
            <a:r>
              <a:rPr lang="en-US" dirty="0"/>
              <a:t>Procedural style: iterate</a:t>
            </a:r>
          </a:p>
          <a:p>
            <a:pPr lvl="1"/>
            <a:r>
              <a:rPr lang="en-US" i="1" dirty="0"/>
              <a:t>for (</a:t>
            </a:r>
            <a:r>
              <a:rPr lang="en-US" i="1" dirty="0" err="1"/>
              <a:t>i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&lt;= 5; </a:t>
            </a:r>
            <a:r>
              <a:rPr lang="en-US" i="1" dirty="0" err="1"/>
              <a:t>i</a:t>
            </a:r>
            <a:r>
              <a:rPr lang="en-US" i="1" dirty="0"/>
              <a:t>++) { transform[</a:t>
            </a:r>
            <a:r>
              <a:rPr lang="en-US" i="1" dirty="0" err="1"/>
              <a:t>i</a:t>
            </a:r>
            <a:r>
              <a:rPr lang="en-US" i="1" dirty="0"/>
              <a:t>] = data[</a:t>
            </a:r>
            <a:r>
              <a:rPr lang="en-US" i="1" dirty="0" err="1"/>
              <a:t>i</a:t>
            </a:r>
            <a:r>
              <a:rPr lang="en-US" i="1" dirty="0"/>
              <a:t>]*data[</a:t>
            </a:r>
            <a:r>
              <a:rPr lang="en-US" i="1" dirty="0" err="1"/>
              <a:t>i</a:t>
            </a:r>
            <a:r>
              <a:rPr lang="en-US" i="1" dirty="0"/>
              <a:t>] }</a:t>
            </a:r>
          </a:p>
          <a:p>
            <a:r>
              <a:rPr lang="en-US" dirty="0"/>
              <a:t>Functional style: apply a function</a:t>
            </a:r>
          </a:p>
          <a:p>
            <a:pPr lvl="1"/>
            <a:r>
              <a:rPr lang="en-US" i="1" dirty="0"/>
              <a:t>[1;2;3;4;5] |&gt; </a:t>
            </a:r>
            <a:r>
              <a:rPr lang="en-US" i="1" dirty="0" err="1"/>
              <a:t>List.map</a:t>
            </a:r>
            <a:r>
              <a:rPr lang="en-US" i="1" dirty="0"/>
              <a:t> (x * x)</a:t>
            </a:r>
          </a:p>
        </p:txBody>
      </p:sp>
    </p:spTree>
    <p:extLst>
      <p:ext uri="{BB962C8B-B14F-4D97-AF65-F5344CB8AC3E}">
        <p14:creationId xmlns:p14="http://schemas.microsoft.com/office/powerpoint/2010/main" val="203280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45685" y="2395571"/>
            <a:ext cx="6900630" cy="2066858"/>
            <a:chOff x="1750311" y="3370517"/>
            <a:chExt cx="6900630" cy="2066858"/>
          </a:xfrm>
        </p:grpSpPr>
        <p:sp>
          <p:nvSpPr>
            <p:cNvPr id="4" name="Rounded Rectangle 3"/>
            <p:cNvSpPr/>
            <p:nvPr/>
          </p:nvSpPr>
          <p:spPr>
            <a:xfrm>
              <a:off x="3352804" y="3370517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15974" y="3370517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2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79144" y="3373808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3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42314" y="3372283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4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05483" y="3370517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5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52804" y="477341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15974" y="477341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79144" y="4776703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9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42314" y="4775178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16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483" y="477341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25</a:t>
              </a:r>
            </a:p>
          </p:txBody>
        </p:sp>
        <p:cxnSp>
          <p:nvCxnSpPr>
            <p:cNvPr id="14" name="Straight Arrow Connector 13"/>
            <p:cNvCxnSpPr>
              <a:stCxn id="4" idx="2"/>
              <a:endCxn id="9" idx="0"/>
            </p:cNvCxnSpPr>
            <p:nvPr/>
          </p:nvCxnSpPr>
          <p:spPr>
            <a:xfrm>
              <a:off x="3675533" y="4031189"/>
              <a:ext cx="0" cy="7422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0" idx="0"/>
            </p:cNvCxnSpPr>
            <p:nvPr/>
          </p:nvCxnSpPr>
          <p:spPr>
            <a:xfrm>
              <a:off x="4838703" y="4031189"/>
              <a:ext cx="0" cy="7422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11" idx="0"/>
            </p:cNvCxnSpPr>
            <p:nvPr/>
          </p:nvCxnSpPr>
          <p:spPr>
            <a:xfrm>
              <a:off x="6001873" y="4034480"/>
              <a:ext cx="0" cy="7422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12" idx="0"/>
            </p:cNvCxnSpPr>
            <p:nvPr/>
          </p:nvCxnSpPr>
          <p:spPr>
            <a:xfrm>
              <a:off x="7165043" y="4032955"/>
              <a:ext cx="0" cy="7422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>
            <a:xfrm>
              <a:off x="8328212" y="4031189"/>
              <a:ext cx="0" cy="7422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0311" y="4171467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ibre Baskerville" panose="02000000000000000000" pitchFamily="2" charset="0"/>
                </a:rPr>
                <a:t>f(x) = x</a:t>
              </a:r>
              <a:r>
                <a:rPr lang="en-US" sz="2400" i="1" baseline="30000" dirty="0">
                  <a:latin typeface="Libre Baskerville" panose="02000000000000000000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33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interesting?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07027" y="2010985"/>
            <a:ext cx="6977946" cy="2836031"/>
            <a:chOff x="1646101" y="1969332"/>
            <a:chExt cx="6977946" cy="2836031"/>
          </a:xfrm>
        </p:grpSpPr>
        <p:sp>
          <p:nvSpPr>
            <p:cNvPr id="3" name="Rounded Rectangle 2"/>
            <p:cNvSpPr/>
            <p:nvPr/>
          </p:nvSpPr>
          <p:spPr>
            <a:xfrm>
              <a:off x="3325910" y="196933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489080" y="196933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2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652250" y="1972623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3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15420" y="1971098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4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78589" y="1969332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5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25910" y="4141400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89080" y="4141400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52250" y="4144691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9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5420" y="4143166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16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978589" y="4141400"/>
              <a:ext cx="645458" cy="66067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ibre Baskerville" panose="02000000000000000000" pitchFamily="2" charset="0"/>
                </a:rPr>
                <a:t>25</a:t>
              </a:r>
            </a:p>
          </p:txBody>
        </p:sp>
        <p:cxnSp>
          <p:nvCxnSpPr>
            <p:cNvPr id="13" name="Straight Arrow Connector 12"/>
            <p:cNvCxnSpPr>
              <a:stCxn id="3" idx="2"/>
              <a:endCxn id="8" idx="0"/>
            </p:cNvCxnSpPr>
            <p:nvPr/>
          </p:nvCxnSpPr>
          <p:spPr>
            <a:xfrm>
              <a:off x="3648639" y="2630004"/>
              <a:ext cx="0" cy="1511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9" idx="0"/>
            </p:cNvCxnSpPr>
            <p:nvPr/>
          </p:nvCxnSpPr>
          <p:spPr>
            <a:xfrm>
              <a:off x="4811809" y="2630004"/>
              <a:ext cx="0" cy="1511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0" idx="0"/>
            </p:cNvCxnSpPr>
            <p:nvPr/>
          </p:nvCxnSpPr>
          <p:spPr>
            <a:xfrm>
              <a:off x="5974979" y="2633295"/>
              <a:ext cx="0" cy="1511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11" idx="0"/>
            </p:cNvCxnSpPr>
            <p:nvPr/>
          </p:nvCxnSpPr>
          <p:spPr>
            <a:xfrm>
              <a:off x="7138149" y="2631770"/>
              <a:ext cx="0" cy="1511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12" idx="0"/>
            </p:cNvCxnSpPr>
            <p:nvPr/>
          </p:nvCxnSpPr>
          <p:spPr>
            <a:xfrm>
              <a:off x="8301318" y="2630004"/>
              <a:ext cx="0" cy="15113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46101" y="3203279"/>
              <a:ext cx="134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ibre Baskerville" panose="02000000000000000000" pitchFamily="2" charset="0"/>
                </a:rPr>
                <a:t>f(x) = x</a:t>
              </a:r>
              <a:r>
                <a:rPr lang="en-US" sz="2400" i="1" baseline="30000" dirty="0">
                  <a:latin typeface="Libre Baskerville" panose="02000000000000000000" pitchFamily="2" charset="0"/>
                </a:rPr>
                <a:t>2</a:t>
              </a:r>
            </a:p>
          </p:txBody>
        </p:sp>
        <p:sp>
          <p:nvSpPr>
            <p:cNvPr id="19" name="Cube 18"/>
            <p:cNvSpPr/>
            <p:nvPr/>
          </p:nvSpPr>
          <p:spPr>
            <a:xfrm>
              <a:off x="3209372" y="2918632"/>
              <a:ext cx="761996" cy="820270"/>
            </a:xfrm>
            <a:prstGeom prst="cub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4372542" y="2918632"/>
              <a:ext cx="761996" cy="820270"/>
            </a:xfrm>
            <a:prstGeom prst="cub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5535712" y="2918632"/>
              <a:ext cx="761996" cy="820270"/>
            </a:xfrm>
            <a:prstGeom prst="cub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7862051" y="2918632"/>
              <a:ext cx="761996" cy="820270"/>
            </a:xfrm>
            <a:prstGeom prst="cub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6698882" y="2918632"/>
              <a:ext cx="761996" cy="820270"/>
            </a:xfrm>
            <a:prstGeom prst="cub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344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mbrace.io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http://mbrace.io/assets/images/mbrace-banner9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5929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0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Hope this gave you a taste for ML and F#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Ping me: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brandewinder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www.brandewinder.com</a:t>
            </a:r>
          </a:p>
          <a:p>
            <a:pPr marL="0" indent="0">
              <a:buNone/>
            </a:pPr>
            <a:r>
              <a:rPr lang="en-US" dirty="0"/>
              <a:t>mathias.brandewinder@gmail.com</a:t>
            </a:r>
          </a:p>
          <a:p>
            <a:endParaRPr lang="en-US" dirty="0"/>
          </a:p>
        </p:txBody>
      </p:sp>
      <p:pic>
        <p:nvPicPr>
          <p:cNvPr id="1026" name="Picture 2" descr="http://www.machine-learning-projects-for-dot-net-developers.com/assets/book-cov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52" y="2201450"/>
            <a:ext cx="2520696" cy="35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55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a huge topic</a:t>
            </a:r>
          </a:p>
          <a:p>
            <a:r>
              <a:rPr lang="en-US" dirty="0"/>
              <a:t>Machine Learning is a huge topic</a:t>
            </a:r>
          </a:p>
          <a:p>
            <a:r>
              <a:rPr lang="en-US" dirty="0"/>
              <a:t>Half a day isn’t much time…</a:t>
            </a:r>
          </a:p>
        </p:txBody>
      </p:sp>
    </p:spTree>
    <p:extLst>
      <p:ext uri="{BB962C8B-B14F-4D97-AF65-F5344CB8AC3E}">
        <p14:creationId xmlns:p14="http://schemas.microsoft.com/office/powerpoint/2010/main" val="12670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beginners in both F#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6425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on real-world problem</a:t>
            </a:r>
          </a:p>
          <a:p>
            <a:r>
              <a:rPr lang="en-US" dirty="0"/>
              <a:t>Get a feel for what it is to “do machine learning”</a:t>
            </a:r>
          </a:p>
          <a:p>
            <a:r>
              <a:rPr lang="en-US" dirty="0"/>
              <a:t>Learn some simple, core ideas that can be extended</a:t>
            </a:r>
          </a:p>
          <a:p>
            <a:r>
              <a:rPr lang="en-US" dirty="0"/>
              <a:t>Avoid jumping into libraries &amp; frameworks</a:t>
            </a:r>
          </a:p>
          <a:p>
            <a:r>
              <a:rPr lang="en-US" dirty="0"/>
              <a:t>Get familiar with F# and functional ideas</a:t>
            </a:r>
          </a:p>
        </p:txBody>
      </p:sp>
    </p:spTree>
    <p:extLst>
      <p:ext uri="{BB962C8B-B14F-4D97-AF65-F5344CB8AC3E}">
        <p14:creationId xmlns:p14="http://schemas.microsoft.com/office/powerpoint/2010/main" val="47099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program to perform a task</a:t>
            </a:r>
          </a:p>
          <a:p>
            <a:r>
              <a:rPr lang="en-US" dirty="0"/>
              <a:t>With more information, the program performs the task better</a:t>
            </a:r>
          </a:p>
          <a:p>
            <a:r>
              <a:rPr lang="en-US" u="sng" dirty="0"/>
              <a:t>Without having to change the code</a:t>
            </a:r>
          </a:p>
        </p:txBody>
      </p:sp>
    </p:spTree>
    <p:extLst>
      <p:ext uri="{BB962C8B-B14F-4D97-AF65-F5344CB8AC3E}">
        <p14:creationId xmlns:p14="http://schemas.microsoft.com/office/powerpoint/2010/main" val="64341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of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to developers</a:t>
            </a:r>
          </a:p>
          <a:p>
            <a:r>
              <a:rPr lang="en-US" dirty="0"/>
              <a:t>Similar and different from “regular coding”</a:t>
            </a:r>
          </a:p>
          <a:p>
            <a:r>
              <a:rPr lang="en-US" dirty="0"/>
              <a:t>Less complicated than it seems</a:t>
            </a:r>
          </a:p>
        </p:txBody>
      </p:sp>
    </p:spTree>
    <p:extLst>
      <p:ext uri="{BB962C8B-B14F-4D97-AF65-F5344CB8AC3E}">
        <p14:creationId xmlns:p14="http://schemas.microsoft.com/office/powerpoint/2010/main" val="112104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vs. Regression</a:t>
            </a:r>
          </a:p>
          <a:p>
            <a:pPr lvl="1"/>
            <a:r>
              <a:rPr lang="en-US" dirty="0"/>
              <a:t>Predict what class it belong to (ex: Spam, not Spam)</a:t>
            </a:r>
          </a:p>
          <a:p>
            <a:pPr lvl="1"/>
            <a:r>
              <a:rPr lang="en-US" dirty="0"/>
              <a:t>Predict a number (ex: price)</a:t>
            </a:r>
          </a:p>
          <a:p>
            <a:r>
              <a:rPr lang="en-US" dirty="0"/>
              <a:t>Supervised vs. Unsupervised</a:t>
            </a:r>
          </a:p>
          <a:p>
            <a:pPr lvl="1"/>
            <a:r>
              <a:rPr lang="en-US" dirty="0"/>
              <a:t>Unsupervised: tell me something about my data</a:t>
            </a:r>
          </a:p>
          <a:p>
            <a:r>
              <a:rPr lang="en-US" dirty="0"/>
              <a:t>Online learning</a:t>
            </a:r>
          </a:p>
          <a:p>
            <a:pPr lvl="1"/>
            <a:r>
              <a:rPr lang="en-US" dirty="0"/>
              <a:t>Learning all the time, as data comes in</a:t>
            </a:r>
          </a:p>
        </p:txBody>
      </p:sp>
    </p:spTree>
    <p:extLst>
      <p:ext uri="{BB962C8B-B14F-4D97-AF65-F5344CB8AC3E}">
        <p14:creationId xmlns:p14="http://schemas.microsoft.com/office/powerpoint/2010/main" val="323983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814</Words>
  <Application>Microsoft Office PowerPoint</Application>
  <PresentationFormat>Widescreen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Baskerville Old Face</vt:lpstr>
      <vt:lpstr>Calibri</vt:lpstr>
      <vt:lpstr>Cambria Math</vt:lpstr>
      <vt:lpstr>Libre Baskerville</vt:lpstr>
      <vt:lpstr>Segoe UI Semibold</vt:lpstr>
      <vt:lpstr>Office Theme</vt:lpstr>
      <vt:lpstr>A Gentle Introduction to Machine Learning with F#</vt:lpstr>
      <vt:lpstr>Hello :)</vt:lpstr>
      <vt:lpstr>You?</vt:lpstr>
      <vt:lpstr>This workshop</vt:lpstr>
      <vt:lpstr>Expectations</vt:lpstr>
      <vt:lpstr>Hands-on learning</vt:lpstr>
      <vt:lpstr>What is machine learning?</vt:lpstr>
      <vt:lpstr>A couple of comments</vt:lpstr>
      <vt:lpstr>Areas of machine learning</vt:lpstr>
      <vt:lpstr>The plan</vt:lpstr>
      <vt:lpstr>Logistics</vt:lpstr>
      <vt:lpstr>Questions?</vt:lpstr>
      <vt:lpstr>Digit Recognizer</vt:lpstr>
      <vt:lpstr>Highlights</vt:lpstr>
      <vt:lpstr>Kaggle Digit Recognizer contest </vt:lpstr>
      <vt:lpstr>The data “looks like that”</vt:lpstr>
      <vt:lpstr>Real sample</vt:lpstr>
      <vt:lpstr>Illustration (simplified 4x4 data)</vt:lpstr>
      <vt:lpstr>What’s a classifier?</vt:lpstr>
      <vt:lpstr>The KNN Classifier</vt:lpstr>
      <vt:lpstr>Illustration: 1-nearest neighbor</vt:lpstr>
      <vt:lpstr>Illustration: 1-nearest neighbor (2)</vt:lpstr>
      <vt:lpstr>Illustration: 1-nearest neighbor (3)</vt:lpstr>
      <vt:lpstr>Questions so far?</vt:lpstr>
      <vt:lpstr>Let’s get coding!</vt:lpstr>
      <vt:lpstr>Conclusion</vt:lpstr>
      <vt:lpstr>What did we see?</vt:lpstr>
      <vt:lpstr>Methodology</vt:lpstr>
      <vt:lpstr>But… this is pretty dumb!</vt:lpstr>
      <vt:lpstr>PowerPoint Presentation</vt:lpstr>
      <vt:lpstr>But… this won’t scale!</vt:lpstr>
      <vt:lpstr>List.map</vt:lpstr>
      <vt:lpstr>Illustration</vt:lpstr>
      <vt:lpstr>Why is this interesting?</vt:lpstr>
      <vt:lpstr>Demo: mbrace.io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Functional Programming</dc:title>
  <dc:creator>Mathias Brandewinder</dc:creator>
  <cp:lastModifiedBy>Mathias Brandewinder</cp:lastModifiedBy>
  <cp:revision>45</cp:revision>
  <dcterms:created xsi:type="dcterms:W3CDTF">2015-09-10T01:33:26Z</dcterms:created>
  <dcterms:modified xsi:type="dcterms:W3CDTF">2017-05-14T13:57:39Z</dcterms:modified>
</cp:coreProperties>
</file>