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2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736">
          <p15:clr>
            <a:srgbClr val="A4A3A4"/>
          </p15:clr>
        </p15:guide>
        <p15:guide id="2" pos="1477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1" roundtripDataSignature="AMtx7mjNlPlqnjyaUZUMWXarsaw+wqK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736" orient="horz"/>
        <p:guide pos="147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solidFill>
          <a:schemeClr val="accen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398600" y="1412416"/>
            <a:ext cx="3236976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69197" y="3843769"/>
            <a:ext cx="1458995" cy="39945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2875" spcFirstLastPara="1" rIns="1828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98600" y="3049747"/>
            <a:ext cx="3236976" cy="313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0453" y="0"/>
            <a:ext cx="2857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>
            <a:off x="4000453" y="0"/>
            <a:ext cx="2857500" cy="5143500"/>
          </a:xfrm>
          <a:prstGeom prst="rect">
            <a:avLst/>
          </a:prstGeom>
          <a:solidFill>
            <a:srgbClr val="464547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3">
            <a:alphaModFix/>
          </a:blip>
          <a:srcRect b="0" l="-1" r="0" t="0"/>
          <a:stretch/>
        </p:blipFill>
        <p:spPr>
          <a:xfrm rot="5400000">
            <a:off x="1432483" y="2372868"/>
            <a:ext cx="5143500" cy="397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910" y="511281"/>
            <a:ext cx="668463" cy="31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Highlight and Picture">
  <p:cSld name="Content with Highlight and Pictur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67892" y="1422400"/>
            <a:ext cx="2989659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5"/>
          <p:cNvSpPr/>
          <p:nvPr>
            <p:ph idx="2" type="pic"/>
          </p:nvPr>
        </p:nvSpPr>
        <p:spPr>
          <a:xfrm>
            <a:off x="4000500" y="0"/>
            <a:ext cx="2857500" cy="4819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3" type="body"/>
          </p:nvPr>
        </p:nvSpPr>
        <p:spPr>
          <a:xfrm>
            <a:off x="267892" y="1079500"/>
            <a:ext cx="29896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b="1" i="0" sz="1200" cap="none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6" name="Google Shape;76;p15"/>
          <p:cNvCxnSpPr/>
          <p:nvPr/>
        </p:nvCxnSpPr>
        <p:spPr>
          <a:xfrm>
            <a:off x="220807" y="716437"/>
            <a:ext cx="3166522" cy="0"/>
          </a:xfrm>
          <a:prstGeom prst="straightConnector1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5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and Picture">
  <p:cSld name="List and Pictur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/>
          <p:nvPr>
            <p:ph idx="2" type="pic"/>
          </p:nvPr>
        </p:nvSpPr>
        <p:spPr>
          <a:xfrm>
            <a:off x="4000500" y="0"/>
            <a:ext cx="2857500" cy="4819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1" name="Google Shape;81;p16"/>
          <p:cNvCxnSpPr/>
          <p:nvPr/>
        </p:nvCxnSpPr>
        <p:spPr>
          <a:xfrm>
            <a:off x="220807" y="716437"/>
            <a:ext cx="3166522" cy="0"/>
          </a:xfrm>
          <a:prstGeom prst="straightConnector1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67891" y="1092491"/>
            <a:ext cx="267462" cy="356616"/>
          </a:xfrm>
          <a:prstGeom prst="rect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3" type="body"/>
          </p:nvPr>
        </p:nvSpPr>
        <p:spPr>
          <a:xfrm>
            <a:off x="533229" y="1092491"/>
            <a:ext cx="2724321" cy="356616"/>
          </a:xfrm>
          <a:prstGeom prst="rect">
            <a:avLst/>
          </a:prstGeom>
          <a:noFill/>
          <a:ln cap="flat" cmpd="sng" w="1905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>
            <a:lvl1pPr indent="-228600" lvl="0" marL="4572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4" type="body"/>
          </p:nvPr>
        </p:nvSpPr>
        <p:spPr>
          <a:xfrm>
            <a:off x="267891" y="4120134"/>
            <a:ext cx="267462" cy="356616"/>
          </a:xfrm>
          <a:prstGeom prst="rect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5" type="body"/>
          </p:nvPr>
        </p:nvSpPr>
        <p:spPr>
          <a:xfrm>
            <a:off x="267891" y="1698020"/>
            <a:ext cx="267462" cy="356616"/>
          </a:xfrm>
          <a:prstGeom prst="rect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6" type="body"/>
          </p:nvPr>
        </p:nvSpPr>
        <p:spPr>
          <a:xfrm>
            <a:off x="267891" y="2303549"/>
            <a:ext cx="267462" cy="356616"/>
          </a:xfrm>
          <a:prstGeom prst="rect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7" type="body"/>
          </p:nvPr>
        </p:nvSpPr>
        <p:spPr>
          <a:xfrm>
            <a:off x="267891" y="2909078"/>
            <a:ext cx="267462" cy="356616"/>
          </a:xfrm>
          <a:prstGeom prst="rect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8" type="body"/>
          </p:nvPr>
        </p:nvSpPr>
        <p:spPr>
          <a:xfrm>
            <a:off x="267891" y="3514607"/>
            <a:ext cx="267462" cy="356616"/>
          </a:xfrm>
          <a:prstGeom prst="rect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9" type="body"/>
          </p:nvPr>
        </p:nvSpPr>
        <p:spPr>
          <a:xfrm>
            <a:off x="533229" y="1697608"/>
            <a:ext cx="2724321" cy="356616"/>
          </a:xfrm>
          <a:prstGeom prst="rect">
            <a:avLst/>
          </a:prstGeom>
          <a:noFill/>
          <a:ln cap="flat" cmpd="sng" w="1905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>
            <a:lvl1pPr indent="-228600" lvl="0" marL="4572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3" type="body"/>
          </p:nvPr>
        </p:nvSpPr>
        <p:spPr>
          <a:xfrm>
            <a:off x="533229" y="2302725"/>
            <a:ext cx="2724321" cy="356616"/>
          </a:xfrm>
          <a:prstGeom prst="rect">
            <a:avLst/>
          </a:prstGeom>
          <a:noFill/>
          <a:ln cap="flat" cmpd="sng" w="1905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>
            <a:lvl1pPr indent="-228600" lvl="0" marL="4572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4" type="body"/>
          </p:nvPr>
        </p:nvSpPr>
        <p:spPr>
          <a:xfrm>
            <a:off x="533229" y="2907842"/>
            <a:ext cx="2724321" cy="356616"/>
          </a:xfrm>
          <a:prstGeom prst="rect">
            <a:avLst/>
          </a:prstGeom>
          <a:noFill/>
          <a:ln cap="flat" cmpd="sng" w="1905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>
            <a:lvl1pPr indent="-228600" lvl="0" marL="4572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5" type="body"/>
          </p:nvPr>
        </p:nvSpPr>
        <p:spPr>
          <a:xfrm>
            <a:off x="533229" y="3512959"/>
            <a:ext cx="2724321" cy="356616"/>
          </a:xfrm>
          <a:prstGeom prst="rect">
            <a:avLst/>
          </a:prstGeom>
          <a:noFill/>
          <a:ln cap="flat" cmpd="sng" w="1905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>
            <a:lvl1pPr indent="-228600" lvl="0" marL="4572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6" type="body"/>
          </p:nvPr>
        </p:nvSpPr>
        <p:spPr>
          <a:xfrm>
            <a:off x="533229" y="4118077"/>
            <a:ext cx="2724321" cy="356616"/>
          </a:xfrm>
          <a:prstGeom prst="rect">
            <a:avLst/>
          </a:prstGeom>
          <a:noFill/>
          <a:ln cap="flat" cmpd="sng" w="19050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>
            <a:lvl1pPr indent="-228600" lvl="0" marL="4572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5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l Profile - Right">
  <p:cSld name="Personal Profile - Righ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05421" y="1780395"/>
            <a:ext cx="2989658" cy="2696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505420" y="1079500"/>
            <a:ext cx="29896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b="1" i="0" sz="1200" cap="none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7"/>
          <p:cNvSpPr txBox="1"/>
          <p:nvPr>
            <p:ph idx="3" type="body"/>
          </p:nvPr>
        </p:nvSpPr>
        <p:spPr>
          <a:xfrm>
            <a:off x="505420" y="1437495"/>
            <a:ext cx="29896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77777"/>
              </a:lnSpc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i="1" sz="900" cap="none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>
            <a:off x="4000500" y="1"/>
            <a:ext cx="2857501" cy="4826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4671679" y="1403226"/>
            <a:ext cx="1515140" cy="2020186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/>
          <p:nvPr>
            <p:ph idx="4" type="pic"/>
          </p:nvPr>
        </p:nvSpPr>
        <p:spPr>
          <a:xfrm>
            <a:off x="4805171" y="1581215"/>
            <a:ext cx="1248156" cy="166420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5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l Profile">
  <p:cSld name="Personal Profi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360241" y="1780395"/>
            <a:ext cx="2995018" cy="2696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3360241" y="1079500"/>
            <a:ext cx="29896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b="1" i="0" sz="1200" cap="none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8"/>
          <p:cNvSpPr/>
          <p:nvPr/>
        </p:nvSpPr>
        <p:spPr>
          <a:xfrm>
            <a:off x="-1" y="1"/>
            <a:ext cx="2857501" cy="4826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71179" y="1403226"/>
            <a:ext cx="1515140" cy="2020186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>
            <p:ph idx="3" type="pic"/>
          </p:nvPr>
        </p:nvSpPr>
        <p:spPr>
          <a:xfrm>
            <a:off x="804671" y="1581215"/>
            <a:ext cx="1248156" cy="166420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4" type="body"/>
          </p:nvPr>
        </p:nvSpPr>
        <p:spPr>
          <a:xfrm>
            <a:off x="3360241" y="1437495"/>
            <a:ext cx="299515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77777"/>
              </a:lnSpc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i="1" sz="900" cap="none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 Color Canvas">
  <p:cSld name="Content on Color Canvas">
    <p:bg>
      <p:bgPr>
        <a:solidFill>
          <a:schemeClr val="accent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67891" y="1079500"/>
            <a:ext cx="6322219" cy="339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4" name="Google Shape;114;p19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on Color Canvas">
  <p:cSld name="Comparison on Color Canvas">
    <p:bg>
      <p:bgPr>
        <a:solidFill>
          <a:schemeClr val="accent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67892" y="1422400"/>
            <a:ext cx="2989658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267892" y="1079500"/>
            <a:ext cx="29896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3" type="body"/>
          </p:nvPr>
        </p:nvSpPr>
        <p:spPr>
          <a:xfrm>
            <a:off x="3600450" y="1422400"/>
            <a:ext cx="2995018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4" type="body"/>
          </p:nvPr>
        </p:nvSpPr>
        <p:spPr>
          <a:xfrm>
            <a:off x="3600449" y="1079500"/>
            <a:ext cx="2989661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2" name="Google Shape;122;p20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on Color Canvas">
  <p:cSld name="Three Content on Color Canvas">
    <p:bg>
      <p:bgPr>
        <a:solidFill>
          <a:schemeClr val="accent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845381" y="1238584"/>
            <a:ext cx="1728216" cy="290353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300" lIns="182875" spcFirstLastPara="1" rIns="182875" wrap="square" tIns="274300">
            <a:normAutofit/>
          </a:bodyPr>
          <a:lstStyle>
            <a:lvl1pPr indent="-292100" lvl="0" marL="457200" algn="l">
              <a:lnSpc>
                <a:spcPct val="160000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4301813" y="799672"/>
            <a:ext cx="1728216" cy="4389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 cap="none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cap="none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2573597" y="799672"/>
            <a:ext cx="1728216" cy="4389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 cap="none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cap="none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4" type="body"/>
          </p:nvPr>
        </p:nvSpPr>
        <p:spPr>
          <a:xfrm>
            <a:off x="845381" y="799672"/>
            <a:ext cx="1728216" cy="4389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 cap="none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cap="none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1"/>
          <p:cNvSpPr txBox="1"/>
          <p:nvPr>
            <p:ph idx="5" type="body"/>
          </p:nvPr>
        </p:nvSpPr>
        <p:spPr>
          <a:xfrm>
            <a:off x="4301813" y="1238584"/>
            <a:ext cx="1728216" cy="290353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300" lIns="182875" spcFirstLastPara="1" rIns="182875" wrap="square" tIns="274300">
            <a:normAutofit/>
          </a:bodyPr>
          <a:lstStyle>
            <a:lvl1pPr indent="-292100" lvl="0" marL="457200" algn="l">
              <a:lnSpc>
                <a:spcPct val="160000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6" type="body"/>
          </p:nvPr>
        </p:nvSpPr>
        <p:spPr>
          <a:xfrm>
            <a:off x="2573597" y="1238584"/>
            <a:ext cx="1728216" cy="290353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300" lIns="182875" spcFirstLastPara="1" rIns="182875" wrap="square" tIns="274300">
            <a:normAutofit/>
          </a:bodyPr>
          <a:lstStyle>
            <a:lvl1pPr indent="-292100" lvl="0" marL="457200" algn="l">
              <a:lnSpc>
                <a:spcPct val="160000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EPAM Blue">
  <p:cSld name="Quote - EPAM Blue">
    <p:bg>
      <p:bgPr>
        <a:solidFill>
          <a:schemeClr val="accen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1335715" y="2098360"/>
            <a:ext cx="4186570" cy="587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2">
            <a:alphaModFix amt="16000"/>
          </a:blip>
          <a:srcRect b="0" l="0" r="42496" t="63049"/>
          <a:stretch/>
        </p:blipFill>
        <p:spPr>
          <a:xfrm>
            <a:off x="1" y="-122440"/>
            <a:ext cx="1161152" cy="118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2">
            <a:alphaModFix amt="16000"/>
          </a:blip>
          <a:srcRect b="0" l="0" r="42496" t="63049"/>
          <a:stretch/>
        </p:blipFill>
        <p:spPr>
          <a:xfrm rot="10800000">
            <a:off x="5696848" y="3681860"/>
            <a:ext cx="1161152" cy="118744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" name="Google Shape;139;p23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seStudy">
  <p:cSld name="1_CaseStu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24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5" name="Google Shape;145;p24"/>
          <p:cNvCxnSpPr/>
          <p:nvPr/>
        </p:nvCxnSpPr>
        <p:spPr>
          <a:xfrm rot="10800000">
            <a:off x="4489848" y="703219"/>
            <a:ext cx="0" cy="4123421"/>
          </a:xfrm>
          <a:prstGeom prst="straightConnector1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24"/>
          <p:cNvSpPr/>
          <p:nvPr>
            <p:ph idx="2" type="pic"/>
          </p:nvPr>
        </p:nvSpPr>
        <p:spPr>
          <a:xfrm>
            <a:off x="0" y="711727"/>
            <a:ext cx="4489848" cy="408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4"/>
          <p:cNvSpPr/>
          <p:nvPr/>
        </p:nvSpPr>
        <p:spPr>
          <a:xfrm>
            <a:off x="4489848" y="711727"/>
            <a:ext cx="2368152" cy="518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8575" lIns="0" spcFirstLastPara="1" rIns="0" wrap="square" tIns="28575">
            <a:noAutofit/>
          </a:bodyPr>
          <a:lstStyle/>
          <a:p>
            <a:pPr indent="23813" lvl="0" marL="0" marR="2381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4489847" y="769496"/>
            <a:ext cx="2368153" cy="438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i="0" cap="none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cap="none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3" type="body"/>
          </p:nvPr>
        </p:nvSpPr>
        <p:spPr>
          <a:xfrm>
            <a:off x="4644910" y="1772289"/>
            <a:ext cx="1992284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6444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4" type="body"/>
          </p:nvPr>
        </p:nvSpPr>
        <p:spPr>
          <a:xfrm>
            <a:off x="4644910" y="1429389"/>
            <a:ext cx="199228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b="1" i="0" sz="1200" cap="none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ith Custom Picture">
  <p:cSld name="Cover with Custom Picture">
    <p:bg>
      <p:bgPr>
        <a:solidFill>
          <a:schemeClr val="accen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98600" y="1412416"/>
            <a:ext cx="3236976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469197" y="3843769"/>
            <a:ext cx="1458995" cy="39945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2875" spcFirstLastPara="1" rIns="1828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398600" y="3049747"/>
            <a:ext cx="3236976" cy="313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8"/>
          <p:cNvSpPr/>
          <p:nvPr>
            <p:ph idx="2" type="pic"/>
          </p:nvPr>
        </p:nvSpPr>
        <p:spPr>
          <a:xfrm>
            <a:off x="4000500" y="0"/>
            <a:ext cx="2857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3" type="body"/>
          </p:nvPr>
        </p:nvSpPr>
        <p:spPr>
          <a:xfrm>
            <a:off x="3805351" y="0"/>
            <a:ext cx="397764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6" name="Google Shape;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910" y="511281"/>
            <a:ext cx="668463" cy="31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- EPAM Blue">
  <p:cSld name="Breaker - EPAM Blu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1335716" y="1803228"/>
            <a:ext cx="4186570" cy="122018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- Bright Blue">
  <p:cSld name="Breaker - Bright Blue">
    <p:bg>
      <p:bgPr>
        <a:solidFill>
          <a:schemeClr val="accent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1335716" y="1803228"/>
            <a:ext cx="4186570" cy="122018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1pPr>
            <a:lvl2pPr lvl="1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- Lime Green">
  <p:cSld name="Breaker - Lime Green">
    <p:bg>
      <p:bgPr>
        <a:solidFill>
          <a:schemeClr val="accent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1335716" y="1803228"/>
            <a:ext cx="4186570" cy="122018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1pPr>
            <a:lvl2pPr lvl="1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- Coral">
  <p:cSld name="Breaker - Coral">
    <p:bg>
      <p:bgPr>
        <a:solidFill>
          <a:schemeClr val="accent6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1335716" y="1803228"/>
            <a:ext cx="4186570" cy="122018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1pPr>
            <a:lvl2pPr lvl="1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nvas">
  <p:cSld name="Canva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270273" y="1079500"/>
            <a:ext cx="6319837" cy="339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88888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7891" y="1079500"/>
            <a:ext cx="6322219" cy="339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" name="Google Shape;43;p10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67892" y="1079500"/>
            <a:ext cx="2989659" cy="339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3600450" y="1079500"/>
            <a:ext cx="2989660" cy="339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9" name="Google Shape;49;p11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Highlight">
  <p:cSld name="Content with Highligh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267891" y="1422400"/>
            <a:ext cx="6322219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267891" y="1079500"/>
            <a:ext cx="632221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b="1" i="0" sz="1200" cap="none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12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67892" y="1422400"/>
            <a:ext cx="2989658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267892" y="1079500"/>
            <a:ext cx="29896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b="1" i="0" sz="1200" cap="none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3600450" y="1422400"/>
            <a:ext cx="2995018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4" type="body"/>
          </p:nvPr>
        </p:nvSpPr>
        <p:spPr>
          <a:xfrm>
            <a:off x="3600448" y="1079500"/>
            <a:ext cx="299501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b="1" i="0" sz="1200" cap="none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3" name="Google Shape;63;p13"/>
          <p:cNvCxnSpPr/>
          <p:nvPr/>
        </p:nvCxnSpPr>
        <p:spPr>
          <a:xfrm>
            <a:off x="220807" y="716437"/>
            <a:ext cx="6416387" cy="0"/>
          </a:xfrm>
          <a:prstGeom prst="straightConnector1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icture">
  <p:cSld name="Content and Pictur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67892" y="1079500"/>
            <a:ext cx="2989658" cy="339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4"/>
          <p:cNvSpPr/>
          <p:nvPr>
            <p:ph idx="2" type="pic"/>
          </p:nvPr>
        </p:nvSpPr>
        <p:spPr>
          <a:xfrm>
            <a:off x="4000500" y="0"/>
            <a:ext cx="2857500" cy="4819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9" name="Google Shape;69;p14"/>
          <p:cNvCxnSpPr/>
          <p:nvPr/>
        </p:nvCxnSpPr>
        <p:spPr>
          <a:xfrm>
            <a:off x="220807" y="716437"/>
            <a:ext cx="3166522" cy="0"/>
          </a:xfrm>
          <a:prstGeom prst="straightConnector1">
            <a:avLst/>
          </a:prstGeom>
          <a:noFill/>
          <a:ln cap="flat" cmpd="sng" w="19050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5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98600" y="1412416"/>
            <a:ext cx="3236976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0" type="dt"/>
          </p:nvPr>
        </p:nvSpPr>
        <p:spPr>
          <a:xfrm>
            <a:off x="469197" y="3843769"/>
            <a:ext cx="1458995" cy="39945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182875" spcFirstLastPara="1" rIns="18287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4826639"/>
            <a:ext cx="6858000" cy="316862"/>
          </a:xfrm>
          <a:prstGeom prst="rect">
            <a:avLst/>
          </a:prstGeom>
          <a:solidFill>
            <a:srgbClr val="133C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270273" y="1079500"/>
            <a:ext cx="6319837" cy="339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0273" y="4911973"/>
            <a:ext cx="353183" cy="1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5560081" y="4826639"/>
            <a:ext cx="1030029" cy="31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91425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170">
          <p15:clr>
            <a:srgbClr val="F26B43"/>
          </p15:clr>
        </p15:guide>
        <p15:guide id="6" pos="4151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052">
          <p15:clr>
            <a:srgbClr val="F26B43"/>
          </p15:clr>
        </p15:guide>
        <p15:guide id="9" pos="2268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1335716" y="1803228"/>
            <a:ext cx="4186570" cy="1220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26"/>
          <p:cNvSpPr/>
          <p:nvPr/>
        </p:nvSpPr>
        <p:spPr>
          <a:xfrm>
            <a:off x="0" y="4826639"/>
            <a:ext cx="6858000" cy="316862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0273" y="4911973"/>
            <a:ext cx="353183" cy="1669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junit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hyperlink" Target="http://en.wikipedia.org/wiki/Utility_class" TargetMode="External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type="title"/>
          </p:nvPr>
        </p:nvSpPr>
        <p:spPr>
          <a:xfrm>
            <a:off x="327265" y="1743157"/>
            <a:ext cx="3236976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Homework</a:t>
            </a:r>
            <a:br>
              <a:rPr lang="en-US" sz="5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Lecture #3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Task #1</a:t>
            </a:r>
            <a:endParaRPr b="1" sz="3600"/>
          </a:p>
        </p:txBody>
      </p:sp>
      <p:sp>
        <p:nvSpPr>
          <p:cNvPr id="175" name="Google Shape;175;p2"/>
          <p:cNvSpPr txBox="1"/>
          <p:nvPr>
            <p:ph idx="1" type="body"/>
          </p:nvPr>
        </p:nvSpPr>
        <p:spPr>
          <a:xfrm>
            <a:off x="234900" y="754050"/>
            <a:ext cx="65145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Create class </a:t>
            </a:r>
            <a:r>
              <a:rPr b="1" lang="en-US" sz="1400"/>
              <a:t>Card</a:t>
            </a:r>
            <a:r>
              <a:rPr lang="en-US" sz="1400"/>
              <a:t>, to store card holder name and account balance (use BigDecimal).</a:t>
            </a:r>
            <a:endParaRPr sz="1400"/>
          </a:p>
          <a:p>
            <a:pPr indent="0" lvl="0" marL="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Define overloaded constructors which allow:</a:t>
            </a:r>
            <a:endParaRPr/>
          </a:p>
          <a:p>
            <a:pPr indent="-171450" lvl="0" marL="17145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to create a Card by providing owner name and balance</a:t>
            </a:r>
            <a:endParaRPr/>
          </a:p>
          <a:p>
            <a:pPr indent="-171450" lvl="0" marL="17145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to create a Card by providing owner name</a:t>
            </a:r>
            <a:endParaRPr sz="1400"/>
          </a:p>
          <a:p>
            <a:pPr indent="0" lvl="0" marL="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Define methods to get from/add to/withdraw from card balance.</a:t>
            </a:r>
            <a:endParaRPr sz="1400"/>
          </a:p>
          <a:p>
            <a:pPr indent="0" lvl="0" marL="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Define additional method to display Card balance in different currency by providing exchange rate.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Write a Test to cover 100%.   See Junit tests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http://junit.org/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>
            <p:ph type="title"/>
          </p:nvPr>
        </p:nvSpPr>
        <p:spPr>
          <a:xfrm>
            <a:off x="270273" y="228600"/>
            <a:ext cx="63198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Task #2</a:t>
            </a:r>
            <a:endParaRPr b="1" sz="3600"/>
          </a:p>
        </p:txBody>
      </p:sp>
      <p:sp>
        <p:nvSpPr>
          <p:cNvPr id="181" name="Google Shape;181;p3"/>
          <p:cNvSpPr txBox="1"/>
          <p:nvPr>
            <p:ph idx="1" type="body"/>
          </p:nvPr>
        </p:nvSpPr>
        <p:spPr>
          <a:xfrm>
            <a:off x="270273" y="1079500"/>
            <a:ext cx="6319837" cy="339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Create </a:t>
            </a:r>
            <a:r>
              <a:rPr b="1" lang="en-US" sz="1400" u="sng"/>
              <a:t>utility class* </a:t>
            </a:r>
            <a:r>
              <a:rPr lang="en-US" sz="1400"/>
              <a:t>Median which consists of overloaded “median” methods to be able to evaluate median of array of integers and doubles</a:t>
            </a:r>
            <a:endParaRPr b="1" sz="1400" u="sng"/>
          </a:p>
          <a:p>
            <a:pPr indent="0" lvl="0" marL="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Verify you class by running attached MedianTest.java class</a:t>
            </a:r>
            <a:endParaRPr sz="1400"/>
          </a:p>
          <a:p>
            <a:pPr indent="0" lvl="0" marL="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4285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Utility Class</a:t>
            </a:r>
            <a:r>
              <a:rPr lang="en-US" sz="1400"/>
              <a:t>  E.g. https://en.wikipedia.org/wiki/Helper_class</a:t>
            </a:r>
            <a:endParaRPr sz="1400"/>
          </a:p>
        </p:txBody>
      </p:sp>
      <p:graphicFrame>
        <p:nvGraphicFramePr>
          <p:cNvPr id="182" name="Google Shape;182;p3"/>
          <p:cNvGraphicFramePr/>
          <p:nvPr/>
        </p:nvGraphicFramePr>
        <p:xfrm>
          <a:off x="3033713" y="3084072"/>
          <a:ext cx="792956" cy="400050"/>
        </p:xfrm>
        <a:graphic>
          <a:graphicData uri="http://schemas.openxmlformats.org/presentationml/2006/ole">
            <mc:AlternateContent>
              <mc:Choice Requires="v">
                <p:oleObj r:id="rId5" imgH="400050" imgW="792956" progId="Package" spid="_x0000_s1">
                  <p:embed/>
                </p:oleObj>
              </mc:Choice>
              <mc:Fallback>
                <p:oleObj r:id="rId6" imgH="400050" imgW="792956" progId="Package">
                  <p:embed/>
                  <p:pic>
                    <p:nvPicPr>
                      <p:cNvPr id="182" name="Google Shape;182;p3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33713" y="3084072"/>
                        <a:ext cx="792956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2018-01-26T19:23:30Z</dcterms:created>
  <dc:creator>Jennifer Markowitz</dc:creator>
</cp:coreProperties>
</file>