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7"/>
  </p:notesMasterIdLst>
  <p:sldIdLst>
    <p:sldId id="256" r:id="rId4"/>
    <p:sldId id="257" r:id="rId5"/>
    <p:sldId id="258" r:id="rId6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47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KE1nXC3uO8+oydi+ApkI/mFLi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4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chemeClr val="accen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398600" y="1412416"/>
            <a:ext cx="3236976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469197" y="3843769"/>
            <a:ext cx="1458995" cy="39945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98600" y="3049747"/>
            <a:ext cx="3236976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0453" y="0"/>
            <a:ext cx="2857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>
            <a:off x="4000453" y="0"/>
            <a:ext cx="2857500" cy="5143500"/>
          </a:xfrm>
          <a:prstGeom prst="rect">
            <a:avLst/>
          </a:prstGeom>
          <a:solidFill>
            <a:srgbClr val="464547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3">
            <a:alphaModFix/>
          </a:blip>
          <a:srcRect l="-1"/>
          <a:stretch/>
        </p:blipFill>
        <p:spPr>
          <a:xfrm rot="5400000">
            <a:off x="1432483" y="2372868"/>
            <a:ext cx="5143500" cy="39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910" y="511281"/>
            <a:ext cx="668463" cy="31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Highlight and Picture">
  <p:cSld name="Content with Highlight and Pictur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67892" y="1422400"/>
            <a:ext cx="2989659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>
            <a:spLocks noGrp="1"/>
          </p:cNvSpPr>
          <p:nvPr>
            <p:ph type="pic" idx="2"/>
          </p:nvPr>
        </p:nvSpPr>
        <p:spPr>
          <a:xfrm>
            <a:off x="4000500" y="0"/>
            <a:ext cx="28575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3"/>
          </p:nvPr>
        </p:nvSpPr>
        <p:spPr>
          <a:xfrm>
            <a:off x="267892" y="1079500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 b="1" i="0" cap="none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220807" y="716437"/>
            <a:ext cx="316652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and Picture">
  <p:cSld name="List and Pictur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>
            <a:spLocks noGrp="1"/>
          </p:cNvSpPr>
          <p:nvPr>
            <p:ph type="pic" idx="2"/>
          </p:nvPr>
        </p:nvSpPr>
        <p:spPr>
          <a:xfrm>
            <a:off x="4000500" y="0"/>
            <a:ext cx="28575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220807" y="716437"/>
            <a:ext cx="316652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67891" y="1092491"/>
            <a:ext cx="267462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3"/>
          </p:nvPr>
        </p:nvSpPr>
        <p:spPr>
          <a:xfrm>
            <a:off x="533229" y="1092491"/>
            <a:ext cx="2724321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4"/>
          </p:nvPr>
        </p:nvSpPr>
        <p:spPr>
          <a:xfrm>
            <a:off x="267891" y="4120134"/>
            <a:ext cx="267462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5"/>
          </p:nvPr>
        </p:nvSpPr>
        <p:spPr>
          <a:xfrm>
            <a:off x="267891" y="1698020"/>
            <a:ext cx="267462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6"/>
          </p:nvPr>
        </p:nvSpPr>
        <p:spPr>
          <a:xfrm>
            <a:off x="267891" y="2303549"/>
            <a:ext cx="267462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7"/>
          </p:nvPr>
        </p:nvSpPr>
        <p:spPr>
          <a:xfrm>
            <a:off x="267891" y="2909078"/>
            <a:ext cx="267462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8"/>
          </p:nvPr>
        </p:nvSpPr>
        <p:spPr>
          <a:xfrm>
            <a:off x="267891" y="3514607"/>
            <a:ext cx="267462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9"/>
          </p:nvPr>
        </p:nvSpPr>
        <p:spPr>
          <a:xfrm>
            <a:off x="533229" y="1697608"/>
            <a:ext cx="2724321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3"/>
          </p:nvPr>
        </p:nvSpPr>
        <p:spPr>
          <a:xfrm>
            <a:off x="533229" y="2302725"/>
            <a:ext cx="2724321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4"/>
          </p:nvPr>
        </p:nvSpPr>
        <p:spPr>
          <a:xfrm>
            <a:off x="533229" y="2907842"/>
            <a:ext cx="2724321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5"/>
          </p:nvPr>
        </p:nvSpPr>
        <p:spPr>
          <a:xfrm>
            <a:off x="533229" y="3512959"/>
            <a:ext cx="2724321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6"/>
          </p:nvPr>
        </p:nvSpPr>
        <p:spPr>
          <a:xfrm>
            <a:off x="533229" y="4118077"/>
            <a:ext cx="2724321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Profile - Right">
  <p:cSld name="Personal Profile - Righ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505421" y="1780395"/>
            <a:ext cx="2989658" cy="269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"/>
          </p:nvPr>
        </p:nvSpPr>
        <p:spPr>
          <a:xfrm>
            <a:off x="505420" y="1079500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 b="1" i="0" cap="none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3"/>
          </p:nvPr>
        </p:nvSpPr>
        <p:spPr>
          <a:xfrm>
            <a:off x="505420" y="1437495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77777"/>
              </a:lnSpc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 i="1" cap="none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000500" y="1"/>
            <a:ext cx="2857501" cy="4826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671679" y="1403226"/>
            <a:ext cx="1515140" cy="2020186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>
            <a:spLocks noGrp="1"/>
          </p:cNvSpPr>
          <p:nvPr>
            <p:ph type="pic" idx="4"/>
          </p:nvPr>
        </p:nvSpPr>
        <p:spPr>
          <a:xfrm>
            <a:off x="4805171" y="1581215"/>
            <a:ext cx="1248156" cy="1664208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Profile">
  <p:cSld name="Personal Profi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360241" y="1780395"/>
            <a:ext cx="2995018" cy="269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3360241" y="1079500"/>
            <a:ext cx="29896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 b="1" i="0" cap="none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-1" y="1"/>
            <a:ext cx="2857501" cy="4826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71179" y="1403226"/>
            <a:ext cx="1515140" cy="2020186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>
            <a:spLocks noGrp="1"/>
          </p:cNvSpPr>
          <p:nvPr>
            <p:ph type="pic" idx="3"/>
          </p:nvPr>
        </p:nvSpPr>
        <p:spPr>
          <a:xfrm>
            <a:off x="804671" y="1581215"/>
            <a:ext cx="1248156" cy="1664208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"/>
          </p:nvPr>
        </p:nvSpPr>
        <p:spPr>
          <a:xfrm>
            <a:off x="3360241" y="1437495"/>
            <a:ext cx="299515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77777"/>
              </a:lnSpc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 i="1" cap="none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 Color Canvas">
  <p:cSld name="Content on Color Canvas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67891" y="1079500"/>
            <a:ext cx="6322219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on Color Canvas">
  <p:cSld name="Comparison on Color Canvas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67892" y="1422400"/>
            <a:ext cx="2989658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267892" y="1079500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 i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3"/>
          </p:nvPr>
        </p:nvSpPr>
        <p:spPr>
          <a:xfrm>
            <a:off x="3600450" y="1422400"/>
            <a:ext cx="2995018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4"/>
          </p:nvPr>
        </p:nvSpPr>
        <p:spPr>
          <a:xfrm>
            <a:off x="3600449" y="1079500"/>
            <a:ext cx="2989661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 i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2" name="Google Shape;122;p20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on Color Canvas">
  <p:cSld name="Three Content on Color Canvas">
    <p:bg>
      <p:bgPr>
        <a:solidFill>
          <a:schemeClr val="accent6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845381" y="1238584"/>
            <a:ext cx="1728216" cy="290353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274300" rIns="182875" bIns="274300" anchor="t" anchorCtr="0">
            <a:normAutofit/>
          </a:bodyPr>
          <a:lstStyle>
            <a:lvl1pPr marL="457200" lvl="0" indent="-292100" algn="l">
              <a:lnSpc>
                <a:spcPct val="16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1pPr>
            <a:lvl2pPr marL="914400" lvl="1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2"/>
          </p:nvPr>
        </p:nvSpPr>
        <p:spPr>
          <a:xfrm>
            <a:off x="4301813" y="799672"/>
            <a:ext cx="1728216" cy="4389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i="0" cap="none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cap="none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3"/>
          </p:nvPr>
        </p:nvSpPr>
        <p:spPr>
          <a:xfrm>
            <a:off x="2573597" y="799672"/>
            <a:ext cx="1728216" cy="4389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i="0" cap="none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cap="none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4"/>
          </p:nvPr>
        </p:nvSpPr>
        <p:spPr>
          <a:xfrm>
            <a:off x="845381" y="799672"/>
            <a:ext cx="1728216" cy="4389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i="0" cap="none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cap="none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5"/>
          </p:nvPr>
        </p:nvSpPr>
        <p:spPr>
          <a:xfrm>
            <a:off x="4301813" y="1238584"/>
            <a:ext cx="1728216" cy="290353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274300" rIns="182875" bIns="274300" anchor="t" anchorCtr="0">
            <a:normAutofit/>
          </a:bodyPr>
          <a:lstStyle>
            <a:lvl1pPr marL="457200" lvl="0" indent="-292100" algn="l">
              <a:lnSpc>
                <a:spcPct val="16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1pPr>
            <a:lvl2pPr marL="914400" lvl="1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6"/>
          </p:nvPr>
        </p:nvSpPr>
        <p:spPr>
          <a:xfrm>
            <a:off x="2573597" y="1238584"/>
            <a:ext cx="1728216" cy="290353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274300" rIns="182875" bIns="274300" anchor="t" anchorCtr="0">
            <a:normAutofit/>
          </a:bodyPr>
          <a:lstStyle>
            <a:lvl1pPr marL="457200" lvl="0" indent="-292100" algn="l">
              <a:lnSpc>
                <a:spcPct val="16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1pPr>
            <a:lvl2pPr marL="914400" lvl="1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EPAM Blue">
  <p:cSld name="Quote - EPAM Blue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1335715" y="2098360"/>
            <a:ext cx="4186570" cy="58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2">
            <a:alphaModFix amt="16000"/>
          </a:blip>
          <a:srcRect t="63049" r="42496"/>
          <a:stretch/>
        </p:blipFill>
        <p:spPr>
          <a:xfrm>
            <a:off x="1" y="-122440"/>
            <a:ext cx="1161152" cy="118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 amt="16000"/>
          </a:blip>
          <a:srcRect t="63049" r="42496"/>
          <a:stretch/>
        </p:blipFill>
        <p:spPr>
          <a:xfrm rot="10800000">
            <a:off x="5696848" y="3681860"/>
            <a:ext cx="1161152" cy="118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3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seStudy">
  <p:cSld name="1_CaseStu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4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45" name="Google Shape;145;p24"/>
          <p:cNvCxnSpPr/>
          <p:nvPr/>
        </p:nvCxnSpPr>
        <p:spPr>
          <a:xfrm rot="10800000">
            <a:off x="4489848" y="703219"/>
            <a:ext cx="0" cy="4123421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24"/>
          <p:cNvSpPr>
            <a:spLocks noGrp="1"/>
          </p:cNvSpPr>
          <p:nvPr>
            <p:ph type="pic" idx="2"/>
          </p:nvPr>
        </p:nvSpPr>
        <p:spPr>
          <a:xfrm>
            <a:off x="0" y="711727"/>
            <a:ext cx="4489848" cy="408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4489848" y="711727"/>
            <a:ext cx="2368152" cy="518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28575" rIns="0" bIns="28575" anchor="ctr" anchorCtr="0">
            <a:noAutofit/>
          </a:bodyPr>
          <a:lstStyle/>
          <a:p>
            <a:pPr marL="0" marR="23813" lvl="0" indent="2381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489847" y="769496"/>
            <a:ext cx="2368153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 i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cap="none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3"/>
          </p:nvPr>
        </p:nvSpPr>
        <p:spPr>
          <a:xfrm>
            <a:off x="4644910" y="1772289"/>
            <a:ext cx="1992284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6444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4"/>
          </p:nvPr>
        </p:nvSpPr>
        <p:spPr>
          <a:xfrm>
            <a:off x="4644910" y="1429389"/>
            <a:ext cx="199228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 b="1" i="0" cap="none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with Custom Picture">
  <p:cSld name="Cover with Custom Picture">
    <p:bg>
      <p:bgPr>
        <a:solidFill>
          <a:schemeClr val="accen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98600" y="1412416"/>
            <a:ext cx="3236976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469197" y="3843769"/>
            <a:ext cx="1458995" cy="39945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398600" y="3049747"/>
            <a:ext cx="3236976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>
            <a:spLocks noGrp="1"/>
          </p:cNvSpPr>
          <p:nvPr>
            <p:ph type="pic" idx="2"/>
          </p:nvPr>
        </p:nvSpPr>
        <p:spPr>
          <a:xfrm>
            <a:off x="4000500" y="0"/>
            <a:ext cx="2857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3"/>
          </p:nvPr>
        </p:nvSpPr>
        <p:spPr>
          <a:xfrm>
            <a:off x="3805351" y="0"/>
            <a:ext cx="397764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" name="Google Shape;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910" y="511281"/>
            <a:ext cx="668463" cy="31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- EPAM Blue">
  <p:cSld name="Breaker - EPAM Blu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- Bright Blue">
  <p:cSld name="Breaker - Bright Blue">
    <p:bg>
      <p:bgPr>
        <a:solidFill>
          <a:schemeClr val="accent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1pPr>
            <a:lvl2pPr lvl="1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- Lime Green">
  <p:cSld name="Breaker - Lime Green">
    <p:bg>
      <p:bgPr>
        <a:solidFill>
          <a:schemeClr val="accent4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1pPr>
            <a:lvl2pPr lvl="1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- Coral">
  <p:cSld name="Breaker - Coral">
    <p:bg>
      <p:bgPr>
        <a:solidFill>
          <a:schemeClr val="accent6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1pPr>
            <a:lvl2pPr lvl="1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nvas">
  <p:cSld name="Canva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0273" y="1079500"/>
            <a:ext cx="6319837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8888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7891" y="1079500"/>
            <a:ext cx="6322219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10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67892" y="1079500"/>
            <a:ext cx="2989659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3600450" y="1079500"/>
            <a:ext cx="2989660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" name="Google Shape;49;p11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Highlight">
  <p:cSld name="Content with Highligh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267891" y="1422400"/>
            <a:ext cx="6322219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267891" y="1079500"/>
            <a:ext cx="632221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 b="1" i="0" cap="none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5" name="Google Shape;55;p12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267892" y="1422400"/>
            <a:ext cx="2989658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267892" y="1079500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 b="1" i="0" cap="none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3600450" y="1422400"/>
            <a:ext cx="2995018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4"/>
          </p:nvPr>
        </p:nvSpPr>
        <p:spPr>
          <a:xfrm>
            <a:off x="3600448" y="1079500"/>
            <a:ext cx="299501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 b="1" i="0" cap="none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icture">
  <p:cSld name="Content and Pictur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67892" y="1079500"/>
            <a:ext cx="2989658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4000500" y="0"/>
            <a:ext cx="28575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220807" y="716437"/>
            <a:ext cx="316652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398600" y="1412416"/>
            <a:ext cx="3236976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469197" y="3843769"/>
            <a:ext cx="1458995" cy="39945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4826639"/>
            <a:ext cx="6858000" cy="316862"/>
          </a:xfrm>
          <a:prstGeom prst="rect">
            <a:avLst/>
          </a:prstGeom>
          <a:solidFill>
            <a:srgbClr val="133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270273" y="1079500"/>
            <a:ext cx="6319837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70273" y="4911973"/>
            <a:ext cx="353183" cy="1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170">
          <p15:clr>
            <a:srgbClr val="F26B43"/>
          </p15:clr>
        </p15:guide>
        <p15:guide id="6" pos="4151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052">
          <p15:clr>
            <a:srgbClr val="F26B43"/>
          </p15:clr>
        </p15:guide>
        <p15:guide id="9" pos="2268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0" y="4826639"/>
            <a:ext cx="6858000" cy="316862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0273" y="4911973"/>
            <a:ext cx="353183" cy="1669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bble_sort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efactoring.guru/ru/design-patterns/strategy" TargetMode="External"/><Relationship Id="rId5" Type="http://schemas.openxmlformats.org/officeDocument/2006/relationships/hyperlink" Target="http://ru.wikipedia.org/wiki/%D0%A1%D1%82%D1%80%D0%B0%D1%82%D0%B5%D0%B3%D0%B8%D1%8F_(%D1%88%D0%B0%D0%B1%D0%BB%D0%BE%D0%BD_%D0%BF%D1%80%D0%BE%D0%B5%D0%BA%D1%82%D0%B8%D1%80%D0%BE%D0%B2%D0%B0%D0%BD%D0%B8%D1%8F)" TargetMode="External"/><Relationship Id="rId4" Type="http://schemas.openxmlformats.org/officeDocument/2006/relationships/hyperlink" Target="http://en.wikipedia.org/wiki/Selection_s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129702" y="1451327"/>
            <a:ext cx="3657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br>
              <a:rPr lang="ru-RU" sz="5400"/>
            </a:br>
            <a:r>
              <a:rPr lang="ru-RU" sz="5400"/>
              <a:t>Homework 4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 b="1"/>
              <a:t>Задание #1</a:t>
            </a:r>
            <a:endParaRPr sz="3600" b="1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70273" y="1079500"/>
            <a:ext cx="6319837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98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None/>
            </a:pPr>
            <a:r>
              <a:rPr lang="ru-RU" sz="1603"/>
              <a:t>На базе задания #3.1:</a:t>
            </a:r>
            <a:endParaRPr sz="1603"/>
          </a:p>
          <a:p>
            <a:pPr marL="0" lvl="0" indent="0" algn="l" rtl="0">
              <a:lnSpc>
                <a:spcPct val="99812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3"/>
              <a:buNone/>
            </a:pPr>
            <a:endParaRPr sz="1603"/>
          </a:p>
          <a:p>
            <a:pPr marL="0" lvl="0" indent="0" algn="l" rtl="0">
              <a:lnSpc>
                <a:spcPct val="99812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3"/>
              <a:buNone/>
            </a:pPr>
            <a:r>
              <a:rPr lang="ru-RU" sz="1603"/>
              <a:t>Определите два подкласса </a:t>
            </a:r>
            <a:r>
              <a:rPr lang="ru-RU" sz="1603" b="1"/>
              <a:t>CreditCard</a:t>
            </a:r>
            <a:r>
              <a:rPr lang="ru-RU" sz="1603"/>
              <a:t> и </a:t>
            </a:r>
            <a:r>
              <a:rPr lang="ru-RU" sz="1603" b="1"/>
              <a:t>DebitCard</a:t>
            </a:r>
            <a:r>
              <a:rPr lang="ru-RU" sz="1603"/>
              <a:t> которые реализуют соотв. поведение :</a:t>
            </a:r>
            <a:endParaRPr/>
          </a:p>
          <a:p>
            <a:pPr marL="171450" lvl="0" indent="-171450" algn="l" rtl="0">
              <a:lnSpc>
                <a:spcPct val="99812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3"/>
              <a:buChar char="•"/>
            </a:pPr>
            <a:r>
              <a:rPr lang="ru-RU" sz="1603"/>
              <a:t>дебетовая карта: не допускает снятие денег (уменьшение баланса) если это приводит к отрицательному остатку на карте.</a:t>
            </a:r>
            <a:endParaRPr/>
          </a:p>
          <a:p>
            <a:pPr marL="171450" lvl="0" indent="-171450" algn="l" rtl="0">
              <a:lnSpc>
                <a:spcPct val="99812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3"/>
              <a:buChar char="•"/>
            </a:pPr>
            <a:r>
              <a:rPr lang="ru-RU" sz="1603"/>
              <a:t>кредитная карта: допускает снятие со счета, даже если баланс не положительный. Т.о., у владельца карты накапливается долг.</a:t>
            </a:r>
            <a:endParaRPr/>
          </a:p>
          <a:p>
            <a:pPr marL="0" lvl="0" indent="0" algn="l" rtl="0">
              <a:lnSpc>
                <a:spcPct val="99812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3"/>
              <a:buNone/>
            </a:pPr>
            <a:endParaRPr sz="1603"/>
          </a:p>
          <a:p>
            <a:pPr marL="0" lvl="0" indent="0" algn="l" rtl="0">
              <a:lnSpc>
                <a:spcPct val="11228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rPr lang="ru-RU" sz="1425"/>
              <a:t>Также, реализуйте класс Банкомат (Atm) который, используя переданную ему карту, позволяет проводить операции пополнения/снятия.</a:t>
            </a:r>
            <a:endParaRPr/>
          </a:p>
          <a:p>
            <a:pPr marL="0" lvl="0" indent="0" algn="l" rtl="0">
              <a:lnSpc>
                <a:spcPct val="99812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3"/>
              <a:buNone/>
            </a:pPr>
            <a:endParaRPr sz="1603"/>
          </a:p>
          <a:p>
            <a:pPr marL="0" lvl="0" indent="0" algn="l" rtl="0">
              <a:lnSpc>
                <a:spcPct val="11228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rPr lang="ru-RU" sz="1425"/>
              <a:t>Юнит-тестами постараться эмулировать указанное выше поведение.</a:t>
            </a:r>
            <a:endParaRPr sz="1425"/>
          </a:p>
          <a:p>
            <a:pPr marL="171450" lvl="0" indent="-126238" algn="l" rtl="0">
              <a:lnSpc>
                <a:spcPct val="224719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12"/>
              <a:buFont typeface="Calibri"/>
              <a:buNone/>
            </a:pPr>
            <a:endParaRPr sz="7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>
            <a:spLocks noGrp="1"/>
          </p:cNvSpPr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 b="1"/>
              <a:t>Задание #2</a:t>
            </a:r>
            <a:endParaRPr sz="3600" b="1"/>
          </a:p>
        </p:txBody>
      </p:sp>
      <p:sp>
        <p:nvSpPr>
          <p:cNvPr id="181" name="Google Shape;181;p3"/>
          <p:cNvSpPr txBox="1">
            <a:spLocks noGrp="1"/>
          </p:cNvSpPr>
          <p:nvPr>
            <p:ph type="body" idx="1"/>
          </p:nvPr>
        </p:nvSpPr>
        <p:spPr>
          <a:xfrm>
            <a:off x="270275" y="657977"/>
            <a:ext cx="6319800" cy="45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/>
              <a:t>Реализуйте программу, которая может отсортировать массив целых чисел двумя способами: алгоритм </a:t>
            </a:r>
            <a:r>
              <a:rPr lang="ru-RU" sz="1600" u="sng" dirty="0">
                <a:solidFill>
                  <a:schemeClr val="hlink"/>
                </a:solidFill>
                <a:hlinkClick r:id="rId3"/>
              </a:rPr>
              <a:t>Сортировки пузырьком</a:t>
            </a:r>
            <a:r>
              <a:rPr lang="ru-RU" sz="1600" dirty="0"/>
              <a:t> и алгоритм </a:t>
            </a:r>
            <a:r>
              <a:rPr lang="ru-RU" sz="1600" u="sng" dirty="0">
                <a:solidFill>
                  <a:schemeClr val="hlink"/>
                </a:solidFill>
                <a:hlinkClick r:id="rId4"/>
              </a:rPr>
              <a:t>Сортировки выбором</a:t>
            </a:r>
            <a:r>
              <a:rPr lang="ru-RU" sz="16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/>
              <a:t>Используйте шаблон проектирования «</a:t>
            </a:r>
            <a:r>
              <a:rPr lang="ru-RU" sz="1600" u="sng" dirty="0">
                <a:solidFill>
                  <a:schemeClr val="hlink"/>
                </a:solidFill>
                <a:hlinkClick r:id="rId5"/>
              </a:rPr>
              <a:t>Стратегия</a:t>
            </a:r>
            <a:r>
              <a:rPr lang="ru-RU" sz="1600" dirty="0"/>
              <a:t>» для построения программы.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u="sng" dirty="0">
                <a:solidFill>
                  <a:schemeClr val="hlink"/>
                </a:solidFill>
                <a:hlinkClick r:id="rId6"/>
              </a:rPr>
              <a:t>Стратегия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/>
              <a:t>Должно получится нечто подобное:</a:t>
            </a:r>
            <a:endParaRPr sz="1200" dirty="0"/>
          </a:p>
          <a:p>
            <a:pPr marL="0" lvl="0" indent="0" algn="l" rtl="0">
              <a:lnSpc>
                <a:spcPct val="133333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 dirty="0" err="1"/>
              <a:t>int</a:t>
            </a:r>
            <a:r>
              <a:rPr lang="ru-RU" sz="1200" dirty="0"/>
              <a:t>[] </a:t>
            </a:r>
            <a:r>
              <a:rPr lang="ru-RU" sz="1200" dirty="0" err="1"/>
              <a:t>array</a:t>
            </a:r>
            <a:r>
              <a:rPr lang="ru-RU" sz="1200" dirty="0"/>
              <a:t> = … // инициализация массива</a:t>
            </a:r>
            <a:endParaRPr sz="1200" dirty="0"/>
          </a:p>
          <a:p>
            <a:pPr marL="0" lvl="0" indent="0" algn="l" rtl="0">
              <a:lnSpc>
                <a:spcPct val="133333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 dirty="0" err="1"/>
              <a:t>Sorter</a:t>
            </a:r>
            <a:r>
              <a:rPr lang="ru-RU" sz="1200" dirty="0"/>
              <a:t> </a:t>
            </a:r>
            <a:r>
              <a:rPr lang="ru-RU" sz="1200" dirty="0" err="1"/>
              <a:t>sortStrategy</a:t>
            </a:r>
            <a:r>
              <a:rPr lang="ru-RU" sz="1200" dirty="0"/>
              <a:t> = … // выбор стратегии (на основании аргумента программы или ввода 	               // пользователя)</a:t>
            </a:r>
            <a:endParaRPr sz="1200" dirty="0"/>
          </a:p>
          <a:p>
            <a:pPr marL="0" lvl="0" indent="0" algn="l" rtl="0">
              <a:lnSpc>
                <a:spcPct val="133333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 dirty="0" err="1"/>
              <a:t>SortingContext</a:t>
            </a:r>
            <a:r>
              <a:rPr lang="ru-RU" sz="1200" dirty="0"/>
              <a:t> </a:t>
            </a:r>
            <a:r>
              <a:rPr lang="ru-RU" sz="1200" dirty="0" err="1"/>
              <a:t>context</a:t>
            </a:r>
            <a:r>
              <a:rPr lang="ru-RU" sz="1200" dirty="0"/>
              <a:t> = </a:t>
            </a:r>
            <a:r>
              <a:rPr lang="ru-RU" sz="1200" dirty="0" err="1"/>
              <a:t>new</a:t>
            </a:r>
            <a:r>
              <a:rPr lang="ru-RU" sz="1200" dirty="0"/>
              <a:t> </a:t>
            </a:r>
            <a:r>
              <a:rPr lang="ru-RU" sz="1200" dirty="0" err="1"/>
              <a:t>SortingContext</a:t>
            </a:r>
            <a:r>
              <a:rPr lang="ru-RU" sz="1200" dirty="0"/>
              <a:t>(</a:t>
            </a:r>
            <a:r>
              <a:rPr lang="ru-RU" sz="1200" dirty="0" err="1"/>
              <a:t>sortStrategy</a:t>
            </a:r>
            <a:r>
              <a:rPr lang="ru-RU" sz="1200" dirty="0"/>
              <a:t>);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 dirty="0" err="1"/>
              <a:t>context.execute</a:t>
            </a:r>
            <a:r>
              <a:rPr lang="ru-RU" sz="1200" dirty="0"/>
              <a:t>(</a:t>
            </a:r>
            <a:r>
              <a:rPr lang="ru-RU" sz="1200" dirty="0" err="1"/>
              <a:t>array</a:t>
            </a:r>
            <a:r>
              <a:rPr lang="ru-RU" sz="1200" dirty="0"/>
              <a:t>); // сортировка массива</a:t>
            </a:r>
            <a:br>
              <a:rPr lang="ru-RU" sz="1600" dirty="0"/>
            </a:b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</p:txBody>
      </p:sp>
      <p:pic>
        <p:nvPicPr>
          <p:cNvPr id="182" name="Google Shape;182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8347" y="1868116"/>
            <a:ext cx="2566392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Covers</vt:lpstr>
      <vt:lpstr>General</vt:lpstr>
      <vt:lpstr>Breakers</vt:lpstr>
      <vt:lpstr> Homework 4</vt:lpstr>
      <vt:lpstr>Задание #1</vt:lpstr>
      <vt:lpstr>Задание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Homework 4</dc:title>
  <dc:creator>Jennifer Markowitz</dc:creator>
  <cp:lastModifiedBy>Dima Bendik</cp:lastModifiedBy>
  <cp:revision>1</cp:revision>
  <dcterms:created xsi:type="dcterms:W3CDTF">2018-01-26T19:23:30Z</dcterms:created>
  <dcterms:modified xsi:type="dcterms:W3CDTF">2021-09-20T13:57:15Z</dcterms:modified>
</cp:coreProperties>
</file>