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5EF"/>
    <a:srgbClr val="8F58F2"/>
    <a:srgbClr val="9B72EC"/>
    <a:srgbClr val="2EB3BA"/>
    <a:srgbClr val="3ECAA2"/>
    <a:srgbClr val="61CBA3"/>
    <a:srgbClr val="FFBA08"/>
    <a:srgbClr val="05A6F0"/>
    <a:srgbClr val="81BC06"/>
    <a:srgbClr val="F35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DAED6-3EDB-438A-9CCE-3E3850D60005}" v="30" dt="2023-05-16T10:14:2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B846-5534-3A8C-C1E5-5D819E82A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33FB1-9DCA-3C10-C8CB-796E05E3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BAEE-0D9F-05FF-1624-0D7ECCC4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9C96-DFDB-2CBB-7406-5E36D530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6E48-6AFB-045D-5DDC-FECA158E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113-9FB8-82E5-B818-356392E1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F961-3375-E8B4-F4F8-C4332032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03EE-2A75-9217-FBBE-C626AFF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0CB7-AD32-36CE-5CBB-9E094CD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D3BD-BFA9-DD0B-8124-E90630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EC611-2A8F-3ECE-CDF9-856D3496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6F43-234A-C09D-34A4-0DCFA118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DDE7-D736-9CDA-6F4C-C8CCAB6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1064-110C-23A9-CCAC-C3BC2438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AA5F-A882-511A-20B2-91924FE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3BEB-8739-F4A6-D507-EA42EA8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8C9A-7609-1834-ACF9-74A3702C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655C-BDDE-456E-72E5-8C5FC10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722A-8CE8-4843-7DF2-5F91367E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1331-A671-2EB3-7233-175BB18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A2FE-FA5E-4816-7170-F5C3D3FB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4F1B-DF35-2F8A-7B62-B5CA4F3E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354E-D5AB-DC7C-7AF6-9BE7A38F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77A9-88B5-340E-689D-38720D72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9EB1-35C9-9097-1ADB-0EBCE57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9918-C54E-D538-1616-429AB5FE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8BEF-6B2C-9CB5-520D-BA058A52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0A5D-BD8B-2E9B-1A38-FE408BB3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7902-8A29-B4DB-1A97-C0AD5A19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18A3-84B1-B46B-1D8C-F211695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791B-1F15-0927-B4D5-6225365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6E1-143D-8A20-D9D8-93422D1E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F9C5-7257-EAA7-05AE-4CA05FE6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877A-3C1F-59EE-9DA1-56EAA01E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D9B87-F898-C314-FF7F-069919715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44BC7-F723-1231-03CB-693EA69B9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F238C-D62B-2954-E676-631E363F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CDA9E-2C2B-FA05-6B52-B9ADC701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128DB-371F-9CCE-71A5-F78EEDA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3388-AD84-61A6-9BAC-F26BFA8C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C4095-3EC5-0FB3-E815-26887D95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0EAC3-24FB-58F1-4873-1B5F41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11F6-98F7-D3EC-1157-3C5E8409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ADCE8-CC62-F614-DCC1-6130D25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2F25D-8D2E-6F09-D24F-CB6C7776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83DE9-B1FC-19CF-DC96-7C6EC21D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EC82-EE89-91EF-EC5F-DF364B70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3A36-8CEE-9D68-F8C0-4D32775F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BEE9-434F-76C0-2B48-73C7EB84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E82F-1A5E-F2F1-C0C5-BB3F4198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8AB46-91CA-44C8-D410-5B7A79D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1DAEE-A83C-806F-7BE2-16F2013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D204-3395-A8D2-E1E5-3A7231EB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11E57-1F01-F380-3E51-1174843BB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5FB2-ADCB-37B0-83EB-B6222451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25AE-8B94-D2AF-C37A-BEA5779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74A1-88A9-A7C8-CC13-8C87DDC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2025-3021-0FC1-1671-7CB92D2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B9D3-C8E8-68D6-C44F-890E7D9F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FB65-41A9-5EDD-A996-10F21BCC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9CB0-2D86-235E-1D44-C91C18FA3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5285-0B91-4384-B165-2D0E05AA8C5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67E1-9AF9-7910-8819-B4446C85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868E-C9C5-3B97-EA76-7F3F7F8D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E3E4-EA05-4BBA-B52C-4D808BC3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A2F8-1D9C-09A8-30D5-9BD25BB8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MSAL/Simple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7E7A-E904-61AB-2590-F2DACDF9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Three ways to implement simple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5097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CCF0-721D-4088-5E91-3BD395A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Authentication Library (MSAL)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0646-542A-086D-96D3-FD946DA5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 library that makes using </a:t>
            </a:r>
            <a:r>
              <a:rPr lang="en-US" dirty="0" err="1"/>
              <a:t>AzureAD</a:t>
            </a:r>
            <a:r>
              <a:rPr lang="en-US" dirty="0"/>
              <a:t> for sign-on extremely simple</a:t>
            </a:r>
          </a:p>
          <a:p>
            <a:pPr>
              <a:spcBef>
                <a:spcPts val="2400"/>
              </a:spcBef>
            </a:pPr>
            <a:r>
              <a:rPr lang="en-US" dirty="0"/>
              <a:t>Can also be used for Authorization (e.g., application roles for users), but then IT would have to manage assignment of those roles</a:t>
            </a:r>
          </a:p>
          <a:p>
            <a:pPr>
              <a:spcBef>
                <a:spcPts val="2400"/>
              </a:spcBef>
            </a:pPr>
            <a:r>
              <a:rPr lang="en-US" dirty="0"/>
              <a:t>Can be used for exec domain only, for external domains, and/or for social logins – all depending upon a simple configuration in AD</a:t>
            </a:r>
          </a:p>
          <a:p>
            <a:pPr>
              <a:spcBef>
                <a:spcPts val="2400"/>
              </a:spcBef>
            </a:pPr>
            <a:r>
              <a:rPr lang="en-US" dirty="0"/>
              <a:t>Has integrated Visual Studio Wizard that generates appsettings configurations</a:t>
            </a:r>
          </a:p>
          <a:p>
            <a:pPr>
              <a:spcBef>
                <a:spcPts val="2400"/>
              </a:spcBef>
            </a:pPr>
            <a:r>
              <a:rPr lang="en-US" dirty="0"/>
              <a:t>Requires a couple of lines of code in </a:t>
            </a:r>
            <a:r>
              <a:rPr lang="en-US" dirty="0" err="1"/>
              <a:t>Program.cs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7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99B-D09E-0E4A-A502-3BC82D49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Simple, two-entity approach to assigning application roles to users</a:t>
            </a:r>
          </a:p>
          <a:p>
            <a:pPr>
              <a:spcBef>
                <a:spcPts val="2400"/>
              </a:spcBef>
            </a:pPr>
            <a:r>
              <a:rPr lang="en-US" dirty="0"/>
              <a:t>Accommodates either single or multiple roles per user</a:t>
            </a:r>
          </a:p>
          <a:p>
            <a:pPr>
              <a:spcBef>
                <a:spcPts val="2400"/>
              </a:spcBef>
            </a:pPr>
            <a:r>
              <a:rPr lang="en-US" dirty="0"/>
              <a:t>Designed to use two extra tables – AppUser and </a:t>
            </a:r>
            <a:r>
              <a:rPr lang="en-US" dirty="0" err="1"/>
              <a:t>AppRole</a:t>
            </a:r>
            <a:r>
              <a:rPr lang="en-US" dirty="0"/>
              <a:t> – per  application and database</a:t>
            </a:r>
          </a:p>
          <a:p>
            <a:pPr>
              <a:spcBef>
                <a:spcPts val="2400"/>
              </a:spcBef>
            </a:pPr>
            <a:r>
              <a:rPr lang="en-US" dirty="0" err="1"/>
              <a:t>AppUser.UserName</a:t>
            </a:r>
            <a:r>
              <a:rPr lang="en-US" dirty="0"/>
              <a:t>, which is received via authentication (e.g., MSAL), is used to look up </a:t>
            </a:r>
            <a:r>
              <a:rPr lang="en-US" dirty="0" err="1"/>
              <a:t>AppUser.Role</a:t>
            </a:r>
            <a:r>
              <a:rPr lang="en-US" dirty="0"/>
              <a:t> (a string field).  </a:t>
            </a:r>
            <a:r>
              <a:rPr lang="en-US" dirty="0" err="1"/>
              <a:t>AppRole</a:t>
            </a:r>
            <a:r>
              <a:rPr lang="en-US" dirty="0"/>
              <a:t> is only used for lookups (defining the possible roles for an application)</a:t>
            </a:r>
          </a:p>
          <a:p>
            <a:pPr>
              <a:spcBef>
                <a:spcPts val="2400"/>
              </a:spcBef>
            </a:pPr>
            <a:r>
              <a:rPr lang="en-US" dirty="0"/>
              <a:t>Implemented in different ways for MVC, Blazor Server, and WASM</a:t>
            </a:r>
          </a:p>
        </p:txBody>
      </p:sp>
    </p:spTree>
    <p:extLst>
      <p:ext uri="{BB962C8B-B14F-4D97-AF65-F5344CB8AC3E}">
        <p14:creationId xmlns:p14="http://schemas.microsoft.com/office/powerpoint/2010/main" val="37165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2583518" y="4916551"/>
            <a:ext cx="725595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EEDF23D1-4D35-C982-9088-CC930E1FD96F}"/>
              </a:ext>
            </a:extLst>
          </p:cNvPr>
          <p:cNvCxnSpPr>
            <a:cxnSpLocks/>
            <a:stCxn id="1048" idx="3"/>
            <a:endCxn id="1036" idx="1"/>
          </p:cNvCxnSpPr>
          <p:nvPr/>
        </p:nvCxnSpPr>
        <p:spPr>
          <a:xfrm flipV="1">
            <a:off x="5612625" y="5819524"/>
            <a:ext cx="4420321" cy="236219"/>
          </a:xfrm>
          <a:prstGeom prst="bentConnector2">
            <a:avLst/>
          </a:prstGeom>
          <a:ln w="28575">
            <a:prstDash val="dash"/>
            <a:headEnd type="triangle" w="lg" len="med"/>
            <a:tailEnd type="non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MVC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596742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1906257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043839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641838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239079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548595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313117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47644371-8673-5242-5FED-471C49FDC01C}"/>
              </a:ext>
            </a:extLst>
          </p:cNvPr>
          <p:cNvSpPr/>
          <p:nvPr/>
        </p:nvSpPr>
        <p:spPr>
          <a:xfrm>
            <a:off x="10291193" y="2161645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E7F00F6-033D-C613-B572-35476BEB0749}"/>
              </a:ext>
            </a:extLst>
          </p:cNvPr>
          <p:cNvGrpSpPr/>
          <p:nvPr/>
        </p:nvGrpSpPr>
        <p:grpSpPr>
          <a:xfrm>
            <a:off x="8012043" y="4431627"/>
            <a:ext cx="1543050" cy="969847"/>
            <a:chOff x="7896789" y="5329060"/>
            <a:chExt cx="1543050" cy="969847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64A7799-09B2-1580-1700-301242BB1386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820B6AE-E9A3-C343-3269-A9BA55268D39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00E795-267F-E25A-F899-171DDCB95925}"/>
              </a:ext>
            </a:extLst>
          </p:cNvPr>
          <p:cNvSpPr/>
          <p:nvPr/>
        </p:nvSpPr>
        <p:spPr>
          <a:xfrm rot="16200000">
            <a:off x="6336725" y="4477700"/>
            <a:ext cx="1805947" cy="877698"/>
          </a:xfrm>
          <a:prstGeom prst="rect">
            <a:avLst/>
          </a:prstGeom>
          <a:gradFill>
            <a:gsLst>
              <a:gs pos="0">
                <a:srgbClr val="61CBA3"/>
              </a:gs>
              <a:gs pos="50000">
                <a:srgbClr val="3ECAA2"/>
              </a:gs>
              <a:gs pos="100000">
                <a:srgbClr val="2EB3BA"/>
              </a:gs>
            </a:gsLst>
          </a:gradFill>
          <a:effectLst>
            <a:outerShdw blurRad="57150" dist="19050" dir="5400000" sx="120000" sy="120000" algn="ctr" rotWithShape="0">
              <a:srgbClr val="FFFF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>
                <a:latin typeface="+mj-lt"/>
              </a:rPr>
              <a:t>MvcSimple Authorization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Middleware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CF01444-7CAB-898D-4DA5-7CDB51D40EDA}"/>
              </a:ext>
            </a:extLst>
          </p:cNvPr>
          <p:cNvSpPr/>
          <p:nvPr/>
        </p:nvSpPr>
        <p:spPr>
          <a:xfrm rot="16200000">
            <a:off x="9129972" y="4723079"/>
            <a:ext cx="1805946" cy="3869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cxnSp>
        <p:nvCxnSpPr>
          <p:cNvPr id="1037" name="Connector: Elbow 28">
            <a:extLst>
              <a:ext uri="{FF2B5EF4-FFF2-40B4-BE49-F238E27FC236}">
                <a16:creationId xmlns:a16="http://schemas.microsoft.com/office/drawing/2014/main" id="{397EEBC7-4900-157F-3D24-242A8E2A3344}"/>
              </a:ext>
            </a:extLst>
          </p:cNvPr>
          <p:cNvCxnSpPr>
            <a:cxnSpLocks/>
            <a:stCxn id="1029" idx="2"/>
            <a:endCxn id="1033" idx="0"/>
          </p:cNvCxnSpPr>
          <p:nvPr/>
        </p:nvCxnSpPr>
        <p:spPr>
          <a:xfrm rot="10800000" flipV="1">
            <a:off x="8783569" y="2785935"/>
            <a:ext cx="1507625" cy="1645692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1E79F27-9B70-39F8-4086-516AE0D5313F}"/>
              </a:ext>
            </a:extLst>
          </p:cNvPr>
          <p:cNvSpPr txBox="1"/>
          <p:nvPr/>
        </p:nvSpPr>
        <p:spPr>
          <a:xfrm>
            <a:off x="8116729" y="2572215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1E6052A-D5E1-6F48-998D-3140FCF35B96}"/>
              </a:ext>
            </a:extLst>
          </p:cNvPr>
          <p:cNvSpPr/>
          <p:nvPr/>
        </p:nvSpPr>
        <p:spPr>
          <a:xfrm rot="16200000">
            <a:off x="5275517" y="4605459"/>
            <a:ext cx="1805947" cy="62218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1043" idx="3"/>
            <a:endCxn id="1051" idx="2"/>
          </p:cNvCxnSpPr>
          <p:nvPr/>
        </p:nvCxnSpPr>
        <p:spPr>
          <a:xfrm rot="16200000" flipV="1">
            <a:off x="5389250" y="3224334"/>
            <a:ext cx="818405" cy="760079"/>
          </a:xfrm>
          <a:prstGeom prst="curvedConnector2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4614192" y="5621381"/>
            <a:ext cx="998433" cy="868724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</a:t>
            </a:r>
            <a:r>
              <a:rPr lang="en-US" sz="2400" dirty="0" err="1">
                <a:latin typeface="Bahnschrift Light Condensed" panose="020B0502040204020203" pitchFamily="34" charset="0"/>
              </a:rPr>
              <a:t>cshtml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105900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499598"/>
            <a:ext cx="1503749" cy="9320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Arrow Connector 1054">
            <a:extLst>
              <a:ext uri="{FF2B5EF4-FFF2-40B4-BE49-F238E27FC236}">
                <a16:creationId xmlns:a16="http://schemas.microsoft.com/office/drawing/2014/main" id="{810557C9-B525-D9E3-2BCF-A8F8B8D70ABF}"/>
              </a:ext>
            </a:extLst>
          </p:cNvPr>
          <p:cNvCxnSpPr>
            <a:cxnSpLocks/>
            <a:stCxn id="1076" idx="2"/>
            <a:endCxn id="1048" idx="1"/>
          </p:cNvCxnSpPr>
          <p:nvPr/>
        </p:nvCxnSpPr>
        <p:spPr>
          <a:xfrm rot="16200000" flipH="1">
            <a:off x="2939963" y="4381513"/>
            <a:ext cx="498441" cy="2850017"/>
          </a:xfrm>
          <a:prstGeom prst="bentConnector2">
            <a:avLst/>
          </a:prstGeom>
          <a:ln w="28575">
            <a:prstDash val="dash"/>
            <a:headEnd type="triangle" w="lg" len="med"/>
            <a:tailEnd type="non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6" name="Flowchart: Document 1075">
            <a:extLst>
              <a:ext uri="{FF2B5EF4-FFF2-40B4-BE49-F238E27FC236}">
                <a16:creationId xmlns:a16="http://schemas.microsoft.com/office/drawing/2014/main" id="{9648332C-244D-F715-6607-2BD88DE23DE4}"/>
              </a:ext>
            </a:extLst>
          </p:cNvPr>
          <p:cNvSpPr/>
          <p:nvPr/>
        </p:nvSpPr>
        <p:spPr>
          <a:xfrm>
            <a:off x="1712111" y="5472692"/>
            <a:ext cx="104128" cy="90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1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6"/>
            <a:ext cx="1114425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Blazor Server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777717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2087232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22481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822813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420054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729570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703642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9" name="Cylinder 1028">
            <a:extLst>
              <a:ext uri="{FF2B5EF4-FFF2-40B4-BE49-F238E27FC236}">
                <a16:creationId xmlns:a16="http://schemas.microsoft.com/office/drawing/2014/main" id="{47644371-8673-5242-5FED-471C49FDC01C}"/>
              </a:ext>
            </a:extLst>
          </p:cNvPr>
          <p:cNvSpPr/>
          <p:nvPr/>
        </p:nvSpPr>
        <p:spPr>
          <a:xfrm>
            <a:off x="10291193" y="2342620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E7F00F6-033D-C613-B572-35476BEB0749}"/>
              </a:ext>
            </a:extLst>
          </p:cNvPr>
          <p:cNvGrpSpPr/>
          <p:nvPr/>
        </p:nvGrpSpPr>
        <p:grpSpPr>
          <a:xfrm>
            <a:off x="8195006" y="4807978"/>
            <a:ext cx="1543050" cy="969847"/>
            <a:chOff x="7896789" y="5329060"/>
            <a:chExt cx="1543050" cy="969847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064A7799-09B2-1580-1700-301242BB1386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820B6AE-E9A3-C343-3269-A9BA55268D39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cxnSp>
        <p:nvCxnSpPr>
          <p:cNvPr id="1037" name="Connector: Elbow 28">
            <a:extLst>
              <a:ext uri="{FF2B5EF4-FFF2-40B4-BE49-F238E27FC236}">
                <a16:creationId xmlns:a16="http://schemas.microsoft.com/office/drawing/2014/main" id="{397EEBC7-4900-157F-3D24-242A8E2A3344}"/>
              </a:ext>
            </a:extLst>
          </p:cNvPr>
          <p:cNvCxnSpPr>
            <a:cxnSpLocks/>
            <a:stCxn id="1029" idx="2"/>
            <a:endCxn id="1033" idx="0"/>
          </p:cNvCxnSpPr>
          <p:nvPr/>
        </p:nvCxnSpPr>
        <p:spPr>
          <a:xfrm rot="10800000" flipV="1">
            <a:off x="8966531" y="2966910"/>
            <a:ext cx="1324662" cy="1841068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C1E79F27-9B70-39F8-4086-516AE0D5313F}"/>
              </a:ext>
            </a:extLst>
          </p:cNvPr>
          <p:cNvSpPr txBox="1"/>
          <p:nvPr/>
        </p:nvSpPr>
        <p:spPr>
          <a:xfrm>
            <a:off x="8116729" y="2753190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35" idx="0"/>
            <a:endCxn id="1051" idx="2"/>
          </p:cNvCxnSpPr>
          <p:nvPr/>
        </p:nvCxnSpPr>
        <p:spPr>
          <a:xfrm rot="16200000" flipV="1">
            <a:off x="6134583" y="2659975"/>
            <a:ext cx="257432" cy="1689773"/>
          </a:xfrm>
          <a:prstGeom prst="curvedConnector2">
            <a:avLst/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5402240" y="4872713"/>
            <a:ext cx="998433" cy="868724"/>
          </a:xfrm>
          <a:prstGeom prst="flowChartDocument">
            <a:avLst/>
          </a:prstGeom>
          <a:gradFill>
            <a:gsLst>
              <a:gs pos="0">
                <a:srgbClr val="9B72EC"/>
              </a:gs>
              <a:gs pos="50000">
                <a:srgbClr val="8F58F2"/>
              </a:gs>
              <a:gs pos="100000">
                <a:srgbClr val="8535EF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.razor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286875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192993" y="5302426"/>
            <a:ext cx="2752554" cy="46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890123"/>
            <a:ext cx="1503749" cy="9320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6AE643-5804-8AD3-BC80-2DB589515E77}"/>
              </a:ext>
            </a:extLst>
          </p:cNvPr>
          <p:cNvSpPr/>
          <p:nvPr/>
        </p:nvSpPr>
        <p:spPr>
          <a:xfrm>
            <a:off x="4945547" y="4709468"/>
            <a:ext cx="1901466" cy="1195120"/>
          </a:xfrm>
          <a:prstGeom prst="ellipse">
            <a:avLst/>
          </a:prstGeom>
          <a:noFill/>
          <a:ln w="38100">
            <a:solidFill>
              <a:srgbClr val="8535EF"/>
            </a:solidFill>
            <a:prstDash val="dashDot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74E86-0E5C-3609-E1EE-55C33F114157}"/>
              </a:ext>
            </a:extLst>
          </p:cNvPr>
          <p:cNvSpPr txBox="1"/>
          <p:nvPr/>
        </p:nvSpPr>
        <p:spPr>
          <a:xfrm>
            <a:off x="4529560" y="5989887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535EF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BlazorAuthenticationStateProvider</a:t>
            </a:r>
            <a:endParaRPr lang="en-US" dirty="0">
              <a:solidFill>
                <a:srgbClr val="8535EF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67632-FB3E-BFF6-C6D3-E66FA60FFCBC}"/>
              </a:ext>
            </a:extLst>
          </p:cNvPr>
          <p:cNvCxnSpPr>
            <a:cxnSpLocks/>
            <a:stCxn id="4" idx="6"/>
            <a:endCxn id="1033" idx="2"/>
          </p:cNvCxnSpPr>
          <p:nvPr/>
        </p:nvCxnSpPr>
        <p:spPr>
          <a:xfrm flipV="1">
            <a:off x="6847013" y="5292902"/>
            <a:ext cx="1347993" cy="14126"/>
          </a:xfrm>
          <a:prstGeom prst="straightConnector1">
            <a:avLst/>
          </a:prstGeom>
          <a:ln w="28575">
            <a:solidFill>
              <a:srgbClr val="8535EF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8">
            <a:extLst>
              <a:ext uri="{FF2B5EF4-FFF2-40B4-BE49-F238E27FC236}">
                <a16:creationId xmlns:a16="http://schemas.microsoft.com/office/drawing/2014/main" id="{E8EC4EA9-C4F4-6B2D-713C-A30C142EBDDF}"/>
              </a:ext>
            </a:extLst>
          </p:cNvPr>
          <p:cNvCxnSpPr>
            <a:cxnSpLocks/>
            <a:stCxn id="4" idx="7"/>
            <a:endCxn id="35" idx="2"/>
          </p:cNvCxnSpPr>
          <p:nvPr/>
        </p:nvCxnSpPr>
        <p:spPr>
          <a:xfrm rot="5400000" flipH="1" flipV="1">
            <a:off x="6533700" y="4310005"/>
            <a:ext cx="609335" cy="539635"/>
          </a:xfrm>
          <a:prstGeom prst="curvedConnector3">
            <a:avLst>
              <a:gd name="adj1" fmla="val 50000"/>
            </a:avLst>
          </a:prstGeom>
          <a:ln>
            <a:solidFill>
              <a:srgbClr val="8535EF"/>
            </a:solidFill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C123F-F4C7-41AB-CBC2-898A6079BCF4}"/>
              </a:ext>
            </a:extLst>
          </p:cNvPr>
          <p:cNvSpPr/>
          <p:nvPr/>
        </p:nvSpPr>
        <p:spPr>
          <a:xfrm>
            <a:off x="6205211" y="3633578"/>
            <a:ext cx="1805947" cy="6415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</p:spTree>
    <p:extLst>
      <p:ext uri="{BB962C8B-B14F-4D97-AF65-F5344CB8AC3E}">
        <p14:creationId xmlns:p14="http://schemas.microsoft.com/office/powerpoint/2010/main" val="143686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D5DC81-6FA9-2C1E-595F-319880494116}"/>
              </a:ext>
            </a:extLst>
          </p:cNvPr>
          <p:cNvCxnSpPr>
            <a:cxnSpLocks/>
            <a:stCxn id="1048" idx="3"/>
            <a:endCxn id="15" idx="0"/>
          </p:cNvCxnSpPr>
          <p:nvPr/>
        </p:nvCxnSpPr>
        <p:spPr>
          <a:xfrm>
            <a:off x="4672738" y="5422389"/>
            <a:ext cx="5882467" cy="0"/>
          </a:xfrm>
          <a:prstGeom prst="straightConnector1">
            <a:avLst/>
          </a:prstGeom>
          <a:ln w="28575">
            <a:solidFill>
              <a:srgbClr val="8535EF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74D9C-D9B8-AC65-2D2A-DEF75BB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6"/>
            <a:ext cx="11144250" cy="741424"/>
          </a:xfrm>
        </p:spPr>
        <p:txBody>
          <a:bodyPr>
            <a:noAutofit/>
          </a:bodyPr>
          <a:lstStyle/>
          <a:p>
            <a:r>
              <a:rPr lang="en-US" sz="3600" dirty="0"/>
              <a:t>MSAL Authentication &amp; Simple Authorization: Blazor WASM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BC51DE5-D600-BCD1-8F6E-528CD5906329}"/>
              </a:ext>
            </a:extLst>
          </p:cNvPr>
          <p:cNvGrpSpPr/>
          <p:nvPr/>
        </p:nvGrpSpPr>
        <p:grpSpPr>
          <a:xfrm>
            <a:off x="4139673" y="2777717"/>
            <a:ext cx="1215897" cy="1215892"/>
            <a:chOff x="2789094" y="3268682"/>
            <a:chExt cx="1215897" cy="12158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869F65-B37E-8D28-0BBA-9963A6B92630}"/>
                </a:ext>
              </a:extLst>
            </p:cNvPr>
            <p:cNvSpPr/>
            <p:nvPr/>
          </p:nvSpPr>
          <p:spPr>
            <a:xfrm>
              <a:off x="2789094" y="3268682"/>
              <a:ext cx="1215897" cy="1215892"/>
            </a:xfrm>
            <a:custGeom>
              <a:avLst/>
              <a:gdLst>
                <a:gd name="connsiteX0" fmla="*/ 80 w 1215897"/>
                <a:gd name="connsiteY0" fmla="*/ 38 h 1215892"/>
                <a:gd name="connsiteX1" fmla="*/ 1215977 w 1215897"/>
                <a:gd name="connsiteY1" fmla="*/ 38 h 1215892"/>
                <a:gd name="connsiteX2" fmla="*/ 1215977 w 1215897"/>
                <a:gd name="connsiteY2" fmla="*/ 1215930 h 1215892"/>
                <a:gd name="connsiteX3" fmla="*/ 80 w 1215897"/>
                <a:gd name="connsiteY3" fmla="*/ 1215930 h 12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97" h="1215892">
                  <a:moveTo>
                    <a:pt x="80" y="38"/>
                  </a:moveTo>
                  <a:lnTo>
                    <a:pt x="1215977" y="38"/>
                  </a:lnTo>
                  <a:lnTo>
                    <a:pt x="1215977" y="1215930"/>
                  </a:lnTo>
                  <a:lnTo>
                    <a:pt x="80" y="1215930"/>
                  </a:lnTo>
                  <a:close/>
                </a:path>
              </a:pathLst>
            </a:custGeom>
            <a:solidFill>
              <a:srgbClr val="F3F3F3"/>
            </a:solidFill>
            <a:ln w="52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1187D4F-ACAF-5911-4139-914F34F10614}"/>
                </a:ext>
              </a:extLst>
            </p:cNvPr>
            <p:cNvSpPr/>
            <p:nvPr/>
          </p:nvSpPr>
          <p:spPr>
            <a:xfrm>
              <a:off x="2841956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66518 w 528651"/>
                <a:gd name="connsiteY4" fmla="*/ 119513 h 528651"/>
                <a:gd name="connsiteX5" fmla="*/ 184544 w 528651"/>
                <a:gd name="connsiteY5" fmla="*/ 119513 h 528651"/>
                <a:gd name="connsiteX6" fmla="*/ 265713 w 528651"/>
                <a:gd name="connsiteY6" fmla="*/ 309972 h 528651"/>
                <a:gd name="connsiteX7" fmla="*/ 344108 w 528651"/>
                <a:gd name="connsiteY7" fmla="*/ 119513 h 528651"/>
                <a:gd name="connsiteX8" fmla="*/ 461705 w 528651"/>
                <a:gd name="connsiteY8" fmla="*/ 119513 h 528651"/>
                <a:gd name="connsiteX9" fmla="*/ 461705 w 528651"/>
                <a:gd name="connsiteY9" fmla="*/ 127393 h 528651"/>
                <a:gd name="connsiteX10" fmla="*/ 452336 w 528651"/>
                <a:gd name="connsiteY10" fmla="*/ 127393 h 528651"/>
                <a:gd name="connsiteX11" fmla="*/ 431884 w 528651"/>
                <a:gd name="connsiteY11" fmla="*/ 131866 h 528651"/>
                <a:gd name="connsiteX12" fmla="*/ 423360 w 528651"/>
                <a:gd name="connsiteY12" fmla="*/ 141883 h 528651"/>
                <a:gd name="connsiteX13" fmla="*/ 421020 w 528651"/>
                <a:gd name="connsiteY13" fmla="*/ 168510 h 528651"/>
                <a:gd name="connsiteX14" fmla="*/ 421020 w 528651"/>
                <a:gd name="connsiteY14" fmla="*/ 358968 h 528651"/>
                <a:gd name="connsiteX15" fmla="*/ 423360 w 528651"/>
                <a:gd name="connsiteY15" fmla="*/ 386665 h 528651"/>
                <a:gd name="connsiteX16" fmla="*/ 432945 w 528651"/>
                <a:gd name="connsiteY16" fmla="*/ 396465 h 528651"/>
                <a:gd name="connsiteX17" fmla="*/ 452336 w 528651"/>
                <a:gd name="connsiteY17" fmla="*/ 400510 h 528651"/>
                <a:gd name="connsiteX18" fmla="*/ 461705 w 528651"/>
                <a:gd name="connsiteY18" fmla="*/ 400510 h 528651"/>
                <a:gd name="connsiteX19" fmla="*/ 461705 w 528651"/>
                <a:gd name="connsiteY19" fmla="*/ 408396 h 528651"/>
                <a:gd name="connsiteX20" fmla="*/ 310874 w 528651"/>
                <a:gd name="connsiteY20" fmla="*/ 408396 h 528651"/>
                <a:gd name="connsiteX21" fmla="*/ 310874 w 528651"/>
                <a:gd name="connsiteY21" fmla="*/ 400510 h 528651"/>
                <a:gd name="connsiteX22" fmla="*/ 320250 w 528651"/>
                <a:gd name="connsiteY22" fmla="*/ 400510 h 528651"/>
                <a:gd name="connsiteX23" fmla="*/ 340702 w 528651"/>
                <a:gd name="connsiteY23" fmla="*/ 396037 h 528651"/>
                <a:gd name="connsiteX24" fmla="*/ 349219 w 528651"/>
                <a:gd name="connsiteY24" fmla="*/ 385811 h 528651"/>
                <a:gd name="connsiteX25" fmla="*/ 351566 w 528651"/>
                <a:gd name="connsiteY25" fmla="*/ 358968 h 528651"/>
                <a:gd name="connsiteX26" fmla="*/ 351566 w 528651"/>
                <a:gd name="connsiteY26" fmla="*/ 144861 h 528651"/>
                <a:gd name="connsiteX27" fmla="*/ 240788 w 528651"/>
                <a:gd name="connsiteY27" fmla="*/ 408396 h 528651"/>
                <a:gd name="connsiteX28" fmla="*/ 235673 w 528651"/>
                <a:gd name="connsiteY28" fmla="*/ 408396 h 528651"/>
                <a:gd name="connsiteX29" fmla="*/ 123188 w 528651"/>
                <a:gd name="connsiteY29" fmla="*/ 146778 h 528651"/>
                <a:gd name="connsiteX30" fmla="*/ 123188 w 528651"/>
                <a:gd name="connsiteY30" fmla="*/ 350238 h 528651"/>
                <a:gd name="connsiteX31" fmla="*/ 124248 w 528651"/>
                <a:gd name="connsiteY31" fmla="*/ 376439 h 528651"/>
                <a:gd name="connsiteX32" fmla="*/ 136182 w 528651"/>
                <a:gd name="connsiteY32" fmla="*/ 393906 h 528651"/>
                <a:gd name="connsiteX33" fmla="*/ 165371 w 528651"/>
                <a:gd name="connsiteY33" fmla="*/ 400510 h 528651"/>
                <a:gd name="connsiteX34" fmla="*/ 165371 w 528651"/>
                <a:gd name="connsiteY34" fmla="*/ 408396 h 528651"/>
                <a:gd name="connsiteX35" fmla="*/ 66518 w 528651"/>
                <a:gd name="connsiteY35" fmla="*/ 408396 h 528651"/>
                <a:gd name="connsiteX36" fmla="*/ 66518 w 528651"/>
                <a:gd name="connsiteY36" fmla="*/ 400510 h 528651"/>
                <a:gd name="connsiteX37" fmla="*/ 69502 w 528651"/>
                <a:gd name="connsiteY37" fmla="*/ 400510 h 528651"/>
                <a:gd name="connsiteX38" fmla="*/ 87399 w 528651"/>
                <a:gd name="connsiteY38" fmla="*/ 397532 h 528651"/>
                <a:gd name="connsiteX39" fmla="*/ 99961 w 528651"/>
                <a:gd name="connsiteY39" fmla="*/ 388582 h 528651"/>
                <a:gd name="connsiteX40" fmla="*/ 106571 w 528651"/>
                <a:gd name="connsiteY40" fmla="*/ 373029 h 528651"/>
                <a:gd name="connsiteX41" fmla="*/ 106993 w 528651"/>
                <a:gd name="connsiteY41" fmla="*/ 351298 h 528651"/>
                <a:gd name="connsiteX42" fmla="*/ 106993 w 528651"/>
                <a:gd name="connsiteY42" fmla="*/ 168510 h 528651"/>
                <a:gd name="connsiteX43" fmla="*/ 104653 w 528651"/>
                <a:gd name="connsiteY43" fmla="*/ 141242 h 528651"/>
                <a:gd name="connsiteX44" fmla="*/ 95066 w 528651"/>
                <a:gd name="connsiteY44" fmla="*/ 131657 h 528651"/>
                <a:gd name="connsiteX45" fmla="*/ 75677 w 528651"/>
                <a:gd name="connsiteY45" fmla="*/ 127393 h 528651"/>
                <a:gd name="connsiteX46" fmla="*/ 66518 w 528651"/>
                <a:gd name="connsiteY46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66518" y="119513"/>
                  </a:moveTo>
                  <a:lnTo>
                    <a:pt x="184544" y="119513"/>
                  </a:lnTo>
                  <a:lnTo>
                    <a:pt x="265713" y="309972"/>
                  </a:lnTo>
                  <a:lnTo>
                    <a:pt x="344108" y="119513"/>
                  </a:lnTo>
                  <a:lnTo>
                    <a:pt x="461705" y="119513"/>
                  </a:lnTo>
                  <a:lnTo>
                    <a:pt x="461705" y="127393"/>
                  </a:lnTo>
                  <a:lnTo>
                    <a:pt x="452336" y="127393"/>
                  </a:lnTo>
                  <a:cubicBezTo>
                    <a:pt x="443815" y="127393"/>
                    <a:pt x="436999" y="128885"/>
                    <a:pt x="431884" y="131866"/>
                  </a:cubicBezTo>
                  <a:cubicBezTo>
                    <a:pt x="428334" y="133856"/>
                    <a:pt x="425490" y="137194"/>
                    <a:pt x="423360" y="141883"/>
                  </a:cubicBezTo>
                  <a:cubicBezTo>
                    <a:pt x="421796" y="145289"/>
                    <a:pt x="421020" y="154164"/>
                    <a:pt x="421020" y="168510"/>
                  </a:cubicBezTo>
                  <a:lnTo>
                    <a:pt x="421020" y="358968"/>
                  </a:lnTo>
                  <a:cubicBezTo>
                    <a:pt x="421020" y="373739"/>
                    <a:pt x="421796" y="382974"/>
                    <a:pt x="423360" y="386665"/>
                  </a:cubicBezTo>
                  <a:cubicBezTo>
                    <a:pt x="424921" y="390359"/>
                    <a:pt x="428118" y="393625"/>
                    <a:pt x="432945" y="396465"/>
                  </a:cubicBezTo>
                  <a:cubicBezTo>
                    <a:pt x="437775" y="399162"/>
                    <a:pt x="444241" y="400510"/>
                    <a:pt x="452336" y="400510"/>
                  </a:cubicBezTo>
                  <a:lnTo>
                    <a:pt x="461705" y="400510"/>
                  </a:lnTo>
                  <a:lnTo>
                    <a:pt x="461705" y="408396"/>
                  </a:lnTo>
                  <a:lnTo>
                    <a:pt x="310874" y="408396"/>
                  </a:lnTo>
                  <a:lnTo>
                    <a:pt x="310874" y="400510"/>
                  </a:lnTo>
                  <a:lnTo>
                    <a:pt x="320250" y="400510"/>
                  </a:lnTo>
                  <a:cubicBezTo>
                    <a:pt x="328771" y="400510"/>
                    <a:pt x="335587" y="399018"/>
                    <a:pt x="340702" y="396037"/>
                  </a:cubicBezTo>
                  <a:cubicBezTo>
                    <a:pt x="344252" y="394047"/>
                    <a:pt x="347089" y="390637"/>
                    <a:pt x="349219" y="385811"/>
                  </a:cubicBezTo>
                  <a:cubicBezTo>
                    <a:pt x="350784" y="382401"/>
                    <a:pt x="351566" y="373455"/>
                    <a:pt x="351566" y="358968"/>
                  </a:cubicBezTo>
                  <a:lnTo>
                    <a:pt x="351566" y="144861"/>
                  </a:lnTo>
                  <a:lnTo>
                    <a:pt x="240788" y="408396"/>
                  </a:lnTo>
                  <a:lnTo>
                    <a:pt x="235673" y="408396"/>
                  </a:lnTo>
                  <a:lnTo>
                    <a:pt x="123188" y="146778"/>
                  </a:lnTo>
                  <a:lnTo>
                    <a:pt x="123188" y="350238"/>
                  </a:lnTo>
                  <a:cubicBezTo>
                    <a:pt x="123188" y="364439"/>
                    <a:pt x="123538" y="373173"/>
                    <a:pt x="124248" y="376439"/>
                  </a:cubicBezTo>
                  <a:cubicBezTo>
                    <a:pt x="126097" y="383543"/>
                    <a:pt x="130073" y="389361"/>
                    <a:pt x="136182" y="393906"/>
                  </a:cubicBezTo>
                  <a:cubicBezTo>
                    <a:pt x="142432" y="398311"/>
                    <a:pt x="152161" y="400510"/>
                    <a:pt x="165371" y="400510"/>
                  </a:cubicBezTo>
                  <a:lnTo>
                    <a:pt x="165371" y="408396"/>
                  </a:lnTo>
                  <a:lnTo>
                    <a:pt x="66518" y="408396"/>
                  </a:lnTo>
                  <a:lnTo>
                    <a:pt x="66518" y="400510"/>
                  </a:lnTo>
                  <a:lnTo>
                    <a:pt x="69502" y="400510"/>
                  </a:lnTo>
                  <a:cubicBezTo>
                    <a:pt x="75893" y="400651"/>
                    <a:pt x="81859" y="399662"/>
                    <a:pt x="87399" y="397532"/>
                  </a:cubicBezTo>
                  <a:cubicBezTo>
                    <a:pt x="92935" y="395258"/>
                    <a:pt x="97121" y="392277"/>
                    <a:pt x="99961" y="388582"/>
                  </a:cubicBezTo>
                  <a:cubicBezTo>
                    <a:pt x="102801" y="384891"/>
                    <a:pt x="105010" y="379701"/>
                    <a:pt x="106571" y="373029"/>
                  </a:cubicBezTo>
                  <a:cubicBezTo>
                    <a:pt x="106856" y="371465"/>
                    <a:pt x="106993" y="364223"/>
                    <a:pt x="106993" y="351298"/>
                  </a:cubicBezTo>
                  <a:lnTo>
                    <a:pt x="106993" y="168510"/>
                  </a:lnTo>
                  <a:cubicBezTo>
                    <a:pt x="106993" y="153879"/>
                    <a:pt x="106214" y="144795"/>
                    <a:pt x="104653" y="141242"/>
                  </a:cubicBezTo>
                  <a:cubicBezTo>
                    <a:pt x="103093" y="137550"/>
                    <a:pt x="99896" y="134353"/>
                    <a:pt x="95066" y="131657"/>
                  </a:cubicBezTo>
                  <a:cubicBezTo>
                    <a:pt x="90239" y="128817"/>
                    <a:pt x="83773" y="127393"/>
                    <a:pt x="75677" y="127393"/>
                  </a:cubicBezTo>
                  <a:lnTo>
                    <a:pt x="66518" y="127393"/>
                  </a:lnTo>
                  <a:close/>
                </a:path>
              </a:pathLst>
            </a:custGeom>
            <a:solidFill>
              <a:srgbClr val="F35325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D41B2-63D3-7F8A-A65F-0790F31EBDA9}"/>
                </a:ext>
              </a:extLst>
            </p:cNvPr>
            <p:cNvSpPr/>
            <p:nvPr/>
          </p:nvSpPr>
          <p:spPr>
            <a:xfrm>
              <a:off x="3423475" y="3321543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52284 w 528651"/>
                <a:gd name="connsiteY4" fmla="*/ 112802 h 528651"/>
                <a:gd name="connsiteX5" fmla="*/ 279555 w 528651"/>
                <a:gd name="connsiteY5" fmla="*/ 116208 h 528651"/>
                <a:gd name="connsiteX6" fmla="*/ 303842 w 528651"/>
                <a:gd name="connsiteY6" fmla="*/ 125796 h 528651"/>
                <a:gd name="connsiteX7" fmla="*/ 324085 w 528651"/>
                <a:gd name="connsiteY7" fmla="*/ 132616 h 528651"/>
                <a:gd name="connsiteX8" fmla="*/ 332815 w 528651"/>
                <a:gd name="connsiteY8" fmla="*/ 129203 h 528651"/>
                <a:gd name="connsiteX9" fmla="*/ 338784 w 528651"/>
                <a:gd name="connsiteY9" fmla="*/ 112802 h 528651"/>
                <a:gd name="connsiteX10" fmla="*/ 345175 w 528651"/>
                <a:gd name="connsiteY10" fmla="*/ 112802 h 528651"/>
                <a:gd name="connsiteX11" fmla="*/ 347514 w 528651"/>
                <a:gd name="connsiteY11" fmla="*/ 209093 h 528651"/>
                <a:gd name="connsiteX12" fmla="*/ 338784 w 528651"/>
                <a:gd name="connsiteY12" fmla="*/ 209093 h 528651"/>
                <a:gd name="connsiteX13" fmla="*/ 308316 w 528651"/>
                <a:gd name="connsiteY13" fmla="*/ 150931 h 528651"/>
                <a:gd name="connsiteX14" fmla="*/ 256119 w 528651"/>
                <a:gd name="connsiteY14" fmla="*/ 128781 h 528651"/>
                <a:gd name="connsiteX15" fmla="*/ 221606 w 528651"/>
                <a:gd name="connsiteY15" fmla="*/ 140495 h 528651"/>
                <a:gd name="connsiteX16" fmla="*/ 209040 w 528651"/>
                <a:gd name="connsiteY16" fmla="*/ 167129 h 528651"/>
                <a:gd name="connsiteX17" fmla="*/ 213517 w 528651"/>
                <a:gd name="connsiteY17" fmla="*/ 184168 h 528651"/>
                <a:gd name="connsiteX18" fmla="*/ 233327 w 528651"/>
                <a:gd name="connsiteY18" fmla="*/ 203978 h 528651"/>
                <a:gd name="connsiteX19" fmla="*/ 279555 w 528651"/>
                <a:gd name="connsiteY19" fmla="*/ 228907 h 528651"/>
                <a:gd name="connsiteX20" fmla="*/ 347943 w 528651"/>
                <a:gd name="connsiteY20" fmla="*/ 275989 h 528651"/>
                <a:gd name="connsiteX21" fmla="*/ 365411 w 528651"/>
                <a:gd name="connsiteY21" fmla="*/ 326690 h 528651"/>
                <a:gd name="connsiteX22" fmla="*/ 337076 w 528651"/>
                <a:gd name="connsiteY22" fmla="*/ 389116 h 528651"/>
                <a:gd name="connsiteX23" fmla="*/ 265494 w 528651"/>
                <a:gd name="connsiteY23" fmla="*/ 415108 h 528651"/>
                <a:gd name="connsiteX24" fmla="*/ 239718 w 528651"/>
                <a:gd name="connsiteY24" fmla="*/ 412333 h 528651"/>
                <a:gd name="connsiteX25" fmla="*/ 209253 w 528651"/>
                <a:gd name="connsiteY25" fmla="*/ 401898 h 528651"/>
                <a:gd name="connsiteX26" fmla="*/ 192423 w 528651"/>
                <a:gd name="connsiteY26" fmla="*/ 397634 h 528651"/>
                <a:gd name="connsiteX27" fmla="*/ 180702 w 528651"/>
                <a:gd name="connsiteY27" fmla="*/ 401898 h 528651"/>
                <a:gd name="connsiteX28" fmla="*/ 170695 w 528651"/>
                <a:gd name="connsiteY28" fmla="*/ 414888 h 528651"/>
                <a:gd name="connsiteX29" fmla="*/ 162806 w 528651"/>
                <a:gd name="connsiteY29" fmla="*/ 414888 h 528651"/>
                <a:gd name="connsiteX30" fmla="*/ 162806 w 528651"/>
                <a:gd name="connsiteY30" fmla="*/ 305816 h 528651"/>
                <a:gd name="connsiteX31" fmla="*/ 170695 w 528651"/>
                <a:gd name="connsiteY31" fmla="*/ 305816 h 528651"/>
                <a:gd name="connsiteX32" fmla="*/ 206697 w 528651"/>
                <a:gd name="connsiteY32" fmla="*/ 376121 h 528651"/>
                <a:gd name="connsiteX33" fmla="*/ 264427 w 528651"/>
                <a:gd name="connsiteY33" fmla="*/ 400189 h 528651"/>
                <a:gd name="connsiteX34" fmla="*/ 302353 w 528651"/>
                <a:gd name="connsiteY34" fmla="*/ 387198 h 528651"/>
                <a:gd name="connsiteX35" fmla="*/ 316624 w 528651"/>
                <a:gd name="connsiteY35" fmla="*/ 356946 h 528651"/>
                <a:gd name="connsiteX36" fmla="*/ 311084 w 528651"/>
                <a:gd name="connsiteY36" fmla="*/ 337135 h 528651"/>
                <a:gd name="connsiteX37" fmla="*/ 294683 w 528651"/>
                <a:gd name="connsiteY37" fmla="*/ 319023 h 528651"/>
                <a:gd name="connsiteX38" fmla="*/ 255481 w 528651"/>
                <a:gd name="connsiteY38" fmla="*/ 296441 h 528651"/>
                <a:gd name="connsiteX39" fmla="*/ 198814 w 528651"/>
                <a:gd name="connsiteY39" fmla="*/ 263417 h 528651"/>
                <a:gd name="connsiteX40" fmla="*/ 172184 w 528651"/>
                <a:gd name="connsiteY40" fmla="*/ 232958 h 528651"/>
                <a:gd name="connsiteX41" fmla="*/ 163025 w 528651"/>
                <a:gd name="connsiteY41" fmla="*/ 195889 h 528651"/>
                <a:gd name="connsiteX42" fmla="*/ 188372 w 528651"/>
                <a:gd name="connsiteY42" fmla="*/ 137089 h 528651"/>
                <a:gd name="connsiteX43" fmla="*/ 252284 w 528651"/>
                <a:gd name="connsiteY43" fmla="*/ 112802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52284" y="112802"/>
                  </a:moveTo>
                  <a:cubicBezTo>
                    <a:pt x="261659" y="112802"/>
                    <a:pt x="270749" y="113937"/>
                    <a:pt x="279555" y="116208"/>
                  </a:cubicBezTo>
                  <a:cubicBezTo>
                    <a:pt x="286231" y="117913"/>
                    <a:pt x="294326" y="121107"/>
                    <a:pt x="303842" y="125796"/>
                  </a:cubicBezTo>
                  <a:cubicBezTo>
                    <a:pt x="313499" y="130342"/>
                    <a:pt x="320250" y="132616"/>
                    <a:pt x="324085" y="132616"/>
                  </a:cubicBezTo>
                  <a:cubicBezTo>
                    <a:pt x="327776" y="132616"/>
                    <a:pt x="330685" y="131474"/>
                    <a:pt x="332815" y="129203"/>
                  </a:cubicBezTo>
                  <a:cubicBezTo>
                    <a:pt x="334946" y="126929"/>
                    <a:pt x="336938" y="121467"/>
                    <a:pt x="338784" y="112802"/>
                  </a:cubicBezTo>
                  <a:lnTo>
                    <a:pt x="345175" y="112802"/>
                  </a:lnTo>
                  <a:lnTo>
                    <a:pt x="347514" y="209093"/>
                  </a:lnTo>
                  <a:lnTo>
                    <a:pt x="338784" y="209093"/>
                  </a:lnTo>
                  <a:cubicBezTo>
                    <a:pt x="334664" y="184947"/>
                    <a:pt x="324507" y="165561"/>
                    <a:pt x="308316" y="150931"/>
                  </a:cubicBezTo>
                  <a:cubicBezTo>
                    <a:pt x="292268" y="136163"/>
                    <a:pt x="274866" y="128781"/>
                    <a:pt x="256119" y="128781"/>
                  </a:cubicBezTo>
                  <a:cubicBezTo>
                    <a:pt x="241632" y="128781"/>
                    <a:pt x="230127" y="132685"/>
                    <a:pt x="221606" y="140495"/>
                  </a:cubicBezTo>
                  <a:cubicBezTo>
                    <a:pt x="213225" y="148166"/>
                    <a:pt x="209040" y="157044"/>
                    <a:pt x="209040" y="167129"/>
                  </a:cubicBezTo>
                  <a:cubicBezTo>
                    <a:pt x="209040" y="173520"/>
                    <a:pt x="210532" y="179197"/>
                    <a:pt x="213517" y="184168"/>
                  </a:cubicBezTo>
                  <a:cubicBezTo>
                    <a:pt x="217633" y="190843"/>
                    <a:pt x="224237" y="197447"/>
                    <a:pt x="233327" y="203978"/>
                  </a:cubicBezTo>
                  <a:cubicBezTo>
                    <a:pt x="240003" y="208668"/>
                    <a:pt x="255412" y="216976"/>
                    <a:pt x="279555" y="228907"/>
                  </a:cubicBezTo>
                  <a:cubicBezTo>
                    <a:pt x="313358" y="245524"/>
                    <a:pt x="336153" y="261218"/>
                    <a:pt x="347943" y="275989"/>
                  </a:cubicBezTo>
                  <a:cubicBezTo>
                    <a:pt x="359589" y="290760"/>
                    <a:pt x="365411" y="307658"/>
                    <a:pt x="365411" y="326690"/>
                  </a:cubicBezTo>
                  <a:cubicBezTo>
                    <a:pt x="365411" y="350836"/>
                    <a:pt x="355967" y="371645"/>
                    <a:pt x="337076" y="389116"/>
                  </a:cubicBezTo>
                  <a:cubicBezTo>
                    <a:pt x="318329" y="406443"/>
                    <a:pt x="294470" y="415108"/>
                    <a:pt x="265494" y="415108"/>
                  </a:cubicBezTo>
                  <a:cubicBezTo>
                    <a:pt x="256407" y="415108"/>
                    <a:pt x="247814" y="414178"/>
                    <a:pt x="239718" y="412333"/>
                  </a:cubicBezTo>
                  <a:cubicBezTo>
                    <a:pt x="231622" y="410487"/>
                    <a:pt x="221465" y="407009"/>
                    <a:pt x="209253" y="401898"/>
                  </a:cubicBezTo>
                  <a:cubicBezTo>
                    <a:pt x="202437" y="399057"/>
                    <a:pt x="196828" y="397634"/>
                    <a:pt x="192423" y="397634"/>
                  </a:cubicBezTo>
                  <a:cubicBezTo>
                    <a:pt x="188732" y="397634"/>
                    <a:pt x="184822" y="399057"/>
                    <a:pt x="180702" y="401898"/>
                  </a:cubicBezTo>
                  <a:cubicBezTo>
                    <a:pt x="176585" y="404738"/>
                    <a:pt x="173251" y="409067"/>
                    <a:pt x="170695" y="414888"/>
                  </a:cubicBezTo>
                  <a:lnTo>
                    <a:pt x="162806" y="414888"/>
                  </a:lnTo>
                  <a:lnTo>
                    <a:pt x="162806" y="305816"/>
                  </a:lnTo>
                  <a:lnTo>
                    <a:pt x="170695" y="305816"/>
                  </a:lnTo>
                  <a:cubicBezTo>
                    <a:pt x="176942" y="336494"/>
                    <a:pt x="188942" y="359930"/>
                    <a:pt x="206697" y="376121"/>
                  </a:cubicBezTo>
                  <a:cubicBezTo>
                    <a:pt x="224590" y="392169"/>
                    <a:pt x="243835" y="400189"/>
                    <a:pt x="264427" y="400189"/>
                  </a:cubicBezTo>
                  <a:cubicBezTo>
                    <a:pt x="280334" y="400189"/>
                    <a:pt x="292978" y="395860"/>
                    <a:pt x="302353" y="387198"/>
                  </a:cubicBezTo>
                  <a:cubicBezTo>
                    <a:pt x="311869" y="378533"/>
                    <a:pt x="316624" y="368451"/>
                    <a:pt x="316624" y="356946"/>
                  </a:cubicBezTo>
                  <a:cubicBezTo>
                    <a:pt x="316624" y="350129"/>
                    <a:pt x="314775" y="343526"/>
                    <a:pt x="311084" y="337135"/>
                  </a:cubicBezTo>
                  <a:cubicBezTo>
                    <a:pt x="307533" y="330744"/>
                    <a:pt x="302069" y="324704"/>
                    <a:pt x="294683" y="319023"/>
                  </a:cubicBezTo>
                  <a:cubicBezTo>
                    <a:pt x="287297" y="313198"/>
                    <a:pt x="274228" y="305672"/>
                    <a:pt x="255481" y="296441"/>
                  </a:cubicBezTo>
                  <a:cubicBezTo>
                    <a:pt x="229204" y="283518"/>
                    <a:pt x="210320" y="272507"/>
                    <a:pt x="198814" y="263417"/>
                  </a:cubicBezTo>
                  <a:cubicBezTo>
                    <a:pt x="187312" y="254329"/>
                    <a:pt x="178431" y="244179"/>
                    <a:pt x="172184" y="232958"/>
                  </a:cubicBezTo>
                  <a:cubicBezTo>
                    <a:pt x="166075" y="221737"/>
                    <a:pt x="163025" y="209381"/>
                    <a:pt x="163025" y="195889"/>
                  </a:cubicBezTo>
                  <a:cubicBezTo>
                    <a:pt x="163025" y="172878"/>
                    <a:pt x="171471" y="153280"/>
                    <a:pt x="188372" y="137089"/>
                  </a:cubicBezTo>
                  <a:cubicBezTo>
                    <a:pt x="205274" y="120898"/>
                    <a:pt x="226576" y="112802"/>
                    <a:pt x="252284" y="112802"/>
                  </a:cubicBezTo>
                  <a:close/>
                </a:path>
              </a:pathLst>
            </a:custGeom>
            <a:solidFill>
              <a:srgbClr val="81BC06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FF8D6-0575-FAC7-9B78-E8063C3648B3}"/>
                </a:ext>
              </a:extLst>
            </p:cNvPr>
            <p:cNvSpPr/>
            <p:nvPr/>
          </p:nvSpPr>
          <p:spPr>
            <a:xfrm>
              <a:off x="2841956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264326 w 528651"/>
                <a:gd name="connsiteY4" fmla="*/ 116529 h 528651"/>
                <a:gd name="connsiteX5" fmla="*/ 268370 w 528651"/>
                <a:gd name="connsiteY5" fmla="*/ 116529 h 528651"/>
                <a:gd name="connsiteX6" fmla="*/ 372548 w 528651"/>
                <a:gd name="connsiteY6" fmla="*/ 353425 h 528651"/>
                <a:gd name="connsiteX7" fmla="*/ 397051 w 528651"/>
                <a:gd name="connsiteY7" fmla="*/ 395824 h 528651"/>
                <a:gd name="connsiteX8" fmla="*/ 417503 w 528651"/>
                <a:gd name="connsiteY8" fmla="*/ 403494 h 528651"/>
                <a:gd name="connsiteX9" fmla="*/ 417503 w 528651"/>
                <a:gd name="connsiteY9" fmla="*/ 411374 h 528651"/>
                <a:gd name="connsiteX10" fmla="*/ 277746 w 528651"/>
                <a:gd name="connsiteY10" fmla="*/ 411374 h 528651"/>
                <a:gd name="connsiteX11" fmla="*/ 277746 w 528651"/>
                <a:gd name="connsiteY11" fmla="*/ 403494 h 528651"/>
                <a:gd name="connsiteX12" fmla="*/ 283498 w 528651"/>
                <a:gd name="connsiteY12" fmla="*/ 403494 h 528651"/>
                <a:gd name="connsiteX13" fmla="*/ 307147 w 528651"/>
                <a:gd name="connsiteY13" fmla="*/ 398802 h 528651"/>
                <a:gd name="connsiteX14" fmla="*/ 311833 w 528651"/>
                <a:gd name="connsiteY14" fmla="*/ 389005 h 528651"/>
                <a:gd name="connsiteX15" fmla="*/ 310554 w 528651"/>
                <a:gd name="connsiteY15" fmla="*/ 381125 h 528651"/>
                <a:gd name="connsiteX16" fmla="*/ 304163 w 528651"/>
                <a:gd name="connsiteY16" fmla="*/ 365146 h 528651"/>
                <a:gd name="connsiteX17" fmla="*/ 288822 w 528651"/>
                <a:gd name="connsiteY17" fmla="*/ 329138 h 528651"/>
                <a:gd name="connsiteX18" fmla="*/ 186782 w 528651"/>
                <a:gd name="connsiteY18" fmla="*/ 329138 h 528651"/>
                <a:gd name="connsiteX19" fmla="*/ 174638 w 528651"/>
                <a:gd name="connsiteY19" fmla="*/ 357260 h 528651"/>
                <a:gd name="connsiteX20" fmla="*/ 168670 w 528651"/>
                <a:gd name="connsiteY20" fmla="*/ 380487 h 528651"/>
                <a:gd name="connsiteX21" fmla="*/ 178474 w 528651"/>
                <a:gd name="connsiteY21" fmla="*/ 398383 h 528651"/>
                <a:gd name="connsiteX22" fmla="*/ 206805 w 528651"/>
                <a:gd name="connsiteY22" fmla="*/ 403494 h 528651"/>
                <a:gd name="connsiteX23" fmla="*/ 206805 w 528651"/>
                <a:gd name="connsiteY23" fmla="*/ 411374 h 528651"/>
                <a:gd name="connsiteX24" fmla="*/ 110724 w 528651"/>
                <a:gd name="connsiteY24" fmla="*/ 411374 h 528651"/>
                <a:gd name="connsiteX25" fmla="*/ 110724 w 528651"/>
                <a:gd name="connsiteY25" fmla="*/ 403494 h 528651"/>
                <a:gd name="connsiteX26" fmla="*/ 136290 w 528651"/>
                <a:gd name="connsiteY26" fmla="*/ 390713 h 528651"/>
                <a:gd name="connsiteX27" fmla="*/ 160999 w 528651"/>
                <a:gd name="connsiteY27" fmla="*/ 347034 h 528651"/>
                <a:gd name="connsiteX28" fmla="*/ 238550 w 528651"/>
                <a:gd name="connsiteY28" fmla="*/ 213887 h 528651"/>
                <a:gd name="connsiteX29" fmla="*/ 194233 w 528651"/>
                <a:gd name="connsiteY29" fmla="*/ 313378 h 528651"/>
                <a:gd name="connsiteX30" fmla="*/ 281581 w 528651"/>
                <a:gd name="connsiteY30" fmla="*/ 313378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264326" y="116529"/>
                  </a:moveTo>
                  <a:lnTo>
                    <a:pt x="268370" y="116529"/>
                  </a:lnTo>
                  <a:lnTo>
                    <a:pt x="372548" y="353425"/>
                  </a:lnTo>
                  <a:cubicBezTo>
                    <a:pt x="382489" y="375866"/>
                    <a:pt x="390660" y="390003"/>
                    <a:pt x="397051" y="395824"/>
                  </a:cubicBezTo>
                  <a:cubicBezTo>
                    <a:pt x="401881" y="400229"/>
                    <a:pt x="408700" y="402784"/>
                    <a:pt x="417503" y="403494"/>
                  </a:cubicBezTo>
                  <a:lnTo>
                    <a:pt x="417503" y="411374"/>
                  </a:lnTo>
                  <a:lnTo>
                    <a:pt x="277746" y="411374"/>
                  </a:lnTo>
                  <a:lnTo>
                    <a:pt x="277746" y="403494"/>
                  </a:lnTo>
                  <a:lnTo>
                    <a:pt x="283498" y="403494"/>
                  </a:lnTo>
                  <a:cubicBezTo>
                    <a:pt x="294719" y="403494"/>
                    <a:pt x="302602" y="401927"/>
                    <a:pt x="307147" y="398802"/>
                  </a:cubicBezTo>
                  <a:cubicBezTo>
                    <a:pt x="310272" y="396531"/>
                    <a:pt x="311833" y="393265"/>
                    <a:pt x="311833" y="389005"/>
                  </a:cubicBezTo>
                  <a:cubicBezTo>
                    <a:pt x="311833" y="386449"/>
                    <a:pt x="311405" y="383824"/>
                    <a:pt x="310554" y="381125"/>
                  </a:cubicBezTo>
                  <a:cubicBezTo>
                    <a:pt x="310269" y="379845"/>
                    <a:pt x="308139" y="374521"/>
                    <a:pt x="304163" y="365146"/>
                  </a:cubicBezTo>
                  <a:lnTo>
                    <a:pt x="288822" y="329138"/>
                  </a:lnTo>
                  <a:lnTo>
                    <a:pt x="186782" y="329138"/>
                  </a:lnTo>
                  <a:lnTo>
                    <a:pt x="174638" y="357260"/>
                  </a:lnTo>
                  <a:cubicBezTo>
                    <a:pt x="170659" y="366635"/>
                    <a:pt x="168670" y="374377"/>
                    <a:pt x="168670" y="380487"/>
                  </a:cubicBezTo>
                  <a:cubicBezTo>
                    <a:pt x="168670" y="388582"/>
                    <a:pt x="171939" y="394548"/>
                    <a:pt x="178474" y="398383"/>
                  </a:cubicBezTo>
                  <a:cubicBezTo>
                    <a:pt x="182305" y="400654"/>
                    <a:pt x="191749" y="402359"/>
                    <a:pt x="206805" y="403494"/>
                  </a:cubicBezTo>
                  <a:lnTo>
                    <a:pt x="206805" y="411374"/>
                  </a:lnTo>
                  <a:lnTo>
                    <a:pt x="110724" y="411374"/>
                  </a:lnTo>
                  <a:lnTo>
                    <a:pt x="110724" y="403494"/>
                  </a:lnTo>
                  <a:cubicBezTo>
                    <a:pt x="121094" y="401933"/>
                    <a:pt x="129615" y="397673"/>
                    <a:pt x="136290" y="390713"/>
                  </a:cubicBezTo>
                  <a:cubicBezTo>
                    <a:pt x="142966" y="383612"/>
                    <a:pt x="151199" y="369050"/>
                    <a:pt x="160999" y="347034"/>
                  </a:cubicBezTo>
                  <a:close/>
                  <a:moveTo>
                    <a:pt x="238550" y="213887"/>
                  </a:moveTo>
                  <a:lnTo>
                    <a:pt x="194233" y="313378"/>
                  </a:lnTo>
                  <a:lnTo>
                    <a:pt x="281581" y="313378"/>
                  </a:lnTo>
                  <a:close/>
                </a:path>
              </a:pathLst>
            </a:custGeom>
            <a:solidFill>
              <a:srgbClr val="05A6F0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92B4FE-4567-7BCE-6780-E32AC21374C0}"/>
                </a:ext>
              </a:extLst>
            </p:cNvPr>
            <p:cNvSpPr/>
            <p:nvPr/>
          </p:nvSpPr>
          <p:spPr>
            <a:xfrm>
              <a:off x="3423475" y="3903062"/>
              <a:ext cx="528651" cy="528651"/>
            </a:xfrm>
            <a:custGeom>
              <a:avLst/>
              <a:gdLst>
                <a:gd name="connsiteX0" fmla="*/ -214 w 528651"/>
                <a:gd name="connsiteY0" fmla="*/ -374 h 528651"/>
                <a:gd name="connsiteX1" fmla="*/ -214 w 528651"/>
                <a:gd name="connsiteY1" fmla="*/ 528277 h 528651"/>
                <a:gd name="connsiteX2" fmla="*/ 528437 w 528651"/>
                <a:gd name="connsiteY2" fmla="*/ 528277 h 528651"/>
                <a:gd name="connsiteX3" fmla="*/ 528437 w 528651"/>
                <a:gd name="connsiteY3" fmla="*/ -374 h 528651"/>
                <a:gd name="connsiteX4" fmla="*/ 130430 w 528651"/>
                <a:gd name="connsiteY4" fmla="*/ 119507 h 528651"/>
                <a:gd name="connsiteX5" fmla="*/ 284457 w 528651"/>
                <a:gd name="connsiteY5" fmla="*/ 119507 h 528651"/>
                <a:gd name="connsiteX6" fmla="*/ 284457 w 528651"/>
                <a:gd name="connsiteY6" fmla="*/ 127393 h 528651"/>
                <a:gd name="connsiteX7" fmla="*/ 271885 w 528651"/>
                <a:gd name="connsiteY7" fmla="*/ 127393 h 528651"/>
                <a:gd name="connsiteX8" fmla="*/ 251646 w 528651"/>
                <a:gd name="connsiteY8" fmla="*/ 131866 h 528651"/>
                <a:gd name="connsiteX9" fmla="*/ 242915 w 528651"/>
                <a:gd name="connsiteY9" fmla="*/ 142092 h 528651"/>
                <a:gd name="connsiteX10" fmla="*/ 240569 w 528651"/>
                <a:gd name="connsiteY10" fmla="*/ 168935 h 528651"/>
                <a:gd name="connsiteX11" fmla="*/ 240569 w 528651"/>
                <a:gd name="connsiteY11" fmla="*/ 353003 h 528651"/>
                <a:gd name="connsiteX12" fmla="*/ 243125 w 528651"/>
                <a:gd name="connsiteY12" fmla="*/ 381337 h 528651"/>
                <a:gd name="connsiteX13" fmla="*/ 253141 w 528651"/>
                <a:gd name="connsiteY13" fmla="*/ 390284 h 528651"/>
                <a:gd name="connsiteX14" fmla="*/ 278917 w 528651"/>
                <a:gd name="connsiteY14" fmla="*/ 392202 h 528651"/>
                <a:gd name="connsiteX15" fmla="*/ 302991 w 528651"/>
                <a:gd name="connsiteY15" fmla="*/ 392202 h 528651"/>
                <a:gd name="connsiteX16" fmla="*/ 341340 w 528651"/>
                <a:gd name="connsiteY16" fmla="*/ 384103 h 528651"/>
                <a:gd name="connsiteX17" fmla="*/ 367754 w 528651"/>
                <a:gd name="connsiteY17" fmla="*/ 358539 h 528651"/>
                <a:gd name="connsiteX18" fmla="*/ 389056 w 528651"/>
                <a:gd name="connsiteY18" fmla="*/ 306987 h 528651"/>
                <a:gd name="connsiteX19" fmla="*/ 397793 w 528651"/>
                <a:gd name="connsiteY19" fmla="*/ 306987 h 528651"/>
                <a:gd name="connsiteX20" fmla="*/ 386930 w 528651"/>
                <a:gd name="connsiteY20" fmla="*/ 408390 h 528651"/>
                <a:gd name="connsiteX21" fmla="*/ 130430 w 528651"/>
                <a:gd name="connsiteY21" fmla="*/ 408390 h 528651"/>
                <a:gd name="connsiteX22" fmla="*/ 130430 w 528651"/>
                <a:gd name="connsiteY22" fmla="*/ 400510 h 528651"/>
                <a:gd name="connsiteX23" fmla="*/ 140017 w 528651"/>
                <a:gd name="connsiteY23" fmla="*/ 400510 h 528651"/>
                <a:gd name="connsiteX24" fmla="*/ 160250 w 528651"/>
                <a:gd name="connsiteY24" fmla="*/ 396037 h 528651"/>
                <a:gd name="connsiteX25" fmla="*/ 168778 w 528651"/>
                <a:gd name="connsiteY25" fmla="*/ 385811 h 528651"/>
                <a:gd name="connsiteX26" fmla="*/ 171117 w 528651"/>
                <a:gd name="connsiteY26" fmla="*/ 358968 h 528651"/>
                <a:gd name="connsiteX27" fmla="*/ 171117 w 528651"/>
                <a:gd name="connsiteY27" fmla="*/ 168935 h 528651"/>
                <a:gd name="connsiteX28" fmla="*/ 168778 w 528651"/>
                <a:gd name="connsiteY28" fmla="*/ 141238 h 528651"/>
                <a:gd name="connsiteX29" fmla="*/ 159190 w 528651"/>
                <a:gd name="connsiteY29" fmla="*/ 131650 h 528651"/>
                <a:gd name="connsiteX30" fmla="*/ 140017 w 528651"/>
                <a:gd name="connsiteY30" fmla="*/ 127393 h 528651"/>
                <a:gd name="connsiteX31" fmla="*/ 130430 w 528651"/>
                <a:gd name="connsiteY31" fmla="*/ 127393 h 52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8651" h="528651">
                  <a:moveTo>
                    <a:pt x="-214" y="-374"/>
                  </a:moveTo>
                  <a:lnTo>
                    <a:pt x="-214" y="528277"/>
                  </a:lnTo>
                  <a:lnTo>
                    <a:pt x="528437" y="528277"/>
                  </a:lnTo>
                  <a:lnTo>
                    <a:pt x="528437" y="-374"/>
                  </a:lnTo>
                  <a:close/>
                  <a:moveTo>
                    <a:pt x="130430" y="119507"/>
                  </a:moveTo>
                  <a:lnTo>
                    <a:pt x="284457" y="119507"/>
                  </a:lnTo>
                  <a:lnTo>
                    <a:pt x="284457" y="127393"/>
                  </a:lnTo>
                  <a:lnTo>
                    <a:pt x="271885" y="127393"/>
                  </a:lnTo>
                  <a:cubicBezTo>
                    <a:pt x="263508" y="127393"/>
                    <a:pt x="256757" y="128885"/>
                    <a:pt x="251646" y="131866"/>
                  </a:cubicBezTo>
                  <a:cubicBezTo>
                    <a:pt x="247951" y="133856"/>
                    <a:pt x="245045" y="137266"/>
                    <a:pt x="242915" y="142092"/>
                  </a:cubicBezTo>
                  <a:cubicBezTo>
                    <a:pt x="241354" y="145502"/>
                    <a:pt x="240569" y="154449"/>
                    <a:pt x="240569" y="168935"/>
                  </a:cubicBezTo>
                  <a:lnTo>
                    <a:pt x="240569" y="353003"/>
                  </a:lnTo>
                  <a:cubicBezTo>
                    <a:pt x="240569" y="367774"/>
                    <a:pt x="241423" y="377218"/>
                    <a:pt x="243125" y="381337"/>
                  </a:cubicBezTo>
                  <a:cubicBezTo>
                    <a:pt x="244829" y="385313"/>
                    <a:pt x="248170" y="388294"/>
                    <a:pt x="253141" y="390284"/>
                  </a:cubicBezTo>
                  <a:cubicBezTo>
                    <a:pt x="256692" y="391563"/>
                    <a:pt x="265281" y="392202"/>
                    <a:pt x="278917" y="392202"/>
                  </a:cubicBezTo>
                  <a:lnTo>
                    <a:pt x="302991" y="392202"/>
                  </a:lnTo>
                  <a:cubicBezTo>
                    <a:pt x="318332" y="392202"/>
                    <a:pt x="331114" y="389502"/>
                    <a:pt x="341340" y="384103"/>
                  </a:cubicBezTo>
                  <a:cubicBezTo>
                    <a:pt x="351566" y="378706"/>
                    <a:pt x="360368" y="370185"/>
                    <a:pt x="367754" y="358539"/>
                  </a:cubicBezTo>
                  <a:cubicBezTo>
                    <a:pt x="375283" y="346893"/>
                    <a:pt x="382381" y="329710"/>
                    <a:pt x="389056" y="306987"/>
                  </a:cubicBezTo>
                  <a:lnTo>
                    <a:pt x="397793" y="306987"/>
                  </a:lnTo>
                  <a:lnTo>
                    <a:pt x="386930" y="408390"/>
                  </a:lnTo>
                  <a:lnTo>
                    <a:pt x="130430" y="408390"/>
                  </a:lnTo>
                  <a:lnTo>
                    <a:pt x="130430" y="400510"/>
                  </a:lnTo>
                  <a:lnTo>
                    <a:pt x="140017" y="400510"/>
                  </a:lnTo>
                  <a:cubicBezTo>
                    <a:pt x="148394" y="400510"/>
                    <a:pt x="155139" y="399018"/>
                    <a:pt x="160250" y="396037"/>
                  </a:cubicBezTo>
                  <a:cubicBezTo>
                    <a:pt x="163944" y="394047"/>
                    <a:pt x="166788" y="390637"/>
                    <a:pt x="168778" y="385811"/>
                  </a:cubicBezTo>
                  <a:cubicBezTo>
                    <a:pt x="170339" y="382401"/>
                    <a:pt x="171117" y="373454"/>
                    <a:pt x="171117" y="358968"/>
                  </a:cubicBezTo>
                  <a:lnTo>
                    <a:pt x="171117" y="168935"/>
                  </a:lnTo>
                  <a:cubicBezTo>
                    <a:pt x="171117" y="154164"/>
                    <a:pt x="170339" y="144929"/>
                    <a:pt x="168778" y="141238"/>
                  </a:cubicBezTo>
                  <a:cubicBezTo>
                    <a:pt x="167214" y="137544"/>
                    <a:pt x="164020" y="134347"/>
                    <a:pt x="159190" y="131650"/>
                  </a:cubicBezTo>
                  <a:cubicBezTo>
                    <a:pt x="154504" y="128810"/>
                    <a:pt x="148113" y="127393"/>
                    <a:pt x="140017" y="127393"/>
                  </a:cubicBezTo>
                  <a:lnTo>
                    <a:pt x="130430" y="127393"/>
                  </a:lnTo>
                  <a:close/>
                </a:path>
              </a:pathLst>
            </a:custGeom>
            <a:solidFill>
              <a:srgbClr val="FFBA08"/>
            </a:solidFill>
            <a:ln w="52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8" name="Picture 4" descr="Pricing - Azure Active Directory | Microsoft Azure">
            <a:extLst>
              <a:ext uri="{FF2B5EF4-FFF2-40B4-BE49-F238E27FC236}">
                <a16:creationId xmlns:a16="http://schemas.microsoft.com/office/drawing/2014/main" id="{3CD99E18-75DE-8DD8-78EA-43BA09A8F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1249853" y="2087232"/>
            <a:ext cx="1272210" cy="11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4B3245-833A-267B-C686-5D8198B2F324}"/>
              </a:ext>
            </a:extLst>
          </p:cNvPr>
          <p:cNvSpPr txBox="1"/>
          <p:nvPr/>
        </p:nvSpPr>
        <p:spPr>
          <a:xfrm>
            <a:off x="1354223" y="322481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A4E9"/>
                </a:solidFill>
              </a:rPr>
              <a:t>Azure AD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34A4D6-2645-97A9-AAA6-53F1CE72F252}"/>
              </a:ext>
            </a:extLst>
          </p:cNvPr>
          <p:cNvCxnSpPr>
            <a:cxnSpLocks/>
            <a:stCxn id="1028" idx="0"/>
            <a:endCxn id="32" idx="0"/>
          </p:cNvCxnSpPr>
          <p:nvPr/>
        </p:nvCxnSpPr>
        <p:spPr>
          <a:xfrm rot="16200000" flipH="1">
            <a:off x="3150377" y="822813"/>
            <a:ext cx="332822" cy="2861661"/>
          </a:xfrm>
          <a:prstGeom prst="curvedConnector3">
            <a:avLst>
              <a:gd name="adj1" fmla="val -168852"/>
            </a:avLst>
          </a:prstGeom>
          <a:ln w="19050">
            <a:solidFill>
              <a:srgbClr val="50E6FF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Pricing - Azure Active Directory | Microsoft Azure">
            <a:extLst>
              <a:ext uri="{FF2B5EF4-FFF2-40B4-BE49-F238E27FC236}">
                <a16:creationId xmlns:a16="http://schemas.microsoft.com/office/drawing/2014/main" id="{B3A1DD62-671E-716C-2A58-0919C56F6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r="20680"/>
          <a:stretch/>
        </p:blipFill>
        <p:spPr bwMode="auto">
          <a:xfrm>
            <a:off x="4422456" y="2420054"/>
            <a:ext cx="650326" cy="5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FA04A0F-9A47-B633-2A3F-FA7C7601B87E}"/>
              </a:ext>
            </a:extLst>
          </p:cNvPr>
          <p:cNvSpPr txBox="1"/>
          <p:nvPr/>
        </p:nvSpPr>
        <p:spPr>
          <a:xfrm>
            <a:off x="2728326" y="1729570"/>
            <a:ext cx="1176924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UserName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44A4E9"/>
                </a:solidFill>
              </a:rPr>
              <a:t>(email)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02B2F97-0E3F-1EA4-930D-C922500ABA3C}"/>
              </a:ext>
            </a:extLst>
          </p:cNvPr>
          <p:cNvGrpSpPr/>
          <p:nvPr/>
        </p:nvGrpSpPr>
        <p:grpSpPr>
          <a:xfrm>
            <a:off x="984922" y="4884617"/>
            <a:ext cx="1598596" cy="1206866"/>
            <a:chOff x="1465822" y="5022305"/>
            <a:chExt cx="1598596" cy="120686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0F7F55-9F73-D110-A814-EADC801A1EDE}"/>
                </a:ext>
              </a:extLst>
            </p:cNvPr>
            <p:cNvGrpSpPr/>
            <p:nvPr/>
          </p:nvGrpSpPr>
          <p:grpSpPr>
            <a:xfrm>
              <a:off x="1465822" y="5022305"/>
              <a:ext cx="1598596" cy="973060"/>
              <a:chOff x="449740" y="4721662"/>
              <a:chExt cx="1239596" cy="75453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E2F2CC1-1279-097F-D63A-88B5BBEA2F76}"/>
                  </a:ext>
                </a:extLst>
              </p:cNvPr>
              <p:cNvSpPr/>
              <p:nvPr/>
            </p:nvSpPr>
            <p:spPr>
              <a:xfrm>
                <a:off x="611427" y="4721662"/>
                <a:ext cx="916223" cy="619798"/>
              </a:xfrm>
              <a:custGeom>
                <a:avLst/>
                <a:gdLst>
                  <a:gd name="connsiteX0" fmla="*/ 835380 w 916223"/>
                  <a:gd name="connsiteY0" fmla="*/ 538955 h 619798"/>
                  <a:gd name="connsiteX1" fmla="*/ 80843 w 916223"/>
                  <a:gd name="connsiteY1" fmla="*/ 538955 h 619798"/>
                  <a:gd name="connsiteX2" fmla="*/ 80843 w 916223"/>
                  <a:gd name="connsiteY2" fmla="*/ 80843 h 619798"/>
                  <a:gd name="connsiteX3" fmla="*/ 835380 w 916223"/>
                  <a:gd name="connsiteY3" fmla="*/ 80843 h 619798"/>
                  <a:gd name="connsiteX4" fmla="*/ 916224 w 916223"/>
                  <a:gd name="connsiteY4" fmla="*/ 53896 h 619798"/>
                  <a:gd name="connsiteX5" fmla="*/ 862328 w 916223"/>
                  <a:gd name="connsiteY5" fmla="*/ 0 h 619798"/>
                  <a:gd name="connsiteX6" fmla="*/ 53896 w 916223"/>
                  <a:gd name="connsiteY6" fmla="*/ 0 h 619798"/>
                  <a:gd name="connsiteX7" fmla="*/ 0 w 916223"/>
                  <a:gd name="connsiteY7" fmla="*/ 53896 h 619798"/>
                  <a:gd name="connsiteX8" fmla="*/ 0 w 916223"/>
                  <a:gd name="connsiteY8" fmla="*/ 619798 h 619798"/>
                  <a:gd name="connsiteX9" fmla="*/ 916224 w 916223"/>
                  <a:gd name="connsiteY9" fmla="*/ 619798 h 61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6223" h="619798">
                    <a:moveTo>
                      <a:pt x="835380" y="538955"/>
                    </a:moveTo>
                    <a:lnTo>
                      <a:pt x="80843" y="538955"/>
                    </a:lnTo>
                    <a:lnTo>
                      <a:pt x="80843" y="80843"/>
                    </a:lnTo>
                    <a:lnTo>
                      <a:pt x="835380" y="80843"/>
                    </a:lnTo>
                    <a:close/>
                    <a:moveTo>
                      <a:pt x="916224" y="53896"/>
                    </a:moveTo>
                    <a:cubicBezTo>
                      <a:pt x="916224" y="24130"/>
                      <a:pt x="892093" y="0"/>
                      <a:pt x="862328" y="0"/>
                    </a:cubicBezTo>
                    <a:lnTo>
                      <a:pt x="53896" y="0"/>
                    </a:lnTo>
                    <a:cubicBezTo>
                      <a:pt x="24130" y="0"/>
                      <a:pt x="0" y="24130"/>
                      <a:pt x="0" y="53896"/>
                    </a:cubicBezTo>
                    <a:lnTo>
                      <a:pt x="0" y="619798"/>
                    </a:lnTo>
                    <a:lnTo>
                      <a:pt x="916224" y="619798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3A3D28-D595-2213-F956-7680CDEC68F1}"/>
                  </a:ext>
                </a:extLst>
              </p:cNvPr>
              <p:cNvSpPr/>
              <p:nvPr/>
            </p:nvSpPr>
            <p:spPr>
              <a:xfrm>
                <a:off x="449740" y="5395356"/>
                <a:ext cx="1239596" cy="80843"/>
              </a:xfrm>
              <a:custGeom>
                <a:avLst/>
                <a:gdLst>
                  <a:gd name="connsiteX0" fmla="*/ 700642 w 1239596"/>
                  <a:gd name="connsiteY0" fmla="*/ 0 h 80843"/>
                  <a:gd name="connsiteX1" fmla="*/ 700642 w 1239596"/>
                  <a:gd name="connsiteY1" fmla="*/ 13474 h 80843"/>
                  <a:gd name="connsiteX2" fmla="*/ 688840 w 1239596"/>
                  <a:gd name="connsiteY2" fmla="*/ 26948 h 80843"/>
                  <a:gd name="connsiteX3" fmla="*/ 687168 w 1239596"/>
                  <a:gd name="connsiteY3" fmla="*/ 26948 h 80843"/>
                  <a:gd name="connsiteX4" fmla="*/ 552429 w 1239596"/>
                  <a:gd name="connsiteY4" fmla="*/ 26948 h 80843"/>
                  <a:gd name="connsiteX5" fmla="*/ 538955 w 1239596"/>
                  <a:gd name="connsiteY5" fmla="*/ 15146 h 80843"/>
                  <a:gd name="connsiteX6" fmla="*/ 538955 w 1239596"/>
                  <a:gd name="connsiteY6" fmla="*/ 13474 h 80843"/>
                  <a:gd name="connsiteX7" fmla="*/ 538955 w 1239596"/>
                  <a:gd name="connsiteY7" fmla="*/ 0 h 80843"/>
                  <a:gd name="connsiteX8" fmla="*/ 0 w 1239596"/>
                  <a:gd name="connsiteY8" fmla="*/ 0 h 80843"/>
                  <a:gd name="connsiteX9" fmla="*/ 0 w 1239596"/>
                  <a:gd name="connsiteY9" fmla="*/ 26948 h 80843"/>
                  <a:gd name="connsiteX10" fmla="*/ 53896 w 1239596"/>
                  <a:gd name="connsiteY10" fmla="*/ 80843 h 80843"/>
                  <a:gd name="connsiteX11" fmla="*/ 1185701 w 1239596"/>
                  <a:gd name="connsiteY11" fmla="*/ 80843 h 80843"/>
                  <a:gd name="connsiteX12" fmla="*/ 1239597 w 1239596"/>
                  <a:gd name="connsiteY12" fmla="*/ 26948 h 80843"/>
                  <a:gd name="connsiteX13" fmla="*/ 1239597 w 1239596"/>
                  <a:gd name="connsiteY13" fmla="*/ 0 h 80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9596" h="80843">
                    <a:moveTo>
                      <a:pt x="700642" y="0"/>
                    </a:moveTo>
                    <a:lnTo>
                      <a:pt x="700642" y="13474"/>
                    </a:lnTo>
                    <a:cubicBezTo>
                      <a:pt x="701104" y="20453"/>
                      <a:pt x="695819" y="26486"/>
                      <a:pt x="688840" y="26948"/>
                    </a:cubicBezTo>
                    <a:cubicBezTo>
                      <a:pt x="688283" y="26984"/>
                      <a:pt x="687724" y="26984"/>
                      <a:pt x="687168" y="26948"/>
                    </a:cubicBezTo>
                    <a:lnTo>
                      <a:pt x="552429" y="26948"/>
                    </a:lnTo>
                    <a:cubicBezTo>
                      <a:pt x="545449" y="27410"/>
                      <a:pt x="539417" y="22125"/>
                      <a:pt x="538955" y="15146"/>
                    </a:cubicBezTo>
                    <a:cubicBezTo>
                      <a:pt x="538919" y="14590"/>
                      <a:pt x="538919" y="14030"/>
                      <a:pt x="538955" y="13474"/>
                    </a:cubicBezTo>
                    <a:lnTo>
                      <a:pt x="538955" y="0"/>
                    </a:lnTo>
                    <a:lnTo>
                      <a:pt x="0" y="0"/>
                    </a:lnTo>
                    <a:lnTo>
                      <a:pt x="0" y="26948"/>
                    </a:lnTo>
                    <a:cubicBezTo>
                      <a:pt x="0" y="56713"/>
                      <a:pt x="24130" y="80843"/>
                      <a:pt x="53896" y="80843"/>
                    </a:cubicBezTo>
                    <a:lnTo>
                      <a:pt x="1185701" y="80843"/>
                    </a:lnTo>
                    <a:cubicBezTo>
                      <a:pt x="1215466" y="80843"/>
                      <a:pt x="1239597" y="56713"/>
                      <a:pt x="1239597" y="26948"/>
                    </a:cubicBezTo>
                    <a:lnTo>
                      <a:pt x="12395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2DA5DE-EA8C-7737-3EBF-3CD20FBB8DD2}"/>
                  </a:ext>
                </a:extLst>
              </p:cNvPr>
              <p:cNvSpPr/>
              <p:nvPr/>
            </p:nvSpPr>
            <p:spPr>
              <a:xfrm>
                <a:off x="880904" y="4842927"/>
                <a:ext cx="377268" cy="377268"/>
              </a:xfrm>
              <a:custGeom>
                <a:avLst/>
                <a:gdLst>
                  <a:gd name="connsiteX0" fmla="*/ 188634 w 377268"/>
                  <a:gd name="connsiteY0" fmla="*/ 0 h 377268"/>
                  <a:gd name="connsiteX1" fmla="*/ 0 w 377268"/>
                  <a:gd name="connsiteY1" fmla="*/ 188634 h 377268"/>
                  <a:gd name="connsiteX2" fmla="*/ 188634 w 377268"/>
                  <a:gd name="connsiteY2" fmla="*/ 377269 h 377268"/>
                  <a:gd name="connsiteX3" fmla="*/ 377269 w 377268"/>
                  <a:gd name="connsiteY3" fmla="*/ 188634 h 377268"/>
                  <a:gd name="connsiteX4" fmla="*/ 188634 w 377268"/>
                  <a:gd name="connsiteY4" fmla="*/ 0 h 377268"/>
                  <a:gd name="connsiteX5" fmla="*/ 202108 w 377268"/>
                  <a:gd name="connsiteY5" fmla="*/ 202108 h 377268"/>
                  <a:gd name="connsiteX6" fmla="*/ 263953 w 377268"/>
                  <a:gd name="connsiteY6" fmla="*/ 202108 h 377268"/>
                  <a:gd name="connsiteX7" fmla="*/ 202108 w 377268"/>
                  <a:gd name="connsiteY7" fmla="*/ 324855 h 377268"/>
                  <a:gd name="connsiteX8" fmla="*/ 202108 w 377268"/>
                  <a:gd name="connsiteY8" fmla="*/ 175160 h 377268"/>
                  <a:gd name="connsiteX9" fmla="*/ 202108 w 377268"/>
                  <a:gd name="connsiteY9" fmla="*/ 52279 h 377268"/>
                  <a:gd name="connsiteX10" fmla="*/ 263953 w 377268"/>
                  <a:gd name="connsiteY10" fmla="*/ 175160 h 377268"/>
                  <a:gd name="connsiteX11" fmla="*/ 175160 w 377268"/>
                  <a:gd name="connsiteY11" fmla="*/ 175160 h 377268"/>
                  <a:gd name="connsiteX12" fmla="*/ 115336 w 377268"/>
                  <a:gd name="connsiteY12" fmla="*/ 175160 h 377268"/>
                  <a:gd name="connsiteX13" fmla="*/ 175160 w 377268"/>
                  <a:gd name="connsiteY13" fmla="*/ 53896 h 377268"/>
                  <a:gd name="connsiteX14" fmla="*/ 175160 w 377268"/>
                  <a:gd name="connsiteY14" fmla="*/ 202108 h 377268"/>
                  <a:gd name="connsiteX15" fmla="*/ 175160 w 377268"/>
                  <a:gd name="connsiteY15" fmla="*/ 323373 h 377268"/>
                  <a:gd name="connsiteX16" fmla="*/ 115336 w 377268"/>
                  <a:gd name="connsiteY16" fmla="*/ 202108 h 377268"/>
                  <a:gd name="connsiteX17" fmla="*/ 88254 w 377268"/>
                  <a:gd name="connsiteY17" fmla="*/ 175160 h 377268"/>
                  <a:gd name="connsiteX18" fmla="*/ 30586 w 377268"/>
                  <a:gd name="connsiteY18" fmla="*/ 175160 h 377268"/>
                  <a:gd name="connsiteX19" fmla="*/ 158183 w 377268"/>
                  <a:gd name="connsiteY19" fmla="*/ 33011 h 377268"/>
                  <a:gd name="connsiteX20" fmla="*/ 88254 w 377268"/>
                  <a:gd name="connsiteY20" fmla="*/ 175160 h 377268"/>
                  <a:gd name="connsiteX21" fmla="*/ 88254 w 377268"/>
                  <a:gd name="connsiteY21" fmla="*/ 202108 h 377268"/>
                  <a:gd name="connsiteX22" fmla="*/ 158453 w 377268"/>
                  <a:gd name="connsiteY22" fmla="*/ 344392 h 377268"/>
                  <a:gd name="connsiteX23" fmla="*/ 30586 w 377268"/>
                  <a:gd name="connsiteY23" fmla="*/ 202108 h 377268"/>
                  <a:gd name="connsiteX24" fmla="*/ 291036 w 377268"/>
                  <a:gd name="connsiteY24" fmla="*/ 202108 h 377268"/>
                  <a:gd name="connsiteX25" fmla="*/ 346683 w 377268"/>
                  <a:gd name="connsiteY25" fmla="*/ 202108 h 377268"/>
                  <a:gd name="connsiteX26" fmla="*/ 221241 w 377268"/>
                  <a:gd name="connsiteY26" fmla="*/ 343853 h 377268"/>
                  <a:gd name="connsiteX27" fmla="*/ 291036 w 377268"/>
                  <a:gd name="connsiteY27" fmla="*/ 202108 h 377268"/>
                  <a:gd name="connsiteX28" fmla="*/ 291036 w 377268"/>
                  <a:gd name="connsiteY28" fmla="*/ 175160 h 377268"/>
                  <a:gd name="connsiteX29" fmla="*/ 221645 w 377268"/>
                  <a:gd name="connsiteY29" fmla="*/ 33550 h 377268"/>
                  <a:gd name="connsiteX30" fmla="*/ 346683 w 377268"/>
                  <a:gd name="connsiteY30" fmla="*/ 175160 h 3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7268" h="377268">
                    <a:moveTo>
                      <a:pt x="188634" y="0"/>
                    </a:moveTo>
                    <a:cubicBezTo>
                      <a:pt x="84454" y="0"/>
                      <a:pt x="0" y="84454"/>
                      <a:pt x="0" y="188634"/>
                    </a:cubicBezTo>
                    <a:cubicBezTo>
                      <a:pt x="0" y="292814"/>
                      <a:pt x="84454" y="377269"/>
                      <a:pt x="188634" y="377269"/>
                    </a:cubicBezTo>
                    <a:cubicBezTo>
                      <a:pt x="292814" y="377269"/>
                      <a:pt x="377269" y="292814"/>
                      <a:pt x="377269" y="188634"/>
                    </a:cubicBezTo>
                    <a:cubicBezTo>
                      <a:pt x="377269" y="84454"/>
                      <a:pt x="292814" y="0"/>
                      <a:pt x="188634" y="0"/>
                    </a:cubicBezTo>
                    <a:close/>
                    <a:moveTo>
                      <a:pt x="202108" y="202108"/>
                    </a:moveTo>
                    <a:lnTo>
                      <a:pt x="263953" y="202108"/>
                    </a:lnTo>
                    <a:cubicBezTo>
                      <a:pt x="256910" y="248558"/>
                      <a:pt x="235247" y="291554"/>
                      <a:pt x="202108" y="324855"/>
                    </a:cubicBezTo>
                    <a:close/>
                    <a:moveTo>
                      <a:pt x="202108" y="175160"/>
                    </a:moveTo>
                    <a:lnTo>
                      <a:pt x="202108" y="52279"/>
                    </a:lnTo>
                    <a:cubicBezTo>
                      <a:pt x="235281" y="85610"/>
                      <a:pt x="256947" y="128659"/>
                      <a:pt x="263953" y="175160"/>
                    </a:cubicBezTo>
                    <a:close/>
                    <a:moveTo>
                      <a:pt x="175160" y="175160"/>
                    </a:moveTo>
                    <a:lnTo>
                      <a:pt x="115336" y="175160"/>
                    </a:lnTo>
                    <a:cubicBezTo>
                      <a:pt x="122037" y="129456"/>
                      <a:pt x="142970" y="87025"/>
                      <a:pt x="175160" y="53896"/>
                    </a:cubicBezTo>
                    <a:close/>
                    <a:moveTo>
                      <a:pt x="175160" y="202108"/>
                    </a:moveTo>
                    <a:lnTo>
                      <a:pt x="175160" y="323373"/>
                    </a:lnTo>
                    <a:cubicBezTo>
                      <a:pt x="143031" y="290200"/>
                      <a:pt x="122107" y="247791"/>
                      <a:pt x="115336" y="202108"/>
                    </a:cubicBezTo>
                    <a:close/>
                    <a:moveTo>
                      <a:pt x="88254" y="175160"/>
                    </a:moveTo>
                    <a:lnTo>
                      <a:pt x="30586" y="175160"/>
                    </a:lnTo>
                    <a:cubicBezTo>
                      <a:pt x="36567" y="104584"/>
                      <a:pt x="88661" y="46551"/>
                      <a:pt x="158183" y="33011"/>
                    </a:cubicBezTo>
                    <a:cubicBezTo>
                      <a:pt x="119772" y="71340"/>
                      <a:pt x="95175" y="121339"/>
                      <a:pt x="88254" y="175160"/>
                    </a:cubicBezTo>
                    <a:close/>
                    <a:moveTo>
                      <a:pt x="88254" y="202108"/>
                    </a:moveTo>
                    <a:cubicBezTo>
                      <a:pt x="95181" y="256022"/>
                      <a:pt x="119882" y="306090"/>
                      <a:pt x="158453" y="344392"/>
                    </a:cubicBezTo>
                    <a:cubicBezTo>
                      <a:pt x="88827" y="330862"/>
                      <a:pt x="36629" y="272779"/>
                      <a:pt x="30586" y="202108"/>
                    </a:cubicBezTo>
                    <a:close/>
                    <a:moveTo>
                      <a:pt x="291036" y="202108"/>
                    </a:moveTo>
                    <a:lnTo>
                      <a:pt x="346683" y="202108"/>
                    </a:lnTo>
                    <a:cubicBezTo>
                      <a:pt x="340783" y="271884"/>
                      <a:pt x="289783" y="329513"/>
                      <a:pt x="221241" y="343853"/>
                    </a:cubicBezTo>
                    <a:cubicBezTo>
                      <a:pt x="259632" y="305690"/>
                      <a:pt x="284194" y="255807"/>
                      <a:pt x="291036" y="202108"/>
                    </a:cubicBezTo>
                    <a:close/>
                    <a:moveTo>
                      <a:pt x="291036" y="175160"/>
                    </a:moveTo>
                    <a:cubicBezTo>
                      <a:pt x="284138" y="121602"/>
                      <a:pt x="259744" y="71820"/>
                      <a:pt x="221645" y="33550"/>
                    </a:cubicBezTo>
                    <a:cubicBezTo>
                      <a:pt x="289983" y="48032"/>
                      <a:pt x="340775" y="105556"/>
                      <a:pt x="346683" y="175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09E379C4-DD96-F7C4-887B-E360AADED123}"/>
                </a:ext>
              </a:extLst>
            </p:cNvPr>
            <p:cNvGrpSpPr/>
            <p:nvPr/>
          </p:nvGrpSpPr>
          <p:grpSpPr>
            <a:xfrm>
              <a:off x="1745859" y="5126641"/>
              <a:ext cx="998433" cy="1102530"/>
              <a:chOff x="350446" y="4695313"/>
              <a:chExt cx="998433" cy="1102530"/>
            </a:xfrm>
          </p:grpSpPr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5378FA52-A75E-6E27-4F27-278BA3017F72}"/>
                  </a:ext>
                </a:extLst>
              </p:cNvPr>
              <p:cNvSpPr/>
              <p:nvPr/>
            </p:nvSpPr>
            <p:spPr>
              <a:xfrm>
                <a:off x="350446" y="5297052"/>
                <a:ext cx="998433" cy="499216"/>
              </a:xfrm>
              <a:custGeom>
                <a:avLst/>
                <a:gdLst>
                  <a:gd name="connsiteX0" fmla="*/ 998433 w 998433"/>
                  <a:gd name="connsiteY0" fmla="*/ 499217 h 499216"/>
                  <a:gd name="connsiteX1" fmla="*/ 998433 w 998433"/>
                  <a:gd name="connsiteY1" fmla="*/ 249608 h 499216"/>
                  <a:gd name="connsiteX2" fmla="*/ 948512 w 998433"/>
                  <a:gd name="connsiteY2" fmla="*/ 149765 h 499216"/>
                  <a:gd name="connsiteX3" fmla="*/ 705144 w 998433"/>
                  <a:gd name="connsiteY3" fmla="*/ 31201 h 499216"/>
                  <a:gd name="connsiteX4" fmla="*/ 499217 w 998433"/>
                  <a:gd name="connsiteY4" fmla="*/ 0 h 499216"/>
                  <a:gd name="connsiteX5" fmla="*/ 293290 w 998433"/>
                  <a:gd name="connsiteY5" fmla="*/ 31201 h 499216"/>
                  <a:gd name="connsiteX6" fmla="*/ 49922 w 998433"/>
                  <a:gd name="connsiteY6" fmla="*/ 149765 h 499216"/>
                  <a:gd name="connsiteX7" fmla="*/ 0 w 998433"/>
                  <a:gd name="connsiteY7" fmla="*/ 249608 h 499216"/>
                  <a:gd name="connsiteX8" fmla="*/ 0 w 998433"/>
                  <a:gd name="connsiteY8" fmla="*/ 499217 h 499216"/>
                  <a:gd name="connsiteX9" fmla="*/ 998433 w 998433"/>
                  <a:gd name="connsiteY9" fmla="*/ 499217 h 49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33" h="499216">
                    <a:moveTo>
                      <a:pt x="998433" y="499217"/>
                    </a:moveTo>
                    <a:lnTo>
                      <a:pt x="998433" y="249608"/>
                    </a:lnTo>
                    <a:cubicBezTo>
                      <a:pt x="998433" y="212167"/>
                      <a:pt x="979713" y="174726"/>
                      <a:pt x="948512" y="149765"/>
                    </a:cubicBezTo>
                    <a:cubicBezTo>
                      <a:pt x="879869" y="93603"/>
                      <a:pt x="792507" y="56162"/>
                      <a:pt x="705144" y="31201"/>
                    </a:cubicBezTo>
                    <a:cubicBezTo>
                      <a:pt x="642742" y="12480"/>
                      <a:pt x="574099" y="0"/>
                      <a:pt x="499217" y="0"/>
                    </a:cubicBezTo>
                    <a:cubicBezTo>
                      <a:pt x="430574" y="0"/>
                      <a:pt x="361932" y="12480"/>
                      <a:pt x="293290" y="31201"/>
                    </a:cubicBezTo>
                    <a:cubicBezTo>
                      <a:pt x="205927" y="56162"/>
                      <a:pt x="118564" y="99843"/>
                      <a:pt x="49922" y="149765"/>
                    </a:cubicBezTo>
                    <a:cubicBezTo>
                      <a:pt x="18721" y="174726"/>
                      <a:pt x="0" y="212167"/>
                      <a:pt x="0" y="249608"/>
                    </a:cubicBezTo>
                    <a:lnTo>
                      <a:pt x="0" y="499217"/>
                    </a:lnTo>
                    <a:lnTo>
                      <a:pt x="998433" y="499217"/>
                    </a:lnTo>
                    <a:close/>
                  </a:path>
                </a:pathLst>
              </a:custGeom>
              <a:solidFill>
                <a:schemeClr val="bg1"/>
              </a:solidFill>
              <a:ln w="762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B2C802-930B-E1FB-62C3-1D261537A75C}"/>
                  </a:ext>
                </a:extLst>
              </p:cNvPr>
              <p:cNvSpPr/>
              <p:nvPr/>
            </p:nvSpPr>
            <p:spPr>
              <a:xfrm>
                <a:off x="559145" y="4695313"/>
                <a:ext cx="583312" cy="5833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aphic 56" descr="User with solid fill">
                <a:extLst>
                  <a:ext uri="{FF2B5EF4-FFF2-40B4-BE49-F238E27FC236}">
                    <a16:creationId xmlns:a16="http://schemas.microsoft.com/office/drawing/2014/main" id="{E1414039-7EDF-F4EF-DE66-4F18F47A5CCE}"/>
                  </a:ext>
                </a:extLst>
              </p:cNvPr>
              <p:cNvGrpSpPr/>
              <p:nvPr/>
            </p:nvGrpSpPr>
            <p:grpSpPr>
              <a:xfrm>
                <a:off x="350446" y="4737008"/>
                <a:ext cx="998433" cy="1060835"/>
                <a:chOff x="717918" y="5464947"/>
                <a:chExt cx="998433" cy="1060835"/>
              </a:xfrm>
              <a:solidFill>
                <a:schemeClr val="accent2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1DA7341-C7DF-D12C-2277-177A3CB8D5B2}"/>
                    </a:ext>
                  </a:extLst>
                </p:cNvPr>
                <p:cNvSpPr/>
                <p:nvPr/>
              </p:nvSpPr>
              <p:spPr>
                <a:xfrm>
                  <a:off x="967526" y="5464947"/>
                  <a:ext cx="499216" cy="499216"/>
                </a:xfrm>
                <a:custGeom>
                  <a:avLst/>
                  <a:gdLst>
                    <a:gd name="connsiteX0" fmla="*/ 499217 w 499216"/>
                    <a:gd name="connsiteY0" fmla="*/ 249608 h 499216"/>
                    <a:gd name="connsiteX1" fmla="*/ 249608 w 499216"/>
                    <a:gd name="connsiteY1" fmla="*/ 499217 h 499216"/>
                    <a:gd name="connsiteX2" fmla="*/ 0 w 499216"/>
                    <a:gd name="connsiteY2" fmla="*/ 249608 h 499216"/>
                    <a:gd name="connsiteX3" fmla="*/ 249608 w 499216"/>
                    <a:gd name="connsiteY3" fmla="*/ 0 h 499216"/>
                    <a:gd name="connsiteX4" fmla="*/ 499217 w 499216"/>
                    <a:gd name="connsiteY4" fmla="*/ 249608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6" h="499216">
                      <a:moveTo>
                        <a:pt x="499217" y="249608"/>
                      </a:moveTo>
                      <a:cubicBezTo>
                        <a:pt x="499217" y="387463"/>
                        <a:pt x="387463" y="499217"/>
                        <a:pt x="249608" y="499217"/>
                      </a:cubicBezTo>
                      <a:cubicBezTo>
                        <a:pt x="111753" y="499217"/>
                        <a:pt x="0" y="387463"/>
                        <a:pt x="0" y="249608"/>
                      </a:cubicBezTo>
                      <a:cubicBezTo>
                        <a:pt x="0" y="111753"/>
                        <a:pt x="111753" y="0"/>
                        <a:pt x="249608" y="0"/>
                      </a:cubicBezTo>
                      <a:cubicBezTo>
                        <a:pt x="387463" y="0"/>
                        <a:pt x="499217" y="111753"/>
                        <a:pt x="499217" y="249608"/>
                      </a:cubicBez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3854923-A663-4995-11A7-020EAC37F9C9}"/>
                    </a:ext>
                  </a:extLst>
                </p:cNvPr>
                <p:cNvSpPr/>
                <p:nvPr/>
              </p:nvSpPr>
              <p:spPr>
                <a:xfrm>
                  <a:off x="717918" y="6026566"/>
                  <a:ext cx="998433" cy="499216"/>
                </a:xfrm>
                <a:custGeom>
                  <a:avLst/>
                  <a:gdLst>
                    <a:gd name="connsiteX0" fmla="*/ 998433 w 998433"/>
                    <a:gd name="connsiteY0" fmla="*/ 499217 h 499216"/>
                    <a:gd name="connsiteX1" fmla="*/ 998433 w 998433"/>
                    <a:gd name="connsiteY1" fmla="*/ 249608 h 499216"/>
                    <a:gd name="connsiteX2" fmla="*/ 948512 w 998433"/>
                    <a:gd name="connsiteY2" fmla="*/ 149765 h 499216"/>
                    <a:gd name="connsiteX3" fmla="*/ 705144 w 998433"/>
                    <a:gd name="connsiteY3" fmla="*/ 31201 h 499216"/>
                    <a:gd name="connsiteX4" fmla="*/ 499217 w 998433"/>
                    <a:gd name="connsiteY4" fmla="*/ 0 h 499216"/>
                    <a:gd name="connsiteX5" fmla="*/ 293290 w 998433"/>
                    <a:gd name="connsiteY5" fmla="*/ 31201 h 499216"/>
                    <a:gd name="connsiteX6" fmla="*/ 49922 w 998433"/>
                    <a:gd name="connsiteY6" fmla="*/ 149765 h 499216"/>
                    <a:gd name="connsiteX7" fmla="*/ 0 w 998433"/>
                    <a:gd name="connsiteY7" fmla="*/ 249608 h 499216"/>
                    <a:gd name="connsiteX8" fmla="*/ 0 w 998433"/>
                    <a:gd name="connsiteY8" fmla="*/ 499217 h 499216"/>
                    <a:gd name="connsiteX9" fmla="*/ 998433 w 998433"/>
                    <a:gd name="connsiteY9" fmla="*/ 499217 h 49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8433" h="499216">
                      <a:moveTo>
                        <a:pt x="998433" y="499217"/>
                      </a:moveTo>
                      <a:lnTo>
                        <a:pt x="998433" y="249608"/>
                      </a:lnTo>
                      <a:cubicBezTo>
                        <a:pt x="998433" y="212167"/>
                        <a:pt x="979713" y="174726"/>
                        <a:pt x="948512" y="149765"/>
                      </a:cubicBezTo>
                      <a:cubicBezTo>
                        <a:pt x="879869" y="93603"/>
                        <a:pt x="792507" y="56162"/>
                        <a:pt x="705144" y="31201"/>
                      </a:cubicBezTo>
                      <a:cubicBezTo>
                        <a:pt x="642742" y="12480"/>
                        <a:pt x="574099" y="0"/>
                        <a:pt x="499217" y="0"/>
                      </a:cubicBezTo>
                      <a:cubicBezTo>
                        <a:pt x="430574" y="0"/>
                        <a:pt x="361932" y="12480"/>
                        <a:pt x="293290" y="31201"/>
                      </a:cubicBezTo>
                      <a:cubicBezTo>
                        <a:pt x="205927" y="56162"/>
                        <a:pt x="118564" y="99843"/>
                        <a:pt x="49922" y="149765"/>
                      </a:cubicBezTo>
                      <a:cubicBezTo>
                        <a:pt x="18721" y="174726"/>
                        <a:pt x="0" y="212167"/>
                        <a:pt x="0" y="249608"/>
                      </a:cubicBezTo>
                      <a:lnTo>
                        <a:pt x="0" y="499217"/>
                      </a:lnTo>
                      <a:lnTo>
                        <a:pt x="998433" y="499217"/>
                      </a:lnTo>
                      <a:close/>
                    </a:path>
                  </a:pathLst>
                </a:custGeom>
                <a:grpFill/>
                <a:ln w="155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044" name="Connector: Elbow 28">
            <a:extLst>
              <a:ext uri="{FF2B5EF4-FFF2-40B4-BE49-F238E27FC236}">
                <a16:creationId xmlns:a16="http://schemas.microsoft.com/office/drawing/2014/main" id="{6CBE1307-3EC9-3908-CE2F-819FF5203AE6}"/>
              </a:ext>
            </a:extLst>
          </p:cNvPr>
          <p:cNvCxnSpPr>
            <a:cxnSpLocks/>
            <a:stCxn id="55" idx="3"/>
            <a:endCxn id="1051" idx="1"/>
          </p:cNvCxnSpPr>
          <p:nvPr/>
        </p:nvCxnSpPr>
        <p:spPr>
          <a:xfrm rot="16200000" flipV="1">
            <a:off x="5633510" y="3145337"/>
            <a:ext cx="1058602" cy="166733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" name="Flowchart: Document 1047">
            <a:extLst>
              <a:ext uri="{FF2B5EF4-FFF2-40B4-BE49-F238E27FC236}">
                <a16:creationId xmlns:a16="http://schemas.microsoft.com/office/drawing/2014/main" id="{11127714-2F40-4F51-8A7E-07322E633B8B}"/>
              </a:ext>
            </a:extLst>
          </p:cNvPr>
          <p:cNvSpPr/>
          <p:nvPr/>
        </p:nvSpPr>
        <p:spPr>
          <a:xfrm>
            <a:off x="3674305" y="4988027"/>
            <a:ext cx="998433" cy="868724"/>
          </a:xfrm>
          <a:prstGeom prst="flowChartDocument">
            <a:avLst/>
          </a:prstGeom>
          <a:gradFill>
            <a:gsLst>
              <a:gs pos="0">
                <a:srgbClr val="9B72EC"/>
              </a:gs>
              <a:gs pos="50000">
                <a:srgbClr val="8F58F2"/>
              </a:gs>
              <a:gs pos="100000">
                <a:srgbClr val="8535EF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.razor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D3A415B-AE15-FFFE-A014-4EA1B56A44A1}"/>
              </a:ext>
            </a:extLst>
          </p:cNvPr>
          <p:cNvSpPr/>
          <p:nvPr/>
        </p:nvSpPr>
        <p:spPr>
          <a:xfrm rot="16200000">
            <a:off x="5255582" y="3286875"/>
            <a:ext cx="147118" cy="17854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8A7356E9-0F1A-1C9C-B564-C04CFCC258EC}"/>
              </a:ext>
            </a:extLst>
          </p:cNvPr>
          <p:cNvCxnSpPr>
            <a:cxnSpLocks/>
            <a:endCxn id="1048" idx="1"/>
          </p:cNvCxnSpPr>
          <p:nvPr/>
        </p:nvCxnSpPr>
        <p:spPr>
          <a:xfrm>
            <a:off x="2415915" y="5422389"/>
            <a:ext cx="125839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D25C640-55E3-F243-54AB-DFF37AD042C3}"/>
              </a:ext>
            </a:extLst>
          </p:cNvPr>
          <p:cNvCxnSpPr>
            <a:cxnSpLocks/>
          </p:cNvCxnSpPr>
          <p:nvPr/>
        </p:nvCxnSpPr>
        <p:spPr>
          <a:xfrm flipV="1">
            <a:off x="2484330" y="3743325"/>
            <a:ext cx="1544745" cy="12598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6AE643-5804-8AD3-BC80-2DB589515E77}"/>
              </a:ext>
            </a:extLst>
          </p:cNvPr>
          <p:cNvSpPr/>
          <p:nvPr/>
        </p:nvSpPr>
        <p:spPr>
          <a:xfrm>
            <a:off x="6703150" y="3236722"/>
            <a:ext cx="586661" cy="43738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04BD00-6847-7F56-9B98-64B045B11BBE}"/>
              </a:ext>
            </a:extLst>
          </p:cNvPr>
          <p:cNvSpPr/>
          <p:nvPr/>
        </p:nvSpPr>
        <p:spPr>
          <a:xfrm>
            <a:off x="10942147" y="2180420"/>
            <a:ext cx="938782" cy="124858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Bodoni MT Condensed" panose="02070606080606020203" pitchFamily="18" charset="0"/>
              </a:rPr>
              <a:t>AppUser</a:t>
            </a:r>
            <a:br>
              <a:rPr lang="en-US" sz="2400" dirty="0">
                <a:latin typeface="Bodoni MT Condensed" panose="02070606080606020203" pitchFamily="18" charset="0"/>
              </a:rPr>
            </a:br>
            <a:r>
              <a:rPr lang="en-US" sz="2400" dirty="0" err="1">
                <a:latin typeface="Bodoni MT Condensed" panose="02070606080606020203" pitchFamily="18" charset="0"/>
              </a:rPr>
              <a:t>AppRole</a:t>
            </a:r>
            <a:endParaRPr lang="en-US" sz="2400" dirty="0">
              <a:latin typeface="Bodoni MT Condensed" panose="020706060806060202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9FC6AF-2B2D-9DC2-CABC-6F9596C3D088}"/>
              </a:ext>
            </a:extLst>
          </p:cNvPr>
          <p:cNvGrpSpPr/>
          <p:nvPr/>
        </p:nvGrpSpPr>
        <p:grpSpPr>
          <a:xfrm>
            <a:off x="8727774" y="4937465"/>
            <a:ext cx="1543050" cy="969847"/>
            <a:chOff x="7896789" y="5329060"/>
            <a:chExt cx="1543050" cy="96984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FE2910-5A55-2A14-96F0-C8061527CFE9}"/>
                </a:ext>
              </a:extLst>
            </p:cNvPr>
            <p:cNvSpPr/>
            <p:nvPr/>
          </p:nvSpPr>
          <p:spPr>
            <a:xfrm>
              <a:off x="7896789" y="5329060"/>
              <a:ext cx="1543050" cy="96984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C3513-A995-9051-ABDC-A2844A20D5A4}"/>
                </a:ext>
              </a:extLst>
            </p:cNvPr>
            <p:cNvSpPr txBox="1"/>
            <p:nvPr/>
          </p:nvSpPr>
          <p:spPr>
            <a:xfrm>
              <a:off x="8006113" y="5398485"/>
              <a:ext cx="1324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Simple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Authorization</a:t>
              </a:r>
              <a:b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</a:b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Bahnschrift Light Condensed" panose="020B0502040204020203" pitchFamily="34" charset="0"/>
                </a:rPr>
                <a:t>Provider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40532-8911-4013-32D9-9F7BBEE45F8E}"/>
              </a:ext>
            </a:extLst>
          </p:cNvPr>
          <p:cNvSpPr/>
          <p:nvPr/>
        </p:nvSpPr>
        <p:spPr>
          <a:xfrm rot="16200000">
            <a:off x="9845703" y="5228917"/>
            <a:ext cx="1805946" cy="38694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cxnSp>
        <p:nvCxnSpPr>
          <p:cNvPr id="16" name="Connector: Elbow 28">
            <a:extLst>
              <a:ext uri="{FF2B5EF4-FFF2-40B4-BE49-F238E27FC236}">
                <a16:creationId xmlns:a16="http://schemas.microsoft.com/office/drawing/2014/main" id="{ACB08E9D-6271-6860-8F95-5B3E944A366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9499299" y="2804709"/>
            <a:ext cx="1442848" cy="2132755"/>
          </a:xfrm>
          <a:prstGeom prst="curvedConnector2">
            <a:avLst/>
          </a:prstGeom>
          <a:ln w="19050">
            <a:solidFill>
              <a:srgbClr val="7FB75E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862B2B-053B-5604-F563-F0F3E3F327A4}"/>
              </a:ext>
            </a:extLst>
          </p:cNvPr>
          <p:cNvSpPr txBox="1"/>
          <p:nvPr/>
        </p:nvSpPr>
        <p:spPr>
          <a:xfrm>
            <a:off x="8767683" y="2590990"/>
            <a:ext cx="1172180" cy="54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6"/>
                </a:solidFill>
              </a:rPr>
              <a:t>AppUser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(incl. Role)</a:t>
            </a:r>
          </a:p>
        </p:txBody>
      </p:sp>
      <p:cxnSp>
        <p:nvCxnSpPr>
          <p:cNvPr id="30" name="Connector: Elbow 28">
            <a:extLst>
              <a:ext uri="{FF2B5EF4-FFF2-40B4-BE49-F238E27FC236}">
                <a16:creationId xmlns:a16="http://schemas.microsoft.com/office/drawing/2014/main" id="{C285016A-65C8-BD70-D1DE-CF7DDA5AB017}"/>
              </a:ext>
            </a:extLst>
          </p:cNvPr>
          <p:cNvCxnSpPr>
            <a:cxnSpLocks/>
            <a:stCxn id="1051" idx="3"/>
            <a:endCxn id="4" idx="0"/>
          </p:cNvCxnSpPr>
          <p:nvPr/>
        </p:nvCxnSpPr>
        <p:spPr>
          <a:xfrm rot="5400000" flipH="1" flipV="1">
            <a:off x="6129879" y="2435986"/>
            <a:ext cx="65865" cy="1667339"/>
          </a:xfrm>
          <a:prstGeom prst="curvedConnector3">
            <a:avLst>
              <a:gd name="adj1" fmla="val 895377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28">
            <a:extLst>
              <a:ext uri="{FF2B5EF4-FFF2-40B4-BE49-F238E27FC236}">
                <a16:creationId xmlns:a16="http://schemas.microsoft.com/office/drawing/2014/main" id="{40B18FE2-EE40-2405-8D44-89FC7AC5BCFC}"/>
              </a:ext>
            </a:extLst>
          </p:cNvPr>
          <p:cNvCxnSpPr>
            <a:cxnSpLocks/>
            <a:stCxn id="4" idx="4"/>
            <a:endCxn id="55" idx="3"/>
          </p:cNvCxnSpPr>
          <p:nvPr/>
        </p:nvCxnSpPr>
        <p:spPr>
          <a:xfrm rot="5400000">
            <a:off x="6579383" y="4091208"/>
            <a:ext cx="834197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4A9D911-3EE5-F8D0-7D05-358731D956A2}"/>
              </a:ext>
            </a:extLst>
          </p:cNvPr>
          <p:cNvSpPr txBox="1"/>
          <p:nvPr/>
        </p:nvSpPr>
        <p:spPr>
          <a:xfrm>
            <a:off x="6879735" y="2498931"/>
            <a:ext cx="139172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MsalAccount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ClaimsPrincipal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Factory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33F1B1-9E49-7302-EEAB-B3303FB07313}"/>
              </a:ext>
            </a:extLst>
          </p:cNvPr>
          <p:cNvSpPr/>
          <p:nvPr/>
        </p:nvSpPr>
        <p:spPr>
          <a:xfrm rot="16200000">
            <a:off x="7154714" y="4972431"/>
            <a:ext cx="1805947" cy="877698"/>
          </a:xfrm>
          <a:prstGeom prst="rect">
            <a:avLst/>
          </a:prstGeom>
          <a:gradFill>
            <a:gsLst>
              <a:gs pos="0">
                <a:srgbClr val="61CBA3"/>
              </a:gs>
              <a:gs pos="50000">
                <a:srgbClr val="3ECAA2"/>
              </a:gs>
              <a:gs pos="100000">
                <a:srgbClr val="2EB3BA"/>
              </a:gs>
            </a:gsLst>
          </a:gradFill>
          <a:effectLst>
            <a:outerShdw blurRad="57150" dist="19050" dir="5400000" sx="120000" sy="120000" algn="ctr" rotWithShape="0">
              <a:srgbClr val="FFFF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>
                <a:latin typeface="+mj-lt"/>
              </a:rPr>
              <a:t>MvcSimple Authorization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Middleware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8DEDAA-155D-68FF-00BA-7D493AFA4351}"/>
              </a:ext>
            </a:extLst>
          </p:cNvPr>
          <p:cNvSpPr/>
          <p:nvPr/>
        </p:nvSpPr>
        <p:spPr>
          <a:xfrm rot="16200000">
            <a:off x="6093506" y="5100190"/>
            <a:ext cx="1805947" cy="62218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000" dirty="0"/>
              <a:t>AuthenticationMiddleware</a:t>
            </a:r>
          </a:p>
        </p:txBody>
      </p:sp>
    </p:spTree>
    <p:extLst>
      <p:ext uri="{BB962C8B-B14F-4D97-AF65-F5344CB8AC3E}">
        <p14:creationId xmlns:p14="http://schemas.microsoft.com/office/powerpoint/2010/main" val="401051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889AABEA68245AE76A2D63AFCE091" ma:contentTypeVersion="15" ma:contentTypeDescription="Create a new document." ma:contentTypeScope="" ma:versionID="2df8dc01c5770599378050f8f2dbaf81">
  <xsd:schema xmlns:xsd="http://www.w3.org/2001/XMLSchema" xmlns:xs="http://www.w3.org/2001/XMLSchema" xmlns:p="http://schemas.microsoft.com/office/2006/metadata/properties" xmlns:ns1="http://schemas.microsoft.com/sharepoint/v3" xmlns:ns3="92a34e10-59d3-493d-8f45-2573b0550067" xmlns:ns4="bca6f5a9-4c80-4921-b158-9582d1f27099" targetNamespace="http://schemas.microsoft.com/office/2006/metadata/properties" ma:root="true" ma:fieldsID="e310ddbee985d03b21c2029ea268d049" ns1:_="" ns3:_="" ns4:_="">
    <xsd:import namespace="http://schemas.microsoft.com/sharepoint/v3"/>
    <xsd:import namespace="92a34e10-59d3-493d-8f45-2573b0550067"/>
    <xsd:import namespace="bca6f5a9-4c80-4921-b158-9582d1f270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34e10-59d3-493d-8f45-2573b05500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6f5a9-4c80-4921-b158-9582d1f27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bca6f5a9-4c80-4921-b158-9582d1f2709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C367D11-4C95-43AA-BBC1-F8FABE8C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a34e10-59d3-493d-8f45-2573b0550067"/>
    <ds:schemaRef ds:uri="bca6f5a9-4c80-4921-b158-9582d1f27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DA3E7A-8DAA-4D9A-8D50-099620A185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197C6-825C-49A4-A5B0-24EBEE10CF7C}">
  <ds:schemaRefs>
    <ds:schemaRef ds:uri="92a34e10-59d3-493d-8f45-2573b0550067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ca6f5a9-4c80-4921-b158-9582d1f27099"/>
    <ds:schemaRef ds:uri="http://schemas.microsoft.com/sharepoint/v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301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 Condensed</vt:lpstr>
      <vt:lpstr>Bodoni MT Condensed</vt:lpstr>
      <vt:lpstr>Calibri</vt:lpstr>
      <vt:lpstr>Calibri Light</vt:lpstr>
      <vt:lpstr>Office Theme</vt:lpstr>
      <vt:lpstr>MSAL/Simple Authorization</vt:lpstr>
      <vt:lpstr>Microsoft Authentication Library (MSAL)</vt:lpstr>
      <vt:lpstr>Simple Authorization</vt:lpstr>
      <vt:lpstr>MSAL Authentication &amp; Simple Authorization: MVC</vt:lpstr>
      <vt:lpstr>MSAL Authentication &amp; Simple Authorization: Blazor Server</vt:lpstr>
      <vt:lpstr>MSAL Authentication &amp; Simple Authorization: Blazor WASM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MSAL/Simple Authorization</dc:title>
  <dc:creator>Dennis Mitchell</dc:creator>
  <cp:lastModifiedBy>Dennis Mitchell</cp:lastModifiedBy>
  <cp:revision>2</cp:revision>
  <dcterms:created xsi:type="dcterms:W3CDTF">2023-05-16T07:47:01Z</dcterms:created>
  <dcterms:modified xsi:type="dcterms:W3CDTF">2023-05-16T10:17:09Z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0x01010047E889AABEA68245AE76A2D63AFCE091</vt:lpwstr>
  </property>
</Properties>
</file>