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2" r:id="rId4"/>
    <p:sldId id="263" r:id="rId5"/>
    <p:sldId id="265" r:id="rId6"/>
    <p:sldId id="266" r:id="rId7"/>
    <p:sldId id="26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20" autoAdjust="0"/>
    <p:restoredTop sz="94660"/>
  </p:normalViewPr>
  <p:slideViewPr>
    <p:cSldViewPr snapToGrid="0">
      <p:cViewPr varScale="1">
        <p:scale>
          <a:sx n="60" d="100"/>
          <a:sy n="60" d="100"/>
        </p:scale>
        <p:origin x="84" y="1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2372E2-B54B-4B1B-A747-06E5B7A2C34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92920-B01B-4D01-B7AC-6C1E30D1EA1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9991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272372E2-B54B-4B1B-A747-06E5B7A2C347}"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275713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372E2-B54B-4B1B-A747-06E5B7A2C34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12911258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372E2-B54B-4B1B-A747-06E5B7A2C34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92920-B01B-4D01-B7AC-6C1E30D1EA1C}"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848656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372E2-B54B-4B1B-A747-06E5B7A2C34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392664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372E2-B54B-4B1B-A747-06E5B7A2C34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92920-B01B-4D01-B7AC-6C1E30D1EA1C}"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57531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372E2-B54B-4B1B-A747-06E5B7A2C34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577940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372E2-B54B-4B1B-A747-06E5B7A2C34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4203714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372E2-B54B-4B1B-A747-06E5B7A2C34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422688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372E2-B54B-4B1B-A747-06E5B7A2C34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415436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372E2-B54B-4B1B-A747-06E5B7A2C347}" type="datetimeFigureOut">
              <a:rPr lang="en-US" smtClean="0"/>
              <a:t>10/23/2019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1948996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2372E2-B54B-4B1B-A747-06E5B7A2C347}"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3077543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2372E2-B54B-4B1B-A747-06E5B7A2C347}" type="datetimeFigureOut">
              <a:rPr lang="en-US" smtClean="0"/>
              <a:t>10/23/2019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235305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2372E2-B54B-4B1B-A747-06E5B7A2C347}" type="datetimeFigureOut">
              <a:rPr lang="en-US" smtClean="0"/>
              <a:t>10/23/2019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1044536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372E2-B54B-4B1B-A747-06E5B7A2C347}" type="datetimeFigureOut">
              <a:rPr lang="en-US" smtClean="0"/>
              <a:t>10/23/2019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68168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2372E2-B54B-4B1B-A747-06E5B7A2C347}"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3184091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2372E2-B54B-4B1B-A747-06E5B7A2C347}" type="datetimeFigureOut">
              <a:rPr lang="en-US" smtClean="0"/>
              <a:t>10/23/2019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392920-B01B-4D01-B7AC-6C1E30D1EA1C}" type="slidenum">
              <a:rPr lang="en-US" smtClean="0"/>
              <a:t>‹#›</a:t>
            </a:fld>
            <a:endParaRPr lang="en-US"/>
          </a:p>
        </p:txBody>
      </p:sp>
    </p:spTree>
    <p:extLst>
      <p:ext uri="{BB962C8B-B14F-4D97-AF65-F5344CB8AC3E}">
        <p14:creationId xmlns:p14="http://schemas.microsoft.com/office/powerpoint/2010/main" val="316928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72372E2-B54B-4B1B-A747-06E5B7A2C347}" type="datetimeFigureOut">
              <a:rPr lang="en-US" smtClean="0"/>
              <a:t>10/23/2019</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3392920-B01B-4D01-B7AC-6C1E30D1EA1C}" type="slidenum">
              <a:rPr lang="en-US" smtClean="0"/>
              <a:t>‹#›</a:t>
            </a:fld>
            <a:endParaRPr lang="en-US"/>
          </a:p>
        </p:txBody>
      </p:sp>
    </p:spTree>
    <p:extLst>
      <p:ext uri="{BB962C8B-B14F-4D97-AF65-F5344CB8AC3E}">
        <p14:creationId xmlns:p14="http://schemas.microsoft.com/office/powerpoint/2010/main" val="2790066231"/>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neighborhoods_in_Chicag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11"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840D4962-6649-4E6F-B74E-2EBDF801A700}"/>
              </a:ext>
            </a:extLst>
          </p:cNvPr>
          <p:cNvSpPr>
            <a:spLocks noGrp="1"/>
          </p:cNvSpPr>
          <p:nvPr>
            <p:ph type="ctrTitle"/>
          </p:nvPr>
        </p:nvSpPr>
        <p:spPr>
          <a:xfrm>
            <a:off x="2040051" y="685800"/>
            <a:ext cx="8420877" cy="1070615"/>
          </a:xfrm>
        </p:spPr>
        <p:txBody>
          <a:bodyPr>
            <a:normAutofit/>
          </a:bodyPr>
          <a:lstStyle/>
          <a:p>
            <a:r>
              <a:rPr lang="en-US" sz="4800" dirty="0"/>
              <a:t>IMB capstone project </a:t>
            </a:r>
          </a:p>
        </p:txBody>
      </p:sp>
      <p:sp>
        <p:nvSpPr>
          <p:cNvPr id="3" name="Subtitle 2">
            <a:extLst>
              <a:ext uri="{FF2B5EF4-FFF2-40B4-BE49-F238E27FC236}">
                <a16:creationId xmlns:a16="http://schemas.microsoft.com/office/drawing/2014/main" id="{024601BE-9048-4997-BEF8-015882FF647E}"/>
              </a:ext>
            </a:extLst>
          </p:cNvPr>
          <p:cNvSpPr>
            <a:spLocks noGrp="1"/>
          </p:cNvSpPr>
          <p:nvPr>
            <p:ph type="subTitle" idx="1"/>
          </p:nvPr>
        </p:nvSpPr>
        <p:spPr>
          <a:xfrm>
            <a:off x="684212" y="3843867"/>
            <a:ext cx="6400800" cy="1947333"/>
          </a:xfrm>
        </p:spPr>
        <p:txBody>
          <a:bodyPr>
            <a:normAutofit/>
          </a:bodyPr>
          <a:lstStyle/>
          <a:p>
            <a:r>
              <a:rPr lang="en-US" dirty="0">
                <a:solidFill>
                  <a:schemeClr val="tx2">
                    <a:lumMod val="75000"/>
                  </a:schemeClr>
                </a:solidFill>
              </a:rPr>
              <a:t>By: Denis Mamedov </a:t>
            </a:r>
          </a:p>
          <a:p>
            <a:r>
              <a:rPr lang="en-US" dirty="0">
                <a:solidFill>
                  <a:schemeClr val="tx2">
                    <a:lumMod val="75000"/>
                  </a:schemeClr>
                </a:solidFill>
              </a:rPr>
              <a:t>Oct, 2019</a:t>
            </a:r>
          </a:p>
        </p:txBody>
      </p:sp>
      <p:sp>
        <p:nvSpPr>
          <p:cNvPr id="4" name="TextBox 3">
            <a:extLst>
              <a:ext uri="{FF2B5EF4-FFF2-40B4-BE49-F238E27FC236}">
                <a16:creationId xmlns:a16="http://schemas.microsoft.com/office/drawing/2014/main" id="{598D8521-1BEF-4192-8F9F-B7E181385FAE}"/>
              </a:ext>
            </a:extLst>
          </p:cNvPr>
          <p:cNvSpPr txBox="1"/>
          <p:nvPr/>
        </p:nvSpPr>
        <p:spPr>
          <a:xfrm>
            <a:off x="2329102" y="2267339"/>
            <a:ext cx="7018268" cy="461665"/>
          </a:xfrm>
          <a:prstGeom prst="rect">
            <a:avLst/>
          </a:prstGeom>
          <a:noFill/>
        </p:spPr>
        <p:txBody>
          <a:bodyPr wrap="none" rtlCol="0">
            <a:spAutoFit/>
          </a:bodyPr>
          <a:lstStyle/>
          <a:p>
            <a:r>
              <a:rPr lang="en-US" sz="2400" dirty="0"/>
              <a:t>Opening a new Russian restaurant in Chicago</a:t>
            </a:r>
          </a:p>
        </p:txBody>
      </p:sp>
    </p:spTree>
    <p:extLst>
      <p:ext uri="{BB962C8B-B14F-4D97-AF65-F5344CB8AC3E}">
        <p14:creationId xmlns:p14="http://schemas.microsoft.com/office/powerpoint/2010/main" val="17090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B7438E-6161-43E1-A18C-20BC78552A5A}"/>
              </a:ext>
            </a:extLst>
          </p:cNvPr>
          <p:cNvSpPr>
            <a:spLocks noGrp="1"/>
          </p:cNvSpPr>
          <p:nvPr>
            <p:ph type="ctrTitle"/>
          </p:nvPr>
        </p:nvSpPr>
        <p:spPr>
          <a:xfrm>
            <a:off x="684212" y="685800"/>
            <a:ext cx="8001000" cy="843456"/>
          </a:xfrm>
        </p:spPr>
        <p:txBody>
          <a:bodyPr/>
          <a:lstStyle/>
          <a:p>
            <a:r>
              <a:rPr lang="en-US" dirty="0"/>
              <a:t>Business case </a:t>
            </a:r>
          </a:p>
        </p:txBody>
      </p:sp>
      <p:sp>
        <p:nvSpPr>
          <p:cNvPr id="9" name="Subtitle 8">
            <a:extLst>
              <a:ext uri="{FF2B5EF4-FFF2-40B4-BE49-F238E27FC236}">
                <a16:creationId xmlns:a16="http://schemas.microsoft.com/office/drawing/2014/main" id="{40D790DA-3AA9-40EC-9670-05924AD40786}"/>
              </a:ext>
            </a:extLst>
          </p:cNvPr>
          <p:cNvSpPr>
            <a:spLocks noGrp="1"/>
          </p:cNvSpPr>
          <p:nvPr>
            <p:ph type="subTitle" idx="1"/>
          </p:nvPr>
        </p:nvSpPr>
        <p:spPr>
          <a:xfrm>
            <a:off x="684211" y="1529257"/>
            <a:ext cx="8507085" cy="4261944"/>
          </a:xfrm>
        </p:spPr>
        <p:txBody>
          <a:bodyPr/>
          <a:lstStyle/>
          <a:p>
            <a:pPr marL="342900" indent="-342900">
              <a:buFont typeface="Courier New" panose="02070309020205020404" pitchFamily="49" charset="0"/>
              <a:buChar char="o"/>
            </a:pPr>
            <a:r>
              <a:rPr lang="en-US" dirty="0"/>
              <a:t>Make a decision where to open new restaurant in Chicago  </a:t>
            </a:r>
          </a:p>
          <a:p>
            <a:pPr marL="342900" indent="-342900">
              <a:buFont typeface="Courier New" panose="02070309020205020404" pitchFamily="49" charset="0"/>
              <a:buChar char="o"/>
            </a:pPr>
            <a:r>
              <a:rPr lang="en-US" dirty="0"/>
              <a:t>Analyze and pick best areas in Chicago for new restaurant  </a:t>
            </a:r>
          </a:p>
          <a:p>
            <a:pPr marL="342900" indent="-342900">
              <a:buFont typeface="Courier New" panose="02070309020205020404" pitchFamily="49" charset="0"/>
              <a:buChar char="o"/>
            </a:pPr>
            <a:endParaRPr lang="en-US" dirty="0"/>
          </a:p>
          <a:p>
            <a:pPr marL="342900" indent="-342900">
              <a:buFont typeface="Courier New" panose="02070309020205020404" pitchFamily="49" charset="0"/>
              <a:buChar char="o"/>
            </a:pPr>
            <a:endParaRPr lang="en-US" dirty="0"/>
          </a:p>
        </p:txBody>
      </p:sp>
    </p:spTree>
    <p:extLst>
      <p:ext uri="{BB962C8B-B14F-4D97-AF65-F5344CB8AC3E}">
        <p14:creationId xmlns:p14="http://schemas.microsoft.com/office/powerpoint/2010/main" val="82737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B7438E-6161-43E1-A18C-20BC78552A5A}"/>
              </a:ext>
            </a:extLst>
          </p:cNvPr>
          <p:cNvSpPr>
            <a:spLocks noGrp="1"/>
          </p:cNvSpPr>
          <p:nvPr>
            <p:ph type="ctrTitle"/>
          </p:nvPr>
        </p:nvSpPr>
        <p:spPr>
          <a:xfrm>
            <a:off x="684212" y="685800"/>
            <a:ext cx="8001000" cy="843456"/>
          </a:xfrm>
        </p:spPr>
        <p:txBody>
          <a:bodyPr/>
          <a:lstStyle/>
          <a:p>
            <a:r>
              <a:rPr lang="en-US" dirty="0"/>
              <a:t>Data</a:t>
            </a:r>
          </a:p>
        </p:txBody>
      </p:sp>
      <p:sp>
        <p:nvSpPr>
          <p:cNvPr id="9" name="Subtitle 8">
            <a:extLst>
              <a:ext uri="{FF2B5EF4-FFF2-40B4-BE49-F238E27FC236}">
                <a16:creationId xmlns:a16="http://schemas.microsoft.com/office/drawing/2014/main" id="{40D790DA-3AA9-40EC-9670-05924AD40786}"/>
              </a:ext>
            </a:extLst>
          </p:cNvPr>
          <p:cNvSpPr>
            <a:spLocks noGrp="1"/>
          </p:cNvSpPr>
          <p:nvPr>
            <p:ph type="subTitle" idx="1"/>
          </p:nvPr>
        </p:nvSpPr>
        <p:spPr>
          <a:xfrm>
            <a:off x="684211" y="1529257"/>
            <a:ext cx="10112126" cy="4261944"/>
          </a:xfrm>
        </p:spPr>
        <p:txBody>
          <a:bodyPr/>
          <a:lstStyle/>
          <a:p>
            <a:pPr marL="457200" indent="-457200">
              <a:buFont typeface="Wingdings" panose="05000000000000000000" pitchFamily="2" charset="2"/>
              <a:buChar char="v"/>
            </a:pPr>
            <a:r>
              <a:rPr lang="en-US" dirty="0"/>
              <a:t>REQUIREMENTS </a:t>
            </a:r>
          </a:p>
          <a:p>
            <a:r>
              <a:rPr lang="en-US" dirty="0"/>
              <a:t>	1) List of Chicago areas and communities </a:t>
            </a:r>
          </a:p>
          <a:p>
            <a:r>
              <a:rPr lang="en-US" dirty="0"/>
              <a:t>	2) Coordinates for each area in Chicago </a:t>
            </a:r>
          </a:p>
          <a:p>
            <a:r>
              <a:rPr lang="en-US" dirty="0"/>
              <a:t>	3) Restaurant data </a:t>
            </a:r>
          </a:p>
          <a:p>
            <a:endParaRPr lang="en-US" dirty="0"/>
          </a:p>
          <a:p>
            <a:pPr marL="342900" indent="-342900">
              <a:buFont typeface="Wingdings" panose="05000000000000000000" pitchFamily="2" charset="2"/>
              <a:buChar char="v"/>
            </a:pPr>
            <a:r>
              <a:rPr lang="en-US" dirty="0"/>
              <a:t>SOURSE </a:t>
            </a:r>
          </a:p>
          <a:p>
            <a:r>
              <a:rPr lang="en-US" dirty="0"/>
              <a:t> 	1) </a:t>
            </a:r>
            <a:r>
              <a:rPr lang="en-US" dirty="0">
                <a:hlinkClick r:id="rId2"/>
              </a:rPr>
              <a:t>https://en.wikipedia.org/wiki/List_of_neighborhoods_in_Chicago</a:t>
            </a:r>
            <a:r>
              <a:rPr lang="en-US" dirty="0"/>
              <a:t> </a:t>
            </a:r>
          </a:p>
          <a:p>
            <a:r>
              <a:rPr lang="en-US" dirty="0"/>
              <a:t>	2) Geocoder </a:t>
            </a:r>
          </a:p>
          <a:p>
            <a:r>
              <a:rPr lang="en-US" dirty="0"/>
              <a:t>	3) Foursquare </a:t>
            </a:r>
          </a:p>
          <a:p>
            <a:endParaRPr lang="en-US" u="sng" dirty="0"/>
          </a:p>
        </p:txBody>
      </p:sp>
    </p:spTree>
    <p:extLst>
      <p:ext uri="{BB962C8B-B14F-4D97-AF65-F5344CB8AC3E}">
        <p14:creationId xmlns:p14="http://schemas.microsoft.com/office/powerpoint/2010/main" val="442157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B7438E-6161-43E1-A18C-20BC78552A5A}"/>
              </a:ext>
            </a:extLst>
          </p:cNvPr>
          <p:cNvSpPr>
            <a:spLocks noGrp="1"/>
          </p:cNvSpPr>
          <p:nvPr>
            <p:ph type="ctrTitle"/>
          </p:nvPr>
        </p:nvSpPr>
        <p:spPr>
          <a:xfrm>
            <a:off x="684212" y="685800"/>
            <a:ext cx="8001000" cy="843456"/>
          </a:xfrm>
        </p:spPr>
        <p:txBody>
          <a:bodyPr/>
          <a:lstStyle/>
          <a:p>
            <a:r>
              <a:rPr lang="en-US" dirty="0"/>
              <a:t>methodology</a:t>
            </a:r>
          </a:p>
        </p:txBody>
      </p:sp>
      <p:sp>
        <p:nvSpPr>
          <p:cNvPr id="9" name="Subtitle 8">
            <a:extLst>
              <a:ext uri="{FF2B5EF4-FFF2-40B4-BE49-F238E27FC236}">
                <a16:creationId xmlns:a16="http://schemas.microsoft.com/office/drawing/2014/main" id="{40D790DA-3AA9-40EC-9670-05924AD40786}"/>
              </a:ext>
            </a:extLst>
          </p:cNvPr>
          <p:cNvSpPr>
            <a:spLocks noGrp="1"/>
          </p:cNvSpPr>
          <p:nvPr>
            <p:ph type="subTitle" idx="1"/>
          </p:nvPr>
        </p:nvSpPr>
        <p:spPr>
          <a:xfrm>
            <a:off x="684211" y="1529257"/>
            <a:ext cx="8507085" cy="4261944"/>
          </a:xfrm>
        </p:spPr>
        <p:txBody>
          <a:bodyPr/>
          <a:lstStyle/>
          <a:p>
            <a:pPr marL="342900" indent="-342900">
              <a:buFont typeface="Courier New" panose="02070309020205020404" pitchFamily="49" charset="0"/>
              <a:buChar char="o"/>
            </a:pPr>
            <a:r>
              <a:rPr lang="en-US" dirty="0"/>
              <a:t>Use bf4 to extract data from web </a:t>
            </a:r>
          </a:p>
          <a:p>
            <a:pPr marL="342900" indent="-342900">
              <a:buFont typeface="Courier New" panose="02070309020205020404" pitchFamily="49" charset="0"/>
              <a:buChar char="o"/>
            </a:pPr>
            <a:r>
              <a:rPr lang="en-US" dirty="0"/>
              <a:t>Get latitude and longitude using Geocoder</a:t>
            </a:r>
          </a:p>
          <a:p>
            <a:pPr marL="342900" indent="-342900">
              <a:buFont typeface="Courier New" panose="02070309020205020404" pitchFamily="49" charset="0"/>
              <a:buChar char="o"/>
            </a:pPr>
            <a:r>
              <a:rPr lang="en-US" dirty="0"/>
              <a:t>Merge data of neighborhood names and </a:t>
            </a:r>
            <a:r>
              <a:rPr lang="en-US" dirty="0" err="1"/>
              <a:t>coods</a:t>
            </a:r>
            <a:r>
              <a:rPr lang="en-US" dirty="0"/>
              <a:t> </a:t>
            </a:r>
          </a:p>
          <a:p>
            <a:pPr marL="342900" indent="-342900">
              <a:buFont typeface="Courier New" panose="02070309020205020404" pitchFamily="49" charset="0"/>
              <a:buChar char="o"/>
            </a:pPr>
            <a:r>
              <a:rPr lang="en-US" dirty="0"/>
              <a:t>Used Foursquare API to get restaurants in each area in Chicago</a:t>
            </a:r>
          </a:p>
          <a:p>
            <a:pPr marL="342900" indent="-342900">
              <a:buFont typeface="Courier New" panose="02070309020205020404" pitchFamily="49" charset="0"/>
              <a:buChar char="o"/>
            </a:pPr>
            <a:r>
              <a:rPr lang="en-US" dirty="0"/>
              <a:t>Prepare data </a:t>
            </a:r>
          </a:p>
          <a:p>
            <a:pPr marL="342900" indent="-342900">
              <a:buFont typeface="Courier New" panose="02070309020205020404" pitchFamily="49" charset="0"/>
              <a:buChar char="o"/>
            </a:pPr>
            <a:r>
              <a:rPr lang="en-US" dirty="0"/>
              <a:t>Used K-Means clustering to categorize areas with Russian restaurants </a:t>
            </a:r>
          </a:p>
          <a:p>
            <a:pPr marL="342900" indent="-342900">
              <a:buFont typeface="Courier New" panose="02070309020205020404" pitchFamily="49" charset="0"/>
              <a:buChar char="o"/>
            </a:pPr>
            <a:endParaRPr lang="en-US" dirty="0"/>
          </a:p>
        </p:txBody>
      </p:sp>
    </p:spTree>
    <p:extLst>
      <p:ext uri="{BB962C8B-B14F-4D97-AF65-F5344CB8AC3E}">
        <p14:creationId xmlns:p14="http://schemas.microsoft.com/office/powerpoint/2010/main" val="225972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B7438E-6161-43E1-A18C-20BC78552A5A}"/>
              </a:ext>
            </a:extLst>
          </p:cNvPr>
          <p:cNvSpPr>
            <a:spLocks noGrp="1"/>
          </p:cNvSpPr>
          <p:nvPr>
            <p:ph type="ctrTitle"/>
          </p:nvPr>
        </p:nvSpPr>
        <p:spPr>
          <a:xfrm>
            <a:off x="684212" y="685800"/>
            <a:ext cx="8001000" cy="843456"/>
          </a:xfrm>
        </p:spPr>
        <p:txBody>
          <a:bodyPr>
            <a:normAutofit fontScale="90000"/>
          </a:bodyPr>
          <a:lstStyle/>
          <a:p>
            <a:r>
              <a:rPr lang="en-US" dirty="0"/>
              <a:t>RESULTS</a:t>
            </a:r>
            <a:br>
              <a:rPr lang="en-US" dirty="0"/>
            </a:br>
            <a:r>
              <a:rPr lang="en-US" dirty="0"/>
              <a:t> </a:t>
            </a:r>
          </a:p>
        </p:txBody>
      </p:sp>
      <p:sp>
        <p:nvSpPr>
          <p:cNvPr id="9" name="Subtitle 8">
            <a:extLst>
              <a:ext uri="{FF2B5EF4-FFF2-40B4-BE49-F238E27FC236}">
                <a16:creationId xmlns:a16="http://schemas.microsoft.com/office/drawing/2014/main" id="{40D790DA-3AA9-40EC-9670-05924AD40786}"/>
              </a:ext>
            </a:extLst>
          </p:cNvPr>
          <p:cNvSpPr>
            <a:spLocks noGrp="1"/>
          </p:cNvSpPr>
          <p:nvPr>
            <p:ph type="subTitle" idx="1"/>
          </p:nvPr>
        </p:nvSpPr>
        <p:spPr>
          <a:xfrm>
            <a:off x="7767776" y="941033"/>
            <a:ext cx="4341366" cy="2654847"/>
          </a:xfrm>
        </p:spPr>
        <p:txBody>
          <a:bodyPr>
            <a:normAutofit/>
          </a:bodyPr>
          <a:lstStyle/>
          <a:p>
            <a:r>
              <a:rPr lang="en-US" dirty="0"/>
              <a:t>K-means clustering categorized Chicago neighborhood into 4 groups based on the density of Russian restaurant. </a:t>
            </a:r>
          </a:p>
          <a:p>
            <a:pPr marL="342900" indent="-342900">
              <a:buFont typeface="Courier New" panose="02070309020205020404" pitchFamily="49" charset="0"/>
              <a:buChar char="o"/>
            </a:pPr>
            <a:endParaRPr lang="en-US" dirty="0"/>
          </a:p>
        </p:txBody>
      </p:sp>
      <p:pic>
        <p:nvPicPr>
          <p:cNvPr id="4" name="Picture 3">
            <a:extLst>
              <a:ext uri="{FF2B5EF4-FFF2-40B4-BE49-F238E27FC236}">
                <a16:creationId xmlns:a16="http://schemas.microsoft.com/office/drawing/2014/main" id="{EE1E950F-2CBB-4C26-83F0-72E4116E7C30}"/>
              </a:ext>
            </a:extLst>
          </p:cNvPr>
          <p:cNvPicPr/>
          <p:nvPr/>
        </p:nvPicPr>
        <p:blipFill>
          <a:blip r:embed="rId2"/>
          <a:stretch>
            <a:fillRect/>
          </a:stretch>
        </p:blipFill>
        <p:spPr>
          <a:xfrm>
            <a:off x="448414" y="941033"/>
            <a:ext cx="7221893" cy="4504778"/>
          </a:xfrm>
          <a:prstGeom prst="rect">
            <a:avLst/>
          </a:prstGeom>
        </p:spPr>
      </p:pic>
    </p:spTree>
    <p:extLst>
      <p:ext uri="{BB962C8B-B14F-4D97-AF65-F5344CB8AC3E}">
        <p14:creationId xmlns:p14="http://schemas.microsoft.com/office/powerpoint/2010/main" val="248569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B7438E-6161-43E1-A18C-20BC78552A5A}"/>
              </a:ext>
            </a:extLst>
          </p:cNvPr>
          <p:cNvSpPr>
            <a:spLocks noGrp="1"/>
          </p:cNvSpPr>
          <p:nvPr>
            <p:ph type="ctrTitle"/>
          </p:nvPr>
        </p:nvSpPr>
        <p:spPr>
          <a:xfrm>
            <a:off x="684212" y="685800"/>
            <a:ext cx="8001000" cy="843456"/>
          </a:xfrm>
        </p:spPr>
        <p:txBody>
          <a:bodyPr/>
          <a:lstStyle/>
          <a:p>
            <a:r>
              <a:rPr lang="en-US" dirty="0"/>
              <a:t>DISCUSSION </a:t>
            </a:r>
          </a:p>
        </p:txBody>
      </p:sp>
      <p:sp>
        <p:nvSpPr>
          <p:cNvPr id="9" name="Subtitle 8">
            <a:extLst>
              <a:ext uri="{FF2B5EF4-FFF2-40B4-BE49-F238E27FC236}">
                <a16:creationId xmlns:a16="http://schemas.microsoft.com/office/drawing/2014/main" id="{40D790DA-3AA9-40EC-9670-05924AD40786}"/>
              </a:ext>
            </a:extLst>
          </p:cNvPr>
          <p:cNvSpPr>
            <a:spLocks noGrp="1"/>
          </p:cNvSpPr>
          <p:nvPr>
            <p:ph type="subTitle" idx="1"/>
          </p:nvPr>
        </p:nvSpPr>
        <p:spPr>
          <a:xfrm>
            <a:off x="684211" y="1529257"/>
            <a:ext cx="8507085" cy="4261944"/>
          </a:xfrm>
        </p:spPr>
        <p:txBody>
          <a:bodyPr>
            <a:normAutofit fontScale="92500"/>
          </a:bodyPr>
          <a:lstStyle/>
          <a:p>
            <a:pPr>
              <a:lnSpc>
                <a:spcPct val="150000"/>
              </a:lnSpc>
            </a:pPr>
            <a:r>
              <a:rPr lang="en-US" dirty="0"/>
              <a:t>Observing results and clusters we can notice that Russian restaurant are mostly located and distributed on the north side of the Chicago. Blue cluster group is the biggest one, it could be explained by the fact that one of the biggest Russian/ Ukrainian/ Polish communities’ that live on the north side neighborhoods of the Chicago. Second biggest group is red cluster in the center of the town. Third and fourth clusters are located way smaller and located on the south side of the town. Its also where China town located, and it explains why we don’t see a lot of Russian restaurants there. </a:t>
            </a:r>
          </a:p>
          <a:p>
            <a:endParaRPr lang="en-US" dirty="0"/>
          </a:p>
        </p:txBody>
      </p:sp>
    </p:spTree>
    <p:extLst>
      <p:ext uri="{BB962C8B-B14F-4D97-AF65-F5344CB8AC3E}">
        <p14:creationId xmlns:p14="http://schemas.microsoft.com/office/powerpoint/2010/main" val="297052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B7438E-6161-43E1-A18C-20BC78552A5A}"/>
              </a:ext>
            </a:extLst>
          </p:cNvPr>
          <p:cNvSpPr>
            <a:spLocks noGrp="1"/>
          </p:cNvSpPr>
          <p:nvPr>
            <p:ph type="ctrTitle"/>
          </p:nvPr>
        </p:nvSpPr>
        <p:spPr>
          <a:xfrm>
            <a:off x="684212" y="685800"/>
            <a:ext cx="8001000" cy="843456"/>
          </a:xfrm>
        </p:spPr>
        <p:txBody>
          <a:bodyPr/>
          <a:lstStyle/>
          <a:p>
            <a:r>
              <a:rPr lang="en-US" dirty="0"/>
              <a:t>CONCLUSION</a:t>
            </a:r>
          </a:p>
        </p:txBody>
      </p:sp>
      <p:sp>
        <p:nvSpPr>
          <p:cNvPr id="9" name="Subtitle 8">
            <a:extLst>
              <a:ext uri="{FF2B5EF4-FFF2-40B4-BE49-F238E27FC236}">
                <a16:creationId xmlns:a16="http://schemas.microsoft.com/office/drawing/2014/main" id="{40D790DA-3AA9-40EC-9670-05924AD40786}"/>
              </a:ext>
            </a:extLst>
          </p:cNvPr>
          <p:cNvSpPr>
            <a:spLocks noGrp="1"/>
          </p:cNvSpPr>
          <p:nvPr>
            <p:ph type="subTitle" idx="1"/>
          </p:nvPr>
        </p:nvSpPr>
        <p:spPr>
          <a:xfrm>
            <a:off x="684211" y="1529257"/>
            <a:ext cx="8507085" cy="4261944"/>
          </a:xfrm>
        </p:spPr>
        <p:txBody>
          <a:bodyPr>
            <a:normAutofit/>
          </a:bodyPr>
          <a:lstStyle/>
          <a:p>
            <a:pPr>
              <a:lnSpc>
                <a:spcPct val="150000"/>
              </a:lnSpc>
            </a:pPr>
            <a:r>
              <a:rPr lang="en-US" dirty="0"/>
              <a:t>In this project we identified and stated a business case and requirements for data and what data is required. We extracted all necessary data and prepared for further analysis. We used machine learning clustering technique to group the data into 4 groups based on their similarities. Based on the result of that we propose options where new Russian restaurant could be potentially opened</a:t>
            </a:r>
          </a:p>
        </p:txBody>
      </p:sp>
    </p:spTree>
    <p:extLst>
      <p:ext uri="{BB962C8B-B14F-4D97-AF65-F5344CB8AC3E}">
        <p14:creationId xmlns:p14="http://schemas.microsoft.com/office/powerpoint/2010/main" val="124624220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otalTime>29</TotalTime>
  <Words>282</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Century Gothic</vt:lpstr>
      <vt:lpstr>Courier New</vt:lpstr>
      <vt:lpstr>Wingdings</vt:lpstr>
      <vt:lpstr>Wingdings 3</vt:lpstr>
      <vt:lpstr>Slice</vt:lpstr>
      <vt:lpstr>IMB capstone project </vt:lpstr>
      <vt:lpstr>Business case </vt:lpstr>
      <vt:lpstr>Data</vt:lpstr>
      <vt:lpstr>methodology</vt:lpstr>
      <vt:lpstr>RESULTS  </vt:lpstr>
      <vt:lpstr>DISCUSSION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IMB capstone project </dc:title>
  <dc:creator>Denis Mamedov</dc:creator>
  <cp:lastModifiedBy>Denis Mamedov</cp:lastModifiedBy>
  <cp:revision>4</cp:revision>
  <dcterms:created xsi:type="dcterms:W3CDTF">2019-10-23T17:06:30Z</dcterms:created>
  <dcterms:modified xsi:type="dcterms:W3CDTF">2019-10-23T17:35:56Z</dcterms:modified>
</cp:coreProperties>
</file>