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1" r:id="rId2"/>
    <p:sldId id="273" r:id="rId3"/>
    <p:sldId id="546" r:id="rId4"/>
    <p:sldId id="552" r:id="rId5"/>
    <p:sldId id="551" r:id="rId6"/>
    <p:sldId id="547" r:id="rId7"/>
    <p:sldId id="548" r:id="rId8"/>
    <p:sldId id="554" r:id="rId9"/>
    <p:sldId id="555" r:id="rId10"/>
    <p:sldId id="549" r:id="rId11"/>
    <p:sldId id="550" r:id="rId12"/>
    <p:sldId id="553" r:id="rId13"/>
    <p:sldId id="556" r:id="rId14"/>
    <p:sldId id="557" r:id="rId15"/>
    <p:sldId id="558" r:id="rId16"/>
    <p:sldId id="559" r:id="rId17"/>
    <p:sldId id="560" r:id="rId18"/>
    <p:sldId id="561" r:id="rId19"/>
    <p:sldId id="54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555"/>
    <a:srgbClr val="B012E2"/>
    <a:srgbClr val="3B2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1098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93CE-9105-4C5D-BE5C-DB8D0F80C584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1A3AF-2EEC-40F5-B9BB-DE942D9993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11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B99D51FB-CBEC-42E6-9FAC-8A3370189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9346AA1-9FB5-41EB-8C7D-9B8B3F74613D}" type="slidenum">
              <a:rPr lang="en-US" altLang="en-US" sz="1200" b="0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9DFAC69-6EE1-42D7-BF35-C1D6EEE4FF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CF457D6-E045-4A3E-85B6-374A4A813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154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456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0777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6055902" y="3124200"/>
            <a:ext cx="1565759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43063" y="609600"/>
            <a:ext cx="5857875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2857" y="1905000"/>
            <a:ext cx="4398287" cy="2275238"/>
          </a:xfrm>
        </p:spPr>
        <p:txBody>
          <a:bodyPr anchor="t">
            <a:normAutofit/>
          </a:bodyPr>
          <a:lstStyle>
            <a:lvl1pPr algn="ctr">
              <a:defRPr lang="en-US" sz="3750" kern="1200" cap="all" spc="75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780" y="4297679"/>
            <a:ext cx="3054440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29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0600"/>
            <a:ext cx="810387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1480" y="2667000"/>
            <a:ext cx="771652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24696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8128000" cy="3416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1591" y="6339840"/>
            <a:ext cx="22671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084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28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772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580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209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432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418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740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455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D815-2C57-4D5F-BFFF-8DA6A59977CE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791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rgbClr val="3B2C9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0494" y="1559338"/>
            <a:ext cx="4398287" cy="2275238"/>
          </a:xfrm>
        </p:spPr>
        <p:txBody>
          <a:bodyPr>
            <a:normAutofit fontScale="90000"/>
          </a:bodyPr>
          <a:lstStyle/>
          <a:p>
            <a:r>
              <a:rPr lang="en-US" sz="5400"/>
              <a:t>PERANCANGAN basis </a:t>
            </a:r>
            <a:r>
              <a:rPr lang="en-US" sz="5400" dirty="0"/>
              <a:t>data</a:t>
            </a:r>
            <a:br>
              <a:rPr lang="en-US" sz="5400"/>
            </a:br>
            <a:endParaRPr lang="en-US" sz="54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 err="1"/>
              <a:t>Pertemuan</a:t>
            </a:r>
            <a:r>
              <a:rPr lang="en-US" sz="2100" dirty="0"/>
              <a:t> - 4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0600BC-D563-CF97-D823-7B4C2F223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8004-3C61-08C4-4880-EC37F4E8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Aksesibilitas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8661-D05D-F54A-6ECC-F0121805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: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data.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, </a:t>
            </a:r>
            <a:r>
              <a:rPr lang="en-US" dirty="0" err="1"/>
              <a:t>mengedit</a:t>
            </a:r>
            <a:r>
              <a:rPr lang="en-US" dirty="0"/>
              <a:t>, dan </a:t>
            </a:r>
            <a:r>
              <a:rPr lang="en-US" dirty="0" err="1"/>
              <a:t>menghapus</a:t>
            </a:r>
            <a:r>
              <a:rPr lang="en-US" dirty="0"/>
              <a:t> data.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memantau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Supervisor </a:t>
            </a:r>
            <a:r>
              <a:rPr lang="en-US" dirty="0" err="1"/>
              <a:t>Produksi</a:t>
            </a:r>
            <a:r>
              <a:rPr lang="en-US" dirty="0"/>
              <a:t>: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 </a:t>
            </a:r>
            <a:r>
              <a:rPr lang="en-US" dirty="0" err="1"/>
              <a:t>produksi</a:t>
            </a:r>
            <a:r>
              <a:rPr lang="en-US" dirty="0"/>
              <a:t>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dirty="0"/>
              <a:t>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42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438A49-B109-AC92-F863-5D383DB67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C15B-D7CD-AA92-CE4E-047B469C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Aksesibilitas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218A-F16C-FDBE-9A9D-1C7248CD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Operator </a:t>
            </a:r>
            <a:r>
              <a:rPr lang="en-US" dirty="0" err="1"/>
              <a:t>Mesin</a:t>
            </a:r>
            <a:r>
              <a:rPr lang="en-US" dirty="0"/>
              <a:t>: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 </a:t>
            </a:r>
            <a:r>
              <a:rPr lang="en-US" dirty="0" err="1"/>
              <a:t>mesin</a:t>
            </a:r>
            <a:r>
              <a:rPr lang="en-US" dirty="0"/>
              <a:t> yang </a:t>
            </a:r>
            <a:r>
              <a:rPr lang="en-US" dirty="0" err="1"/>
              <a:t>dioperasikan</a:t>
            </a:r>
            <a:r>
              <a:rPr lang="en-US" dirty="0"/>
              <a:t>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581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65D378-EB7C-0D34-EE36-8EB5C4E02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76DF-7893-7C38-17EF-B376C0FF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Persona : Ibu Maya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96EC-1352-22F8-3B8D-29AA7A8C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Basis Data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manufaktur</a:t>
            </a:r>
            <a:r>
              <a:rPr lang="en-ID" dirty="0"/>
              <a:t> </a:t>
            </a:r>
            <a:r>
              <a:rPr lang="en-US" dirty="0"/>
              <a:t>di atas adalah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manufaktur</a:t>
            </a:r>
            <a:r>
              <a:rPr lang="en-US" dirty="0"/>
              <a:t>. </a:t>
            </a:r>
          </a:p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Basis Data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persona Ibu Maya,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Dapat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menambahkan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lebih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banyak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tabel</a:t>
            </a:r>
            <a:r>
              <a:rPr lang="en-US" dirty="0">
                <a:solidFill>
                  <a:srgbClr val="FF0000"/>
                </a:solidFill>
              </a:rPr>
              <a:t> dan data </a:t>
            </a:r>
            <a:r>
              <a:rPr lang="en-US" dirty="0" err="1">
                <a:solidFill>
                  <a:srgbClr val="FF0000"/>
                </a:solidFill>
              </a:rPr>
              <a:t>sesuai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dengan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kebutuhan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sistem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dikembangkan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serta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semua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unsur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perancangan</a:t>
            </a:r>
            <a:r>
              <a:rPr lang="en-US" dirty="0">
                <a:solidFill>
                  <a:srgbClr val="FF0000"/>
                </a:solidFill>
              </a:rPr>
              <a:t> basis data </a:t>
            </a:r>
            <a:r>
              <a:rPr lang="en-US" dirty="0" err="1">
                <a:solidFill>
                  <a:srgbClr val="FF0000"/>
                </a:solidFill>
              </a:rPr>
              <a:t>lainnya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terdapat</a:t>
            </a:r>
            <a:r>
              <a:rPr lang="en-US" dirty="0">
                <a:solidFill>
                  <a:srgbClr val="FF0000"/>
                </a:solidFill>
              </a:rPr>
              <a:t> pada </a:t>
            </a:r>
            <a:r>
              <a:rPr lang="en-US" dirty="0" err="1">
                <a:solidFill>
                  <a:srgbClr val="FF0000"/>
                </a:solidFill>
              </a:rPr>
              <a:t>setiap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pertemuan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Perancangan</a:t>
            </a:r>
            <a:r>
              <a:rPr lang="en-US" dirty="0">
                <a:solidFill>
                  <a:srgbClr val="FF0000"/>
                </a:solidFill>
              </a:rPr>
              <a:t> Basis Data </a:t>
            </a:r>
            <a:r>
              <a:rPr lang="en-US" dirty="0" err="1">
                <a:solidFill>
                  <a:srgbClr val="FF0000"/>
                </a:solidFill>
              </a:rPr>
              <a:t>masih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dalam</a:t>
            </a:r>
            <a:r>
              <a:rPr lang="en-US" dirty="0">
                <a:solidFill>
                  <a:srgbClr val="FF0000"/>
                </a:solidFill>
              </a:rPr>
              <a:t> proses </a:t>
            </a:r>
            <a:r>
              <a:rPr lang="en-US" dirty="0" err="1">
                <a:solidFill>
                  <a:srgbClr val="FF0000"/>
                </a:solidFill>
              </a:rPr>
              <a:t>penyempurnaan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sehingga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masih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berubah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setiap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mendapatkan</a:t>
            </a:r>
            <a:r>
              <a:rPr lang="en-US" dirty="0">
                <a:solidFill>
                  <a:srgbClr val="FF0000"/>
                </a:solidFill>
              </a:rPr>
              <a:t> insight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materi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pertemuan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berikutnya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007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EC030C-21F6-EF1A-E83E-9CF6EF154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0C15-D30F-4201-498A-C483E177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Basis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AB98-E7B7-DA1D-41B0-F7BAD1D28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1.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dan </a:t>
            </a:r>
            <a:r>
              <a:rPr lang="en-US" dirty="0" err="1"/>
              <a:t>fungsi</a:t>
            </a:r>
            <a:r>
              <a:rPr lang="en-US" dirty="0"/>
              <a:t> basis data.</a:t>
            </a:r>
          </a:p>
          <a:p>
            <a:pPr lvl="1"/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dan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</a:t>
            </a:r>
            <a:r>
              <a:rPr lang="en-US" dirty="0" err="1"/>
              <a:t>Perancangan</a:t>
            </a:r>
            <a:r>
              <a:rPr lang="en-US" dirty="0"/>
              <a:t> Model Data:</a:t>
            </a:r>
          </a:p>
          <a:p>
            <a:pPr lvl="1"/>
            <a:r>
              <a:rPr lang="en-US" dirty="0" err="1"/>
              <a:t>Memilih</a:t>
            </a:r>
            <a:r>
              <a:rPr lang="en-US" dirty="0"/>
              <a:t> model data yang </a:t>
            </a:r>
            <a:r>
              <a:rPr lang="en-US" dirty="0" err="1"/>
              <a:t>sesuai</a:t>
            </a:r>
            <a:r>
              <a:rPr lang="en-US" dirty="0"/>
              <a:t> (ER, UML, </a:t>
            </a:r>
            <a:r>
              <a:rPr lang="en-US" dirty="0" err="1"/>
              <a:t>dll</a:t>
            </a:r>
            <a:r>
              <a:rPr lang="en-US" dirty="0"/>
              <a:t>.).</a:t>
            </a:r>
          </a:p>
          <a:p>
            <a:pPr lvl="1"/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, </a:t>
            </a:r>
            <a:r>
              <a:rPr lang="en-US" dirty="0" err="1"/>
              <a:t>atribut</a:t>
            </a:r>
            <a:r>
              <a:rPr lang="en-US" dirty="0"/>
              <a:t>, dan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dan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asing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347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76FD02-72DB-6381-2AD0-B5B62E1A2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D25E-0BAB-3C38-83EC-02CF760E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Basis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C1CC9-9AF7-140B-C1C9-01CA99454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3. </a:t>
            </a:r>
            <a:r>
              <a:rPr lang="en-US" dirty="0" err="1"/>
              <a:t>Normalisasi</a:t>
            </a:r>
            <a:r>
              <a:rPr lang="en-US" dirty="0"/>
              <a:t> Data:</a:t>
            </a:r>
          </a:p>
          <a:p>
            <a:pPr lvl="1"/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redundansi</a:t>
            </a:r>
            <a:r>
              <a:rPr lang="en-US" dirty="0"/>
              <a:t> data.</a:t>
            </a:r>
          </a:p>
          <a:p>
            <a:pPr lvl="1"/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data.</a:t>
            </a:r>
          </a:p>
          <a:p>
            <a:pPr lvl="1"/>
            <a:r>
              <a:rPr lang="en-US" dirty="0" err="1"/>
              <a:t>Meminimalkan</a:t>
            </a:r>
            <a:r>
              <a:rPr lang="en-US" dirty="0"/>
              <a:t> </a:t>
            </a:r>
            <a:r>
              <a:rPr lang="en-US" dirty="0" err="1"/>
              <a:t>anomali</a:t>
            </a:r>
            <a:r>
              <a:rPr lang="en-US" dirty="0"/>
              <a:t> data.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4. </a:t>
            </a:r>
            <a:r>
              <a:rPr lang="en-US" dirty="0" err="1"/>
              <a:t>Pemilihan</a:t>
            </a:r>
            <a:r>
              <a:rPr lang="en-US" dirty="0"/>
              <a:t> Platform Database:</a:t>
            </a:r>
          </a:p>
          <a:p>
            <a:pPr lvl="1"/>
            <a:r>
              <a:rPr lang="en-US" dirty="0" err="1"/>
              <a:t>Memilih</a:t>
            </a:r>
            <a:r>
              <a:rPr lang="en-US" dirty="0"/>
              <a:t> platform database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faktor-faktor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skalabilitas</a:t>
            </a:r>
            <a:r>
              <a:rPr lang="en-US" dirty="0"/>
              <a:t>, </a:t>
            </a:r>
            <a:r>
              <a:rPr lang="en-US" dirty="0" err="1"/>
              <a:t>kinerja</a:t>
            </a:r>
            <a:r>
              <a:rPr lang="en-US" dirty="0"/>
              <a:t>, dan </a:t>
            </a:r>
            <a:r>
              <a:rPr lang="en-US" dirty="0" err="1"/>
              <a:t>keamanan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13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5773FE-18AA-CA64-94F6-50C9C6FB0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B432-1051-2090-07DE-56BCC388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Basis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D5790-4FF8-02BC-BF1E-90F8EFA6E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5. </a:t>
            </a:r>
            <a:r>
              <a:rPr lang="en-US" dirty="0" err="1"/>
              <a:t>Keamanan</a:t>
            </a:r>
            <a:r>
              <a:rPr lang="en-US" dirty="0"/>
              <a:t> Data:</a:t>
            </a:r>
          </a:p>
          <a:p>
            <a:pPr lvl="1"/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untuk </a:t>
            </a:r>
            <a:r>
              <a:rPr lang="en-US" dirty="0" err="1"/>
              <a:t>melindungi</a:t>
            </a:r>
            <a:r>
              <a:rPr lang="en-US" dirty="0"/>
              <a:t> data.</a:t>
            </a:r>
          </a:p>
          <a:p>
            <a:pPr lvl="1"/>
            <a:r>
              <a:rPr lang="en-US" dirty="0"/>
              <a:t>Melakukan backup dan recovery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berkala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data yang </a:t>
            </a:r>
            <a:r>
              <a:rPr lang="en-US" dirty="0" err="1"/>
              <a:t>berlaku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6. </a:t>
            </a:r>
            <a:r>
              <a:rPr lang="en-US" dirty="0" err="1"/>
              <a:t>Dokumentasi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Mendokumentasikan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database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dan </a:t>
            </a:r>
            <a:r>
              <a:rPr lang="en-US" dirty="0" err="1"/>
              <a:t>lengkap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database, </a:t>
            </a:r>
            <a:r>
              <a:rPr lang="en-US" dirty="0" err="1"/>
              <a:t>skema</a:t>
            </a:r>
            <a:r>
              <a:rPr lang="en-US" dirty="0"/>
              <a:t> data, dan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7394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BDE189-3922-B28C-150B-1434AAAB9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9426-68C4-CB68-7629-2E20C903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Basis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BA062-FAF6-56FF-6ABD-72911DF79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5. </a:t>
            </a:r>
            <a:r>
              <a:rPr lang="en-US" dirty="0" err="1"/>
              <a:t>Keamanan</a:t>
            </a:r>
            <a:r>
              <a:rPr lang="en-US" dirty="0"/>
              <a:t> Data:</a:t>
            </a:r>
          </a:p>
          <a:p>
            <a:pPr lvl="1"/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untuk </a:t>
            </a:r>
            <a:r>
              <a:rPr lang="en-US" dirty="0" err="1"/>
              <a:t>melindungi</a:t>
            </a:r>
            <a:r>
              <a:rPr lang="en-US" dirty="0"/>
              <a:t> data.</a:t>
            </a:r>
          </a:p>
          <a:p>
            <a:pPr lvl="1"/>
            <a:r>
              <a:rPr lang="en-US" dirty="0"/>
              <a:t>Melakukan backup dan recovery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berkala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data yang </a:t>
            </a:r>
            <a:r>
              <a:rPr lang="en-US" dirty="0" err="1"/>
              <a:t>berlaku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6. </a:t>
            </a:r>
            <a:r>
              <a:rPr lang="en-US" dirty="0" err="1"/>
              <a:t>Dokumentasi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Mendokumentasikan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database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dan </a:t>
            </a:r>
            <a:r>
              <a:rPr lang="en-US" dirty="0" err="1"/>
              <a:t>lengkap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database, </a:t>
            </a:r>
            <a:r>
              <a:rPr lang="en-US" dirty="0" err="1"/>
              <a:t>skema</a:t>
            </a:r>
            <a:r>
              <a:rPr lang="en-US" dirty="0"/>
              <a:t> data, dan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517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DB4E15-AE2D-6133-C68A-221BB8A2B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7BF5-90EA-E59C-DDD2-E7C9A2E5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Basis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01345-0093-2363-3C5B-404485954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7. </a:t>
            </a:r>
            <a:r>
              <a:rPr lang="en-US" dirty="0" err="1"/>
              <a:t>Pengujian</a:t>
            </a:r>
            <a:r>
              <a:rPr lang="en-US" dirty="0"/>
              <a:t> dan </a:t>
            </a:r>
            <a:r>
              <a:rPr lang="en-US" dirty="0" err="1"/>
              <a:t>Implementasi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Menguji</a:t>
            </a:r>
            <a:r>
              <a:rPr lang="en-US" dirty="0"/>
              <a:t> basis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menyeluruh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Melakukan </a:t>
            </a:r>
            <a:r>
              <a:rPr lang="en-US" dirty="0" err="1"/>
              <a:t>migrasi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lama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baru.</a:t>
            </a:r>
          </a:p>
          <a:p>
            <a:pPr lvl="1"/>
            <a:r>
              <a:rPr lang="en-US" dirty="0" err="1"/>
              <a:t>Melatih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basis data.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 </a:t>
            </a:r>
            <a:r>
              <a:rPr lang="en-US" dirty="0" err="1"/>
              <a:t>Pemeliharaan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Melakukan monitoring dan tuning database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berkala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Melakukan backup dan recovery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berkala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Mengupdate</a:t>
            </a:r>
            <a:r>
              <a:rPr lang="en-US" dirty="0"/>
              <a:t> database </a:t>
            </a:r>
            <a:r>
              <a:rPr lang="en-US" dirty="0" err="1"/>
              <a:t>dengan</a:t>
            </a:r>
            <a:r>
              <a:rPr lang="en-US" dirty="0"/>
              <a:t> data baru dan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352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7CA3C6-FF63-9611-D3AF-1E90A32E8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9773-4B27-354B-01E8-31A2845B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Basis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F48BF-E79D-A6E9-6BE2-A0D09177A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/>
              <a:t> dan </a:t>
            </a:r>
            <a:r>
              <a:rPr lang="en-US" dirty="0" err="1"/>
              <a:t>deskriptif</a:t>
            </a:r>
            <a:r>
              <a:rPr lang="en-US" dirty="0"/>
              <a:t> untuk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kolom</a:t>
            </a:r>
            <a:r>
              <a:rPr lang="en-US" dirty="0"/>
              <a:t>, dan </a:t>
            </a:r>
            <a:r>
              <a:rPr lang="en-US" dirty="0" err="1"/>
              <a:t>entitas</a:t>
            </a:r>
            <a:r>
              <a:rPr lang="en-US" dirty="0"/>
              <a:t>.</a:t>
            </a:r>
          </a:p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sesuai</a:t>
            </a:r>
            <a:r>
              <a:rPr lang="en-US" dirty="0"/>
              <a:t> untuk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.</a:t>
            </a:r>
          </a:p>
          <a:p>
            <a:r>
              <a:rPr lang="en-US" dirty="0" err="1"/>
              <a:t>Tetapkan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aturan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validasi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untuk data.</a:t>
            </a:r>
          </a:p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untuk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SQL.</a:t>
            </a:r>
          </a:p>
          <a:p>
            <a:r>
              <a:rPr lang="en-US" dirty="0" err="1"/>
              <a:t>Gunakan</a:t>
            </a:r>
            <a:r>
              <a:rPr lang="en-US" dirty="0"/>
              <a:t> diagram untuk </a:t>
            </a:r>
            <a:r>
              <a:rPr lang="en-US" dirty="0" err="1"/>
              <a:t>memvisualisasikan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database.</a:t>
            </a:r>
          </a:p>
        </p:txBody>
      </p:sp>
    </p:spTree>
    <p:extLst>
      <p:ext uri="{BB962C8B-B14F-4D97-AF65-F5344CB8AC3E}">
        <p14:creationId xmlns:p14="http://schemas.microsoft.com/office/powerpoint/2010/main" val="3523331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 Box 5">
            <a:extLst>
              <a:ext uri="{FF2B5EF4-FFF2-40B4-BE49-F238E27FC236}">
                <a16:creationId xmlns:a16="http://schemas.microsoft.com/office/drawing/2014/main" id="{D9B98E43-7932-4386-AA31-B4FE4121C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77" y="4160087"/>
            <a:ext cx="184731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GB" altLang="en-US" sz="1846" u="sng">
              <a:latin typeface="Arial Narrow" panose="020B0606020202030204" pitchFamily="34" charset="0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9AE8ED4E-2B4D-4DBD-8BE9-366D557E3757}"/>
              </a:ext>
            </a:extLst>
          </p:cNvPr>
          <p:cNvSpPr/>
          <p:nvPr/>
        </p:nvSpPr>
        <p:spPr>
          <a:xfrm>
            <a:off x="817880" y="1180176"/>
            <a:ext cx="7508240" cy="4497648"/>
          </a:xfrm>
          <a:custGeom>
            <a:avLst/>
            <a:gdLst/>
            <a:ahLst/>
            <a:cxnLst/>
            <a:rect l="l" t="t" r="r" b="b"/>
            <a:pathLst>
              <a:path w="7508240" h="3533140">
                <a:moveTo>
                  <a:pt x="3027807" y="0"/>
                </a:moveTo>
                <a:lnTo>
                  <a:pt x="0" y="0"/>
                </a:lnTo>
                <a:lnTo>
                  <a:pt x="0" y="3533140"/>
                </a:lnTo>
                <a:lnTo>
                  <a:pt x="7508240" y="3533140"/>
                </a:lnTo>
                <a:lnTo>
                  <a:pt x="7508240" y="7620"/>
                </a:lnTo>
                <a:lnTo>
                  <a:pt x="4480433" y="7620"/>
                </a:lnTo>
              </a:path>
            </a:pathLst>
          </a:custGeom>
          <a:ln w="152400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74F0DF71-0A0A-466F-9886-FCE52604CD9A}"/>
              </a:ext>
            </a:extLst>
          </p:cNvPr>
          <p:cNvSpPr txBox="1"/>
          <p:nvPr/>
        </p:nvSpPr>
        <p:spPr>
          <a:xfrm>
            <a:off x="817880" y="4637117"/>
            <a:ext cx="750824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5A83359E-CB7A-441E-966D-C746A86CE366}"/>
              </a:ext>
            </a:extLst>
          </p:cNvPr>
          <p:cNvSpPr txBox="1"/>
          <p:nvPr/>
        </p:nvSpPr>
        <p:spPr>
          <a:xfrm>
            <a:off x="5298313" y="1111597"/>
            <a:ext cx="302780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1652A32D-A4F7-4867-884F-D70FA71963E2}"/>
              </a:ext>
            </a:extLst>
          </p:cNvPr>
          <p:cNvSpPr txBox="1"/>
          <p:nvPr/>
        </p:nvSpPr>
        <p:spPr>
          <a:xfrm>
            <a:off x="817880" y="1103976"/>
            <a:ext cx="302780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6" name="Picture 6" descr="Illustrasi Ucapan Terima Kasih">
            <a:extLst>
              <a:ext uri="{FF2B5EF4-FFF2-40B4-BE49-F238E27FC236}">
                <a16:creationId xmlns:a16="http://schemas.microsoft.com/office/drawing/2014/main" id="{7A91340F-FCF8-4114-94F0-25266D893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714" y="1966099"/>
            <a:ext cx="4404431" cy="292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736997"/>
            <a:ext cx="7886700" cy="1500187"/>
          </a:xfrm>
        </p:spPr>
        <p:txBody>
          <a:bodyPr>
            <a:normAutofit/>
          </a:bodyPr>
          <a:lstStyle/>
          <a:p>
            <a:r>
              <a:rPr lang="en-US" sz="4800" dirty="0" err="1"/>
              <a:t>Capaian</a:t>
            </a:r>
            <a:r>
              <a:rPr lang="en-US" sz="4800" dirty="0"/>
              <a:t> </a:t>
            </a:r>
            <a:r>
              <a:rPr lang="en-US" sz="4800" dirty="0" err="1"/>
              <a:t>Pembelajaran</a:t>
            </a:r>
            <a:r>
              <a:rPr lang="en-US" sz="4800" dirty="0"/>
              <a:t> – 4	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318" y="2612231"/>
            <a:ext cx="7886700" cy="3522438"/>
          </a:xfrm>
        </p:spPr>
        <p:txBody>
          <a:bodyPr>
            <a:normAutofit/>
          </a:bodyPr>
          <a:lstStyle/>
          <a:p>
            <a:r>
              <a:rPr lang="nn-NO" sz="2800" dirty="0"/>
              <a:t>Perancangan Basis Data:</a:t>
            </a:r>
          </a:p>
          <a:p>
            <a:r>
              <a:rPr lang="nn-NO" sz="2800" dirty="0"/>
              <a:t>1. Definisi data</a:t>
            </a:r>
          </a:p>
          <a:p>
            <a:r>
              <a:rPr lang="nn-NO" sz="2800" dirty="0"/>
              <a:t>2. Tipe data</a:t>
            </a:r>
          </a:p>
          <a:p>
            <a:r>
              <a:rPr lang="nn-NO" sz="2800" dirty="0"/>
              <a:t>3. Tipe data oleh pengguna</a:t>
            </a:r>
          </a:p>
          <a:p>
            <a:endParaRPr lang="nn-NO" sz="2800" dirty="0"/>
          </a:p>
          <a:p>
            <a:r>
              <a:rPr lang="nn-NO" sz="2800" dirty="0"/>
              <a:t>Mahasiswa dapat merancang basis data dari sebuah studi kasus;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62468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A7A1DF-B90F-950C-678A-DE46EA5E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Informasi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Produksi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9E44B-999D-35CC-297C-C8D77399A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2077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BB5256-D467-E985-53A2-5959950E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Produksi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DEE679-ACB4-8235-BC66-E169591E2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D" dirty="0" err="1"/>
              <a:t>Perancangan</a:t>
            </a:r>
            <a:r>
              <a:rPr lang="en-ID" dirty="0"/>
              <a:t> basis data yang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manufaktur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 dan </a:t>
            </a:r>
            <a:r>
              <a:rPr lang="en-ID" dirty="0" err="1"/>
              <a:t>efektivitas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. </a:t>
            </a:r>
          </a:p>
          <a:p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handal</a:t>
            </a:r>
            <a:r>
              <a:rPr lang="en-ID" dirty="0"/>
              <a:t>,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memantau</a:t>
            </a:r>
            <a:r>
              <a:rPr lang="en-ID" dirty="0"/>
              <a:t> proses </a:t>
            </a:r>
            <a:r>
              <a:rPr lang="en-ID" dirty="0" err="1"/>
              <a:t>produksi</a:t>
            </a:r>
            <a:r>
              <a:rPr lang="en-ID" dirty="0"/>
              <a:t>, </a:t>
            </a:r>
            <a:r>
              <a:rPr lang="en-ID" dirty="0" err="1"/>
              <a:t>mengoptimalkan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bahan</a:t>
            </a:r>
            <a:r>
              <a:rPr lang="en-ID" dirty="0"/>
              <a:t> </a:t>
            </a:r>
            <a:r>
              <a:rPr lang="en-ID" dirty="0" err="1"/>
              <a:t>baku</a:t>
            </a:r>
            <a:r>
              <a:rPr lang="en-ID" dirty="0"/>
              <a:t>, dan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.</a:t>
            </a:r>
          </a:p>
          <a:p>
            <a:r>
              <a:rPr lang="en-ID" dirty="0" err="1"/>
              <a:t>Dengan</a:t>
            </a:r>
            <a:r>
              <a:rPr lang="en-ID" dirty="0"/>
              <a:t> basis data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manufaktur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melacak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, </a:t>
            </a:r>
            <a:r>
              <a:rPr lang="en-ID" dirty="0" err="1"/>
              <a:t>stok</a:t>
            </a:r>
            <a:r>
              <a:rPr lang="en-ID" dirty="0"/>
              <a:t> </a:t>
            </a:r>
            <a:r>
              <a:rPr lang="en-ID" dirty="0" err="1"/>
              <a:t>bahan</a:t>
            </a:r>
            <a:r>
              <a:rPr lang="en-ID" dirty="0"/>
              <a:t> </a:t>
            </a:r>
            <a:r>
              <a:rPr lang="en-ID" dirty="0" err="1"/>
              <a:t>baku</a:t>
            </a:r>
            <a:r>
              <a:rPr lang="en-ID" dirty="0"/>
              <a:t>, </a:t>
            </a:r>
            <a:r>
              <a:rPr lang="en-ID" dirty="0" err="1"/>
              <a:t>pesanan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, proses </a:t>
            </a:r>
            <a:r>
              <a:rPr lang="en-ID" dirty="0" err="1"/>
              <a:t>produksi</a:t>
            </a:r>
            <a:r>
              <a:rPr lang="en-ID" dirty="0"/>
              <a:t>, dan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karyawan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. </a:t>
            </a:r>
          </a:p>
          <a:p>
            <a:r>
              <a:rPr lang="en-ID" dirty="0"/>
              <a:t>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, </a:t>
            </a:r>
            <a:r>
              <a:rPr lang="en-ID" dirty="0" err="1"/>
              <a:t>memantau</a:t>
            </a:r>
            <a:r>
              <a:rPr lang="en-ID" dirty="0"/>
              <a:t> </a:t>
            </a:r>
            <a:r>
              <a:rPr lang="en-ID" dirty="0" err="1"/>
              <a:t>inventaris</a:t>
            </a:r>
            <a:r>
              <a:rPr lang="en-ID" dirty="0"/>
              <a:t>, dan </a:t>
            </a:r>
            <a:r>
              <a:rPr lang="en-ID" dirty="0" err="1"/>
              <a:t>mengoptimalkan</a:t>
            </a:r>
            <a:r>
              <a:rPr lang="en-ID" dirty="0"/>
              <a:t> proses </a:t>
            </a:r>
            <a:r>
              <a:rPr lang="en-ID" dirty="0" err="1"/>
              <a:t>produksi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06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BD8EA7-02B8-7E6C-FCAB-1F24A094A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B419-A6E6-771E-11C4-F4C5716F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Definisi</a:t>
            </a:r>
            <a:r>
              <a:rPr lang="en-US" dirty="0"/>
              <a:t> Data dan </a:t>
            </a:r>
            <a:r>
              <a:rPr lang="en-US" dirty="0" err="1"/>
              <a:t>Tipe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07FB-60E1-EE7A-301A-4A5E69385E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Produk</a:t>
            </a:r>
            <a:r>
              <a:rPr lang="en-US" dirty="0"/>
              <a:t>:</a:t>
            </a:r>
          </a:p>
          <a:p>
            <a:r>
              <a:rPr lang="en-US" dirty="0"/>
              <a:t>Nama </a:t>
            </a:r>
            <a:r>
              <a:rPr lang="en-US" dirty="0" err="1"/>
              <a:t>Produk</a:t>
            </a:r>
            <a:r>
              <a:rPr lang="en-US" dirty="0"/>
              <a:t>: String</a:t>
            </a:r>
          </a:p>
          <a:p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: String</a:t>
            </a:r>
          </a:p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: String</a:t>
            </a:r>
          </a:p>
          <a:p>
            <a:r>
              <a:rPr lang="en-US" dirty="0"/>
              <a:t>Kode </a:t>
            </a:r>
            <a:r>
              <a:rPr lang="en-US" dirty="0" err="1"/>
              <a:t>Produk</a:t>
            </a:r>
            <a:r>
              <a:rPr lang="en-US" dirty="0"/>
              <a:t>: Integer</a:t>
            </a:r>
          </a:p>
          <a:p>
            <a:r>
              <a:rPr lang="en-US" dirty="0" err="1"/>
              <a:t>Bahan</a:t>
            </a:r>
            <a:r>
              <a:rPr lang="en-US" dirty="0"/>
              <a:t> Baku: List of </a:t>
            </a:r>
            <a:r>
              <a:rPr lang="en-US" dirty="0" err="1"/>
              <a:t>Bahan</a:t>
            </a:r>
            <a:r>
              <a:rPr lang="en-US" dirty="0"/>
              <a:t> Baku</a:t>
            </a:r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Baku: Integer</a:t>
            </a:r>
          </a:p>
          <a:p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Baku: String</a:t>
            </a:r>
          </a:p>
          <a:p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: Float</a:t>
            </a:r>
          </a:p>
          <a:p>
            <a:r>
              <a:rPr lang="en-US" dirty="0"/>
              <a:t>Harga </a:t>
            </a:r>
            <a:r>
              <a:rPr lang="en-US" dirty="0" err="1"/>
              <a:t>Jual</a:t>
            </a:r>
            <a:r>
              <a:rPr lang="en-US" dirty="0"/>
              <a:t>: Float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734E0-FD4B-E75B-2A46-A561818818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D" dirty="0" err="1"/>
              <a:t>Bahan</a:t>
            </a:r>
            <a:r>
              <a:rPr lang="en-ID" dirty="0"/>
              <a:t> Baku:</a:t>
            </a:r>
          </a:p>
          <a:p>
            <a:r>
              <a:rPr lang="en-ID" dirty="0"/>
              <a:t>Nama </a:t>
            </a:r>
            <a:r>
              <a:rPr lang="en-ID" dirty="0" err="1"/>
              <a:t>Bahan</a:t>
            </a:r>
            <a:r>
              <a:rPr lang="en-ID" dirty="0"/>
              <a:t> Baku: String</a:t>
            </a:r>
          </a:p>
          <a:p>
            <a:r>
              <a:rPr lang="en-ID" dirty="0" err="1"/>
              <a:t>Deskripsi</a:t>
            </a:r>
            <a:r>
              <a:rPr lang="en-ID" dirty="0"/>
              <a:t> </a:t>
            </a:r>
            <a:r>
              <a:rPr lang="en-ID" dirty="0" err="1"/>
              <a:t>Bahan</a:t>
            </a:r>
            <a:r>
              <a:rPr lang="en-ID" dirty="0"/>
              <a:t> Baku: String</a:t>
            </a:r>
          </a:p>
          <a:p>
            <a:r>
              <a:rPr lang="en-ID" dirty="0"/>
              <a:t>Kode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Bahan</a:t>
            </a:r>
            <a:r>
              <a:rPr lang="en-ID" dirty="0"/>
              <a:t> Baku: Integer </a:t>
            </a:r>
          </a:p>
          <a:p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Bahan</a:t>
            </a:r>
            <a:r>
              <a:rPr lang="en-ID" dirty="0"/>
              <a:t> Baku: String</a:t>
            </a:r>
          </a:p>
          <a:p>
            <a:r>
              <a:rPr lang="en-ID" dirty="0"/>
              <a:t>Stok </a:t>
            </a:r>
            <a:r>
              <a:rPr lang="en-ID" dirty="0" err="1"/>
              <a:t>Bahan</a:t>
            </a:r>
            <a:r>
              <a:rPr lang="en-ID" dirty="0"/>
              <a:t> Baku: Float</a:t>
            </a:r>
          </a:p>
          <a:p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Bahan</a:t>
            </a:r>
            <a:r>
              <a:rPr lang="en-ID" dirty="0"/>
              <a:t> Baku: String</a:t>
            </a:r>
          </a:p>
          <a:p>
            <a:r>
              <a:rPr lang="en-ID" dirty="0"/>
              <a:t>Harga </a:t>
            </a:r>
            <a:r>
              <a:rPr lang="en-ID" dirty="0" err="1"/>
              <a:t>Bahan</a:t>
            </a:r>
            <a:r>
              <a:rPr lang="en-ID" dirty="0"/>
              <a:t> Baku: Float</a:t>
            </a:r>
          </a:p>
          <a:p>
            <a:r>
              <a:rPr lang="en-ID" dirty="0" err="1"/>
              <a:t>Pemasok</a:t>
            </a:r>
            <a:r>
              <a:rPr lang="en-ID" dirty="0"/>
              <a:t>: String</a:t>
            </a:r>
          </a:p>
        </p:txBody>
      </p:sp>
    </p:spTree>
    <p:extLst>
      <p:ext uri="{BB962C8B-B14F-4D97-AF65-F5344CB8AC3E}">
        <p14:creationId xmlns:p14="http://schemas.microsoft.com/office/powerpoint/2010/main" val="93072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F75EB2-11A7-857D-E16F-B427C4D8B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4EC6-95F0-7853-13DF-D72B5034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Definisi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10F55-218B-A9C8-B4B4-7FF937BC59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Proses </a:t>
            </a:r>
            <a:r>
              <a:rPr lang="en-US" dirty="0" err="1"/>
              <a:t>Produksi</a:t>
            </a:r>
            <a:r>
              <a:rPr lang="en-US" dirty="0"/>
              <a:t>:</a:t>
            </a:r>
          </a:p>
          <a:p>
            <a:r>
              <a:rPr lang="en-US" dirty="0" err="1"/>
              <a:t>Urutan</a:t>
            </a:r>
            <a:r>
              <a:rPr lang="en-US" dirty="0"/>
              <a:t> Proses: Integer</a:t>
            </a:r>
          </a:p>
          <a:p>
            <a:r>
              <a:rPr lang="en-US" dirty="0" err="1"/>
              <a:t>Deskripsi</a:t>
            </a:r>
            <a:r>
              <a:rPr lang="en-US" dirty="0"/>
              <a:t> Proses, </a:t>
            </a:r>
            <a:r>
              <a:rPr lang="en-US" dirty="0" err="1"/>
              <a:t>Mesin</a:t>
            </a:r>
            <a:r>
              <a:rPr lang="en-US" dirty="0"/>
              <a:t> yang Digunakan: String</a:t>
            </a:r>
          </a:p>
          <a:p>
            <a:r>
              <a:rPr lang="en-US" dirty="0"/>
              <a:t>Waktu Proses: Integer</a:t>
            </a:r>
          </a:p>
          <a:p>
            <a:r>
              <a:rPr lang="en-US" dirty="0"/>
              <a:t>Operator: List of </a:t>
            </a:r>
            <a:r>
              <a:rPr lang="en-US" dirty="0" err="1"/>
              <a:t>Pegawai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5E296-F848-2E73-51D5-E8D0EB0477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/>
              <a:t>Mesin</a:t>
            </a:r>
            <a:r>
              <a:rPr lang="en-ID" dirty="0"/>
              <a:t>:</a:t>
            </a:r>
          </a:p>
          <a:p>
            <a:r>
              <a:rPr lang="en-ID" dirty="0"/>
              <a:t>Nama </a:t>
            </a:r>
            <a:r>
              <a:rPr lang="en-ID" dirty="0" err="1"/>
              <a:t>Mesin</a:t>
            </a:r>
            <a:r>
              <a:rPr lang="en-ID" dirty="0"/>
              <a:t>: String</a:t>
            </a:r>
          </a:p>
          <a:p>
            <a:r>
              <a:rPr lang="en-ID" dirty="0" err="1"/>
              <a:t>Deskripsi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: String</a:t>
            </a:r>
          </a:p>
          <a:p>
            <a:r>
              <a:rPr lang="en-ID" dirty="0"/>
              <a:t>Kode </a:t>
            </a:r>
            <a:r>
              <a:rPr lang="en-ID" dirty="0" err="1"/>
              <a:t>Mesin</a:t>
            </a:r>
            <a:r>
              <a:rPr lang="en-ID" dirty="0"/>
              <a:t>: Integer</a:t>
            </a:r>
          </a:p>
          <a:p>
            <a:r>
              <a:rPr lang="en-ID" dirty="0" err="1"/>
              <a:t>Kapasitas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: Float</a:t>
            </a:r>
          </a:p>
          <a:p>
            <a:r>
              <a:rPr lang="en-ID" dirty="0"/>
              <a:t>Status </a:t>
            </a:r>
            <a:r>
              <a:rPr lang="en-ID" dirty="0" err="1"/>
              <a:t>Mesin</a:t>
            </a:r>
            <a:r>
              <a:rPr lang="en-ID" dirty="0"/>
              <a:t>: Boolean (</a:t>
            </a:r>
            <a:r>
              <a:rPr lang="en-ID" dirty="0" err="1"/>
              <a:t>Aktif</a:t>
            </a:r>
            <a:r>
              <a:rPr lang="en-ID" dirty="0"/>
              <a:t>/</a:t>
            </a:r>
            <a:r>
              <a:rPr lang="en-ID" dirty="0" err="1"/>
              <a:t>Nonaktif</a:t>
            </a:r>
            <a:r>
              <a:rPr lang="en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032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151E0F-C079-5D2A-2BD7-968052C89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E96C-BD82-DB0C-6FCD-4A109D6F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Definisi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A2B3-197A-69DD-302B-FD11304E51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Pegawai</a:t>
            </a:r>
            <a:r>
              <a:rPr lang="en-US" dirty="0"/>
              <a:t>:</a:t>
            </a:r>
          </a:p>
          <a:p>
            <a:r>
              <a:rPr lang="sv-SE" dirty="0"/>
              <a:t>Nama Pegawai : String</a:t>
            </a:r>
          </a:p>
          <a:p>
            <a:r>
              <a:rPr lang="sv-SE" dirty="0"/>
              <a:t>Jabatan: String</a:t>
            </a:r>
          </a:p>
          <a:p>
            <a:r>
              <a:rPr lang="sv-SE" dirty="0"/>
              <a:t>NIP: Integer</a:t>
            </a:r>
          </a:p>
          <a:p>
            <a:r>
              <a:rPr lang="sv-SE" dirty="0"/>
              <a:t>Bagian: String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A3CEFD-FA0C-76FC-A661-8CD21869CB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979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C5379F-BD06-B343-5F8D-D9AE1401F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28F9-886A-E6A8-5A81-4FF0DA77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Tipe</a:t>
            </a:r>
            <a:r>
              <a:rPr lang="en-US" dirty="0"/>
              <a:t> Data oleh </a:t>
            </a:r>
            <a:r>
              <a:rPr lang="en-US" dirty="0" err="1"/>
              <a:t>Pengguna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B5364-8499-E196-8F42-6C0178F77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Status </a:t>
            </a:r>
            <a:r>
              <a:rPr lang="en-US" dirty="0" err="1"/>
              <a:t>Pemesanan</a:t>
            </a:r>
            <a:r>
              <a:rPr lang="en-US" dirty="0"/>
              <a:t>: </a:t>
            </a:r>
            <a:r>
              <a:rPr lang="en-US" dirty="0" err="1"/>
              <a:t>Enumerasi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status pesanan, </a:t>
            </a:r>
            <a:r>
              <a:rPr lang="en-US" dirty="0" err="1"/>
              <a:t>seperti</a:t>
            </a:r>
            <a:r>
              <a:rPr lang="en-US" dirty="0"/>
              <a:t> "Sedang </a:t>
            </a:r>
            <a:r>
              <a:rPr lang="en-US" dirty="0" err="1"/>
              <a:t>Diproses</a:t>
            </a:r>
            <a:r>
              <a:rPr lang="en-US" dirty="0"/>
              <a:t>", "</a:t>
            </a:r>
            <a:r>
              <a:rPr lang="en-US" dirty="0" err="1"/>
              <a:t>Selesai</a:t>
            </a:r>
            <a:r>
              <a:rPr lang="en-US" dirty="0"/>
              <a:t>", atau "</a:t>
            </a:r>
            <a:r>
              <a:rPr lang="en-US" dirty="0" err="1"/>
              <a:t>Dibatalkan</a:t>
            </a:r>
            <a:r>
              <a:rPr lang="en-US" dirty="0"/>
              <a:t>".</a:t>
            </a:r>
          </a:p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Baku: </a:t>
            </a:r>
            <a:r>
              <a:rPr lang="en-US" dirty="0" err="1"/>
              <a:t>Enumerasi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"Baja", "</a:t>
            </a:r>
            <a:r>
              <a:rPr lang="en-US" dirty="0" err="1"/>
              <a:t>Plastik</a:t>
            </a:r>
            <a:r>
              <a:rPr lang="en-US" dirty="0"/>
              <a:t>", "Kayu",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r>
              <a:rPr lang="en-US" dirty="0"/>
              <a:t>Tingkat </a:t>
            </a:r>
            <a:r>
              <a:rPr lang="en-US" dirty="0" err="1"/>
              <a:t>Kesulitan</a:t>
            </a:r>
            <a:r>
              <a:rPr lang="en-US" dirty="0"/>
              <a:t> Proses: </a:t>
            </a:r>
            <a:r>
              <a:rPr lang="en-US" dirty="0" err="1"/>
              <a:t>Enumerasi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atau </a:t>
            </a:r>
            <a:r>
              <a:rPr lang="en-US" dirty="0" err="1"/>
              <a:t>kompleksitas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"</a:t>
            </a:r>
            <a:r>
              <a:rPr lang="en-US" dirty="0" err="1"/>
              <a:t>Mudah</a:t>
            </a:r>
            <a:r>
              <a:rPr lang="en-US" dirty="0"/>
              <a:t>", "Sedang", atau "</a:t>
            </a:r>
            <a:r>
              <a:rPr lang="en-US" dirty="0" err="1"/>
              <a:t>Sulit</a:t>
            </a:r>
            <a:r>
              <a:rPr lang="en-US" dirty="0"/>
              <a:t>".</a:t>
            </a:r>
          </a:p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: </a:t>
            </a:r>
            <a:r>
              <a:rPr lang="en-US" dirty="0" err="1"/>
              <a:t>Enumerasi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"</a:t>
            </a:r>
            <a:r>
              <a:rPr lang="en-US" dirty="0" err="1"/>
              <a:t>Laki-laki</a:t>
            </a:r>
            <a:r>
              <a:rPr lang="en-US" dirty="0"/>
              <a:t>" atau "Perempuan".</a:t>
            </a:r>
          </a:p>
          <a:p>
            <a:r>
              <a:rPr lang="en-US" dirty="0"/>
              <a:t>Status Proses </a:t>
            </a:r>
            <a:r>
              <a:rPr lang="en-US" dirty="0" err="1"/>
              <a:t>Produksi</a:t>
            </a:r>
            <a:r>
              <a:rPr lang="en-US" dirty="0"/>
              <a:t>: </a:t>
            </a:r>
            <a:r>
              <a:rPr lang="en-US" dirty="0" err="1"/>
              <a:t>Enumerasi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status proses </a:t>
            </a:r>
            <a:r>
              <a:rPr lang="en-US" dirty="0" err="1"/>
              <a:t>produksi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"Sedang </a:t>
            </a:r>
            <a:r>
              <a:rPr lang="en-US" dirty="0" err="1"/>
              <a:t>Berlangsung</a:t>
            </a:r>
            <a:r>
              <a:rPr lang="en-US" dirty="0"/>
              <a:t>", "</a:t>
            </a:r>
            <a:r>
              <a:rPr lang="en-US" dirty="0" err="1"/>
              <a:t>Selesai</a:t>
            </a:r>
            <a:r>
              <a:rPr lang="en-US" dirty="0"/>
              <a:t>", atau "</a:t>
            </a:r>
            <a:r>
              <a:rPr lang="en-US" dirty="0" err="1"/>
              <a:t>Terhenti</a:t>
            </a:r>
            <a:r>
              <a:rPr lang="en-US" dirty="0"/>
              <a:t>".</a:t>
            </a:r>
          </a:p>
          <a:p>
            <a:r>
              <a:rPr lang="en-US" dirty="0" err="1"/>
              <a:t>Prioritas</a:t>
            </a:r>
            <a:r>
              <a:rPr lang="en-US" dirty="0"/>
              <a:t> Pesanan: </a:t>
            </a:r>
            <a:r>
              <a:rPr lang="en-US" dirty="0" err="1"/>
              <a:t>Enumerasi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pesanan, </a:t>
            </a:r>
            <a:r>
              <a:rPr lang="en-US" dirty="0" err="1"/>
              <a:t>misalnya</a:t>
            </a:r>
            <a:r>
              <a:rPr lang="en-US" dirty="0"/>
              <a:t> "Tinggi", "Sedang", atau "</a:t>
            </a:r>
            <a:r>
              <a:rPr lang="en-US" dirty="0" err="1"/>
              <a:t>Rendah</a:t>
            </a:r>
            <a:r>
              <a:rPr lang="en-US" dirty="0"/>
              <a:t>".</a:t>
            </a:r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: </a:t>
            </a:r>
            <a:r>
              <a:rPr lang="en-US" dirty="0" err="1"/>
              <a:t>Enumerasi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yang digunakan untuk pesanan, </a:t>
            </a:r>
            <a:r>
              <a:rPr lang="en-US" dirty="0" err="1"/>
              <a:t>seperti</a:t>
            </a:r>
            <a:r>
              <a:rPr lang="en-US" dirty="0"/>
              <a:t> "</a:t>
            </a:r>
            <a:r>
              <a:rPr lang="en-US" dirty="0" err="1"/>
              <a:t>Tunai</a:t>
            </a:r>
            <a:r>
              <a:rPr lang="en-US" dirty="0"/>
              <a:t>", "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", atau "Transfer Bank".</a:t>
            </a:r>
          </a:p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: </a:t>
            </a:r>
            <a:r>
              <a:rPr lang="en-US" dirty="0" err="1"/>
              <a:t>Enumerasi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"</a:t>
            </a:r>
            <a:r>
              <a:rPr lang="en-US" dirty="0" err="1"/>
              <a:t>Elektronik</a:t>
            </a:r>
            <a:r>
              <a:rPr lang="en-US" dirty="0"/>
              <a:t>", "</a:t>
            </a:r>
            <a:r>
              <a:rPr lang="en-US" dirty="0" err="1"/>
              <a:t>Pakaian</a:t>
            </a:r>
            <a:r>
              <a:rPr lang="en-US" dirty="0"/>
              <a:t>", atau "</a:t>
            </a:r>
            <a:r>
              <a:rPr lang="en-US" dirty="0" err="1"/>
              <a:t>Kosmetik</a:t>
            </a:r>
            <a:r>
              <a:rPr lang="en-US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47284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EAC6B-4174-6EF4-96AD-CBAAEB9EC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B4C2-7EA6-B0C7-323D-806A9D5A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Tipe</a:t>
            </a:r>
            <a:r>
              <a:rPr lang="en-US" dirty="0"/>
              <a:t> Data oleh </a:t>
            </a:r>
            <a:r>
              <a:rPr lang="en-US" dirty="0" err="1"/>
              <a:t>Pengguna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8B197-D8E9-B6F3-12D2-10DD05C2F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enumerasi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untuk </a:t>
            </a:r>
            <a:r>
              <a:rPr lang="en-US" dirty="0" err="1">
                <a:solidFill>
                  <a:srgbClr val="FF0000"/>
                </a:solidFill>
              </a:rPr>
              <a:t>mengontrol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nilai</a:t>
            </a:r>
            <a:r>
              <a:rPr lang="en-US" dirty="0">
                <a:solidFill>
                  <a:srgbClr val="FF0000"/>
                </a:solidFill>
              </a:rPr>
              <a:t> yang valid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sesuai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Memastikan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konsistensi</a:t>
            </a:r>
            <a:r>
              <a:rPr lang="en-US" dirty="0">
                <a:solidFill>
                  <a:srgbClr val="FF0000"/>
                </a:solidFill>
              </a:rPr>
              <a:t> dan </a:t>
            </a:r>
            <a:r>
              <a:rPr lang="en-US" dirty="0" err="1">
                <a:solidFill>
                  <a:srgbClr val="FF0000"/>
                </a:solidFill>
              </a:rPr>
              <a:t>validitas</a:t>
            </a:r>
            <a:r>
              <a:rPr lang="en-US" dirty="0">
                <a:solidFill>
                  <a:srgbClr val="FF0000"/>
                </a:solidFill>
              </a:rPr>
              <a:t> data </a:t>
            </a:r>
            <a:r>
              <a:rPr lang="en-US" dirty="0" err="1">
                <a:solidFill>
                  <a:srgbClr val="FF0000"/>
                </a:solidFill>
              </a:rPr>
              <a:t>dalam</a:t>
            </a:r>
            <a:r>
              <a:rPr lang="en-US" dirty="0">
                <a:solidFill>
                  <a:srgbClr val="FF0000"/>
                </a:solidFill>
              </a:rPr>
              <a:t> basis data.</a:t>
            </a:r>
          </a:p>
        </p:txBody>
      </p:sp>
    </p:spTree>
    <p:extLst>
      <p:ext uri="{BB962C8B-B14F-4D97-AF65-F5344CB8AC3E}">
        <p14:creationId xmlns:p14="http://schemas.microsoft.com/office/powerpoint/2010/main" val="373001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987</Words>
  <Application>Microsoft Office PowerPoint</Application>
  <PresentationFormat>On-screen Show (4:3)</PresentationFormat>
  <Paragraphs>141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Times New Roman</vt:lpstr>
      <vt:lpstr>Office Theme</vt:lpstr>
      <vt:lpstr>PERANCANGAN basis data </vt:lpstr>
      <vt:lpstr>Capaian Pembelajaran – 4 </vt:lpstr>
      <vt:lpstr>Sistem Informasi Manajemen Produksi</vt:lpstr>
      <vt:lpstr>Sistem Informasi Manajemen Produksi</vt:lpstr>
      <vt:lpstr>Definisi Data dan Tipe Data</vt:lpstr>
      <vt:lpstr>Definisi Data</vt:lpstr>
      <vt:lpstr>Definisi Data</vt:lpstr>
      <vt:lpstr>Tipe Data oleh Pengguna</vt:lpstr>
      <vt:lpstr>Tipe Data oleh Pengguna</vt:lpstr>
      <vt:lpstr>Aksesibilitas Data</vt:lpstr>
      <vt:lpstr>Aksesibilitas Data</vt:lpstr>
      <vt:lpstr>Studi Kasus Persona : Ibu Maya</vt:lpstr>
      <vt:lpstr>Acuan Perancangan Basis Data</vt:lpstr>
      <vt:lpstr>Acuan Perancangan Basis Data</vt:lpstr>
      <vt:lpstr>Acuan Perancangan Basis Data</vt:lpstr>
      <vt:lpstr>Acuan Perancangan Basis Data</vt:lpstr>
      <vt:lpstr>Acuan Perancangan Basis Data</vt:lpstr>
      <vt:lpstr>Acuan Perancangan Basis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Fawwaz</dc:creator>
  <cp:lastModifiedBy>Fawwaz</cp:lastModifiedBy>
  <cp:revision>103</cp:revision>
  <dcterms:created xsi:type="dcterms:W3CDTF">2024-02-04T04:37:39Z</dcterms:created>
  <dcterms:modified xsi:type="dcterms:W3CDTF">2024-02-26T07:23:12Z</dcterms:modified>
</cp:coreProperties>
</file>