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7" r:id="rId17"/>
    <p:sldId id="276" r:id="rId18"/>
    <p:sldId id="261" r:id="rId19"/>
    <p:sldId id="278" r:id="rId20"/>
    <p:sldId id="280" r:id="rId21"/>
    <p:sldId id="281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75" r:id="rId33"/>
    <p:sldId id="271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52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EC9A-7D59-45E7-B924-5E19BD71ABA6}" type="datetimeFigureOut">
              <a:rPr lang="en-ID" smtClean="0"/>
              <a:t>14/02/2024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4AE6-D1C7-4C24-8241-307060BEA3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205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EC9A-7D59-45E7-B924-5E19BD71ABA6}" type="datetimeFigureOut">
              <a:rPr lang="en-ID" smtClean="0"/>
              <a:t>14/02/2024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4AE6-D1C7-4C24-8241-307060BEA3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555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EC9A-7D59-45E7-B924-5E19BD71ABA6}" type="datetimeFigureOut">
              <a:rPr lang="en-ID" smtClean="0"/>
              <a:t>14/02/2024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4AE6-D1C7-4C24-8241-307060BEA3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907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EC9A-7D59-45E7-B924-5E19BD71ABA6}" type="datetimeFigureOut">
              <a:rPr lang="en-ID" smtClean="0"/>
              <a:t>14/02/2024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4AE6-D1C7-4C24-8241-307060BEA3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666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EC9A-7D59-45E7-B924-5E19BD71ABA6}" type="datetimeFigureOut">
              <a:rPr lang="en-ID" smtClean="0"/>
              <a:t>14/02/2024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4AE6-D1C7-4C24-8241-307060BEA3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920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EC9A-7D59-45E7-B924-5E19BD71ABA6}" type="datetimeFigureOut">
              <a:rPr lang="en-ID" smtClean="0"/>
              <a:t>14/02/2024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4AE6-D1C7-4C24-8241-307060BEA3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707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EC9A-7D59-45E7-B924-5E19BD71ABA6}" type="datetimeFigureOut">
              <a:rPr lang="en-ID" smtClean="0"/>
              <a:t>14/02/2024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4AE6-D1C7-4C24-8241-307060BEA3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458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EC9A-7D59-45E7-B924-5E19BD71ABA6}" type="datetimeFigureOut">
              <a:rPr lang="en-ID" smtClean="0"/>
              <a:t>14/02/2024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4AE6-D1C7-4C24-8241-307060BEA3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777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EC9A-7D59-45E7-B924-5E19BD71ABA6}" type="datetimeFigureOut">
              <a:rPr lang="en-ID" smtClean="0"/>
              <a:t>14/02/2024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4AE6-D1C7-4C24-8241-307060BEA3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577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EC9A-7D59-45E7-B924-5E19BD71ABA6}" type="datetimeFigureOut">
              <a:rPr lang="en-ID" smtClean="0"/>
              <a:t>14/02/2024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4AE6-D1C7-4C24-8241-307060BEA3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1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9EC9A-7D59-45E7-B924-5E19BD71ABA6}" type="datetimeFigureOut">
              <a:rPr lang="en-ID" smtClean="0"/>
              <a:t>14/02/2024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4AE6-D1C7-4C24-8241-307060BEA3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346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9EC9A-7D59-45E7-B924-5E19BD71ABA6}" type="datetimeFigureOut">
              <a:rPr lang="en-ID" smtClean="0"/>
              <a:t>14/02/2024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4AE6-D1C7-4C24-8241-307060BEA3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707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3F56-B1CE-0053-8D83-AFEC8D77F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 Latihan SQL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70758-9F62-E929-775B-06039E1BC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2 </a:t>
            </a:r>
          </a:p>
          <a:p>
            <a:r>
              <a:rPr lang="en-US" dirty="0"/>
              <a:t>Basis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936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8978-AA0D-F4BC-A8F0-923066D9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DDL (Data Definition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66552-23BC-C1EF-0769-DC0EE1E7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DDL SQL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pada table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, 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.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pada DDL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permanent di database.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yang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DDL:</a:t>
            </a:r>
          </a:p>
          <a:p>
            <a:pPr lvl="1"/>
            <a:r>
              <a:rPr lang="en-ID" dirty="0"/>
              <a:t>CREATE</a:t>
            </a:r>
          </a:p>
          <a:p>
            <a:pPr lvl="1"/>
            <a:r>
              <a:rPr lang="en-ID" dirty="0"/>
              <a:t>ALTER</a:t>
            </a:r>
          </a:p>
          <a:p>
            <a:pPr lvl="1"/>
            <a:r>
              <a:rPr lang="en-ID" dirty="0"/>
              <a:t>DROP</a:t>
            </a:r>
          </a:p>
          <a:p>
            <a:pPr lvl="1"/>
            <a:r>
              <a:rPr lang="en-ID" dirty="0"/>
              <a:t>TRUNCATE</a:t>
            </a:r>
          </a:p>
        </p:txBody>
      </p:sp>
    </p:spTree>
    <p:extLst>
      <p:ext uri="{BB962C8B-B14F-4D97-AF65-F5344CB8AC3E}">
        <p14:creationId xmlns:p14="http://schemas.microsoft.com/office/powerpoint/2010/main" val="187816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C306-592E-4477-3FA0-51000995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DQL (Data Query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867D-81EC-27F7-CE6B-F5B4085A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DQL SQL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SQL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database.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yang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DDL:</a:t>
            </a:r>
          </a:p>
          <a:p>
            <a:pPr lvl="1"/>
            <a:r>
              <a:rPr lang="en-ID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72997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9F05-B657-EEC0-7529-BB558CA0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/>
              <a:t>DML (Data Manipulation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B4C8-E175-A397-C89D-28AC78D7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DML SQL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SQL yang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modifikasi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database.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yang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DDL:</a:t>
            </a:r>
          </a:p>
          <a:p>
            <a:pPr lvl="1"/>
            <a:r>
              <a:rPr lang="en-ID" dirty="0"/>
              <a:t>INSERT</a:t>
            </a:r>
          </a:p>
          <a:p>
            <a:pPr lvl="1"/>
            <a:r>
              <a:rPr lang="en-ID" dirty="0"/>
              <a:t>UPDATE</a:t>
            </a:r>
          </a:p>
          <a:p>
            <a:pPr lvl="1"/>
            <a:r>
              <a:rPr lang="en-ID" dirty="0"/>
              <a:t>DELETE</a:t>
            </a:r>
          </a:p>
          <a:p>
            <a:pPr lvl="1"/>
            <a:r>
              <a:rPr lang="en-ID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249318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95B1-BEE4-45C4-BACC-0412C393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DCL (Data Control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BBC4-9124-F95D-7EF9-4970981B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DCL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SQL yang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dua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</a:p>
          <a:p>
            <a:pPr lvl="1"/>
            <a:r>
              <a:rPr lang="en-ID" dirty="0"/>
              <a:t>GRANT </a:t>
            </a:r>
          </a:p>
          <a:p>
            <a:pPr lvl="1"/>
            <a:r>
              <a:rPr lang="en-ID" dirty="0"/>
              <a:t>REVOKE</a:t>
            </a:r>
          </a:p>
        </p:txBody>
      </p:sp>
    </p:spTree>
    <p:extLst>
      <p:ext uri="{BB962C8B-B14F-4D97-AF65-F5344CB8AC3E}">
        <p14:creationId xmlns:p14="http://schemas.microsoft.com/office/powerpoint/2010/main" val="317294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A159-5A2D-33E5-854A-EC5D61D5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TCL (Transaction Control Language)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A493-839D-D6CA-2C19-7945F7610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TCL Transaction control language </a:t>
            </a:r>
            <a:r>
              <a:rPr lang="en-ID" dirty="0" err="1"/>
              <a:t>adalah</a:t>
            </a:r>
            <a:r>
              <a:rPr lang="en-ID" dirty="0"/>
              <a:t> set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SQL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database. </a:t>
            </a:r>
          </a:p>
          <a:p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unit </a:t>
            </a:r>
            <a:r>
              <a:rPr lang="en-ID" dirty="0" err="1"/>
              <a:t>kerja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database di SQL. </a:t>
            </a:r>
          </a:p>
          <a:p>
            <a:pPr lvl="1"/>
            <a:r>
              <a:rPr lang="en-ID" dirty="0"/>
              <a:t>COMMIT  -&gt;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permanen</a:t>
            </a:r>
            <a:endParaRPr lang="en-ID" dirty="0"/>
          </a:p>
          <a:p>
            <a:pPr lvl="1"/>
            <a:r>
              <a:rPr lang="en-ID" dirty="0"/>
              <a:t>ROLLBACK -&gt; </a:t>
            </a:r>
            <a:r>
              <a:rPr lang="en-ID" dirty="0" err="1"/>
              <a:t>Mengembalikan</a:t>
            </a:r>
            <a:r>
              <a:rPr lang="en-ID" dirty="0"/>
              <a:t> database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/ COMMIT </a:t>
            </a:r>
            <a:r>
              <a:rPr lang="en-ID" dirty="0" err="1"/>
              <a:t>terakhir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547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CA411-8E88-BEFD-DBC4-7EBD0787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DDL (Data Definition Language)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96ED2-1D4D-D9B8-09E7-07D7771BD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5396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A2945-FB43-658B-9BD1-E4EFD9AE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INSERT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DFAC4E-CFF4-9670-5AE2-E34D08480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INSERT pada SQL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data </a:t>
            </a:r>
            <a:r>
              <a:rPr lang="en-ID" dirty="0" err="1"/>
              <a:t>baru</a:t>
            </a:r>
            <a:r>
              <a:rPr lang="en-ID" dirty="0"/>
              <a:t> pada </a:t>
            </a:r>
            <a:r>
              <a:rPr lang="en-ID" dirty="0" err="1"/>
              <a:t>tabel</a:t>
            </a:r>
            <a:endParaRPr lang="en-ID" dirty="0"/>
          </a:p>
          <a:p>
            <a:r>
              <a:rPr lang="en-ID" dirty="0"/>
              <a:t>Syntax:</a:t>
            </a:r>
          </a:p>
          <a:p>
            <a:pPr marL="457200" lvl="1" indent="0">
              <a:buNone/>
            </a:pPr>
            <a:endParaRPr lang="en-ID" dirty="0"/>
          </a:p>
          <a:p>
            <a:pPr marL="457200" lvl="1" indent="0">
              <a:buNone/>
            </a:pPr>
            <a:r>
              <a:rPr lang="en-ID" dirty="0"/>
              <a:t>INSERT INTO</a:t>
            </a:r>
          </a:p>
          <a:p>
            <a:pPr marL="457200" lvl="1" indent="0">
              <a:buNone/>
            </a:pPr>
            <a:r>
              <a:rPr lang="en-ID" dirty="0"/>
              <a:t>“TABLE_NAME” (COL1, COL2, ……..COL_N)</a:t>
            </a:r>
          </a:p>
          <a:p>
            <a:pPr marL="457200" lvl="1" indent="0">
              <a:buNone/>
            </a:pPr>
            <a:r>
              <a:rPr lang="en-ID" dirty="0"/>
              <a:t>VALUES (Col_val_1,Col_val_2, ……. </a:t>
            </a:r>
            <a:r>
              <a:rPr lang="en-ID" dirty="0" err="1"/>
              <a:t>Col_val_N</a:t>
            </a:r>
            <a:r>
              <a:rPr lang="en-ID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6664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ACFE1-C8E9-186B-A413-E5555D87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D1DF18-42B5-CF90-515A-27AAD555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DQL (Data Query Language)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A902A-5307-79E4-E1C5-93195C5C5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6455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3103-77DD-C05D-F93D-182FDA09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SQL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DEC0-A391-27FC-2A05-DBDB90AF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statement is used to select data from a database.</a:t>
            </a:r>
          </a:p>
          <a:p>
            <a:r>
              <a:rPr lang="en-US" dirty="0"/>
              <a:t>Return data from the Customers table: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SELECT column1, column2, ...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City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6713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34E2-ADC3-9224-313E-8A42AC6C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A6B0-14E5-0F36-798F-CEE04E4A3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Select Satu Kolom</a:t>
            </a:r>
          </a:p>
          <a:p>
            <a:pPr marL="0" indent="0">
              <a:buNone/>
            </a:pPr>
            <a:r>
              <a:rPr lang="en-US" dirty="0"/>
              <a:t>	SELECT “COLUMN_NAME” FROM “TABLE_NAME”;</a:t>
            </a:r>
          </a:p>
          <a:p>
            <a:endParaRPr lang="en-US" dirty="0"/>
          </a:p>
          <a:p>
            <a:r>
              <a:rPr lang="en-US" dirty="0"/>
              <a:t>Select multiple columns</a:t>
            </a:r>
          </a:p>
          <a:p>
            <a:pPr marL="0" indent="0">
              <a:buNone/>
            </a:pPr>
            <a:r>
              <a:rPr lang="en-US" dirty="0"/>
              <a:t>	SELECT “COLUMN1,COLUMN2,…”</a:t>
            </a:r>
          </a:p>
          <a:p>
            <a:pPr marL="0" indent="0">
              <a:buNone/>
            </a:pPr>
            <a:r>
              <a:rPr lang="en-US" dirty="0"/>
              <a:t>	FROM “TABLE_NAME”;</a:t>
            </a:r>
          </a:p>
          <a:p>
            <a:endParaRPr lang="en-US" dirty="0"/>
          </a:p>
          <a:p>
            <a:r>
              <a:rPr lang="en-US" dirty="0"/>
              <a:t>Select all columns</a:t>
            </a:r>
          </a:p>
          <a:p>
            <a:pPr marL="457200" lvl="1" indent="0">
              <a:buNone/>
            </a:pPr>
            <a:r>
              <a:rPr lang="en-US" dirty="0"/>
              <a:t>SELECT * FROM “TABLE_NAME”;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734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45574-1E5B-5F78-6A0A-3546FFEA8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5B79-B3F5-47FB-CE13-FC568D5E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2D26-4D57-CCC0-0A30-1A6B30986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= Structured Query Language</a:t>
            </a:r>
          </a:p>
          <a:p>
            <a:r>
              <a:rPr lang="en-US" dirty="0"/>
              <a:t>SQL adalah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digunakan untuk </a:t>
            </a:r>
            <a:r>
              <a:rPr lang="en-US" dirty="0" err="1"/>
              <a:t>mengakses</a:t>
            </a:r>
            <a:r>
              <a:rPr lang="en-US" dirty="0"/>
              <a:t> dan </a:t>
            </a:r>
            <a:r>
              <a:rPr lang="en-US" dirty="0" err="1"/>
              <a:t>memanipulasi</a:t>
            </a:r>
            <a:r>
              <a:rPr lang="en-US" dirty="0"/>
              <a:t> databases.</a:t>
            </a:r>
          </a:p>
          <a:p>
            <a:r>
              <a:rPr lang="en-US" dirty="0"/>
              <a:t>SQL </a:t>
            </a:r>
            <a:r>
              <a:rPr lang="en-US" dirty="0" err="1"/>
              <a:t>perintah</a:t>
            </a:r>
            <a:r>
              <a:rPr lang="en-US" dirty="0"/>
              <a:t> untuk </a:t>
            </a:r>
            <a:r>
              <a:rPr lang="en-US" dirty="0" err="1"/>
              <a:t>mengakses</a:t>
            </a:r>
            <a:r>
              <a:rPr lang="en-US" dirty="0"/>
              <a:t> dan </a:t>
            </a:r>
            <a:r>
              <a:rPr lang="en-US" dirty="0" err="1"/>
              <a:t>manipulasi</a:t>
            </a:r>
            <a:r>
              <a:rPr lang="en-US" dirty="0"/>
              <a:t> database</a:t>
            </a:r>
          </a:p>
          <a:p>
            <a:r>
              <a:rPr lang="en-US" dirty="0"/>
              <a:t>SQL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American National Standards Institute (ANSI) pada </a:t>
            </a:r>
            <a:r>
              <a:rPr lang="en-US" dirty="0" err="1"/>
              <a:t>tahun</a:t>
            </a:r>
            <a:r>
              <a:rPr lang="en-US" dirty="0"/>
              <a:t> 1986, dan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pada International Organization for Standardization (ISO) di </a:t>
            </a:r>
            <a:r>
              <a:rPr lang="en-US" dirty="0" err="1"/>
              <a:t>tahun</a:t>
            </a:r>
            <a:r>
              <a:rPr lang="en-US" dirty="0"/>
              <a:t> 1987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085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C44A-7BEF-4D3D-D162-EC2E5F4E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24114"/>
            <a:ext cx="7886700" cy="55528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b="1" dirty="0"/>
              <a:t>DISTINCT</a:t>
            </a:r>
          </a:p>
          <a:p>
            <a:r>
              <a:rPr lang="en-ID" dirty="0"/>
              <a:t>DISTINCT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menghilangkan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duplikat</a:t>
            </a:r>
            <a:r>
              <a:rPr lang="en-ID" dirty="0"/>
              <a:t> data dan </a:t>
            </a:r>
            <a:r>
              <a:rPr lang="en-ID" dirty="0" err="1"/>
              <a:t>menyisakan</a:t>
            </a:r>
            <a:r>
              <a:rPr lang="en-ID" dirty="0"/>
              <a:t> data yang </a:t>
            </a:r>
            <a:r>
              <a:rPr lang="en-ID" dirty="0" err="1"/>
              <a:t>unik</a:t>
            </a:r>
            <a:r>
              <a:rPr lang="en-ID" dirty="0"/>
              <a:t> </a:t>
            </a:r>
            <a:r>
              <a:rPr lang="en-ID" dirty="0" err="1"/>
              <a:t>saja</a:t>
            </a:r>
            <a:endParaRPr lang="en-ID" dirty="0"/>
          </a:p>
          <a:p>
            <a:r>
              <a:rPr lang="en-ID" dirty="0"/>
              <a:t>Syntax:</a:t>
            </a:r>
          </a:p>
          <a:p>
            <a:pPr marL="457200" lvl="1" indent="0">
              <a:buNone/>
            </a:pPr>
            <a:r>
              <a:rPr lang="en-ID" dirty="0"/>
              <a:t>SELECT DISTINCT(*) FROM “TABLE_NAME”;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b="1" dirty="0"/>
              <a:t>WHERE</a:t>
            </a:r>
          </a:p>
          <a:p>
            <a:r>
              <a:rPr lang="en-ID" dirty="0"/>
              <a:t>WHERE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filter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tertentu</a:t>
            </a:r>
            <a:endParaRPr lang="en-ID" dirty="0"/>
          </a:p>
          <a:p>
            <a:r>
              <a:rPr lang="en-ID" dirty="0"/>
              <a:t>Syntax:</a:t>
            </a:r>
          </a:p>
          <a:p>
            <a:pPr marL="457200" lvl="1" indent="0">
              <a:buNone/>
            </a:pPr>
            <a:r>
              <a:rPr lang="en-ID" dirty="0"/>
              <a:t>SELECT “COLUMN_NAME(S)”</a:t>
            </a:r>
          </a:p>
          <a:p>
            <a:pPr marL="457200" lvl="1" indent="0">
              <a:buNone/>
            </a:pPr>
            <a:r>
              <a:rPr lang="en-ID" dirty="0"/>
              <a:t>FROM “TABLE_NAME “</a:t>
            </a:r>
          </a:p>
          <a:p>
            <a:pPr marL="457200" lvl="1" indent="0">
              <a:buNone/>
            </a:pPr>
            <a:r>
              <a:rPr lang="en-ID" dirty="0"/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11947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02A4-8EC0-E06B-3413-FAEDA651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31EB-8C5A-0894-6CF8-1ABDFDD4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AND/OR</a:t>
            </a:r>
          </a:p>
          <a:p>
            <a:r>
              <a:rPr lang="en-US" dirty="0"/>
              <a:t>AND/OR </a:t>
            </a:r>
            <a:r>
              <a:rPr lang="en-US" dirty="0" err="1"/>
              <a:t>berfungsi</a:t>
            </a:r>
            <a:r>
              <a:rPr lang="en-US" dirty="0"/>
              <a:t> untuk </a:t>
            </a:r>
            <a:r>
              <a:rPr lang="en-US" dirty="0" err="1"/>
              <a:t>mengcombine</a:t>
            </a:r>
            <a:r>
              <a:rPr lang="en-US" dirty="0"/>
              <a:t> multiple conditions</a:t>
            </a:r>
          </a:p>
          <a:p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dirty="0"/>
              <a:t> SELECT “COLUMN_NAMES(s)”</a:t>
            </a:r>
          </a:p>
          <a:p>
            <a:pPr marL="457200" lvl="1" indent="0">
              <a:buNone/>
            </a:pPr>
            <a:r>
              <a:rPr lang="en-US" dirty="0"/>
              <a:t> FROM “TABLE_NAME”</a:t>
            </a:r>
          </a:p>
          <a:p>
            <a:pPr marL="457200" lvl="1" indent="0">
              <a:buNone/>
            </a:pPr>
            <a:r>
              <a:rPr lang="en-US" dirty="0"/>
              <a:t> WHERE CONDITION AND/OR CONDITION;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6528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A753-C0D3-51A4-CABA-BC413515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4889-F977-DC55-296E-9258E214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UPDATE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modifikasi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data </a:t>
            </a:r>
            <a:r>
              <a:rPr lang="en-ID" dirty="0" err="1"/>
              <a:t>sebelumnya</a:t>
            </a:r>
            <a:r>
              <a:rPr lang="en-ID" dirty="0"/>
              <a:t> (existing data) table</a:t>
            </a:r>
          </a:p>
          <a:p>
            <a:r>
              <a:rPr lang="en-ID" dirty="0"/>
              <a:t>Syntax:</a:t>
            </a:r>
          </a:p>
          <a:p>
            <a:pPr marL="457200" lvl="1" indent="0">
              <a:buNone/>
            </a:pPr>
            <a:r>
              <a:rPr lang="en-ID" dirty="0"/>
              <a:t> UPDATE “TABLE_NAME”</a:t>
            </a:r>
          </a:p>
          <a:p>
            <a:pPr marL="457200" lvl="1" indent="0">
              <a:buNone/>
            </a:pPr>
            <a:r>
              <a:rPr lang="en-ID" dirty="0"/>
              <a:t> SET COL_1=VAL_1,COL_2=VAL_2,…</a:t>
            </a:r>
          </a:p>
          <a:p>
            <a:pPr marL="457200" lvl="1" indent="0">
              <a:buNone/>
            </a:pPr>
            <a:r>
              <a:rPr lang="en-ID" dirty="0"/>
              <a:t> 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348387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303E-553D-D281-5F09-7B9FF4ED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378B-385C-B9D5-E873-DB82630C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DELETE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existing data pada </a:t>
            </a:r>
            <a:r>
              <a:rPr lang="en-ID" dirty="0" err="1"/>
              <a:t>tabel</a:t>
            </a:r>
            <a:endParaRPr lang="en-ID" dirty="0"/>
          </a:p>
          <a:p>
            <a:r>
              <a:rPr lang="en-ID" dirty="0"/>
              <a:t>Syntax:</a:t>
            </a:r>
          </a:p>
          <a:p>
            <a:r>
              <a:rPr lang="en-ID" dirty="0"/>
              <a:t>For delete all rows</a:t>
            </a:r>
          </a:p>
          <a:p>
            <a:pPr marL="457200" lvl="1" indent="0">
              <a:buNone/>
            </a:pPr>
            <a:r>
              <a:rPr lang="en-ID" dirty="0"/>
              <a:t>DELETE FROM “TABLE_NAME”;</a:t>
            </a:r>
          </a:p>
          <a:p>
            <a:pPr marL="457200" lvl="1" indent="0">
              <a:buNone/>
            </a:pPr>
            <a:endParaRPr lang="en-ID" dirty="0"/>
          </a:p>
          <a:p>
            <a:r>
              <a:rPr lang="en-ID" dirty="0"/>
              <a:t>For delete single/multiple row(s)</a:t>
            </a:r>
          </a:p>
          <a:p>
            <a:pPr marL="457200" lvl="1" indent="0">
              <a:buNone/>
            </a:pPr>
            <a:r>
              <a:rPr lang="en-ID" dirty="0"/>
              <a:t> DELETE FROM “TABLE_NAME “</a:t>
            </a:r>
          </a:p>
          <a:p>
            <a:pPr marL="457200" lvl="1" indent="0">
              <a:buNone/>
            </a:pPr>
            <a:r>
              <a:rPr lang="en-ID" dirty="0"/>
              <a:t> 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420869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1820-B006-0CD5-883E-0E193FCC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7314"/>
            <a:ext cx="7886700" cy="1325563"/>
          </a:xfrm>
        </p:spPr>
        <p:txBody>
          <a:bodyPr/>
          <a:lstStyle/>
          <a:p>
            <a:r>
              <a:rPr lang="en-ID" dirty="0"/>
              <a:t>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A18B-0737-B25B-696C-09B609521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970"/>
            <a:ext cx="78867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b="1" dirty="0"/>
              <a:t>ALTER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merubah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tabel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Syntax:</a:t>
            </a:r>
          </a:p>
          <a:p>
            <a:pPr marL="0" indent="0">
              <a:buNone/>
            </a:pPr>
            <a:r>
              <a:rPr lang="en-ID" b="1" dirty="0"/>
              <a:t>ADD COLUMN</a:t>
            </a:r>
          </a:p>
          <a:p>
            <a:pPr marL="457200" lvl="1" indent="0">
              <a:buNone/>
            </a:pPr>
            <a:r>
              <a:rPr lang="en-ID" dirty="0"/>
              <a:t> ALTER TABLE “ TABLE_NAME”</a:t>
            </a:r>
          </a:p>
          <a:p>
            <a:pPr marL="457200" lvl="1" indent="0">
              <a:buNone/>
            </a:pPr>
            <a:r>
              <a:rPr lang="en-ID" dirty="0"/>
              <a:t> ADD “COLUMN_NAME “ “DATA_TYPE”;</a:t>
            </a:r>
          </a:p>
          <a:p>
            <a:pPr marL="0" indent="0">
              <a:buNone/>
            </a:pPr>
            <a:r>
              <a:rPr lang="en-ID" b="1" dirty="0"/>
              <a:t>DROP COLUMN</a:t>
            </a:r>
          </a:p>
          <a:p>
            <a:pPr marL="457200" lvl="1" indent="0">
              <a:buNone/>
            </a:pPr>
            <a:r>
              <a:rPr lang="en-ID" dirty="0"/>
              <a:t> ALTER TABLE “TABLE_NAME”</a:t>
            </a:r>
          </a:p>
          <a:p>
            <a:pPr marL="457200" lvl="1" indent="0">
              <a:buNone/>
            </a:pPr>
            <a:r>
              <a:rPr lang="en-ID" dirty="0"/>
              <a:t> DROP “COLUMN_NAME”;</a:t>
            </a:r>
          </a:p>
          <a:p>
            <a:pPr marL="0" indent="0">
              <a:buNone/>
            </a:pPr>
            <a:r>
              <a:rPr lang="en-ID" b="1" dirty="0"/>
              <a:t>MODIFY DATA TYPE</a:t>
            </a:r>
          </a:p>
          <a:p>
            <a:pPr marL="457200" lvl="1" indent="0">
              <a:buNone/>
            </a:pPr>
            <a:r>
              <a:rPr lang="en-ID" dirty="0"/>
              <a:t>ALTER TABLE “TABLE_NAME”</a:t>
            </a:r>
          </a:p>
          <a:p>
            <a:pPr marL="457200" lvl="1" indent="0">
              <a:buNone/>
            </a:pPr>
            <a:r>
              <a:rPr lang="en-ID" dirty="0"/>
              <a:t>ALTER COLUMN “COL_NAME” TYPE NEW_DATA_TYPE;</a:t>
            </a:r>
          </a:p>
          <a:p>
            <a:pPr marL="0" indent="0">
              <a:buNone/>
            </a:pPr>
            <a:r>
              <a:rPr lang="en-ID" b="1" dirty="0"/>
              <a:t>RENAME COLUMN</a:t>
            </a:r>
          </a:p>
          <a:p>
            <a:pPr marL="457200" lvl="1" indent="0">
              <a:buNone/>
            </a:pPr>
            <a:r>
              <a:rPr lang="en-ID" dirty="0"/>
              <a:t>ALTER TABLE “TABLE_NAME”</a:t>
            </a:r>
          </a:p>
          <a:p>
            <a:pPr marL="457200" lvl="1" indent="0">
              <a:buNone/>
            </a:pPr>
            <a:r>
              <a:rPr lang="en-ID" dirty="0"/>
              <a:t>RENAME COLUMN “COL_NAME” TO “NEW_NAME”;</a:t>
            </a:r>
          </a:p>
          <a:p>
            <a:pPr marL="0" indent="0">
              <a:buNone/>
            </a:pPr>
            <a:r>
              <a:rPr lang="en-ID" b="1" dirty="0"/>
              <a:t>ADD CONSTRAINTS</a:t>
            </a:r>
          </a:p>
          <a:p>
            <a:pPr marL="457200" lvl="1" indent="0">
              <a:buNone/>
            </a:pPr>
            <a:r>
              <a:rPr lang="en-ID" dirty="0"/>
              <a:t> ALTER TABLE “TABLE_NAME”</a:t>
            </a:r>
          </a:p>
          <a:p>
            <a:pPr marL="457200" lvl="1" indent="0">
              <a:buNone/>
            </a:pPr>
            <a:r>
              <a:rPr lang="en-ID" dirty="0"/>
              <a:t> ADD CONSTRAINT COL_NAME CHECK CONDITION;</a:t>
            </a:r>
          </a:p>
        </p:txBody>
      </p:sp>
    </p:spTree>
    <p:extLst>
      <p:ext uri="{BB962C8B-B14F-4D97-AF65-F5344CB8AC3E}">
        <p14:creationId xmlns:p14="http://schemas.microsoft.com/office/powerpoint/2010/main" val="679247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827E-6635-C7A1-B31E-4F40E71E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Perintah</a:t>
            </a:r>
            <a:r>
              <a:rPr lang="en-ID" dirty="0"/>
              <a:t> Filtering Pada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F103-C2CF-A441-8B9A-693AA3A7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Filtering pada SQL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deta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database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Filtering pada SQL</a:t>
            </a:r>
          </a:p>
          <a:p>
            <a:r>
              <a:rPr lang="en-ID" dirty="0"/>
              <a:t>IN</a:t>
            </a:r>
          </a:p>
          <a:p>
            <a:r>
              <a:rPr lang="en-ID" dirty="0"/>
              <a:t>IN </a:t>
            </a:r>
            <a:r>
              <a:rPr lang="en-ID" dirty="0" err="1"/>
              <a:t>dalam</a:t>
            </a:r>
            <a:r>
              <a:rPr lang="en-ID" dirty="0"/>
              <a:t> SQL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memilik</a:t>
            </a:r>
            <a:r>
              <a:rPr lang="en-ID" dirty="0"/>
              <a:t>, 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menyisipkan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r>
              <a:rPr lang="en-ID" dirty="0"/>
              <a:t>Syntax:</a:t>
            </a:r>
          </a:p>
          <a:p>
            <a:pPr marL="457200" lvl="1" indent="0">
              <a:buNone/>
            </a:pPr>
            <a:r>
              <a:rPr lang="en-ID" dirty="0"/>
              <a:t>SELECT “COL_NAME” FROM “TABLE_NAME”</a:t>
            </a:r>
          </a:p>
          <a:p>
            <a:pPr marL="457200" lvl="1" indent="0">
              <a:buNone/>
            </a:pPr>
            <a:r>
              <a:rPr lang="en-ID" dirty="0"/>
              <a:t>WHERE “COL_NAME” IN (‘VAL1’, ’VAL2’,…);</a:t>
            </a:r>
          </a:p>
        </p:txBody>
      </p:sp>
    </p:spTree>
    <p:extLst>
      <p:ext uri="{BB962C8B-B14F-4D97-AF65-F5344CB8AC3E}">
        <p14:creationId xmlns:p14="http://schemas.microsoft.com/office/powerpoint/2010/main" val="3286694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F097-5F54-BE4D-75B6-41D6AB9F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4AB46-3589-CB06-5003-48D9829A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BETWEEN</a:t>
            </a:r>
          </a:p>
          <a:p>
            <a:r>
              <a:rPr lang="en-ID" dirty="0"/>
              <a:t>Between </a:t>
            </a:r>
            <a:r>
              <a:rPr lang="en-ID" dirty="0" err="1"/>
              <a:t>dalam</a:t>
            </a:r>
            <a:r>
              <a:rPr lang="en-ID" dirty="0"/>
              <a:t> SQL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range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rentang</a:t>
            </a:r>
            <a:r>
              <a:rPr lang="en-ID" dirty="0"/>
              <a:t> </a:t>
            </a:r>
            <a:r>
              <a:rPr lang="en-ID" dirty="0" err="1"/>
              <a:t>tertentu</a:t>
            </a:r>
            <a:endParaRPr lang="en-ID" dirty="0"/>
          </a:p>
          <a:p>
            <a:r>
              <a:rPr lang="en-ID" dirty="0"/>
              <a:t>Syntax:</a:t>
            </a:r>
          </a:p>
          <a:p>
            <a:pPr marL="457200" lvl="1" indent="0">
              <a:buNone/>
            </a:pPr>
            <a:r>
              <a:rPr lang="en-ID" dirty="0"/>
              <a:t>SELECT “COL_NAME(S)” FROM “TABLE_NAME”</a:t>
            </a:r>
          </a:p>
          <a:p>
            <a:pPr marL="457200" lvl="1" indent="0">
              <a:buNone/>
            </a:pPr>
            <a:r>
              <a:rPr lang="en-ID" dirty="0"/>
              <a:t>WHERE “COL_NAME” BETWEEN “VAL1” AND “VAL2”;</a:t>
            </a:r>
          </a:p>
        </p:txBody>
      </p:sp>
    </p:spTree>
    <p:extLst>
      <p:ext uri="{BB962C8B-B14F-4D97-AF65-F5344CB8AC3E}">
        <p14:creationId xmlns:p14="http://schemas.microsoft.com/office/powerpoint/2010/main" val="2920166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269C-78E9-05F1-8020-8D8398FA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AA74-10DF-EC1E-685D-F88EBBE0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LIKE</a:t>
            </a:r>
          </a:p>
          <a:p>
            <a:r>
              <a:rPr lang="en-ID" dirty="0"/>
              <a:t>Like </a:t>
            </a:r>
            <a:r>
              <a:rPr lang="en-ID" dirty="0" err="1"/>
              <a:t>dalam</a:t>
            </a:r>
            <a:r>
              <a:rPr lang="en-ID" dirty="0"/>
              <a:t> SQL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pencocokan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data </a:t>
            </a:r>
            <a:r>
              <a:rPr lang="en-ID" dirty="0" err="1"/>
              <a:t>tertentu</a:t>
            </a:r>
            <a:endParaRPr lang="en-ID" dirty="0"/>
          </a:p>
          <a:p>
            <a:r>
              <a:rPr lang="en-ID" dirty="0"/>
              <a:t>Syntax:</a:t>
            </a:r>
          </a:p>
          <a:p>
            <a:pPr marL="457200" lvl="1" indent="0">
              <a:buNone/>
            </a:pPr>
            <a:r>
              <a:rPr lang="en-ID" dirty="0"/>
              <a:t>SELECT “COL_NAME” FROM “TABLE_NAME”</a:t>
            </a:r>
          </a:p>
          <a:p>
            <a:pPr marL="457200" lvl="1" indent="0">
              <a:buNone/>
            </a:pPr>
            <a:r>
              <a:rPr lang="en-ID" dirty="0"/>
              <a:t>WHERE “COL_NAME” LIKE ‘PATTERN’;</a:t>
            </a:r>
          </a:p>
        </p:txBody>
      </p:sp>
    </p:spTree>
    <p:extLst>
      <p:ext uri="{BB962C8B-B14F-4D97-AF65-F5344CB8AC3E}">
        <p14:creationId xmlns:p14="http://schemas.microsoft.com/office/powerpoint/2010/main" val="3441346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E72D-07C5-0597-33CA-86185921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Perintah</a:t>
            </a:r>
            <a:r>
              <a:rPr lang="en-ID" dirty="0"/>
              <a:t> Ordering Pada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2574-2112-A6F8-4872-14021887E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/>
              <a:t>Ordering pada SQL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menyeleksi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database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Ordering pada SQL</a:t>
            </a:r>
          </a:p>
          <a:p>
            <a:endParaRPr lang="en-ID" dirty="0"/>
          </a:p>
          <a:p>
            <a:r>
              <a:rPr lang="en-ID" dirty="0"/>
              <a:t>ORDER BY</a:t>
            </a:r>
          </a:p>
          <a:p>
            <a:r>
              <a:rPr lang="en-ID" dirty="0"/>
              <a:t>Order By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data &amp;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di SELECT </a:t>
            </a:r>
            <a:r>
              <a:rPr lang="en-ID" dirty="0" err="1"/>
              <a:t>satatement</a:t>
            </a:r>
            <a:endParaRPr lang="en-ID" dirty="0"/>
          </a:p>
          <a:p>
            <a:r>
              <a:rPr lang="en-ID" dirty="0"/>
              <a:t>Syntax:</a:t>
            </a:r>
          </a:p>
          <a:p>
            <a:pPr marL="457200" lvl="1" indent="0">
              <a:buNone/>
            </a:pPr>
            <a:r>
              <a:rPr lang="en-ID" dirty="0"/>
              <a:t>SELECT “COL_NAME(s)” FROM “TABLE_NAME”</a:t>
            </a:r>
          </a:p>
          <a:p>
            <a:pPr marL="457200" lvl="1" indent="0">
              <a:buNone/>
            </a:pPr>
            <a:r>
              <a:rPr lang="en-ID" dirty="0"/>
              <a:t>ORDER BY “COL_NAME” ASC/DESC;</a:t>
            </a:r>
          </a:p>
        </p:txBody>
      </p:sp>
    </p:spTree>
    <p:extLst>
      <p:ext uri="{BB962C8B-B14F-4D97-AF65-F5344CB8AC3E}">
        <p14:creationId xmlns:p14="http://schemas.microsoft.com/office/powerpoint/2010/main" val="4260674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4101-3949-7DF5-98C9-71B1F922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F17E-32C3-F2B5-E45E-FCF6AB81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LIMIT</a:t>
            </a:r>
          </a:p>
          <a:p>
            <a:r>
              <a:rPr lang="en-ID" dirty="0"/>
              <a:t>Limit </a:t>
            </a:r>
            <a:r>
              <a:rPr lang="en-ID" dirty="0" err="1"/>
              <a:t>dalam</a:t>
            </a:r>
            <a:r>
              <a:rPr lang="en-ID" dirty="0"/>
              <a:t> SQL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membatasi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data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limit </a:t>
            </a:r>
            <a:r>
              <a:rPr lang="en-ID" dirty="0" err="1"/>
              <a:t>tertentu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ditentukan</a:t>
            </a:r>
            <a:endParaRPr lang="en-ID" dirty="0"/>
          </a:p>
          <a:p>
            <a:r>
              <a:rPr lang="en-ID" dirty="0"/>
              <a:t>Syntax:</a:t>
            </a:r>
          </a:p>
          <a:p>
            <a:pPr marL="457200" lvl="1" indent="0">
              <a:buNone/>
            </a:pPr>
            <a:r>
              <a:rPr lang="en-ID" dirty="0"/>
              <a:t>SELECT “COL_NAME(S)” FROM “TABLE_NAME”</a:t>
            </a:r>
          </a:p>
          <a:p>
            <a:pPr marL="457200" lvl="1" indent="0">
              <a:buNone/>
            </a:pPr>
            <a:r>
              <a:rPr lang="en-ID" dirty="0"/>
              <a:t>[WHERE &amp; ORDER BY – Optional]</a:t>
            </a:r>
          </a:p>
          <a:p>
            <a:pPr marL="457200" lvl="1" indent="0">
              <a:buNone/>
            </a:pPr>
            <a:r>
              <a:rPr lang="en-ID" dirty="0"/>
              <a:t>LIMIT “LIMIT_VALUE”;</a:t>
            </a:r>
          </a:p>
        </p:txBody>
      </p:sp>
    </p:spTree>
    <p:extLst>
      <p:ext uri="{BB962C8B-B14F-4D97-AF65-F5344CB8AC3E}">
        <p14:creationId xmlns:p14="http://schemas.microsoft.com/office/powerpoint/2010/main" val="378801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AC13B-B964-9843-4DD0-BD3C32BBD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BB14-211A-04B6-82A9-4DF17C0C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What Can SQL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0A02-351D-7DB0-3A91-F94A5B92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SQL can </a:t>
            </a:r>
            <a:r>
              <a:rPr lang="en-US" b="1" dirty="0"/>
              <a:t>execute</a:t>
            </a:r>
            <a:r>
              <a:rPr lang="en-US" dirty="0"/>
              <a:t> queries against a database</a:t>
            </a:r>
          </a:p>
          <a:p>
            <a:r>
              <a:rPr lang="en-US" dirty="0"/>
              <a:t>SQL can </a:t>
            </a:r>
            <a:r>
              <a:rPr lang="en-US" b="1" dirty="0"/>
              <a:t>retrieve</a:t>
            </a:r>
            <a:r>
              <a:rPr lang="en-US" dirty="0"/>
              <a:t> data from a database</a:t>
            </a:r>
          </a:p>
          <a:p>
            <a:r>
              <a:rPr lang="en-US" dirty="0"/>
              <a:t>SQL can </a:t>
            </a:r>
            <a:r>
              <a:rPr lang="en-US" b="1" dirty="0"/>
              <a:t>insert</a:t>
            </a:r>
            <a:r>
              <a:rPr lang="en-US" dirty="0"/>
              <a:t> records in a database</a:t>
            </a:r>
          </a:p>
          <a:p>
            <a:r>
              <a:rPr lang="en-US" dirty="0"/>
              <a:t>SQL can </a:t>
            </a:r>
            <a:r>
              <a:rPr lang="en-US" b="1" dirty="0"/>
              <a:t>update</a:t>
            </a:r>
            <a:r>
              <a:rPr lang="en-US" dirty="0"/>
              <a:t> records in a database</a:t>
            </a:r>
          </a:p>
          <a:p>
            <a:r>
              <a:rPr lang="en-US" dirty="0"/>
              <a:t>SQL can </a:t>
            </a:r>
            <a:r>
              <a:rPr lang="en-US" b="1" dirty="0"/>
              <a:t>delete</a:t>
            </a:r>
            <a:r>
              <a:rPr lang="en-US" dirty="0"/>
              <a:t> records from a database</a:t>
            </a:r>
          </a:p>
          <a:p>
            <a:r>
              <a:rPr lang="en-US" dirty="0"/>
              <a:t>SQL can </a:t>
            </a:r>
            <a:r>
              <a:rPr lang="en-US" b="1" dirty="0"/>
              <a:t>create</a:t>
            </a:r>
            <a:r>
              <a:rPr lang="en-US" dirty="0"/>
              <a:t> new databases</a:t>
            </a:r>
          </a:p>
          <a:p>
            <a:r>
              <a:rPr lang="en-US" dirty="0"/>
              <a:t>SQL can </a:t>
            </a:r>
            <a:r>
              <a:rPr lang="en-US" b="1" dirty="0"/>
              <a:t>create</a:t>
            </a:r>
            <a:r>
              <a:rPr lang="en-US" dirty="0"/>
              <a:t> new tables in a database</a:t>
            </a:r>
          </a:p>
          <a:p>
            <a:r>
              <a:rPr lang="en-US" dirty="0"/>
              <a:t>SQL can </a:t>
            </a:r>
            <a:r>
              <a:rPr lang="en-US" b="1" dirty="0"/>
              <a:t>create</a:t>
            </a:r>
            <a:r>
              <a:rPr lang="en-US" dirty="0"/>
              <a:t> stored procedures in a database</a:t>
            </a:r>
          </a:p>
          <a:p>
            <a:r>
              <a:rPr lang="en-US" dirty="0"/>
              <a:t>SQL can </a:t>
            </a:r>
            <a:r>
              <a:rPr lang="en-US" b="1" dirty="0"/>
              <a:t>create</a:t>
            </a:r>
            <a:r>
              <a:rPr lang="en-US" dirty="0"/>
              <a:t> views in a database</a:t>
            </a:r>
          </a:p>
          <a:p>
            <a:r>
              <a:rPr lang="en-US" dirty="0"/>
              <a:t>SQL can </a:t>
            </a:r>
            <a:r>
              <a:rPr lang="en-US" b="1" dirty="0"/>
              <a:t>set permissions </a:t>
            </a:r>
            <a:r>
              <a:rPr lang="en-US" dirty="0"/>
              <a:t>on tables, procedures, and views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972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D27F-BAE9-2AB2-C282-3955579A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Perintah</a:t>
            </a:r>
            <a:r>
              <a:rPr lang="en-ID" dirty="0"/>
              <a:t> Grouping Pada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2F39-AC0B-55E5-17CF-5A45F706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/>
              <a:t>Grouping pada SQL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mengelompokkan</a:t>
            </a:r>
            <a:r>
              <a:rPr lang="en-ID" dirty="0"/>
              <a:t> </a:t>
            </a:r>
            <a:r>
              <a:rPr lang="en-ID" dirty="0" err="1"/>
              <a:t>suata</a:t>
            </a:r>
            <a:r>
              <a:rPr lang="en-ID" dirty="0"/>
              <a:t> data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sekaligus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Grouping pada SQL</a:t>
            </a:r>
          </a:p>
          <a:p>
            <a:endParaRPr lang="en-ID" dirty="0"/>
          </a:p>
          <a:p>
            <a:pPr marL="0" indent="0">
              <a:buNone/>
            </a:pPr>
            <a:r>
              <a:rPr lang="en-ID" dirty="0"/>
              <a:t>GROUP BY</a:t>
            </a:r>
          </a:p>
          <a:p>
            <a:r>
              <a:rPr lang="en-ID" dirty="0"/>
              <a:t>GROUP BY </a:t>
            </a:r>
            <a:r>
              <a:rPr lang="en-ID" dirty="0" err="1"/>
              <a:t>dalam</a:t>
            </a:r>
            <a:r>
              <a:rPr lang="en-ID" dirty="0"/>
              <a:t> SQL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mengelompokkan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sekaligus</a:t>
            </a:r>
            <a:endParaRPr lang="en-ID" dirty="0"/>
          </a:p>
          <a:p>
            <a:r>
              <a:rPr lang="en-ID" dirty="0"/>
              <a:t>Syntax:</a:t>
            </a:r>
          </a:p>
          <a:p>
            <a:pPr marL="457200" lvl="1" indent="0">
              <a:buNone/>
            </a:pPr>
            <a:r>
              <a:rPr lang="en-ID" dirty="0"/>
              <a:t>SELECT “COL_1”, “COL_2”,…… FROM “TABLE_NAME”</a:t>
            </a:r>
          </a:p>
          <a:p>
            <a:pPr marL="457200" lvl="1" indent="0">
              <a:buNone/>
            </a:pPr>
            <a:r>
              <a:rPr lang="en-ID" dirty="0"/>
              <a:t>GROUP BY “COL_NAME”;</a:t>
            </a:r>
          </a:p>
        </p:txBody>
      </p:sp>
    </p:spTree>
    <p:extLst>
      <p:ext uri="{BB962C8B-B14F-4D97-AF65-F5344CB8AC3E}">
        <p14:creationId xmlns:p14="http://schemas.microsoft.com/office/powerpoint/2010/main" val="1945952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7432-1214-B38F-7E00-16D24CD9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A9DF-CB20-78AF-C63A-704112C5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HAVING</a:t>
            </a:r>
          </a:p>
          <a:p>
            <a:r>
              <a:rPr lang="en-ID" dirty="0"/>
              <a:t>HAVING </a:t>
            </a:r>
            <a:r>
              <a:rPr lang="en-ID" dirty="0" err="1"/>
              <a:t>ditambahkan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SQL </a:t>
            </a:r>
            <a:r>
              <a:rPr lang="en-ID" dirty="0" err="1"/>
              <a:t>karena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WHERE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agregat</a:t>
            </a:r>
            <a:r>
              <a:rPr lang="en-ID" dirty="0"/>
              <a:t> </a:t>
            </a:r>
            <a:r>
              <a:rPr lang="en-ID" dirty="0" err="1"/>
              <a:t>Fungsi</a:t>
            </a:r>
            <a:endParaRPr lang="en-ID" dirty="0"/>
          </a:p>
          <a:p>
            <a:r>
              <a:rPr lang="en-ID" dirty="0"/>
              <a:t>Syntax:</a:t>
            </a:r>
          </a:p>
          <a:p>
            <a:pPr marL="457200" lvl="1" indent="0">
              <a:buNone/>
            </a:pPr>
            <a:r>
              <a:rPr lang="en-ID" dirty="0"/>
              <a:t>SELECT “COL_1”, “COL_2”,…… FROM “TABLE_NAME”</a:t>
            </a:r>
          </a:p>
          <a:p>
            <a:pPr marL="457200" lvl="1" indent="0">
              <a:buNone/>
            </a:pPr>
            <a:r>
              <a:rPr lang="en-ID" dirty="0"/>
              <a:t>GROUP BY “COL_NAME”</a:t>
            </a:r>
          </a:p>
          <a:p>
            <a:pPr marL="457200" lvl="1" indent="0">
              <a:buNone/>
            </a:pPr>
            <a:r>
              <a:rPr lang="en-ID" dirty="0"/>
              <a:t>HAVING ‘CONDITION’;</a:t>
            </a:r>
          </a:p>
        </p:txBody>
      </p:sp>
    </p:spTree>
    <p:extLst>
      <p:ext uri="{BB962C8B-B14F-4D97-AF65-F5344CB8AC3E}">
        <p14:creationId xmlns:p14="http://schemas.microsoft.com/office/powerpoint/2010/main" val="397730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F1B20-F907-5A81-C432-75A2C8AC8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6EA1-1740-2059-9C9A-A0850F41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TCL (Transaction Control Language)</a:t>
            </a:r>
            <a:endParaRPr lang="en-ID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DC67C9-3A4E-6D62-7AAB-488C58A82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8029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6135-E9DF-7621-114B-9CB72A14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27A1-65AE-3FC8-C38E-219F62AC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Perintah</a:t>
            </a:r>
            <a:r>
              <a:rPr lang="en-ID" dirty="0"/>
              <a:t> COMMIT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permanen</a:t>
            </a:r>
            <a:r>
              <a:rPr lang="en-ID" dirty="0"/>
              <a:t> di database</a:t>
            </a:r>
          </a:p>
          <a:p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DML </a:t>
            </a:r>
            <a:r>
              <a:rPr lang="en-ID" dirty="0" err="1"/>
              <a:t>seperti</a:t>
            </a:r>
            <a:r>
              <a:rPr lang="en-ID" dirty="0"/>
              <a:t> INSERT, UPDATE, DELETE </a:t>
            </a:r>
            <a:r>
              <a:rPr lang="en-ID" dirty="0" err="1"/>
              <a:t>traksaksi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permanen</a:t>
            </a:r>
            <a:r>
              <a:rPr lang="en-ID" dirty="0"/>
              <a:t>.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di rollback / di </a:t>
            </a:r>
            <a:r>
              <a:rPr lang="en-ID" dirty="0" err="1"/>
              <a:t>batalkan</a:t>
            </a:r>
            <a:endParaRPr lang="en-ID" dirty="0"/>
          </a:p>
          <a:p>
            <a:r>
              <a:rPr lang="en-ID" dirty="0"/>
              <a:t>Jika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di rollback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3818673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1B3A-C732-FB00-2F3F-02CB8068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6352-013F-73F0-3C1A-C290F375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Perintah</a:t>
            </a:r>
            <a:r>
              <a:rPr lang="en-ID" dirty="0"/>
              <a:t> ROLLBACK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database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/ COMMIT </a:t>
            </a:r>
            <a:r>
              <a:rPr lang="en-ID" dirty="0" err="1"/>
              <a:t>terakhir</a:t>
            </a:r>
            <a:endParaRPr lang="en-ID" dirty="0"/>
          </a:p>
          <a:p>
            <a:r>
              <a:rPr lang="en-ID" dirty="0" err="1"/>
              <a:t>Perintah</a:t>
            </a:r>
            <a:r>
              <a:rPr lang="en-ID" dirty="0"/>
              <a:t> COMMIT dan ROLLBACK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berkaitan</a:t>
            </a:r>
            <a:endParaRPr lang="en-ID" dirty="0"/>
          </a:p>
          <a:p>
            <a:r>
              <a:rPr lang="en-ID" dirty="0"/>
              <a:t>Kapan </a:t>
            </a:r>
            <a:r>
              <a:rPr lang="en-ID" dirty="0" err="1"/>
              <a:t>perintah</a:t>
            </a:r>
            <a:r>
              <a:rPr lang="en-ID" dirty="0"/>
              <a:t> ROLLBACK </a:t>
            </a:r>
            <a:r>
              <a:rPr lang="en-ID" dirty="0" err="1"/>
              <a:t>dibutuhkan</a:t>
            </a:r>
            <a:r>
              <a:rPr lang="en-ID" dirty="0"/>
              <a:t>?</a:t>
            </a:r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rangkaian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data,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1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kegagalan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semula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ROLLBACK</a:t>
            </a:r>
          </a:p>
        </p:txBody>
      </p:sp>
    </p:spTree>
    <p:extLst>
      <p:ext uri="{BB962C8B-B14F-4D97-AF65-F5344CB8AC3E}">
        <p14:creationId xmlns:p14="http://schemas.microsoft.com/office/powerpoint/2010/main" val="210707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AEA30-C743-9E83-8222-00E3F8B92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325A-40DF-8896-2B95-8AE741D8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D9684-42C2-CE14-8D2D-D64AD713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D" b="1" dirty="0"/>
              <a:t>SELECT</a:t>
            </a:r>
            <a:r>
              <a:rPr lang="en-ID" dirty="0"/>
              <a:t> - extracts data from a database</a:t>
            </a:r>
          </a:p>
          <a:p>
            <a:r>
              <a:rPr lang="en-ID" b="1" dirty="0"/>
              <a:t>UPDATE</a:t>
            </a:r>
            <a:r>
              <a:rPr lang="en-ID" dirty="0"/>
              <a:t> - updates data in a database</a:t>
            </a:r>
          </a:p>
          <a:p>
            <a:r>
              <a:rPr lang="en-ID" b="1" dirty="0"/>
              <a:t>DELETE</a:t>
            </a:r>
            <a:r>
              <a:rPr lang="en-ID" dirty="0"/>
              <a:t> - deletes data from a database</a:t>
            </a:r>
          </a:p>
          <a:p>
            <a:r>
              <a:rPr lang="en-ID" b="1" dirty="0"/>
              <a:t>INSERT INTO </a:t>
            </a:r>
            <a:r>
              <a:rPr lang="en-ID" dirty="0"/>
              <a:t>- inserts new data into a database</a:t>
            </a:r>
          </a:p>
          <a:p>
            <a:r>
              <a:rPr lang="en-ID" b="1" dirty="0"/>
              <a:t>CREATE DATABASE </a:t>
            </a:r>
            <a:r>
              <a:rPr lang="en-ID" dirty="0"/>
              <a:t>- creates a new database</a:t>
            </a:r>
          </a:p>
          <a:p>
            <a:r>
              <a:rPr lang="en-ID" b="1" dirty="0"/>
              <a:t>ALTER DATABASE </a:t>
            </a:r>
            <a:r>
              <a:rPr lang="en-ID" dirty="0"/>
              <a:t>- modifies a database</a:t>
            </a:r>
          </a:p>
          <a:p>
            <a:r>
              <a:rPr lang="en-ID" b="1" dirty="0"/>
              <a:t>CREATE TABLE </a:t>
            </a:r>
            <a:r>
              <a:rPr lang="en-ID" dirty="0"/>
              <a:t>- creates a new table</a:t>
            </a:r>
          </a:p>
          <a:p>
            <a:r>
              <a:rPr lang="en-ID" b="1" dirty="0"/>
              <a:t>ALTER TABLE </a:t>
            </a:r>
            <a:r>
              <a:rPr lang="en-ID" dirty="0"/>
              <a:t>- modifies a table</a:t>
            </a:r>
          </a:p>
          <a:p>
            <a:r>
              <a:rPr lang="en-ID" b="1" dirty="0"/>
              <a:t>DROP TABLE </a:t>
            </a:r>
            <a:r>
              <a:rPr lang="en-ID" dirty="0"/>
              <a:t>- deletes a table</a:t>
            </a:r>
          </a:p>
          <a:p>
            <a:r>
              <a:rPr lang="en-ID" b="1" dirty="0"/>
              <a:t>CREATE INDEX </a:t>
            </a:r>
            <a:r>
              <a:rPr lang="en-ID" dirty="0"/>
              <a:t>- creates an index (search key)</a:t>
            </a:r>
          </a:p>
          <a:p>
            <a:r>
              <a:rPr lang="en-ID" b="1" dirty="0"/>
              <a:t>DROP INDEX </a:t>
            </a:r>
            <a:r>
              <a:rPr lang="en-ID" dirty="0"/>
              <a:t>- deletes an index</a:t>
            </a:r>
          </a:p>
        </p:txBody>
      </p:sp>
    </p:spTree>
    <p:extLst>
      <p:ext uri="{BB962C8B-B14F-4D97-AF65-F5344CB8AC3E}">
        <p14:creationId xmlns:p14="http://schemas.microsoft.com/office/powerpoint/2010/main" val="283425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FA6B1-CB8C-A112-945C-A0437AE96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56C0-58FA-BAE9-10B8-D36DDBE5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C09C-7921-DEC4-EA36-D243D4D6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RDBMS stands for Relational Database Management System.</a:t>
            </a:r>
          </a:p>
          <a:p>
            <a:endParaRPr lang="en-US" dirty="0"/>
          </a:p>
          <a:p>
            <a:r>
              <a:rPr lang="en-US" dirty="0"/>
              <a:t>RDBMS is the basis for SQL, and for all modern database systems such as MS SQL Server, IBM DB2, Oracle, MySQL, and Microsoft Access.</a:t>
            </a:r>
          </a:p>
          <a:p>
            <a:endParaRPr lang="en-US" dirty="0"/>
          </a:p>
          <a:p>
            <a:r>
              <a:rPr lang="en-US" dirty="0"/>
              <a:t>The data in RDBMS is stored in database objects called tables. A table is a collection of related data entries and it consists of columns and rows.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198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ak Pengertian dan Perintah Dasar SQl yang Wajib Diketahui">
            <a:extLst>
              <a:ext uri="{FF2B5EF4-FFF2-40B4-BE49-F238E27FC236}">
                <a16:creationId xmlns:a16="http://schemas.microsoft.com/office/drawing/2014/main" id="{DB1D551F-5C85-B4E2-04B1-8BECC4D6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6" y="1443882"/>
            <a:ext cx="8117487" cy="39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1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82A1-E169-14A9-98AC-722977AD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Tipe Data pada pada SQL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AFC3-67A1-0C8F-1DC7-0A7AA08B6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Tipe</a:t>
            </a:r>
            <a:r>
              <a:rPr lang="en-ID" dirty="0"/>
              <a:t> Data SQL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yang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SQL.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pada SQL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tergantung</a:t>
            </a:r>
            <a:r>
              <a:rPr lang="en-ID" dirty="0"/>
              <a:t> pada </a:t>
            </a:r>
            <a:r>
              <a:rPr lang="en-ID" dirty="0" err="1"/>
              <a:t>jenis</a:t>
            </a:r>
            <a:r>
              <a:rPr lang="en-ID" dirty="0"/>
              <a:t> data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SQL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yaitu</a:t>
            </a:r>
            <a:endParaRPr lang="en-ID" dirty="0"/>
          </a:p>
          <a:p>
            <a:pPr lvl="1"/>
            <a:r>
              <a:rPr lang="en-ID" dirty="0"/>
              <a:t>Binary</a:t>
            </a:r>
          </a:p>
          <a:p>
            <a:pPr lvl="1"/>
            <a:r>
              <a:rPr lang="en-ID" dirty="0"/>
              <a:t>Numeric</a:t>
            </a:r>
          </a:p>
          <a:p>
            <a:pPr lvl="1"/>
            <a:r>
              <a:rPr lang="en-ID" dirty="0"/>
              <a:t>String</a:t>
            </a:r>
          </a:p>
          <a:p>
            <a:pPr lvl="1"/>
            <a:r>
              <a:rPr lang="en-ID" dirty="0"/>
              <a:t>Date &amp; Time</a:t>
            </a:r>
          </a:p>
          <a:p>
            <a:pPr lvl="1"/>
            <a:r>
              <a:rPr lang="en-ID" dirty="0"/>
              <a:t>Boolean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375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FF61F6-3B62-8A34-A8C5-000F20C4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Dasar SQL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5012-45DB-35A9-779C-5E4C7BF8E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B557-7C4C-50CE-3772-FEEF26EF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07168"/>
            <a:ext cx="7886700" cy="1325563"/>
          </a:xfrm>
        </p:spPr>
        <p:txBody>
          <a:bodyPr/>
          <a:lstStyle/>
          <a:p>
            <a:r>
              <a:rPr lang="en-US" dirty="0" err="1"/>
              <a:t>Perintah</a:t>
            </a:r>
            <a:r>
              <a:rPr lang="en-US" dirty="0"/>
              <a:t> Dasar SQL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6AECD-ACE3-2354-33C7-65E3025E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8867"/>
            <a:ext cx="7886700" cy="4351338"/>
          </a:xfrm>
        </p:spPr>
        <p:txBody>
          <a:bodyPr>
            <a:normAutofit/>
          </a:bodyPr>
          <a:lstStyle/>
          <a:p>
            <a:r>
              <a:rPr lang="en-ID" sz="2000" dirty="0" err="1"/>
              <a:t>Perintah</a:t>
            </a:r>
            <a:r>
              <a:rPr lang="en-ID" sz="2000" dirty="0"/>
              <a:t> Dasar SQL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query yang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komunikasi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Database. </a:t>
            </a:r>
            <a:r>
              <a:rPr lang="en-ID" sz="2000" dirty="0" err="1"/>
              <a:t>Komunikasi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berfungsi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merubah</a:t>
            </a:r>
            <a:r>
              <a:rPr lang="en-ID" sz="2000" dirty="0"/>
              <a:t>, </a:t>
            </a:r>
            <a:r>
              <a:rPr lang="en-ID" sz="2000" dirty="0" err="1"/>
              <a:t>menambahkan</a:t>
            </a:r>
            <a:r>
              <a:rPr lang="en-ID" sz="2000" dirty="0"/>
              <a:t>, </a:t>
            </a:r>
            <a:r>
              <a:rPr lang="en-ID" sz="2000" dirty="0" err="1"/>
              <a:t>mengubah</a:t>
            </a:r>
            <a:r>
              <a:rPr lang="en-ID" sz="2000" dirty="0"/>
              <a:t> </a:t>
            </a:r>
            <a:r>
              <a:rPr lang="en-ID" sz="2000" dirty="0" err="1"/>
              <a:t>sutau</a:t>
            </a:r>
            <a:r>
              <a:rPr lang="en-ID" sz="2000" dirty="0"/>
              <a:t> data </a:t>
            </a:r>
            <a:r>
              <a:rPr lang="en-ID" sz="2000" dirty="0" err="1"/>
              <a:t>dalam</a:t>
            </a:r>
            <a:r>
              <a:rPr lang="en-ID" sz="2000" dirty="0"/>
              <a:t> database.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perintah</a:t>
            </a:r>
            <a:r>
              <a:rPr lang="en-ID" sz="2000" dirty="0"/>
              <a:t> yang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dijalankan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lain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tabel</a:t>
            </a:r>
            <a:r>
              <a:rPr lang="en-ID" sz="2000" dirty="0"/>
              <a:t>,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kolom</a:t>
            </a:r>
            <a:r>
              <a:rPr lang="en-ID" sz="2000" dirty="0"/>
              <a:t>, </a:t>
            </a:r>
            <a:r>
              <a:rPr lang="en-ID" sz="2000" dirty="0" err="1"/>
              <a:t>membuat</a:t>
            </a:r>
            <a:r>
              <a:rPr lang="en-ID" sz="2000" dirty="0"/>
              <a:t> baris, </a:t>
            </a:r>
            <a:r>
              <a:rPr lang="en-ID" sz="2000" dirty="0" err="1"/>
              <a:t>menghapus</a:t>
            </a:r>
            <a:r>
              <a:rPr lang="en-ID" sz="2000" dirty="0"/>
              <a:t> baris, </a:t>
            </a:r>
            <a:r>
              <a:rPr lang="en-ID" sz="2000" dirty="0" err="1"/>
              <a:t>memodifikasi</a:t>
            </a:r>
            <a:r>
              <a:rPr lang="en-ID" sz="2000" dirty="0"/>
              <a:t> table dan </a:t>
            </a:r>
            <a:r>
              <a:rPr lang="en-ID" sz="2000" dirty="0" err="1"/>
              <a:t>lainnya</a:t>
            </a:r>
            <a:endParaRPr lang="en-ID" sz="2000" dirty="0"/>
          </a:p>
        </p:txBody>
      </p:sp>
      <p:pic>
        <p:nvPicPr>
          <p:cNvPr id="3074" name="Picture 2" descr="Perintah Dasar SQL">
            <a:extLst>
              <a:ext uri="{FF2B5EF4-FFF2-40B4-BE49-F238E27FC236}">
                <a16:creationId xmlns:a16="http://schemas.microsoft.com/office/drawing/2014/main" id="{DBF56937-A18D-6319-3A95-A096352E4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41" y="2744019"/>
            <a:ext cx="6199853" cy="367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2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</TotalTime>
  <Words>1531</Words>
  <Application>Microsoft Office PowerPoint</Application>
  <PresentationFormat>On-screen Show (4:3)</PresentationFormat>
  <Paragraphs>202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Modul Latihan SQL</vt:lpstr>
      <vt:lpstr>SQL</vt:lpstr>
      <vt:lpstr>What Can SQL do?</vt:lpstr>
      <vt:lpstr>SQL Commands</vt:lpstr>
      <vt:lpstr>RDBMS</vt:lpstr>
      <vt:lpstr>PowerPoint Presentation</vt:lpstr>
      <vt:lpstr>Tipe Data pada pada SQL</vt:lpstr>
      <vt:lpstr>Perintah Dasar SQL</vt:lpstr>
      <vt:lpstr>Perintah Dasar SQL</vt:lpstr>
      <vt:lpstr>DDL (Data Definition Language)</vt:lpstr>
      <vt:lpstr>DQL (Data Query Language)</vt:lpstr>
      <vt:lpstr>DML (Data Manipulation Language)</vt:lpstr>
      <vt:lpstr>DCL (Data Control Language)</vt:lpstr>
      <vt:lpstr>TCL (Transaction Control Language)</vt:lpstr>
      <vt:lpstr>DDL (Data Definition Language)</vt:lpstr>
      <vt:lpstr>INSERT</vt:lpstr>
      <vt:lpstr>DQL (Data Query Language)</vt:lpstr>
      <vt:lpstr>The SQL SELECT Statement</vt:lpstr>
      <vt:lpstr>PowerPoint Presentation</vt:lpstr>
      <vt:lpstr>PowerPoint Presentation</vt:lpstr>
      <vt:lpstr>PowerPoint Presentation</vt:lpstr>
      <vt:lpstr>UPDATE</vt:lpstr>
      <vt:lpstr>DELETE</vt:lpstr>
      <vt:lpstr>ALTER</vt:lpstr>
      <vt:lpstr>Perintah Filtering Pada SQL</vt:lpstr>
      <vt:lpstr>PowerPoint Presentation</vt:lpstr>
      <vt:lpstr>PowerPoint Presentation</vt:lpstr>
      <vt:lpstr>Perintah Ordering Pada SQL</vt:lpstr>
      <vt:lpstr>PowerPoint Presentation</vt:lpstr>
      <vt:lpstr>Perintah Grouping Pada SQL</vt:lpstr>
      <vt:lpstr>PowerPoint Presentation</vt:lpstr>
      <vt:lpstr>TCL (Transaction Control Language)</vt:lpstr>
      <vt:lpstr>COMMIT</vt:lpstr>
      <vt:lpstr>ROLLBACK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Latihan SQL</dc:title>
  <dc:creator>Fawwaz</dc:creator>
  <cp:lastModifiedBy>Fawwaz</cp:lastModifiedBy>
  <cp:revision>54</cp:revision>
  <dcterms:created xsi:type="dcterms:W3CDTF">2024-02-13T18:02:45Z</dcterms:created>
  <dcterms:modified xsi:type="dcterms:W3CDTF">2024-02-14T11:19:38Z</dcterms:modified>
</cp:coreProperties>
</file>