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1" r:id="rId2"/>
    <p:sldId id="273" r:id="rId3"/>
    <p:sldId id="546" r:id="rId4"/>
    <p:sldId id="547" r:id="rId5"/>
    <p:sldId id="548" r:id="rId6"/>
    <p:sldId id="555" r:id="rId7"/>
    <p:sldId id="554" r:id="rId8"/>
    <p:sldId id="549" r:id="rId9"/>
    <p:sldId id="550" r:id="rId10"/>
    <p:sldId id="558" r:id="rId11"/>
    <p:sldId id="557" r:id="rId12"/>
    <p:sldId id="551" r:id="rId13"/>
    <p:sldId id="552" r:id="rId14"/>
    <p:sldId id="553" r:id="rId15"/>
    <p:sldId id="565" r:id="rId16"/>
    <p:sldId id="563" r:id="rId17"/>
    <p:sldId id="564" r:id="rId18"/>
    <p:sldId id="560" r:id="rId19"/>
    <p:sldId id="562" r:id="rId20"/>
    <p:sldId id="561" r:id="rId21"/>
    <p:sldId id="559" r:id="rId22"/>
    <p:sldId id="556" r:id="rId23"/>
    <p:sldId id="54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1555"/>
    <a:srgbClr val="B012E2"/>
    <a:srgbClr val="3B2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93CE-9105-4C5D-BE5C-DB8D0F80C584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A3AF-2EEC-40F5-B9BB-DE942D9993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7033-277E-16AC-8E32-E1F34E976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7E9E8EA-6D7E-E8B3-5CCD-26737BE00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346AA1-9FB5-41EB-8C7D-9B8B3F74613D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A6F1C95-803F-1C76-C0DD-900E58A91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6422D17-5486-E6ED-ED3A-F46477386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624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54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5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77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6055902" y="3124200"/>
            <a:ext cx="1565759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3063" y="609600"/>
            <a:ext cx="5857875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857" y="1905000"/>
            <a:ext cx="4398287" cy="2275238"/>
          </a:xfrm>
        </p:spPr>
        <p:txBody>
          <a:bodyPr anchor="t">
            <a:normAutofit/>
          </a:bodyPr>
          <a:lstStyle>
            <a:lvl1pPr algn="ctr">
              <a:defRPr lang="en-US" sz="3750" kern="1200" cap="all" spc="75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780" y="4297679"/>
            <a:ext cx="3054440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0600"/>
            <a:ext cx="810387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480" y="2667000"/>
            <a:ext cx="771652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24696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8128000" cy="3416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8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77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80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0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3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1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4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5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D815-2C57-4D5F-BFFF-8DA6A59977CE}" type="datetimeFigureOut">
              <a:rPr lang="en-ID" smtClean="0"/>
              <a:t>01/10/2024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3B2C9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062" y="1559338"/>
            <a:ext cx="5857875" cy="2275238"/>
          </a:xfrm>
        </p:spPr>
        <p:txBody>
          <a:bodyPr>
            <a:normAutofit/>
          </a:bodyPr>
          <a:lstStyle/>
          <a:p>
            <a:r>
              <a:rPr lang="en-US" sz="5400" dirty="0"/>
              <a:t>basis data</a:t>
            </a:r>
            <a:br>
              <a:rPr lang="en-US" sz="5400" dirty="0"/>
            </a:br>
            <a:r>
              <a:rPr lang="en-US" sz="3200" dirty="0" err="1"/>
              <a:t>Data</a:t>
            </a:r>
            <a:r>
              <a:rPr lang="en-US" sz="3200" dirty="0"/>
              <a:t> Definition Language</a:t>
            </a:r>
            <a:endParaRPr lang="en-US" sz="5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err="1"/>
              <a:t>Pertemuan</a:t>
            </a:r>
            <a:r>
              <a:rPr lang="en-US" sz="2100" dirty="0"/>
              <a:t> - 5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EB76E-4B9A-728E-6555-E5951E8CD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02273-43C4-7108-C828-72C968CD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4861"/>
            <a:ext cx="7886700" cy="5392102"/>
          </a:xfrm>
        </p:spPr>
        <p:txBody>
          <a:bodyPr/>
          <a:lstStyle/>
          <a:p>
            <a:r>
              <a:rPr lang="en-US" dirty="0" err="1"/>
              <a:t>Seluruh</a:t>
            </a:r>
            <a:r>
              <a:rPr lang="en-US" dirty="0"/>
              <a:t> SQL Statement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, </a:t>
            </a:r>
            <a:r>
              <a:rPr lang="en-US" dirty="0" err="1"/>
              <a:t>kumpulkan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1 script SQL </a:t>
            </a: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statement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ID" dirty="0"/>
              <a:t>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buat database </a:t>
            </a:r>
            <a:r>
              <a:rPr lang="en-ID" dirty="0" err="1"/>
              <a:t>baru</a:t>
            </a:r>
            <a:endParaRPr lang="en-ID" dirty="0"/>
          </a:p>
          <a:p>
            <a:endParaRPr lang="en-ID" dirty="0"/>
          </a:p>
          <a:p>
            <a:r>
              <a:rPr lang="en-ID" dirty="0"/>
              <a:t>DROP DATABASE </a:t>
            </a:r>
            <a:r>
              <a:rPr lang="en-ID" dirty="0" err="1"/>
              <a:t>akademik</a:t>
            </a:r>
            <a:r>
              <a:rPr lang="en-ID" dirty="0"/>
              <a:t>;</a:t>
            </a:r>
          </a:p>
          <a:p>
            <a:endParaRPr lang="en-ID" dirty="0"/>
          </a:p>
          <a:p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script </a:t>
            </a:r>
            <a:r>
              <a:rPr lang="en-ID" dirty="0" err="1"/>
              <a:t>diatas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9B214B-4AA3-8827-B22A-5F8D68919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B10861-A2C8-5AA9-9132-4D8ACD1B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Query data 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F6061-FF66-5F3B-9A65-2C09B5AD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1239"/>
            <a:ext cx="7886700" cy="387572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SELECT * FROM Dosen;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SELECT * FROM Dosen</a:t>
            </a:r>
          </a:p>
          <a:p>
            <a:pPr marL="0" indent="0">
              <a:buNone/>
            </a:pPr>
            <a:r>
              <a:rPr lang="en-ID" dirty="0"/>
              <a:t>WHERE Nip = “0429038801”;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Buat QUERY </a:t>
            </a:r>
            <a:r>
              <a:rPr lang="en-ID" dirty="0" err="1"/>
              <a:t>untuk</a:t>
            </a:r>
            <a:r>
              <a:rPr lang="en-ID" dirty="0"/>
              <a:t> table </a:t>
            </a:r>
            <a:r>
              <a:rPr lang="en-ID" dirty="0" err="1"/>
              <a:t>lainnya</a:t>
            </a:r>
            <a:r>
              <a:rPr lang="en-ID" dirty="0"/>
              <a:t>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014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38DAB-0E7A-A911-FF84-EB8B1FC9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84825-A0B0-C99A-745C-35B7C6C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Insert 1 row data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tables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644C1-04BC-B9CE-47A5-2E5F1A19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1239"/>
            <a:ext cx="7886700" cy="387572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INSERT INTO Dosen(NIP, Nama) VALUES (“0429038801”, “Mariana, </a:t>
            </a:r>
            <a:r>
              <a:rPr lang="en-ID" dirty="0" err="1"/>
              <a:t>S.Kom</a:t>
            </a:r>
            <a:r>
              <a:rPr lang="en-ID" dirty="0"/>
              <a:t>., MMSI.”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Buat </a:t>
            </a:r>
            <a:r>
              <a:rPr lang="en-ID" dirty="0" err="1"/>
              <a:t>perintah</a:t>
            </a:r>
            <a:r>
              <a:rPr lang="en-ID" dirty="0"/>
              <a:t> INSERT </a:t>
            </a:r>
            <a:r>
              <a:rPr lang="en-ID" dirty="0" err="1"/>
              <a:t>lengkapi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table </a:t>
            </a:r>
            <a:r>
              <a:rPr lang="en-ID" dirty="0" err="1"/>
              <a:t>lainnya</a:t>
            </a:r>
            <a:r>
              <a:rPr lang="en-ID" dirty="0"/>
              <a:t> dan </a:t>
            </a:r>
            <a:r>
              <a:rPr lang="en-ID" dirty="0" err="1"/>
              <a:t>jalankan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56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45330-E855-CBEB-746D-3FC99416D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59A807-FE83-53CE-8A38-9B3BD910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Update data </a:t>
            </a:r>
            <a:r>
              <a:rPr lang="en-US" dirty="0" err="1"/>
              <a:t>terhadap</a:t>
            </a:r>
            <a:r>
              <a:rPr lang="en-US" dirty="0"/>
              <a:t> 1 row,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WHERE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4EEFC-A7B4-E7F8-8576-89B000FF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15539"/>
            <a:ext cx="7886700" cy="376142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UPDATE Dosen set Nama = “</a:t>
            </a:r>
            <a:r>
              <a:rPr lang="en-ID" dirty="0" err="1"/>
              <a:t>Nurita</a:t>
            </a:r>
            <a:r>
              <a:rPr lang="en-ID" dirty="0"/>
              <a:t>, </a:t>
            </a:r>
            <a:r>
              <a:rPr lang="en-ID" dirty="0" err="1"/>
              <a:t>S.Kom</a:t>
            </a:r>
            <a:r>
              <a:rPr lang="en-ID" dirty="0"/>
              <a:t>., MMSI.” </a:t>
            </a:r>
          </a:p>
          <a:p>
            <a:pPr marL="0" indent="0">
              <a:buNone/>
            </a:pPr>
            <a:r>
              <a:rPr lang="en-ID" dirty="0"/>
              <a:t>WHERE Nip = “0429038801”;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Buat </a:t>
            </a:r>
            <a:r>
              <a:rPr lang="en-ID" dirty="0" err="1"/>
              <a:t>perintah</a:t>
            </a:r>
            <a:r>
              <a:rPr lang="en-ID" dirty="0"/>
              <a:t> update dan </a:t>
            </a:r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table </a:t>
            </a:r>
            <a:r>
              <a:rPr lang="en-ID" dirty="0" err="1"/>
              <a:t>lainnya</a:t>
            </a:r>
            <a:r>
              <a:rPr lang="en-ID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186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D59F1-8E51-1CD6-E23A-8193BF9F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5EA08-57C4-6962-3945-79945BA9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Delete data </a:t>
            </a:r>
            <a:r>
              <a:rPr lang="en-US" dirty="0" err="1"/>
              <a:t>terhadap</a:t>
            </a:r>
            <a:r>
              <a:rPr lang="en-US" dirty="0"/>
              <a:t> 1 row,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WHERE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36FAB-70C3-4E1A-F784-13628E97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8859"/>
            <a:ext cx="7886700" cy="386810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DELETE FROM Dosen</a:t>
            </a:r>
          </a:p>
          <a:p>
            <a:pPr marL="0" indent="0">
              <a:buNone/>
            </a:pPr>
            <a:r>
              <a:rPr lang="en-ID" dirty="0"/>
              <a:t>WHERE Nip = “0429038801”;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Buat </a:t>
            </a:r>
            <a:r>
              <a:rPr lang="en-ID" dirty="0" err="1"/>
              <a:t>perintah</a:t>
            </a:r>
            <a:r>
              <a:rPr lang="en-ID" dirty="0"/>
              <a:t> Delete dan </a:t>
            </a:r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table </a:t>
            </a:r>
            <a:r>
              <a:rPr lang="en-ID" dirty="0" err="1"/>
              <a:t>lainnya</a:t>
            </a:r>
            <a:r>
              <a:rPr lang="en-ID" dirty="0"/>
              <a:t> </a:t>
            </a:r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610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D59F1-8E51-1CD6-E23A-8193BF9F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5EA08-57C4-6962-3945-79945BA9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61" y="114960"/>
            <a:ext cx="7886700" cy="1325563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SQL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36FAB-70C3-4E1A-F784-13628E97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62" y="1401704"/>
            <a:ext cx="7886700" cy="505948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Diketahui</a:t>
            </a:r>
            <a:r>
              <a:rPr lang="en-US" dirty="0"/>
              <a:t> Data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</a:p>
          <a:p>
            <a:r>
              <a:rPr lang="en-US" dirty="0" err="1"/>
              <a:t>Kehadiran</a:t>
            </a:r>
            <a:r>
              <a:rPr lang="en-US" dirty="0"/>
              <a:t> &lt; 75%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Nilai_Angka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35%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Jalankan</a:t>
            </a:r>
            <a:r>
              <a:rPr lang="en-US" dirty="0"/>
              <a:t> query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SELECT </a:t>
            </a:r>
            <a:r>
              <a:rPr lang="en-US" dirty="0" err="1"/>
              <a:t>dahulu</a:t>
            </a:r>
            <a:r>
              <a:rPr lang="en-US" dirty="0"/>
              <a:t> </a:t>
            </a:r>
          </a:p>
          <a:p>
            <a:r>
              <a:rPr lang="en-US" dirty="0"/>
              <a:t>Update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Nilai_Angka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DEB143-235E-3C0F-3330-5FD7D310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27307"/>
              </p:ext>
            </p:extLst>
          </p:nvPr>
        </p:nvGraphicFramePr>
        <p:xfrm>
          <a:off x="821666" y="2584275"/>
          <a:ext cx="79470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14">
                  <a:extLst>
                    <a:ext uri="{9D8B030D-6E8A-4147-A177-3AD203B41FA5}">
                      <a16:colId xmlns:a16="http://schemas.microsoft.com/office/drawing/2014/main" val="2477217173"/>
                    </a:ext>
                  </a:extLst>
                </a:gridCol>
                <a:gridCol w="1324514">
                  <a:extLst>
                    <a:ext uri="{9D8B030D-6E8A-4147-A177-3AD203B41FA5}">
                      <a16:colId xmlns:a16="http://schemas.microsoft.com/office/drawing/2014/main" val="2809861917"/>
                    </a:ext>
                  </a:extLst>
                </a:gridCol>
                <a:gridCol w="1324514">
                  <a:extLst>
                    <a:ext uri="{9D8B030D-6E8A-4147-A177-3AD203B41FA5}">
                      <a16:colId xmlns:a16="http://schemas.microsoft.com/office/drawing/2014/main" val="890695537"/>
                    </a:ext>
                  </a:extLst>
                </a:gridCol>
                <a:gridCol w="1324514">
                  <a:extLst>
                    <a:ext uri="{9D8B030D-6E8A-4147-A177-3AD203B41FA5}">
                      <a16:colId xmlns:a16="http://schemas.microsoft.com/office/drawing/2014/main" val="196511167"/>
                    </a:ext>
                  </a:extLst>
                </a:gridCol>
                <a:gridCol w="1511945">
                  <a:extLst>
                    <a:ext uri="{9D8B030D-6E8A-4147-A177-3AD203B41FA5}">
                      <a16:colId xmlns:a16="http://schemas.microsoft.com/office/drawing/2014/main" val="2374312513"/>
                    </a:ext>
                  </a:extLst>
                </a:gridCol>
                <a:gridCol w="1137083">
                  <a:extLst>
                    <a:ext uri="{9D8B030D-6E8A-4147-A177-3AD203B41FA5}">
                      <a16:colId xmlns:a16="http://schemas.microsoft.com/office/drawing/2014/main" val="417269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Kode_MK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Kehadiran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Nilai_Bobot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Nilai_Angka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Poin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INF-001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93,59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82,71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90,00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3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85,00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70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75,00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6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81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D59F1-8E51-1CD6-E23A-8193BF9F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5EA08-57C4-6962-3945-79945BA9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61" y="114960"/>
            <a:ext cx="7886700" cy="1325563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SQL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36FAB-70C3-4E1A-F784-13628E97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62" y="1401704"/>
            <a:ext cx="7886700" cy="3868103"/>
          </a:xfrm>
        </p:spPr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kriteria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D" dirty="0" err="1"/>
              <a:t>Isilah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Nilai_Bobot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Nilai_Angka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diisi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86E56-6EAC-979D-EC16-7BBF54E707F1}"/>
              </a:ext>
            </a:extLst>
          </p:cNvPr>
          <p:cNvSpPr txBox="1"/>
          <p:nvPr/>
        </p:nvSpPr>
        <p:spPr>
          <a:xfrm>
            <a:off x="1518249" y="1781093"/>
            <a:ext cx="5702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sz="1800" dirty="0" err="1"/>
              <a:t>Kriteria</a:t>
            </a:r>
            <a:r>
              <a:rPr lang="en-ID" sz="1800" dirty="0"/>
              <a:t> </a:t>
            </a:r>
            <a:r>
              <a:rPr lang="en-ID" sz="1800" dirty="0" err="1"/>
              <a:t>Penilaian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Nilai Angka dan Nilai </a:t>
            </a:r>
            <a:r>
              <a:rPr lang="en-ID" sz="1800" dirty="0" err="1"/>
              <a:t>Bobot</a:t>
            </a:r>
            <a:endParaRPr lang="en-ID" sz="1800" dirty="0"/>
          </a:p>
          <a:p>
            <a:pPr marL="0" indent="0">
              <a:buNone/>
            </a:pPr>
            <a:r>
              <a:rPr lang="en-ID" dirty="0"/>
              <a:t>91-100 </a:t>
            </a:r>
            <a:r>
              <a:rPr lang="en-ID" dirty="0">
                <a:sym typeface="Wingdings" panose="05000000000000000000" pitchFamily="2" charset="2"/>
              </a:rPr>
              <a:t> A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81-90  B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71-80  C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61-70  D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Kurang </a:t>
            </a:r>
            <a:r>
              <a:rPr lang="en-ID" dirty="0" err="1">
                <a:sym typeface="Wingdings" panose="05000000000000000000" pitchFamily="2" charset="2"/>
              </a:rPr>
              <a:t>dari</a:t>
            </a:r>
            <a:r>
              <a:rPr lang="en-ID" dirty="0">
                <a:sym typeface="Wingdings" panose="05000000000000000000" pitchFamily="2" charset="2"/>
              </a:rPr>
              <a:t> 61  E</a:t>
            </a:r>
            <a:endParaRPr lang="en-ID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B62CDC-EF8C-7BA0-7DCE-2A288DD31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12791"/>
              </p:ext>
            </p:extLst>
          </p:nvPr>
        </p:nvGraphicFramePr>
        <p:xfrm>
          <a:off x="795787" y="4430328"/>
          <a:ext cx="79470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14">
                  <a:extLst>
                    <a:ext uri="{9D8B030D-6E8A-4147-A177-3AD203B41FA5}">
                      <a16:colId xmlns:a16="http://schemas.microsoft.com/office/drawing/2014/main" val="2477217173"/>
                    </a:ext>
                  </a:extLst>
                </a:gridCol>
                <a:gridCol w="1324514">
                  <a:extLst>
                    <a:ext uri="{9D8B030D-6E8A-4147-A177-3AD203B41FA5}">
                      <a16:colId xmlns:a16="http://schemas.microsoft.com/office/drawing/2014/main" val="2809861917"/>
                    </a:ext>
                  </a:extLst>
                </a:gridCol>
                <a:gridCol w="1324514">
                  <a:extLst>
                    <a:ext uri="{9D8B030D-6E8A-4147-A177-3AD203B41FA5}">
                      <a16:colId xmlns:a16="http://schemas.microsoft.com/office/drawing/2014/main" val="890695537"/>
                    </a:ext>
                  </a:extLst>
                </a:gridCol>
                <a:gridCol w="1324514">
                  <a:extLst>
                    <a:ext uri="{9D8B030D-6E8A-4147-A177-3AD203B41FA5}">
                      <a16:colId xmlns:a16="http://schemas.microsoft.com/office/drawing/2014/main" val="196511167"/>
                    </a:ext>
                  </a:extLst>
                </a:gridCol>
                <a:gridCol w="1511945">
                  <a:extLst>
                    <a:ext uri="{9D8B030D-6E8A-4147-A177-3AD203B41FA5}">
                      <a16:colId xmlns:a16="http://schemas.microsoft.com/office/drawing/2014/main" val="2374312513"/>
                    </a:ext>
                  </a:extLst>
                </a:gridCol>
                <a:gridCol w="1137083">
                  <a:extLst>
                    <a:ext uri="{9D8B030D-6E8A-4147-A177-3AD203B41FA5}">
                      <a16:colId xmlns:a16="http://schemas.microsoft.com/office/drawing/2014/main" val="417269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Kode_MK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Kehadiran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Nilai_Bobot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Nilai_Angka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Poin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INF-001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93,59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82,71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90,00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3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85,00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70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75,00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6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85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D59F1-8E51-1CD6-E23A-8193BF9F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5EA08-57C4-6962-3945-79945BA9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88" y="0"/>
            <a:ext cx="7886700" cy="1325563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SQL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36FAB-70C3-4E1A-F784-13628E97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89" y="1286744"/>
            <a:ext cx="7886700" cy="3868103"/>
          </a:xfrm>
        </p:spPr>
        <p:txBody>
          <a:bodyPr/>
          <a:lstStyle/>
          <a:p>
            <a:r>
              <a:rPr lang="en-US" dirty="0" err="1"/>
              <a:t>Isilah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Nilai </a:t>
            </a:r>
            <a:r>
              <a:rPr lang="en-US" dirty="0" err="1"/>
              <a:t>Bobot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table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71F27-CB90-25C8-20A4-49917134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39" y="2134010"/>
            <a:ext cx="5323576" cy="203667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19C733-EF07-2F63-F2F5-8E1A448D3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07143"/>
              </p:ext>
            </p:extLst>
          </p:nvPr>
        </p:nvGraphicFramePr>
        <p:xfrm>
          <a:off x="804414" y="4315368"/>
          <a:ext cx="79470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14">
                  <a:extLst>
                    <a:ext uri="{9D8B030D-6E8A-4147-A177-3AD203B41FA5}">
                      <a16:colId xmlns:a16="http://schemas.microsoft.com/office/drawing/2014/main" val="2477217173"/>
                    </a:ext>
                  </a:extLst>
                </a:gridCol>
                <a:gridCol w="1324514">
                  <a:extLst>
                    <a:ext uri="{9D8B030D-6E8A-4147-A177-3AD203B41FA5}">
                      <a16:colId xmlns:a16="http://schemas.microsoft.com/office/drawing/2014/main" val="2809861917"/>
                    </a:ext>
                  </a:extLst>
                </a:gridCol>
                <a:gridCol w="1324514">
                  <a:extLst>
                    <a:ext uri="{9D8B030D-6E8A-4147-A177-3AD203B41FA5}">
                      <a16:colId xmlns:a16="http://schemas.microsoft.com/office/drawing/2014/main" val="890695537"/>
                    </a:ext>
                  </a:extLst>
                </a:gridCol>
                <a:gridCol w="1324514">
                  <a:extLst>
                    <a:ext uri="{9D8B030D-6E8A-4147-A177-3AD203B41FA5}">
                      <a16:colId xmlns:a16="http://schemas.microsoft.com/office/drawing/2014/main" val="196511167"/>
                    </a:ext>
                  </a:extLst>
                </a:gridCol>
                <a:gridCol w="1511945">
                  <a:extLst>
                    <a:ext uri="{9D8B030D-6E8A-4147-A177-3AD203B41FA5}">
                      <a16:colId xmlns:a16="http://schemas.microsoft.com/office/drawing/2014/main" val="2374312513"/>
                    </a:ext>
                  </a:extLst>
                </a:gridCol>
                <a:gridCol w="1137083">
                  <a:extLst>
                    <a:ext uri="{9D8B030D-6E8A-4147-A177-3AD203B41FA5}">
                      <a16:colId xmlns:a16="http://schemas.microsoft.com/office/drawing/2014/main" val="417269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Kode_MK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Kehadiran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Nilai_Bobot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Nilai_Angka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Poin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INF-001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93,59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82,71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90,00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3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85,00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70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202307001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INF-005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I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75,00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6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6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D59F1-8E51-1CD6-E23A-8193BF9F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5EA08-57C4-6962-3945-79945BA9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di table/database </a:t>
            </a:r>
            <a:r>
              <a:rPr lang="en-US" dirty="0" err="1"/>
              <a:t>menggunakan</a:t>
            </a:r>
            <a:r>
              <a:rPr lang="en-US" dirty="0"/>
              <a:t> SQL</a:t>
            </a:r>
            <a:endParaRPr lang="en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27DC05-BF62-AABE-7C13-22873C1A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Poin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13BF4-213C-97BE-EA5F-A5D69BF4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97" y="2624115"/>
            <a:ext cx="754485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D59F1-8E51-1CD6-E23A-8193BF9F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5EA08-57C4-6962-3945-79945BA9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di table/database </a:t>
            </a:r>
            <a:r>
              <a:rPr lang="en-US" dirty="0" err="1"/>
              <a:t>menggunakan</a:t>
            </a:r>
            <a:r>
              <a:rPr lang="en-US" dirty="0"/>
              <a:t> SQL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E19DB-F9D4-5A00-9F02-A0F1B3501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30" y="2104756"/>
            <a:ext cx="7074739" cy="39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736997"/>
            <a:ext cx="7886700" cy="1500187"/>
          </a:xfrm>
        </p:spPr>
        <p:txBody>
          <a:bodyPr>
            <a:normAutofit/>
          </a:bodyPr>
          <a:lstStyle/>
          <a:p>
            <a:r>
              <a:rPr lang="en-US" sz="4800" dirty="0" err="1"/>
              <a:t>Capaian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- 5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18" y="2612231"/>
            <a:ext cx="7886700" cy="3522438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/>
              <a:t>Data Definition Language</a:t>
            </a:r>
          </a:p>
          <a:p>
            <a:r>
              <a:rPr lang="it-IT" sz="2800" dirty="0"/>
              <a:t>1. Perintah Create</a:t>
            </a:r>
          </a:p>
          <a:p>
            <a:r>
              <a:rPr lang="it-IT" sz="2800" dirty="0"/>
              <a:t>2. Perintah Alter</a:t>
            </a:r>
          </a:p>
          <a:p>
            <a:r>
              <a:rPr lang="it-IT" sz="2800" dirty="0"/>
              <a:t>3. Perintah Drop</a:t>
            </a:r>
          </a:p>
          <a:p>
            <a:endParaRPr lang="en-US" sz="2800" dirty="0"/>
          </a:p>
          <a:p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:</a:t>
            </a:r>
          </a:p>
          <a:p>
            <a:r>
              <a:rPr lang="nb-NO" sz="2800" dirty="0"/>
              <a:t>1. Menerapkan perintah create pada basis data</a:t>
            </a:r>
          </a:p>
          <a:p>
            <a:r>
              <a:rPr lang="nb-NO" sz="2800" dirty="0"/>
              <a:t>2. Menerapkan perintah alter pada basis data</a:t>
            </a:r>
          </a:p>
          <a:p>
            <a:r>
              <a:rPr lang="nb-NO" sz="2800" dirty="0"/>
              <a:t>3. Menerapkan perintah drop pada basis data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62468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D59F1-8E51-1CD6-E23A-8193BF9F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5EA08-57C4-6962-3945-79945BA9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di table/database </a:t>
            </a:r>
            <a:r>
              <a:rPr lang="en-US" dirty="0" err="1"/>
              <a:t>menggunakan</a:t>
            </a:r>
            <a:r>
              <a:rPr lang="en-US" dirty="0"/>
              <a:t> SQL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75D08-D6F2-0E21-2270-8B7FCFC6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85" y="1789299"/>
            <a:ext cx="4882551" cy="3006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02C9D-8861-9740-112E-D4FFA52C1374}"/>
              </a:ext>
            </a:extLst>
          </p:cNvPr>
          <p:cNvSpPr txBox="1"/>
          <p:nvPr/>
        </p:nvSpPr>
        <p:spPr>
          <a:xfrm>
            <a:off x="1404585" y="4894437"/>
            <a:ext cx="6583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IP semester 1= (</a:t>
            </a:r>
            <a:r>
              <a:rPr lang="en-ID" b="0" i="0" dirty="0" err="1">
                <a:solidFill>
                  <a:srgbClr val="232323"/>
                </a:solidFill>
                <a:effectLst/>
                <a:latin typeface="Inter"/>
              </a:rPr>
              <a:t>jumlah</a:t>
            </a:r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(SKS x </a:t>
            </a:r>
            <a:r>
              <a:rPr lang="en-ID" b="0" i="0" dirty="0" err="1">
                <a:solidFill>
                  <a:srgbClr val="232323"/>
                </a:solidFill>
                <a:effectLst/>
                <a:latin typeface="Inter"/>
              </a:rPr>
              <a:t>poin</a:t>
            </a:r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)) / (</a:t>
            </a:r>
            <a:r>
              <a:rPr lang="en-ID" b="0" i="0" dirty="0" err="1">
                <a:solidFill>
                  <a:srgbClr val="232323"/>
                </a:solidFill>
                <a:effectLst/>
                <a:latin typeface="Inter"/>
              </a:rPr>
              <a:t>jumlah</a:t>
            </a:r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 SKS)</a:t>
            </a:r>
          </a:p>
          <a:p>
            <a:pPr algn="l"/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IP semester 1= 72/20 = 3,60 </a:t>
            </a:r>
          </a:p>
          <a:p>
            <a:pPr algn="l"/>
            <a:r>
              <a:rPr lang="en-ID" b="0" i="0" dirty="0" err="1">
                <a:solidFill>
                  <a:srgbClr val="232323"/>
                </a:solidFill>
                <a:effectLst/>
                <a:latin typeface="Inter"/>
              </a:rPr>
              <a:t>Artinya</a:t>
            </a:r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 di semester </a:t>
            </a:r>
            <a:r>
              <a:rPr lang="en-ID" b="0" i="0" dirty="0" err="1">
                <a:solidFill>
                  <a:srgbClr val="232323"/>
                </a:solidFill>
                <a:effectLst/>
                <a:latin typeface="Inter"/>
              </a:rPr>
              <a:t>pertama</a:t>
            </a:r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, Budi </a:t>
            </a:r>
            <a:r>
              <a:rPr lang="en-ID" b="0" i="0" dirty="0" err="1">
                <a:solidFill>
                  <a:srgbClr val="232323"/>
                </a:solidFill>
                <a:effectLst/>
                <a:latin typeface="Inter"/>
              </a:rPr>
              <a:t>mendapatkan</a:t>
            </a:r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 IP 3.60.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DFD60-71C9-A5CE-4CA6-DDB7F0D52515}"/>
              </a:ext>
            </a:extLst>
          </p:cNvPr>
          <p:cNvSpPr txBox="1"/>
          <p:nvPr/>
        </p:nvSpPr>
        <p:spPr>
          <a:xfrm>
            <a:off x="826615" y="5886909"/>
            <a:ext cx="6583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32323"/>
                </a:solidFill>
                <a:effectLst/>
                <a:latin typeface="Inter"/>
              </a:rPr>
              <a:t>Berdasarkan</a:t>
            </a:r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232323"/>
                </a:solidFill>
                <a:effectLst/>
                <a:latin typeface="Inter"/>
              </a:rPr>
              <a:t>rumusan</a:t>
            </a:r>
            <a:r>
              <a:rPr lang="en-ID" b="0" i="0" dirty="0">
                <a:solidFill>
                  <a:srgbClr val="232323"/>
                </a:solidFill>
                <a:effectLst/>
                <a:latin typeface="Inter"/>
              </a:rPr>
              <a:t> di </a:t>
            </a:r>
            <a:r>
              <a:rPr lang="en-ID" b="0" i="0" dirty="0" err="1">
                <a:solidFill>
                  <a:srgbClr val="232323"/>
                </a:solidFill>
                <a:effectLst/>
                <a:latin typeface="Inter"/>
              </a:rPr>
              <a:t>atas</a:t>
            </a:r>
            <a:endParaRPr lang="en-ID" b="0" i="0" dirty="0">
              <a:solidFill>
                <a:srgbClr val="232323"/>
              </a:solidFill>
              <a:effectLst/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232323"/>
                </a:solidFill>
                <a:latin typeface="Inter"/>
              </a:rPr>
              <a:t>Isilah</a:t>
            </a:r>
            <a:r>
              <a:rPr lang="en-ID" dirty="0">
                <a:solidFill>
                  <a:srgbClr val="232323"/>
                </a:solidFill>
                <a:latin typeface="Inter"/>
              </a:rPr>
              <a:t> IPK pada table </a:t>
            </a:r>
            <a:r>
              <a:rPr lang="en-ID" dirty="0" err="1">
                <a:solidFill>
                  <a:srgbClr val="232323"/>
                </a:solidFill>
                <a:latin typeface="Inter"/>
              </a:rPr>
              <a:t>Mahasiswa</a:t>
            </a:r>
            <a:r>
              <a:rPr lang="en-ID" dirty="0">
                <a:solidFill>
                  <a:srgbClr val="232323"/>
                </a:solidFill>
                <a:latin typeface="Inter"/>
              </a:rPr>
              <a:t> </a:t>
            </a:r>
            <a:endParaRPr lang="en-ID" b="0" i="0" dirty="0">
              <a:solidFill>
                <a:srgbClr val="23232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84028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943274-C8E3-0348-4C50-B73FB3089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03C51E-B2AD-15AD-AEAC-5643A608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 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0FADB-2218-0BD4-3847-970A739D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8859"/>
            <a:ext cx="7886700" cy="386810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Buat </a:t>
            </a:r>
            <a:r>
              <a:rPr lang="en-ID" dirty="0" err="1"/>
              <a:t>perintah</a:t>
            </a:r>
            <a:r>
              <a:rPr lang="en-ID" dirty="0"/>
              <a:t> ALTER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di masing-masing table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Jalankan</a:t>
            </a:r>
            <a:r>
              <a:rPr lang="en-ID" dirty="0"/>
              <a:t> dan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value </a:t>
            </a:r>
            <a:r>
              <a:rPr lang="en-ID" dirty="0" err="1"/>
              <a:t>tertentu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963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D1933-BC91-BDB2-B04C-A61E068F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0A161-BEAF-3389-D898-BA801C42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521"/>
            <a:ext cx="7886700" cy="61334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Pelajari</a:t>
            </a:r>
            <a:r>
              <a:rPr lang="en-US" b="1" dirty="0"/>
              <a:t> </a:t>
            </a:r>
            <a:r>
              <a:rPr lang="en-US" b="1" dirty="0" err="1"/>
              <a:t>cara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store procedure (SP)</a:t>
            </a:r>
          </a:p>
          <a:p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SP untuk INSERT data Dosen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SP_Tambah_Dosen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dikirim</a:t>
            </a:r>
            <a:r>
              <a:rPr lang="en-US" dirty="0"/>
              <a:t> adalah Nip, Nama </a:t>
            </a:r>
          </a:p>
          <a:p>
            <a:r>
              <a:rPr lang="en-US" dirty="0" err="1"/>
              <a:t>Buatkan</a:t>
            </a:r>
            <a:r>
              <a:rPr lang="en-US" dirty="0"/>
              <a:t> SP INSERT untuk table </a:t>
            </a:r>
            <a:r>
              <a:rPr lang="en-US" dirty="0" err="1"/>
              <a:t>lainnya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SP untuk query data Dosen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SP_Query_Dosen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dikirim</a:t>
            </a:r>
            <a:r>
              <a:rPr lang="en-US" dirty="0"/>
              <a:t> adalah Nip</a:t>
            </a:r>
          </a:p>
          <a:p>
            <a:r>
              <a:rPr lang="en-US" dirty="0" err="1"/>
              <a:t>Buatkan</a:t>
            </a:r>
            <a:r>
              <a:rPr lang="en-US" dirty="0"/>
              <a:t> SP SELECT untuk table </a:t>
            </a:r>
            <a:r>
              <a:rPr lang="en-US" dirty="0" err="1"/>
              <a:t>lainnya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SP </a:t>
            </a:r>
            <a:r>
              <a:rPr lang="en-US" dirty="0" err="1"/>
              <a:t>untuk</a:t>
            </a:r>
            <a:r>
              <a:rPr lang="en-US" dirty="0"/>
              <a:t> UPDATE data Dosen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SP_Update_Dosen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Nip </a:t>
            </a:r>
          </a:p>
          <a:p>
            <a:r>
              <a:rPr lang="en-US" dirty="0" err="1"/>
              <a:t>Buatkan</a:t>
            </a:r>
            <a:r>
              <a:rPr lang="en-US" dirty="0"/>
              <a:t> SP UPDATE untuk table </a:t>
            </a:r>
            <a:r>
              <a:rPr lang="en-US" dirty="0" err="1"/>
              <a:t>lainnya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SP </a:t>
            </a:r>
            <a:r>
              <a:rPr lang="en-US" dirty="0" err="1"/>
              <a:t>untuk</a:t>
            </a:r>
            <a:r>
              <a:rPr lang="en-US" dirty="0"/>
              <a:t> DELETE data Dosen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SP_Delete_Dosen</a:t>
            </a:r>
            <a:r>
              <a:rPr lang="en-US" dirty="0"/>
              <a:t> parameter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Nip </a:t>
            </a:r>
          </a:p>
          <a:p>
            <a:r>
              <a:rPr lang="en-US" dirty="0" err="1"/>
              <a:t>Buatkan</a:t>
            </a:r>
            <a:r>
              <a:rPr lang="en-US" dirty="0"/>
              <a:t> SP DELETE untuk table </a:t>
            </a:r>
            <a:r>
              <a:rPr lang="en-US" dirty="0" err="1"/>
              <a:t>lainnya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8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BC809-094F-00F1-BA24-6E3F350EC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5">
            <a:extLst>
              <a:ext uri="{FF2B5EF4-FFF2-40B4-BE49-F238E27FC236}">
                <a16:creationId xmlns:a16="http://schemas.microsoft.com/office/drawing/2014/main" id="{818DDF38-86E1-5886-843B-66E1F7C0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7" y="4160087"/>
            <a:ext cx="184731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GB" altLang="en-US" sz="1846" u="sng">
              <a:latin typeface="Arial Narrow" panose="020B060602020203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226B483-1DF7-BCB9-05CD-6B3978BA55D0}"/>
              </a:ext>
            </a:extLst>
          </p:cNvPr>
          <p:cNvSpPr/>
          <p:nvPr/>
        </p:nvSpPr>
        <p:spPr>
          <a:xfrm>
            <a:off x="817880" y="1180176"/>
            <a:ext cx="7508240" cy="4497648"/>
          </a:xfrm>
          <a:custGeom>
            <a:avLst/>
            <a:gdLst/>
            <a:ahLst/>
            <a:cxnLst/>
            <a:rect l="l" t="t" r="r" b="b"/>
            <a:pathLst>
              <a:path w="7508240" h="3533140">
                <a:moveTo>
                  <a:pt x="3027807" y="0"/>
                </a:moveTo>
                <a:lnTo>
                  <a:pt x="0" y="0"/>
                </a:lnTo>
                <a:lnTo>
                  <a:pt x="0" y="3533140"/>
                </a:lnTo>
                <a:lnTo>
                  <a:pt x="7508240" y="3533140"/>
                </a:lnTo>
                <a:lnTo>
                  <a:pt x="7508240" y="7620"/>
                </a:lnTo>
                <a:lnTo>
                  <a:pt x="4480433" y="7620"/>
                </a:lnTo>
              </a:path>
            </a:pathLst>
          </a:custGeom>
          <a:ln w="152400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AD53368-5614-BCA8-0A8C-F95C282AAFE6}"/>
              </a:ext>
            </a:extLst>
          </p:cNvPr>
          <p:cNvSpPr txBox="1"/>
          <p:nvPr/>
        </p:nvSpPr>
        <p:spPr>
          <a:xfrm>
            <a:off x="817880" y="4637117"/>
            <a:ext cx="75082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C01423ED-7967-78FD-0216-675F54623472}"/>
              </a:ext>
            </a:extLst>
          </p:cNvPr>
          <p:cNvSpPr txBox="1"/>
          <p:nvPr/>
        </p:nvSpPr>
        <p:spPr>
          <a:xfrm>
            <a:off x="5298313" y="1111597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27F5FFDF-CE15-4687-8706-C8B80A2C0A41}"/>
              </a:ext>
            </a:extLst>
          </p:cNvPr>
          <p:cNvSpPr txBox="1"/>
          <p:nvPr/>
        </p:nvSpPr>
        <p:spPr>
          <a:xfrm>
            <a:off x="817880" y="1103976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6" name="Picture 6" descr="Illustrasi Ucapan Terima Kasih">
            <a:extLst>
              <a:ext uri="{FF2B5EF4-FFF2-40B4-BE49-F238E27FC236}">
                <a16:creationId xmlns:a16="http://schemas.microsoft.com/office/drawing/2014/main" id="{802B7FC0-01C6-44CA-8501-18837F997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14" y="1966099"/>
            <a:ext cx="4404431" cy="29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1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B2C873-27CB-1B79-B3ED-A2288D92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Hasil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03F8-0B4B-6879-1D37-A38C334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Implementasikan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r>
              <a:rPr lang="en-ID" dirty="0"/>
              <a:t>Buat Database yang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</a:p>
          <a:p>
            <a:r>
              <a:rPr lang="en-ID" dirty="0"/>
              <a:t>Buat </a:t>
            </a:r>
            <a:r>
              <a:rPr lang="en-ID" dirty="0" err="1"/>
              <a:t>tabel-tabel</a:t>
            </a:r>
            <a:r>
              <a:rPr lang="en-ID" dirty="0"/>
              <a:t>,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4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query (DML) </a:t>
            </a:r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diperkenankan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table </a:t>
            </a:r>
            <a:r>
              <a:rPr lang="en-ID" dirty="0" err="1"/>
              <a:t>secara</a:t>
            </a:r>
            <a:r>
              <a:rPr lang="en-ID" dirty="0"/>
              <a:t> instant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tools / utility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software RDBMS)</a:t>
            </a:r>
          </a:p>
          <a:p>
            <a:r>
              <a:rPr lang="en-ID" dirty="0" err="1"/>
              <a:t>Kumpulkan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query </a:t>
            </a:r>
            <a:r>
              <a:rPr lang="en-ID" dirty="0" err="1"/>
              <a:t>sebagai</a:t>
            </a:r>
            <a:r>
              <a:rPr lang="en-ID" dirty="0"/>
              <a:t> script transaction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database di Server Database real </a:t>
            </a:r>
            <a:r>
              <a:rPr lang="en-ID" dirty="0" err="1"/>
              <a:t>saat</a:t>
            </a:r>
            <a:r>
              <a:rPr lang="en-ID" dirty="0"/>
              <a:t> Go Live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49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73B91-7BA9-0FEB-B669-3BC2EFA4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1" y="143933"/>
            <a:ext cx="5906324" cy="4096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8D00B-4384-DC07-9651-2500B538CABC}"/>
              </a:ext>
            </a:extLst>
          </p:cNvPr>
          <p:cNvSpPr txBox="1"/>
          <p:nvPr/>
        </p:nvSpPr>
        <p:spPr>
          <a:xfrm>
            <a:off x="677332" y="4522044"/>
            <a:ext cx="74337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lphaLcParenR"/>
            </a:pP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Tabel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dosen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: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Berisikan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informasi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dosen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berupa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NIP dan Nama Dosen. Primary key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adalah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NIP.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Tabel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mahasiswa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: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Berisikan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informasi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mahasiswa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berupa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dirty="0">
                <a:solidFill>
                  <a:srgbClr val="555555"/>
                </a:solidFill>
                <a:latin typeface="-apple-system"/>
              </a:rPr>
              <a:t>NIM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, Nama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Mahasiswa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,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Tgl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Lahir, Alamat dan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Jenis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Kelamin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. primary key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adalah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NIM.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Tabel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matakuliah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: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Berisikan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informasi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matakuliah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yang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terdiri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dari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Kode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matakuliah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, Nama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matakuliah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dan SKS. Primary key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adalah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Kode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mata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kuliah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Tabel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perkuliahan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: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Informasi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matakuliah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yang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diikuti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oleh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siswa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beserta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pengajarnya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dan juga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nilai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yang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didapatkan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oleh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mahasiswa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tsb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.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Tabel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ini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terdiri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dari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tiga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atribut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Foreign Key : NIM yang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berasal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dari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tabel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mahasiswa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,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Kode_MK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yang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berasal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dari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tabel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Matakuliah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dan NIP yang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berasal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dari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tabel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-apple-system"/>
              </a:rPr>
              <a:t>dosen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852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D4CDC-B042-9187-BDA3-5D072EAE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4" y="1229520"/>
            <a:ext cx="7002334" cy="5222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C95E2C-1720-9047-CE3C-E96392965C5F}"/>
              </a:ext>
            </a:extLst>
          </p:cNvPr>
          <p:cNvSpPr txBox="1"/>
          <p:nvPr/>
        </p:nvSpPr>
        <p:spPr>
          <a:xfrm>
            <a:off x="905934" y="28776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0" i="0" dirty="0" err="1">
                <a:solidFill>
                  <a:srgbClr val="555555"/>
                </a:solidFill>
                <a:effectLst/>
                <a:latin typeface="-apple-system"/>
              </a:rPr>
              <a:t>Tabel</a:t>
            </a:r>
            <a:r>
              <a:rPr lang="en-ID" sz="28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2800" b="0" i="0" dirty="0" err="1">
                <a:solidFill>
                  <a:srgbClr val="555555"/>
                </a:solidFill>
                <a:effectLst/>
                <a:latin typeface="-apple-system"/>
              </a:rPr>
              <a:t>relasi</a:t>
            </a:r>
            <a:r>
              <a:rPr lang="en-ID" sz="28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en-ID" sz="2800" b="0" i="0" dirty="0" err="1">
                <a:solidFill>
                  <a:srgbClr val="555555"/>
                </a:solidFill>
                <a:effectLst/>
                <a:latin typeface="-apple-system"/>
              </a:rPr>
              <a:t>akademik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8448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FD446-4C7A-08A0-9886-88EAEA00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13A4F-79C6-8ECD-4113-D0FA2F7A8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769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E46DD7-FA2B-ABA4-22CD-754C4492E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7206-40DC-752D-0607-9B59D36B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SQL Syntax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A84B7-3F86-ACD0-CE20-74986791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Database</a:t>
            </a:r>
          </a:p>
          <a:p>
            <a:r>
              <a:rPr lang="en-US" dirty="0" err="1"/>
              <a:t>Buat</a:t>
            </a:r>
            <a:r>
              <a:rPr lang="en-US" dirty="0"/>
              <a:t> masing-masing tables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8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F67EF-6B24-99B4-51AF-D7045C3C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37613-70F4-2B50-B294-4AF7727B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7" y="152401"/>
            <a:ext cx="7886700" cy="506941"/>
          </a:xfrm>
        </p:spPr>
        <p:txBody>
          <a:bodyPr>
            <a:normAutofit fontScale="90000"/>
          </a:bodyPr>
          <a:lstStyle/>
          <a:p>
            <a:r>
              <a:rPr lang="en-US" dirty="0"/>
              <a:t>Script Create Database dan Tables (1)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D59F35-6370-6532-8311-9831731C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17" y="851958"/>
            <a:ext cx="7886700" cy="585364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D" dirty="0"/>
              <a:t>CREATE DATABASE </a:t>
            </a:r>
            <a:r>
              <a:rPr lang="en-ID" dirty="0" err="1"/>
              <a:t>akademik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dosen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Nip varchar(12)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Nama_Dosen</a:t>
            </a:r>
            <a:r>
              <a:rPr lang="en-US" dirty="0"/>
              <a:t> varchar(25) NOT NULL,</a:t>
            </a:r>
          </a:p>
          <a:p>
            <a:pPr marL="0" indent="0">
              <a:buNone/>
            </a:pPr>
            <a:r>
              <a:rPr lang="en-US" dirty="0"/>
              <a:t>  PRIMARY KEY (Nip)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CREATE TABLE </a:t>
            </a:r>
            <a:r>
              <a:rPr lang="en-ID" dirty="0" err="1"/>
              <a:t>mahasiswa</a:t>
            </a:r>
            <a:r>
              <a:rPr lang="en-ID" dirty="0"/>
              <a:t> (</a:t>
            </a:r>
          </a:p>
          <a:p>
            <a:pPr marL="0" indent="0">
              <a:buNone/>
            </a:pPr>
            <a:r>
              <a:rPr lang="en-ID" dirty="0"/>
              <a:t>  Nim varchar(9) NOT NULL,</a:t>
            </a:r>
          </a:p>
          <a:p>
            <a:pPr marL="0" indent="0">
              <a:buNone/>
            </a:pPr>
            <a:r>
              <a:rPr lang="en-ID" dirty="0"/>
              <a:t>  </a:t>
            </a:r>
            <a:r>
              <a:rPr lang="en-ID" dirty="0" err="1"/>
              <a:t>Nama_Mhs</a:t>
            </a:r>
            <a:r>
              <a:rPr lang="en-ID" dirty="0"/>
              <a:t> varchar(25) NOT NULL,</a:t>
            </a:r>
          </a:p>
          <a:p>
            <a:pPr marL="0" indent="0">
              <a:buNone/>
            </a:pPr>
            <a:r>
              <a:rPr lang="en-ID" dirty="0"/>
              <a:t>  </a:t>
            </a:r>
            <a:r>
              <a:rPr lang="en-ID" dirty="0" err="1"/>
              <a:t>Tgl_Lahir</a:t>
            </a:r>
            <a:r>
              <a:rPr lang="en-ID" dirty="0"/>
              <a:t> date NOT NULL,</a:t>
            </a:r>
          </a:p>
          <a:p>
            <a:pPr marL="0" indent="0">
              <a:buNone/>
            </a:pPr>
            <a:r>
              <a:rPr lang="en-ID" dirty="0"/>
              <a:t>  Alamat varchar(50) NOT NULL,</a:t>
            </a:r>
          </a:p>
          <a:p>
            <a:pPr marL="0" indent="0">
              <a:buNone/>
            </a:pPr>
            <a:r>
              <a:rPr lang="en-ID" dirty="0"/>
              <a:t>  </a:t>
            </a:r>
            <a:r>
              <a:rPr lang="en-ID" dirty="0" err="1"/>
              <a:t>Jenis_Kelamin</a:t>
            </a:r>
            <a:r>
              <a:rPr lang="en-ID" dirty="0"/>
              <a:t> </a:t>
            </a:r>
            <a:r>
              <a:rPr lang="en-ID" dirty="0" err="1"/>
              <a:t>enum</a:t>
            </a:r>
            <a:r>
              <a:rPr lang="en-ID" dirty="0"/>
              <a:t>(“</a:t>
            </a:r>
            <a:r>
              <a:rPr lang="en-ID" dirty="0" err="1"/>
              <a:t>Laki-laki</a:t>
            </a:r>
            <a:r>
              <a:rPr lang="en-ID" dirty="0"/>
              <a:t>”,”Perempuan”) NOT NULL,</a:t>
            </a:r>
          </a:p>
          <a:p>
            <a:pPr marL="0" indent="0">
              <a:buNone/>
            </a:pPr>
            <a:r>
              <a:rPr lang="en-ID" dirty="0"/>
              <a:t>  IPK decimal (10,2),</a:t>
            </a:r>
          </a:p>
          <a:p>
            <a:pPr marL="0" indent="0">
              <a:buNone/>
            </a:pPr>
            <a:r>
              <a:rPr lang="en-ID" dirty="0"/>
              <a:t>  PRIMARY KEY (Nim)</a:t>
            </a:r>
          </a:p>
          <a:p>
            <a:pPr marL="0" indent="0">
              <a:buNone/>
            </a:pPr>
            <a:r>
              <a:rPr lang="en-ID" dirty="0"/>
              <a:t>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CREATE TABLE </a:t>
            </a:r>
            <a:r>
              <a:rPr lang="en-ID" dirty="0" err="1"/>
              <a:t>matakuliah</a:t>
            </a:r>
            <a:r>
              <a:rPr lang="en-ID" dirty="0"/>
              <a:t> (</a:t>
            </a:r>
          </a:p>
          <a:p>
            <a:pPr marL="0" indent="0">
              <a:buNone/>
            </a:pPr>
            <a:r>
              <a:rPr lang="en-ID" dirty="0"/>
              <a:t>  </a:t>
            </a:r>
            <a:r>
              <a:rPr lang="en-ID" dirty="0" err="1"/>
              <a:t>Kode_MK</a:t>
            </a:r>
            <a:r>
              <a:rPr lang="en-ID" dirty="0"/>
              <a:t> varchar(6) NOT NULL,</a:t>
            </a:r>
          </a:p>
          <a:p>
            <a:pPr marL="0" indent="0">
              <a:buNone/>
            </a:pPr>
            <a:r>
              <a:rPr lang="en-ID" dirty="0"/>
              <a:t>  </a:t>
            </a:r>
            <a:r>
              <a:rPr lang="en-ID" dirty="0" err="1"/>
              <a:t>Nama_MK</a:t>
            </a:r>
            <a:r>
              <a:rPr lang="en-ID" dirty="0"/>
              <a:t> varchar(20) NOT NULL,</a:t>
            </a:r>
          </a:p>
          <a:p>
            <a:pPr marL="0" indent="0">
              <a:buNone/>
            </a:pPr>
            <a:r>
              <a:rPr lang="en-ID" dirty="0"/>
              <a:t>  </a:t>
            </a:r>
            <a:r>
              <a:rPr lang="en-ID" dirty="0" err="1"/>
              <a:t>Sks</a:t>
            </a:r>
            <a:r>
              <a:rPr lang="en-ID" dirty="0"/>
              <a:t> int(2) NOT NULL,</a:t>
            </a:r>
          </a:p>
          <a:p>
            <a:pPr marL="0" indent="0">
              <a:buNone/>
            </a:pPr>
            <a:r>
              <a:rPr lang="en-ID" dirty="0"/>
              <a:t>  PRIMARY KEY (</a:t>
            </a:r>
            <a:r>
              <a:rPr lang="en-ID" dirty="0" err="1"/>
              <a:t>Kode_MK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1939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311CC8-6354-155C-BD88-413CA4866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1440D3-936B-A44B-FA11-97B61F37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4" y="238127"/>
            <a:ext cx="7886700" cy="506941"/>
          </a:xfrm>
        </p:spPr>
        <p:txBody>
          <a:bodyPr>
            <a:normAutofit fontScale="90000"/>
          </a:bodyPr>
          <a:lstStyle/>
          <a:p>
            <a:r>
              <a:rPr lang="en-US" dirty="0"/>
              <a:t>Script Create Database dan Tables (2)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5F8F9-5EDD-E641-5F39-088F9CC7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84" y="1075268"/>
            <a:ext cx="7886700" cy="5782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1800" dirty="0"/>
              <a:t>CREATE TABLE </a:t>
            </a:r>
            <a:r>
              <a:rPr lang="en-ID" sz="1800" dirty="0" err="1"/>
              <a:t>perkuliahan</a:t>
            </a:r>
            <a:r>
              <a:rPr lang="en-ID" sz="1800" dirty="0"/>
              <a:t> (</a:t>
            </a:r>
          </a:p>
          <a:p>
            <a:pPr marL="0" indent="0">
              <a:buNone/>
            </a:pPr>
            <a:r>
              <a:rPr lang="en-ID" sz="1800" dirty="0"/>
              <a:t>  Nim varchar(9) DEFAULT NULL,</a:t>
            </a:r>
          </a:p>
          <a:p>
            <a:pPr marL="0" indent="0">
              <a:buNone/>
            </a:pPr>
            <a:r>
              <a:rPr lang="en-ID" sz="1800" dirty="0"/>
              <a:t>  </a:t>
            </a:r>
            <a:r>
              <a:rPr lang="en-ID" sz="1800" dirty="0" err="1"/>
              <a:t>Kode_MK</a:t>
            </a:r>
            <a:r>
              <a:rPr lang="en-ID" sz="1800" dirty="0"/>
              <a:t> varchar(7) DEFAULT NULL,</a:t>
            </a:r>
          </a:p>
          <a:p>
            <a:pPr marL="0" indent="0">
              <a:buNone/>
            </a:pPr>
            <a:r>
              <a:rPr lang="en-ID" sz="1800" dirty="0"/>
              <a:t>  Nip varchar(12) DEFAULT NULL,</a:t>
            </a:r>
          </a:p>
          <a:p>
            <a:pPr marL="0" indent="0">
              <a:buNone/>
            </a:pPr>
            <a:r>
              <a:rPr lang="en-ID" sz="1800" dirty="0"/>
              <a:t>  </a:t>
            </a:r>
            <a:r>
              <a:rPr lang="en-ID" sz="1800" dirty="0" err="1"/>
              <a:t>Kehadiran</a:t>
            </a:r>
            <a:r>
              <a:rPr lang="en-ID" sz="1800" dirty="0"/>
              <a:t> decimal(6,2), </a:t>
            </a:r>
          </a:p>
          <a:p>
            <a:pPr marL="0" indent="0">
              <a:buNone/>
            </a:pPr>
            <a:r>
              <a:rPr lang="en-ID" sz="1800" dirty="0"/>
              <a:t>  </a:t>
            </a:r>
            <a:r>
              <a:rPr lang="en-ID" sz="1800" dirty="0" err="1"/>
              <a:t>Nilai_Bobot</a:t>
            </a:r>
            <a:r>
              <a:rPr lang="en-ID" sz="1800" dirty="0"/>
              <a:t> char(1) NOT NULL,</a:t>
            </a:r>
          </a:p>
          <a:p>
            <a:pPr marL="0" indent="0">
              <a:buNone/>
            </a:pPr>
            <a:r>
              <a:rPr lang="en-ID" sz="1800" dirty="0"/>
              <a:t>  </a:t>
            </a:r>
            <a:r>
              <a:rPr lang="en-ID" sz="1800" dirty="0" err="1"/>
              <a:t>Nilai_Angka</a:t>
            </a:r>
            <a:r>
              <a:rPr lang="en-ID" sz="1800" dirty="0"/>
              <a:t> decimal(6,2), </a:t>
            </a:r>
          </a:p>
          <a:p>
            <a:pPr marL="0" indent="0">
              <a:buNone/>
            </a:pPr>
            <a:r>
              <a:rPr lang="en-ID" sz="1800" dirty="0"/>
              <a:t>  </a:t>
            </a:r>
            <a:r>
              <a:rPr lang="en-ID" sz="1800" dirty="0" err="1"/>
              <a:t>Poin</a:t>
            </a:r>
            <a:r>
              <a:rPr lang="en-ID" sz="1800" dirty="0"/>
              <a:t> varchar(1),</a:t>
            </a:r>
          </a:p>
          <a:p>
            <a:pPr marL="0" indent="0">
              <a:buNone/>
            </a:pPr>
            <a:r>
              <a:rPr lang="en-ID" sz="1800" dirty="0"/>
              <a:t>  KEY Nip (Nip),</a:t>
            </a:r>
          </a:p>
          <a:p>
            <a:pPr marL="0" indent="0">
              <a:buNone/>
            </a:pPr>
            <a:r>
              <a:rPr lang="en-ID" sz="1800" dirty="0"/>
              <a:t>  KEY Nim (Nim),</a:t>
            </a:r>
          </a:p>
          <a:p>
            <a:pPr marL="0" indent="0">
              <a:buNone/>
            </a:pPr>
            <a:r>
              <a:rPr lang="en-ID" sz="1800" dirty="0"/>
              <a:t>  KEY </a:t>
            </a:r>
            <a:r>
              <a:rPr lang="en-ID" sz="1800" dirty="0" err="1"/>
              <a:t>Kode_MK</a:t>
            </a:r>
            <a:r>
              <a:rPr lang="en-ID" sz="1800" dirty="0"/>
              <a:t> (</a:t>
            </a:r>
            <a:r>
              <a:rPr lang="en-ID" sz="1800" dirty="0" err="1"/>
              <a:t>Kode_MK</a:t>
            </a:r>
            <a:r>
              <a:rPr lang="en-ID" sz="1800" dirty="0"/>
              <a:t>),</a:t>
            </a:r>
          </a:p>
          <a:p>
            <a:pPr marL="0" indent="0">
              <a:buNone/>
            </a:pPr>
            <a:r>
              <a:rPr lang="en-ID" sz="1800" dirty="0"/>
              <a:t>  CONSTRAINT perkuliahan_ibfk_1 FOREIGN KEY (Nip) REFERENCES </a:t>
            </a:r>
            <a:r>
              <a:rPr lang="en-ID" sz="1800" dirty="0" err="1"/>
              <a:t>dosen</a:t>
            </a:r>
            <a:r>
              <a:rPr lang="en-ID" sz="1800" dirty="0"/>
              <a:t> (Nip) ON DELETE CASCADE ON UPDATE CASCADE,</a:t>
            </a:r>
          </a:p>
          <a:p>
            <a:pPr marL="0" indent="0">
              <a:buNone/>
            </a:pPr>
            <a:r>
              <a:rPr lang="en-ID" sz="1800" dirty="0"/>
              <a:t>  CONSTRAINT perkuliahan_ibfk_2 FOREIGN KEY (Nim) REFERENCES </a:t>
            </a:r>
            <a:r>
              <a:rPr lang="en-ID" sz="1800" dirty="0" err="1"/>
              <a:t>mahasiswa</a:t>
            </a:r>
            <a:r>
              <a:rPr lang="en-ID" sz="1800" dirty="0"/>
              <a:t> (Nim) ON DELETE CASCADE ON UPDATE CASCADE,</a:t>
            </a:r>
          </a:p>
          <a:p>
            <a:pPr marL="0" indent="0">
              <a:buNone/>
            </a:pPr>
            <a:r>
              <a:rPr lang="en-ID" sz="1800" dirty="0"/>
              <a:t>  CONSTRAINT perkuliahan_ibfk_3 FOREIGN KEY (</a:t>
            </a:r>
            <a:r>
              <a:rPr lang="en-ID" sz="1800" dirty="0" err="1"/>
              <a:t>Kode_MK</a:t>
            </a:r>
            <a:r>
              <a:rPr lang="en-ID" sz="1800" dirty="0"/>
              <a:t>) REFERENCES </a:t>
            </a:r>
            <a:r>
              <a:rPr lang="en-ID" sz="1800" dirty="0" err="1"/>
              <a:t>matakuliah</a:t>
            </a:r>
            <a:r>
              <a:rPr lang="en-ID" sz="1800" dirty="0"/>
              <a:t> (</a:t>
            </a:r>
            <a:r>
              <a:rPr lang="en-ID" sz="1800" dirty="0" err="1"/>
              <a:t>Kode_MK</a:t>
            </a:r>
            <a:r>
              <a:rPr lang="en-ID" sz="1800" dirty="0"/>
              <a:t>) ON DELETE CASCADE ON UPDATE CASCADE</a:t>
            </a:r>
          </a:p>
          <a:p>
            <a:pPr marL="0" indent="0">
              <a:buNone/>
            </a:pPr>
            <a:r>
              <a:rPr lang="en-ID" sz="1800" dirty="0"/>
              <a:t>); </a:t>
            </a:r>
          </a:p>
          <a:p>
            <a:pPr marL="0" indent="0">
              <a:buNone/>
            </a:pPr>
            <a:endParaRPr lang="en-ID" sz="1800" dirty="0"/>
          </a:p>
          <a:p>
            <a:pPr marL="0" indent="0"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08427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1167</Words>
  <Application>Microsoft Office PowerPoint</Application>
  <PresentationFormat>On-screen Show (4:3)</PresentationFormat>
  <Paragraphs>229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Arial Narrow</vt:lpstr>
      <vt:lpstr>Calibri</vt:lpstr>
      <vt:lpstr>Calibri Light</vt:lpstr>
      <vt:lpstr>Inter</vt:lpstr>
      <vt:lpstr>Times New Roman</vt:lpstr>
      <vt:lpstr>Wingdings</vt:lpstr>
      <vt:lpstr>Office Theme</vt:lpstr>
      <vt:lpstr>basis data Data Definition Language</vt:lpstr>
      <vt:lpstr>Capaian Pembelajaran - 5</vt:lpstr>
      <vt:lpstr>Implementasi Hasil Perancangan Basis Data</vt:lpstr>
      <vt:lpstr>PowerPoint Presentation</vt:lpstr>
      <vt:lpstr>PowerPoint Presentation</vt:lpstr>
      <vt:lpstr>TUGAS</vt:lpstr>
      <vt:lpstr>Gunakan SQL Syntax</vt:lpstr>
      <vt:lpstr>Script Create Database dan Tables (1)</vt:lpstr>
      <vt:lpstr>Script Create Database dan Tables (2)</vt:lpstr>
      <vt:lpstr>PowerPoint Presentation</vt:lpstr>
      <vt:lpstr>Lakukan Query data </vt:lpstr>
      <vt:lpstr>Lakukan Insert 1 row data terhadap semua tables</vt:lpstr>
      <vt:lpstr>Lakukan Update data terhadap 1 row, gunakan kondisi WHERE</vt:lpstr>
      <vt:lpstr>Lakukan Delete data terhadap 1 row, gunakan kondisi WHERE</vt:lpstr>
      <vt:lpstr>Operasi matematika dalam SQL</vt:lpstr>
      <vt:lpstr>Operasi matematika dalam SQL</vt:lpstr>
      <vt:lpstr>Operasi matematika dalam SQL</vt:lpstr>
      <vt:lpstr>Formulasi perhitungan di table/database menggunakan SQL</vt:lpstr>
      <vt:lpstr>Formulasi perhitungan di table/database menggunakan SQL</vt:lpstr>
      <vt:lpstr>Formulasi perhitungan di table/database menggunakan SQL</vt:lpstr>
      <vt:lpstr>ALTER TABLE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Riny Nurhajati</cp:lastModifiedBy>
  <cp:revision>237</cp:revision>
  <dcterms:created xsi:type="dcterms:W3CDTF">2024-02-04T04:37:39Z</dcterms:created>
  <dcterms:modified xsi:type="dcterms:W3CDTF">2024-10-01T01:56:52Z</dcterms:modified>
</cp:coreProperties>
</file>