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61" r:id="rId2"/>
    <p:sldId id="306" r:id="rId3"/>
    <p:sldId id="280" r:id="rId4"/>
    <p:sldId id="625" r:id="rId5"/>
    <p:sldId id="626" r:id="rId6"/>
    <p:sldId id="300" r:id="rId7"/>
    <p:sldId id="314" r:id="rId8"/>
    <p:sldId id="273" r:id="rId9"/>
    <p:sldId id="319" r:id="rId10"/>
    <p:sldId id="604" r:id="rId11"/>
    <p:sldId id="578" r:id="rId12"/>
    <p:sldId id="579" r:id="rId13"/>
    <p:sldId id="580" r:id="rId14"/>
    <p:sldId id="581" r:id="rId15"/>
    <p:sldId id="605" r:id="rId16"/>
    <p:sldId id="606" r:id="rId17"/>
    <p:sldId id="607" r:id="rId18"/>
    <p:sldId id="608" r:id="rId19"/>
    <p:sldId id="609" r:id="rId20"/>
    <p:sldId id="610" r:id="rId21"/>
    <p:sldId id="586" r:id="rId22"/>
    <p:sldId id="611" r:id="rId23"/>
    <p:sldId id="612" r:id="rId24"/>
    <p:sldId id="613" r:id="rId25"/>
    <p:sldId id="614" r:id="rId26"/>
    <p:sldId id="591" r:id="rId27"/>
    <p:sldId id="615" r:id="rId28"/>
    <p:sldId id="616" r:id="rId29"/>
    <p:sldId id="617" r:id="rId30"/>
    <p:sldId id="618" r:id="rId31"/>
    <p:sldId id="619" r:id="rId32"/>
    <p:sldId id="620" r:id="rId33"/>
    <p:sldId id="621" r:id="rId34"/>
    <p:sldId id="622" r:id="rId35"/>
    <p:sldId id="623" r:id="rId36"/>
    <p:sldId id="545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1555"/>
    <a:srgbClr val="B012E2"/>
    <a:srgbClr val="3B2C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42" autoAdjust="0"/>
    <p:restoredTop sz="94660"/>
  </p:normalViewPr>
  <p:slideViewPr>
    <p:cSldViewPr snapToGrid="0">
      <p:cViewPr varScale="1">
        <p:scale>
          <a:sx n="69" d="100"/>
          <a:sy n="69" d="100"/>
        </p:scale>
        <p:origin x="11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ny Nurhajati" userId="2514e64a-aef4-465a-b197-a819e7a88531" providerId="ADAL" clId="{9016FB5A-19FB-4DF2-99EC-E51F6B5790CC}"/>
    <pc:docChg chg="custSel addSld delSld modSld">
      <pc:chgData name="Riny Nurhajati" userId="2514e64a-aef4-465a-b197-a819e7a88531" providerId="ADAL" clId="{9016FB5A-19FB-4DF2-99EC-E51F6B5790CC}" dt="2024-09-03T14:19:39.389" v="308" actId="2696"/>
      <pc:docMkLst>
        <pc:docMk/>
      </pc:docMkLst>
      <pc:sldChg chg="modSp mod">
        <pc:chgData name="Riny Nurhajati" userId="2514e64a-aef4-465a-b197-a819e7a88531" providerId="ADAL" clId="{9016FB5A-19FB-4DF2-99EC-E51F6B5790CC}" dt="2024-09-03T13:43:13.713" v="11" actId="20577"/>
        <pc:sldMkLst>
          <pc:docMk/>
          <pc:sldMk cId="1074725472" sldId="273"/>
        </pc:sldMkLst>
        <pc:spChg chg="mod">
          <ac:chgData name="Riny Nurhajati" userId="2514e64a-aef4-465a-b197-a819e7a88531" providerId="ADAL" clId="{9016FB5A-19FB-4DF2-99EC-E51F6B5790CC}" dt="2024-09-03T13:43:13.713" v="11" actId="20577"/>
          <ac:spMkLst>
            <pc:docMk/>
            <pc:sldMk cId="1074725472" sldId="273"/>
            <ac:spMk id="13" creationId="{556610ED-3E2D-4E6A-ABD0-150F203E6B46}"/>
          </ac:spMkLst>
        </pc:spChg>
      </pc:sldChg>
      <pc:sldChg chg="modSp mod">
        <pc:chgData name="Riny Nurhajati" userId="2514e64a-aef4-465a-b197-a819e7a88531" providerId="ADAL" clId="{9016FB5A-19FB-4DF2-99EC-E51F6B5790CC}" dt="2024-09-03T13:43:55.264" v="12" actId="2711"/>
        <pc:sldMkLst>
          <pc:docMk/>
          <pc:sldMk cId="3024574121" sldId="604"/>
        </pc:sldMkLst>
        <pc:spChg chg="mod">
          <ac:chgData name="Riny Nurhajati" userId="2514e64a-aef4-465a-b197-a819e7a88531" providerId="ADAL" clId="{9016FB5A-19FB-4DF2-99EC-E51F6B5790CC}" dt="2024-09-03T13:43:55.264" v="12" actId="2711"/>
          <ac:spMkLst>
            <pc:docMk/>
            <pc:sldMk cId="3024574121" sldId="604"/>
            <ac:spMk id="20" creationId="{B2BD0939-EED6-43C4-A402-E0DB20322874}"/>
          </ac:spMkLst>
        </pc:spChg>
      </pc:sldChg>
      <pc:sldChg chg="addSp delSp modSp new del mod modClrScheme chgLayout">
        <pc:chgData name="Riny Nurhajati" userId="2514e64a-aef4-465a-b197-a819e7a88531" providerId="ADAL" clId="{9016FB5A-19FB-4DF2-99EC-E51F6B5790CC}" dt="2024-09-03T14:19:39.389" v="308" actId="2696"/>
        <pc:sldMkLst>
          <pc:docMk/>
          <pc:sldMk cId="1558533117" sldId="624"/>
        </pc:sldMkLst>
        <pc:spChg chg="del">
          <ac:chgData name="Riny Nurhajati" userId="2514e64a-aef4-465a-b197-a819e7a88531" providerId="ADAL" clId="{9016FB5A-19FB-4DF2-99EC-E51F6B5790CC}" dt="2024-09-03T13:51:22.525" v="14" actId="478"/>
          <ac:spMkLst>
            <pc:docMk/>
            <pc:sldMk cId="1558533117" sldId="624"/>
            <ac:spMk id="2" creationId="{BEB7CD8C-C2C4-131B-22CB-A88B56DF165E}"/>
          </ac:spMkLst>
        </pc:spChg>
        <pc:spChg chg="del">
          <ac:chgData name="Riny Nurhajati" userId="2514e64a-aef4-465a-b197-a819e7a88531" providerId="ADAL" clId="{9016FB5A-19FB-4DF2-99EC-E51F6B5790CC}" dt="2024-09-03T13:51:22.525" v="14" actId="478"/>
          <ac:spMkLst>
            <pc:docMk/>
            <pc:sldMk cId="1558533117" sldId="624"/>
            <ac:spMk id="3" creationId="{EFF4FD78-F812-A026-70A3-363F6CB5AE40}"/>
          </ac:spMkLst>
        </pc:spChg>
        <pc:spChg chg="del">
          <ac:chgData name="Riny Nurhajati" userId="2514e64a-aef4-465a-b197-a819e7a88531" providerId="ADAL" clId="{9016FB5A-19FB-4DF2-99EC-E51F6B5790CC}" dt="2024-09-03T13:51:22.525" v="14" actId="478"/>
          <ac:spMkLst>
            <pc:docMk/>
            <pc:sldMk cId="1558533117" sldId="624"/>
            <ac:spMk id="4" creationId="{18C3F001-3AC1-1486-4074-97CB0257EF9B}"/>
          </ac:spMkLst>
        </pc:spChg>
        <pc:spChg chg="del">
          <ac:chgData name="Riny Nurhajati" userId="2514e64a-aef4-465a-b197-a819e7a88531" providerId="ADAL" clId="{9016FB5A-19FB-4DF2-99EC-E51F6B5790CC}" dt="2024-09-03T13:51:22.525" v="14" actId="478"/>
          <ac:spMkLst>
            <pc:docMk/>
            <pc:sldMk cId="1558533117" sldId="624"/>
            <ac:spMk id="5" creationId="{9D77B530-9866-4D0C-8F97-FE6C3F85F28B}"/>
          </ac:spMkLst>
        </pc:spChg>
        <pc:spChg chg="del">
          <ac:chgData name="Riny Nurhajati" userId="2514e64a-aef4-465a-b197-a819e7a88531" providerId="ADAL" clId="{9016FB5A-19FB-4DF2-99EC-E51F6B5790CC}" dt="2024-09-03T13:51:22.525" v="14" actId="478"/>
          <ac:spMkLst>
            <pc:docMk/>
            <pc:sldMk cId="1558533117" sldId="624"/>
            <ac:spMk id="6" creationId="{E86EAAFE-D212-45DD-E8CF-2151E3E10479}"/>
          </ac:spMkLst>
        </pc:spChg>
        <pc:spChg chg="add del mod">
          <ac:chgData name="Riny Nurhajati" userId="2514e64a-aef4-465a-b197-a819e7a88531" providerId="ADAL" clId="{9016FB5A-19FB-4DF2-99EC-E51F6B5790CC}" dt="2024-09-03T13:51:27.217" v="16" actId="478"/>
          <ac:spMkLst>
            <pc:docMk/>
            <pc:sldMk cId="1558533117" sldId="624"/>
            <ac:spMk id="7" creationId="{FC3CF22F-3A10-91A4-4172-D40D53CB8973}"/>
          </ac:spMkLst>
        </pc:spChg>
        <pc:spChg chg="add del mod">
          <ac:chgData name="Riny Nurhajati" userId="2514e64a-aef4-465a-b197-a819e7a88531" providerId="ADAL" clId="{9016FB5A-19FB-4DF2-99EC-E51F6B5790CC}" dt="2024-09-03T13:51:27.217" v="16" actId="478"/>
          <ac:spMkLst>
            <pc:docMk/>
            <pc:sldMk cId="1558533117" sldId="624"/>
            <ac:spMk id="8" creationId="{2F419A26-1C34-4760-C1BC-1CB23B869C80}"/>
          </ac:spMkLst>
        </pc:spChg>
        <pc:spChg chg="add">
          <ac:chgData name="Riny Nurhajati" userId="2514e64a-aef4-465a-b197-a819e7a88531" providerId="ADAL" clId="{9016FB5A-19FB-4DF2-99EC-E51F6B5790CC}" dt="2024-09-03T13:51:28.404" v="17"/>
          <ac:spMkLst>
            <pc:docMk/>
            <pc:sldMk cId="1558533117" sldId="624"/>
            <ac:spMk id="9" creationId="{9A7CDD16-8B2B-69BB-6A7F-DEA228813AB6}"/>
          </ac:spMkLst>
        </pc:spChg>
        <pc:spChg chg="add del mod">
          <ac:chgData name="Riny Nurhajati" userId="2514e64a-aef4-465a-b197-a819e7a88531" providerId="ADAL" clId="{9016FB5A-19FB-4DF2-99EC-E51F6B5790CC}" dt="2024-09-03T13:51:47.617" v="19" actId="478"/>
          <ac:spMkLst>
            <pc:docMk/>
            <pc:sldMk cId="1558533117" sldId="624"/>
            <ac:spMk id="10" creationId="{2ADA9AD5-255D-4F52-E84C-A23B6CB814D9}"/>
          </ac:spMkLst>
        </pc:spChg>
        <pc:spChg chg="add del mod">
          <ac:chgData name="Riny Nurhajati" userId="2514e64a-aef4-465a-b197-a819e7a88531" providerId="ADAL" clId="{9016FB5A-19FB-4DF2-99EC-E51F6B5790CC}" dt="2024-09-03T13:52:18.856" v="21" actId="478"/>
          <ac:spMkLst>
            <pc:docMk/>
            <pc:sldMk cId="1558533117" sldId="624"/>
            <ac:spMk id="11" creationId="{F92F5961-E6EF-5919-0280-B6CEF289A92C}"/>
          </ac:spMkLst>
        </pc:spChg>
        <pc:spChg chg="add mod">
          <ac:chgData name="Riny Nurhajati" userId="2514e64a-aef4-465a-b197-a819e7a88531" providerId="ADAL" clId="{9016FB5A-19FB-4DF2-99EC-E51F6B5790CC}" dt="2024-09-03T14:01:04.562" v="112" actId="403"/>
          <ac:spMkLst>
            <pc:docMk/>
            <pc:sldMk cId="1558533117" sldId="624"/>
            <ac:spMk id="13" creationId="{0319B721-CEF0-6717-E695-D9A6E0F33112}"/>
          </ac:spMkLst>
        </pc:spChg>
        <pc:spChg chg="add mod">
          <ac:chgData name="Riny Nurhajati" userId="2514e64a-aef4-465a-b197-a819e7a88531" providerId="ADAL" clId="{9016FB5A-19FB-4DF2-99EC-E51F6B5790CC}" dt="2024-09-03T14:01:56.017" v="122" actId="20577"/>
          <ac:spMkLst>
            <pc:docMk/>
            <pc:sldMk cId="1558533117" sldId="624"/>
            <ac:spMk id="15" creationId="{5F0672B5-6E98-2BE0-75F6-4E4D8F64CDD7}"/>
          </ac:spMkLst>
        </pc:spChg>
        <pc:graphicFrameChg chg="add mod modGraphic">
          <ac:chgData name="Riny Nurhajati" userId="2514e64a-aef4-465a-b197-a819e7a88531" providerId="ADAL" clId="{9016FB5A-19FB-4DF2-99EC-E51F6B5790CC}" dt="2024-09-03T14:02:29.670" v="123" actId="1076"/>
          <ac:graphicFrameMkLst>
            <pc:docMk/>
            <pc:sldMk cId="1558533117" sldId="624"/>
            <ac:graphicFrameMk id="12" creationId="{FEFDD506-29B5-3EB5-7B3A-E48CC3C2D5F9}"/>
          </ac:graphicFrameMkLst>
        </pc:graphicFrameChg>
      </pc:sldChg>
      <pc:sldChg chg="addSp delSp modSp new mod">
        <pc:chgData name="Riny Nurhajati" userId="2514e64a-aef4-465a-b197-a819e7a88531" providerId="ADAL" clId="{9016FB5A-19FB-4DF2-99EC-E51F6B5790CC}" dt="2024-09-03T14:04:48.478" v="145" actId="1036"/>
        <pc:sldMkLst>
          <pc:docMk/>
          <pc:sldMk cId="893207078" sldId="625"/>
        </pc:sldMkLst>
        <pc:spChg chg="del">
          <ac:chgData name="Riny Nurhajati" userId="2514e64a-aef4-465a-b197-a819e7a88531" providerId="ADAL" clId="{9016FB5A-19FB-4DF2-99EC-E51F6B5790CC}" dt="2024-09-03T14:02:49.597" v="125" actId="478"/>
          <ac:spMkLst>
            <pc:docMk/>
            <pc:sldMk cId="893207078" sldId="625"/>
            <ac:spMk id="2" creationId="{C3CC30A7-E70A-D898-9297-D0734AEB7BE9}"/>
          </ac:spMkLst>
        </pc:spChg>
        <pc:spChg chg="del">
          <ac:chgData name="Riny Nurhajati" userId="2514e64a-aef4-465a-b197-a819e7a88531" providerId="ADAL" clId="{9016FB5A-19FB-4DF2-99EC-E51F6B5790CC}" dt="2024-09-03T14:02:49.597" v="125" actId="478"/>
          <ac:spMkLst>
            <pc:docMk/>
            <pc:sldMk cId="893207078" sldId="625"/>
            <ac:spMk id="3" creationId="{1D9363A4-D5BD-C98B-37A5-C2CD532C0B4F}"/>
          </ac:spMkLst>
        </pc:spChg>
        <pc:spChg chg="add del">
          <ac:chgData name="Riny Nurhajati" userId="2514e64a-aef4-465a-b197-a819e7a88531" providerId="ADAL" clId="{9016FB5A-19FB-4DF2-99EC-E51F6B5790CC}" dt="2024-09-03T14:02:53.333" v="127" actId="478"/>
          <ac:spMkLst>
            <pc:docMk/>
            <pc:sldMk cId="893207078" sldId="625"/>
            <ac:spMk id="5" creationId="{F3E40409-93FE-2957-52AC-BD16C5E6741C}"/>
          </ac:spMkLst>
        </pc:spChg>
        <pc:picChg chg="add mod">
          <ac:chgData name="Riny Nurhajati" userId="2514e64a-aef4-465a-b197-a819e7a88531" providerId="ADAL" clId="{9016FB5A-19FB-4DF2-99EC-E51F6B5790CC}" dt="2024-09-03T14:04:48.478" v="145" actId="1036"/>
          <ac:picMkLst>
            <pc:docMk/>
            <pc:sldMk cId="893207078" sldId="625"/>
            <ac:picMk id="6" creationId="{9D85A58F-365F-CB4B-57FC-3EE6BD139FD9}"/>
          </ac:picMkLst>
        </pc:picChg>
        <pc:picChg chg="add mod">
          <ac:chgData name="Riny Nurhajati" userId="2514e64a-aef4-465a-b197-a819e7a88531" providerId="ADAL" clId="{9016FB5A-19FB-4DF2-99EC-E51F6B5790CC}" dt="2024-09-03T14:04:43.522" v="137" actId="14100"/>
          <ac:picMkLst>
            <pc:docMk/>
            <pc:sldMk cId="893207078" sldId="625"/>
            <ac:picMk id="7" creationId="{6CB75245-EEC5-1859-56E9-F7961AF241A8}"/>
          </ac:picMkLst>
        </pc:picChg>
      </pc:sldChg>
      <pc:sldChg chg="addSp delSp modSp add mod">
        <pc:chgData name="Riny Nurhajati" userId="2514e64a-aef4-465a-b197-a819e7a88531" providerId="ADAL" clId="{9016FB5A-19FB-4DF2-99EC-E51F6B5790CC}" dt="2024-09-03T14:05:13.236" v="157" actId="1076"/>
        <pc:sldMkLst>
          <pc:docMk/>
          <pc:sldMk cId="4111756549" sldId="626"/>
        </pc:sldMkLst>
        <pc:spChg chg="add mod">
          <ac:chgData name="Riny Nurhajati" userId="2514e64a-aef4-465a-b197-a819e7a88531" providerId="ADAL" clId="{9016FB5A-19FB-4DF2-99EC-E51F6B5790CC}" dt="2024-09-03T14:05:13.236" v="157" actId="1076"/>
          <ac:spMkLst>
            <pc:docMk/>
            <pc:sldMk cId="4111756549" sldId="626"/>
            <ac:spMk id="3" creationId="{295479A3-4DF2-890E-B67C-551762489266}"/>
          </ac:spMkLst>
        </pc:spChg>
        <pc:picChg chg="del">
          <ac:chgData name="Riny Nurhajati" userId="2514e64a-aef4-465a-b197-a819e7a88531" providerId="ADAL" clId="{9016FB5A-19FB-4DF2-99EC-E51F6B5790CC}" dt="2024-09-03T14:04:53.322" v="147" actId="478"/>
          <ac:picMkLst>
            <pc:docMk/>
            <pc:sldMk cId="4111756549" sldId="626"/>
            <ac:picMk id="6" creationId="{9D85A58F-365F-CB4B-57FC-3EE6BD139FD9}"/>
          </ac:picMkLst>
        </pc:picChg>
        <pc:picChg chg="mod">
          <ac:chgData name="Riny Nurhajati" userId="2514e64a-aef4-465a-b197-a819e7a88531" providerId="ADAL" clId="{9016FB5A-19FB-4DF2-99EC-E51F6B5790CC}" dt="2024-09-03T14:05:00.944" v="151" actId="14100"/>
          <ac:picMkLst>
            <pc:docMk/>
            <pc:sldMk cId="4111756549" sldId="626"/>
            <ac:picMk id="7" creationId="{6CB75245-EEC5-1859-56E9-F7961AF241A8}"/>
          </ac:picMkLst>
        </pc:picChg>
      </pc:sldChg>
      <pc:sldChg chg="modSp new del mod">
        <pc:chgData name="Riny Nurhajati" userId="2514e64a-aef4-465a-b197-a819e7a88531" providerId="ADAL" clId="{9016FB5A-19FB-4DF2-99EC-E51F6B5790CC}" dt="2024-09-03T14:19:39.389" v="308" actId="2696"/>
        <pc:sldMkLst>
          <pc:docMk/>
          <pc:sldMk cId="3139292618" sldId="627"/>
        </pc:sldMkLst>
        <pc:spChg chg="mod">
          <ac:chgData name="Riny Nurhajati" userId="2514e64a-aef4-465a-b197-a819e7a88531" providerId="ADAL" clId="{9016FB5A-19FB-4DF2-99EC-E51F6B5790CC}" dt="2024-09-03T14:15:11.820" v="266" actId="27636"/>
          <ac:spMkLst>
            <pc:docMk/>
            <pc:sldMk cId="3139292618" sldId="627"/>
            <ac:spMk id="2" creationId="{FD823E70-7000-C472-7C73-3D3FE398451B}"/>
          </ac:spMkLst>
        </pc:spChg>
        <pc:spChg chg="mod">
          <ac:chgData name="Riny Nurhajati" userId="2514e64a-aef4-465a-b197-a819e7a88531" providerId="ADAL" clId="{9016FB5A-19FB-4DF2-99EC-E51F6B5790CC}" dt="2024-09-03T14:16:50.134" v="307" actId="20577"/>
          <ac:spMkLst>
            <pc:docMk/>
            <pc:sldMk cId="3139292618" sldId="627"/>
            <ac:spMk id="3" creationId="{3DE03B46-1012-34E9-CB5F-98F5938FB5D9}"/>
          </ac:spMkLst>
        </pc:spChg>
      </pc:sldChg>
      <pc:sldChg chg="add del">
        <pc:chgData name="Riny Nurhajati" userId="2514e64a-aef4-465a-b197-a819e7a88531" providerId="ADAL" clId="{9016FB5A-19FB-4DF2-99EC-E51F6B5790CC}" dt="2024-09-03T14:14:10.934" v="242" actId="47"/>
        <pc:sldMkLst>
          <pc:docMk/>
          <pc:sldMk cId="276937471" sldId="62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C93CE-9105-4C5D-BE5C-DB8D0F80C584}" type="datetimeFigureOut">
              <a:rPr lang="en-ID" smtClean="0"/>
              <a:t>03/09/2024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1A3AF-2EEC-40F5-B9BB-DE942D99939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911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7987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2085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4746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0598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4910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8889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6485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B99D51FB-CBEC-42E6-9FAC-8A33701891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9346AA1-9FB5-41EB-8C7D-9B8B3F74613D}" type="slidenum">
              <a:rPr lang="en-US" altLang="en-US" sz="1200" b="0">
                <a:latin typeface="Times New Roman" panose="02020603050405020304" pitchFamily="18" charset="0"/>
              </a:rPr>
              <a:pPr eaLnBrk="1" hangingPunct="1"/>
              <a:t>36</a:t>
            </a:fld>
            <a:endParaRPr lang="en-US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29DFAC69-6EE1-42D7-BF35-C1D6EEE4FF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5063" y="688975"/>
            <a:ext cx="4587875" cy="3441700"/>
          </a:xfrm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8CF457D6-E045-4A3E-85B6-374A4A813E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D815-2C57-4D5F-BFFF-8DA6A59977CE}" type="datetimeFigureOut">
              <a:rPr lang="en-ID" smtClean="0"/>
              <a:t>03/09/2024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6C0-2C9E-467F-962B-3ABB46DEBC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41540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D815-2C57-4D5F-BFFF-8DA6A59977CE}" type="datetimeFigureOut">
              <a:rPr lang="en-ID" smtClean="0"/>
              <a:t>03/09/2024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6C0-2C9E-467F-962B-3ABB46DEBC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44567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D815-2C57-4D5F-BFFF-8DA6A59977CE}" type="datetimeFigureOut">
              <a:rPr lang="en-ID" smtClean="0"/>
              <a:t>03/09/2024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6C0-2C9E-467F-962B-3ABB46DEBC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40777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le Slide_Deep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9144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6055902" y="3124200"/>
            <a:ext cx="1565759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643063" y="609600"/>
            <a:ext cx="5857875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2857" y="1905000"/>
            <a:ext cx="4398287" cy="2275238"/>
          </a:xfrm>
        </p:spPr>
        <p:txBody>
          <a:bodyPr anchor="t">
            <a:normAutofit/>
          </a:bodyPr>
          <a:lstStyle>
            <a:lvl1pPr algn="ctr">
              <a:defRPr lang="en-US" sz="3750" kern="1200" cap="all" spc="75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4780" y="4297679"/>
            <a:ext cx="3054440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5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350"/>
            </a:lvl4pPr>
            <a:lvl5pPr marL="1371600" indent="0" algn="ctr">
              <a:buNone/>
              <a:defRPr sz="1350"/>
            </a:lvl5pPr>
            <a:lvl6pPr marL="1714500" indent="0" algn="ctr">
              <a:buNone/>
              <a:defRPr sz="1350"/>
            </a:lvl6pPr>
            <a:lvl7pPr marL="2057400" indent="0" algn="ctr">
              <a:buNone/>
              <a:defRPr sz="1350"/>
            </a:lvl7pPr>
            <a:lvl8pPr marL="2400300" indent="0" algn="ctr">
              <a:buNone/>
              <a:defRPr sz="1350"/>
            </a:lvl8pPr>
            <a:lvl9pPr marL="2743200" indent="0" algn="ctr">
              <a:buNone/>
              <a:defRPr sz="13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629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 Caption Content_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6246965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2950" y="609600"/>
            <a:ext cx="348615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2975" y="3962400"/>
            <a:ext cx="30861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3000" b="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3425" y="4114800"/>
            <a:ext cx="36576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350"/>
            </a:lvl4pPr>
            <a:lvl5pPr marL="1371600" indent="0" algn="ctr">
              <a:buNone/>
              <a:defRPr sz="1350"/>
            </a:lvl5pPr>
            <a:lvl6pPr marL="1714500" indent="0" algn="ctr">
              <a:buNone/>
              <a:defRPr sz="1350"/>
            </a:lvl6pPr>
            <a:lvl7pPr marL="2057400" indent="0" algn="ctr">
              <a:buNone/>
              <a:defRPr sz="1350"/>
            </a:lvl7pPr>
            <a:lvl8pPr marL="2400300" indent="0" algn="ctr">
              <a:buNone/>
              <a:defRPr sz="1350"/>
            </a:lvl8pPr>
            <a:lvl9pPr marL="2743200" indent="0" algn="ctr">
              <a:buNone/>
              <a:defRPr sz="13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133350" y="4868318"/>
            <a:ext cx="1219200" cy="169364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3619500" y="4868319"/>
            <a:ext cx="1219200" cy="169364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5872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9144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1274" y="3735623"/>
            <a:ext cx="3760470" cy="2408917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3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" y="112977"/>
            <a:ext cx="9143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38376498-C218-4EDB-8416-A59802EF2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29250" y="1981199"/>
            <a:ext cx="3292157" cy="4163339"/>
          </a:xfr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5692140" y="2286000"/>
            <a:ext cx="2766060" cy="358140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2"/>
                </a:solidFill>
              </a:defRPr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EC81B64-070E-43F3-BCB5-833AB965D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11708" y="3717926"/>
            <a:ext cx="685800" cy="93027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D5893EC-1256-429B-9581-379342C23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1591" y="6339840"/>
            <a:ext cx="22671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7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496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ide patch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6246965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9144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0600"/>
            <a:ext cx="810387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3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363411" y="2035302"/>
            <a:ext cx="3234633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05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8630" y="2280181"/>
            <a:ext cx="370332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15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317320" y="1935993"/>
            <a:ext cx="820587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553349" y="3576256"/>
            <a:ext cx="4044694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05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11480" y="3846999"/>
            <a:ext cx="301752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15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580881" y="3502811"/>
            <a:ext cx="820587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1591" y="6339840"/>
            <a:ext cx="22671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7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3712275" y="5117210"/>
            <a:ext cx="4885769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05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11481" y="5362089"/>
            <a:ext cx="221742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15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760294" y="5017901"/>
            <a:ext cx="820587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9F57DF2-7AB9-4D3A-AADE-E93D5621B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246965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</p:spTree>
    <p:extLst>
      <p:ext uri="{BB962C8B-B14F-4D97-AF65-F5344CB8AC3E}">
        <p14:creationId xmlns:p14="http://schemas.microsoft.com/office/powerpoint/2010/main" val="861990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" y="5378959"/>
            <a:ext cx="9143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9144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6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787" y="990600"/>
            <a:ext cx="6858000" cy="2590800"/>
          </a:xfrm>
          <a:noFill/>
        </p:spPr>
        <p:txBody>
          <a:bodyPr anchor="t"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2286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033509-FE6E-46FC-85C8-B777FBA2F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1591" y="6339840"/>
            <a:ext cx="22671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lIns="0" tIns="45720" rIns="0" bIns="45720" rtlCol="0" anchor="ctr"/>
          <a:lstStyle>
            <a:lvl1pPr algn="ctr">
              <a:defRPr sz="7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03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Emphasis-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9144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0600"/>
            <a:ext cx="8103870" cy="707886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1480" y="2667000"/>
            <a:ext cx="771652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6246965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76400"/>
            <a:ext cx="8128000" cy="341632"/>
          </a:xfrm>
          <a:solidFill>
            <a:schemeClr val="accent1"/>
          </a:solidFill>
        </p:spPr>
        <p:txBody>
          <a:bodyPr wrap="square" lIns="640080" rIns="91440">
            <a:sp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8E95652-9528-4150-8049-C40C3BB1B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1591" y="6339840"/>
            <a:ext cx="22671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7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0845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D815-2C57-4D5F-BFFF-8DA6A59977CE}" type="datetimeFigureOut">
              <a:rPr lang="en-ID" smtClean="0"/>
              <a:t>03/09/2024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6C0-2C9E-467F-962B-3ABB46DEBC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3285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D815-2C57-4D5F-BFFF-8DA6A59977CE}" type="datetimeFigureOut">
              <a:rPr lang="en-ID" smtClean="0"/>
              <a:t>03/09/2024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6C0-2C9E-467F-962B-3ABB46DEBC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67725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D815-2C57-4D5F-BFFF-8DA6A59977CE}" type="datetimeFigureOut">
              <a:rPr lang="en-ID" smtClean="0"/>
              <a:t>03/09/2024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6C0-2C9E-467F-962B-3ABB46DEBC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8580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D815-2C57-4D5F-BFFF-8DA6A59977CE}" type="datetimeFigureOut">
              <a:rPr lang="en-ID" smtClean="0"/>
              <a:t>03/09/2024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6C0-2C9E-467F-962B-3ABB46DEBC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82091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D815-2C57-4D5F-BFFF-8DA6A59977CE}" type="datetimeFigureOut">
              <a:rPr lang="en-ID" smtClean="0"/>
              <a:t>03/09/2024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6C0-2C9E-467F-962B-3ABB46DEBC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14328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D815-2C57-4D5F-BFFF-8DA6A59977CE}" type="datetimeFigureOut">
              <a:rPr lang="en-ID" smtClean="0"/>
              <a:t>03/09/2024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6C0-2C9E-467F-962B-3ABB46DEBC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14186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D815-2C57-4D5F-BFFF-8DA6A59977CE}" type="datetimeFigureOut">
              <a:rPr lang="en-ID" smtClean="0"/>
              <a:t>03/09/2024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6C0-2C9E-467F-962B-3ABB46DEBC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97404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D815-2C57-4D5F-BFFF-8DA6A59977CE}" type="datetimeFigureOut">
              <a:rPr lang="en-ID" smtClean="0"/>
              <a:t>03/09/2024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6C0-2C9E-467F-962B-3ABB46DEBC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04550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D815-2C57-4D5F-BFFF-8DA6A59977CE}" type="datetimeFigureOut">
              <a:rPr lang="en-ID" smtClean="0"/>
              <a:t>03/09/2024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DC6C0-2C9E-467F-962B-3ABB46DEBC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47919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fif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9890287-4DB6-4C87-AEAF-17E9594F4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7813" b="7813"/>
          <a:stretch>
            <a:fillRect/>
          </a:stretch>
        </p:blipFill>
        <p:spPr/>
      </p:pic>
      <p:sp>
        <p:nvSpPr>
          <p:cNvPr id="285" name="Text Placeholder 284">
            <a:extLst>
              <a:ext uri="{FF2B5EF4-FFF2-40B4-BE49-F238E27FC236}">
                <a16:creationId xmlns:a16="http://schemas.microsoft.com/office/drawing/2014/main" id="{C0BF9B80-F084-4423-8C1C-E79BE8298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86" name="Text Placeholder 285">
            <a:extLst>
              <a:ext uri="{FF2B5EF4-FFF2-40B4-BE49-F238E27FC236}">
                <a16:creationId xmlns:a16="http://schemas.microsoft.com/office/drawing/2014/main" id="{9626180B-FF05-48CF-BFB3-C95C9B5DA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solidFill>
            <a:srgbClr val="3B2C92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933031D-018B-489E-B613-2113C1CD23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err="1"/>
              <a:t>dATABASE</a:t>
            </a:r>
            <a:endParaRPr lang="en-US" sz="5400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06F8B2E-A7F5-4413-BEED-BFF7C3D9FF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100" dirty="0"/>
              <a:t>Riny Nurhajati, S.T., M.T.I.</a:t>
            </a:r>
          </a:p>
        </p:txBody>
      </p:sp>
    </p:spTree>
    <p:extLst>
      <p:ext uri="{BB962C8B-B14F-4D97-AF65-F5344CB8AC3E}">
        <p14:creationId xmlns:p14="http://schemas.microsoft.com/office/powerpoint/2010/main" val="3135228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Basis Data</a:t>
            </a:r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/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2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0C12DE7-58E3-4EBB-88A0-13FBF01C6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486" y="2479431"/>
            <a:ext cx="7485185" cy="3798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110000"/>
              <a:buFont typeface="Wingdings" panose="05000000000000000000" pitchFamily="2" charset="2"/>
              <a:buChar char="§"/>
            </a:pPr>
            <a:endParaRPr lang="it-IT" altLang="en-US" sz="2215" b="0">
              <a:latin typeface="Arial Narrow" panose="020B0606020202030204" pitchFamily="34" charset="0"/>
            </a:endParaRPr>
          </a:p>
        </p:txBody>
      </p:sp>
      <p:sp>
        <p:nvSpPr>
          <p:cNvPr id="17" name="Rectangle 2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179FEDC-9E45-4D54-8DDD-1BA393330B20}"/>
              </a:ext>
            </a:extLst>
          </p:cNvPr>
          <p:cNvSpPr txBox="1">
            <a:spLocks noChangeArrowheads="1"/>
          </p:cNvSpPr>
          <p:nvPr/>
        </p:nvSpPr>
        <p:spPr>
          <a:xfrm>
            <a:off x="635486" y="2690446"/>
            <a:ext cx="7244862" cy="3587262"/>
          </a:xfrm>
          <a:prstGeom prst="rect">
            <a:avLst/>
          </a:prstGeom>
        </p:spPr>
        <p:txBody>
          <a:bodyPr/>
          <a:lstStyle/>
          <a:p>
            <a:pPr marL="335582" indent="-335582">
              <a:spcBef>
                <a:spcPct val="200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/>
            </a:pPr>
            <a:endParaRPr lang="en-GB" sz="1662" kern="0" dirty="0">
              <a:latin typeface="Arial Narrow" pitchFamily="34" charset="0"/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79866444-CE92-48BD-9A9E-76A946D7F4B4}"/>
              </a:ext>
            </a:extLst>
          </p:cNvPr>
          <p:cNvSpPr txBox="1">
            <a:spLocks noChangeArrowheads="1"/>
          </p:cNvSpPr>
          <p:nvPr/>
        </p:nvSpPr>
        <p:spPr>
          <a:xfrm>
            <a:off x="461106" y="2795954"/>
            <a:ext cx="3798277" cy="63304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 typeface="Wingdings" charset="2"/>
              <a:buNone/>
              <a:defRPr/>
            </a:pPr>
            <a:r>
              <a:rPr lang="en-US" sz="4062" dirty="0"/>
              <a:t>BASIS</a:t>
            </a:r>
            <a:r>
              <a:rPr lang="id-ID" sz="4062" dirty="0"/>
              <a:t> + </a:t>
            </a:r>
            <a:r>
              <a:rPr lang="en-US" sz="4062" dirty="0"/>
              <a:t>DATA</a:t>
            </a: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8B4142A9-BA8E-4D6E-84F1-8815F0642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3968" y="3358662"/>
            <a:ext cx="4994031" cy="1547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charset="2"/>
              <a:buNone/>
              <a:defRPr/>
            </a:pPr>
            <a:r>
              <a:rPr lang="en-US" sz="2400" dirty="0" err="1"/>
              <a:t>representasi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fakta</a:t>
            </a:r>
            <a:r>
              <a:rPr lang="en-US" sz="2400" dirty="0"/>
              <a:t> </a:t>
            </a:r>
            <a:r>
              <a:rPr lang="en-US" sz="2400" dirty="0" err="1"/>
              <a:t>dunia</a:t>
            </a:r>
            <a:r>
              <a:rPr lang="en-US" sz="2400" dirty="0"/>
              <a:t> yang </a:t>
            </a:r>
            <a:r>
              <a:rPr lang="en-US" sz="2400" dirty="0" err="1"/>
              <a:t>direkam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bentuk</a:t>
            </a:r>
            <a:r>
              <a:rPr lang="en-US" sz="2400" dirty="0"/>
              <a:t> </a:t>
            </a:r>
            <a:r>
              <a:rPr lang="en-US" sz="2400" dirty="0" err="1"/>
              <a:t>angka</a:t>
            </a:r>
            <a:r>
              <a:rPr lang="en-US" sz="2400" dirty="0"/>
              <a:t>, </a:t>
            </a:r>
            <a:r>
              <a:rPr lang="en-US" sz="2400" dirty="0" err="1"/>
              <a:t>huruf</a:t>
            </a:r>
            <a:r>
              <a:rPr lang="en-US" sz="2400" dirty="0"/>
              <a:t>, </a:t>
            </a:r>
            <a:r>
              <a:rPr lang="en-US" sz="2400" dirty="0" err="1"/>
              <a:t>simbol</a:t>
            </a:r>
            <a:r>
              <a:rPr lang="en-US" sz="2400" dirty="0"/>
              <a:t>, </a:t>
            </a:r>
            <a:r>
              <a:rPr lang="en-US" sz="2400" dirty="0" err="1"/>
              <a:t>teks</a:t>
            </a:r>
            <a:r>
              <a:rPr lang="en-US" sz="1662" dirty="0"/>
              <a:t>, </a:t>
            </a:r>
            <a:r>
              <a:rPr lang="en-US" sz="2400" dirty="0" err="1"/>
              <a:t>gambar</a:t>
            </a:r>
            <a:r>
              <a:rPr lang="en-US" sz="2400" dirty="0"/>
              <a:t>, </a:t>
            </a:r>
            <a:r>
              <a:rPr lang="en-US" sz="2400" dirty="0" err="1"/>
              <a:t>bunyi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kombinasinya</a:t>
            </a:r>
            <a:r>
              <a:rPr lang="en-US" sz="2400" dirty="0"/>
              <a:t>.</a:t>
            </a: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B2BD0939-EED6-43C4-A402-E0DB20322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6860" y="5398477"/>
            <a:ext cx="4994031" cy="773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en-US" sz="2400" dirty="0" err="1"/>
              <a:t>markas</a:t>
            </a:r>
            <a:r>
              <a:rPr lang="en-US" sz="2400" dirty="0"/>
              <a:t> / </a:t>
            </a:r>
            <a:r>
              <a:rPr lang="en-US" sz="2400" dirty="0" err="1"/>
              <a:t>tempat</a:t>
            </a:r>
            <a:r>
              <a:rPr lang="en-US" sz="2400" dirty="0"/>
              <a:t>  </a:t>
            </a:r>
            <a:r>
              <a:rPr lang="en-US" sz="2400" dirty="0" err="1"/>
              <a:t>berkumpul</a:t>
            </a:r>
            <a:r>
              <a:rPr lang="en-US" sz="2400" dirty="0"/>
              <a:t> / </a:t>
            </a:r>
            <a:r>
              <a:rPr lang="en-US" sz="2400" dirty="0" err="1"/>
              <a:t>tempat</a:t>
            </a:r>
            <a:r>
              <a:rPr lang="en-US" sz="2400" dirty="0"/>
              <a:t> </a:t>
            </a:r>
            <a:r>
              <a:rPr lang="en-US" sz="2400" dirty="0" err="1"/>
              <a:t>bersarang</a:t>
            </a:r>
            <a:r>
              <a:rPr lang="en-US" sz="2400" dirty="0"/>
              <a:t> / </a:t>
            </a:r>
            <a:r>
              <a:rPr lang="en-US" sz="2400" dirty="0" err="1"/>
              <a:t>gudang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cxnSp>
        <p:nvCxnSpPr>
          <p:cNvPr id="21" name="Shape 8">
            <a:extLst>
              <a:ext uri="{FF2B5EF4-FFF2-40B4-BE49-F238E27FC236}">
                <a16:creationId xmlns:a16="http://schemas.microsoft.com/office/drawing/2014/main" id="{260F87F1-68C4-4EC1-9447-84CA16939741}"/>
              </a:ext>
            </a:extLst>
          </p:cNvPr>
          <p:cNvCxnSpPr>
            <a:endCxn id="20" idx="1"/>
          </p:cNvCxnSpPr>
          <p:nvPr/>
        </p:nvCxnSpPr>
        <p:spPr>
          <a:xfrm rot="16200000" flipH="1">
            <a:off x="56660" y="4185139"/>
            <a:ext cx="2426677" cy="773723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hape 9">
            <a:extLst>
              <a:ext uri="{FF2B5EF4-FFF2-40B4-BE49-F238E27FC236}">
                <a16:creationId xmlns:a16="http://schemas.microsoft.com/office/drawing/2014/main" id="{A55DE69D-9515-4D03-8F5B-1F68427CD0DD}"/>
              </a:ext>
            </a:extLst>
          </p:cNvPr>
          <p:cNvCxnSpPr>
            <a:endCxn id="19" idx="1"/>
          </p:cNvCxnSpPr>
          <p:nvPr/>
        </p:nvCxnSpPr>
        <p:spPr>
          <a:xfrm rot="16200000" flipH="1">
            <a:off x="2395414" y="3393831"/>
            <a:ext cx="844062" cy="633046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574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Text Box 3">
            <a:extLst>
              <a:ext uri="{FF2B5EF4-FFF2-40B4-BE49-F238E27FC236}">
                <a16:creationId xmlns:a16="http://schemas.microsoft.com/office/drawing/2014/main" id="{BBBFCACC-05F3-4060-88D5-39884B5E3E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9656" y="980343"/>
            <a:ext cx="170510" cy="42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4399" tIns="42200" rIns="84399" bIns="422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endParaRPr lang="en-US" altLang="en-US" sz="2215">
              <a:latin typeface="Arial Narrow" panose="020B0606020202030204" pitchFamily="34" charset="0"/>
              <a:ea typeface="BatangChe" panose="02030609000101010101" pitchFamily="49" charset="-127"/>
            </a:endParaRPr>
          </a:p>
        </p:txBody>
      </p:sp>
      <p:sp>
        <p:nvSpPr>
          <p:cNvPr id="5127" name="Rectangle 2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4C80F46-7B17-41BE-9175-12EA403AF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2009" y="1614515"/>
            <a:ext cx="7485185" cy="3798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110000"/>
              <a:buFont typeface="Wingdings" panose="05000000000000000000" pitchFamily="2" charset="2"/>
              <a:buChar char="§"/>
            </a:pPr>
            <a:endParaRPr lang="it-IT" altLang="en-US" sz="2215" b="0">
              <a:latin typeface="Arial Narrow" panose="020B0606020202030204" pitchFamily="34" charset="0"/>
            </a:endParaRPr>
          </a:p>
        </p:txBody>
      </p:sp>
      <p:sp>
        <p:nvSpPr>
          <p:cNvPr id="9" name="Rectangle 2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E969E3F-60AA-4C86-A7AE-96436893E910}"/>
              </a:ext>
            </a:extLst>
          </p:cNvPr>
          <p:cNvSpPr txBox="1">
            <a:spLocks noChangeArrowheads="1"/>
          </p:cNvSpPr>
          <p:nvPr/>
        </p:nvSpPr>
        <p:spPr>
          <a:xfrm>
            <a:off x="920994" y="1406430"/>
            <a:ext cx="7302011" cy="4220308"/>
          </a:xfrm>
          <a:prstGeom prst="rect">
            <a:avLst/>
          </a:prstGeom>
        </p:spPr>
        <p:txBody>
          <a:bodyPr/>
          <a:lstStyle/>
          <a:p>
            <a:pPr marL="335582" indent="-335582">
              <a:spcBef>
                <a:spcPct val="200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/>
            </a:pPr>
            <a:endParaRPr lang="en-GB" sz="1662" kern="0" dirty="0">
              <a:latin typeface="Arial Narrow" pitchFamily="34" charset="0"/>
            </a:endParaRPr>
          </a:p>
        </p:txBody>
      </p:sp>
      <p:sp>
        <p:nvSpPr>
          <p:cNvPr id="5132" name="Rectangle 2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E97EFAE5-2321-4BA4-9649-89CDC9BC8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656" y="1544176"/>
            <a:ext cx="7696200" cy="4009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0850" indent="-450850" eaLnBrk="0" hangingPunct="0">
              <a:tabLst>
                <a:tab pos="1160463" algn="l"/>
              </a:tabLs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tabLst>
                <a:tab pos="1160463" algn="l"/>
              </a:tabLs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tabLst>
                <a:tab pos="1160463" algn="l"/>
              </a:tabLs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tabLst>
                <a:tab pos="1160463" algn="l"/>
              </a:tabLs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tabLst>
                <a:tab pos="1160463" algn="l"/>
              </a:tabLs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60463" algn="l"/>
              </a:tabLs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60463" algn="l"/>
              </a:tabLs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60463" algn="l"/>
              </a:tabLs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60463" algn="l"/>
              </a:tabLs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endParaRPr lang="en-US" altLang="en-US" b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5133" name="Rectangle 2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84E339C8-BB9E-42F3-86F3-F4D5C86CA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4183" y="1627703"/>
            <a:ext cx="7696200" cy="358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tabLst>
                <a:tab pos="1258888" algn="l"/>
              </a:tabLs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tabLst>
                <a:tab pos="1258888" algn="l"/>
              </a:tabLs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tabLst>
                <a:tab pos="1258888" algn="l"/>
              </a:tabLs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tabLst>
                <a:tab pos="1258888" algn="l"/>
              </a:tabLs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tabLst>
                <a:tab pos="1258888" algn="l"/>
              </a:tabLs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58888" algn="l"/>
              </a:tabLs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58888" algn="l"/>
              </a:tabLs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58888" algn="l"/>
              </a:tabLs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58888" algn="l"/>
              </a:tabLs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Tahoma" panose="020B0604030504040204" pitchFamily="34" charset="0"/>
              <a:buAutoNum type="arabicPeriod"/>
            </a:pPr>
            <a:endParaRPr lang="en-US" altLang="en-US" sz="2585" i="1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9306E821-3D1F-40C5-9DDB-71723ACD4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978" y="1624773"/>
            <a:ext cx="2672862" cy="490134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585" dirty="0">
                <a:solidFill>
                  <a:srgbClr val="FF00FF"/>
                </a:solidFill>
              </a:rPr>
              <a:t>BASIS DATA</a:t>
            </a:r>
          </a:p>
        </p:txBody>
      </p:sp>
      <p:sp>
        <p:nvSpPr>
          <p:cNvPr id="5135" name="Line 7">
            <a:extLst>
              <a:ext uri="{FF2B5EF4-FFF2-40B4-BE49-F238E27FC236}">
                <a16:creationId xmlns:a16="http://schemas.microsoft.com/office/drawing/2014/main" id="{2804BADA-9857-4598-80B5-40C3152DDEA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6091" y="2103953"/>
            <a:ext cx="0" cy="73855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 sz="1662"/>
          </a:p>
        </p:txBody>
      </p:sp>
      <p:sp>
        <p:nvSpPr>
          <p:cNvPr id="5136" name="Text Box 8">
            <a:extLst>
              <a:ext uri="{FF2B5EF4-FFF2-40B4-BE49-F238E27FC236}">
                <a16:creationId xmlns:a16="http://schemas.microsoft.com/office/drawing/2014/main" id="{37E4C663-9944-477E-A2D7-2DB2E6362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5156" y="2842508"/>
            <a:ext cx="5697415" cy="859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62" b="0">
                <a:solidFill>
                  <a:srgbClr val="000000"/>
                </a:solidFill>
              </a:rPr>
              <a:t>Himpunan kelompok data (arsip) yang saling berhubungan yang diorganisasi sedemikian rupa agar kelak dapat dimanfaatkan kembali dengan cepat dan mudah</a:t>
            </a:r>
          </a:p>
        </p:txBody>
      </p:sp>
      <p:sp>
        <p:nvSpPr>
          <p:cNvPr id="5137" name="Line 9">
            <a:extLst>
              <a:ext uri="{FF2B5EF4-FFF2-40B4-BE49-F238E27FC236}">
                <a16:creationId xmlns:a16="http://schemas.microsoft.com/office/drawing/2014/main" id="{A9C56D6D-EF0A-49D3-A6B3-ACB226BCFE9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42368" y="2111281"/>
            <a:ext cx="0" cy="158261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 sz="1662"/>
          </a:p>
        </p:txBody>
      </p:sp>
      <p:sp>
        <p:nvSpPr>
          <p:cNvPr id="5138" name="Text Box 10">
            <a:extLst>
              <a:ext uri="{FF2B5EF4-FFF2-40B4-BE49-F238E27FC236}">
                <a16:creationId xmlns:a16="http://schemas.microsoft.com/office/drawing/2014/main" id="{9A63093A-B1E9-437C-8D68-F6D010AE7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1691" y="3764235"/>
            <a:ext cx="6682154" cy="859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62" b="0" dirty="0">
                <a:solidFill>
                  <a:srgbClr val="000000"/>
                </a:solidFill>
              </a:rPr>
              <a:t>Kumpulan data yang </a:t>
            </a:r>
            <a:r>
              <a:rPr lang="en-US" altLang="en-US" sz="1662" b="0" dirty="0" err="1">
                <a:solidFill>
                  <a:srgbClr val="000000"/>
                </a:solidFill>
              </a:rPr>
              <a:t>saling</a:t>
            </a:r>
            <a:r>
              <a:rPr lang="en-US" altLang="en-US" sz="1662" b="0" dirty="0">
                <a:solidFill>
                  <a:srgbClr val="000000"/>
                </a:solidFill>
              </a:rPr>
              <a:t> </a:t>
            </a:r>
            <a:r>
              <a:rPr lang="en-US" altLang="en-US" sz="1662" b="0" dirty="0" err="1">
                <a:solidFill>
                  <a:srgbClr val="000000"/>
                </a:solidFill>
              </a:rPr>
              <a:t>berhubungan</a:t>
            </a:r>
            <a:r>
              <a:rPr lang="en-US" altLang="en-US" sz="1662" b="0" dirty="0">
                <a:solidFill>
                  <a:srgbClr val="000000"/>
                </a:solidFill>
              </a:rPr>
              <a:t> yang </a:t>
            </a:r>
            <a:r>
              <a:rPr lang="en-US" altLang="en-US" sz="1662" b="0" dirty="0" err="1">
                <a:solidFill>
                  <a:srgbClr val="000000"/>
                </a:solidFill>
              </a:rPr>
              <a:t>disimpan</a:t>
            </a:r>
            <a:r>
              <a:rPr lang="en-US" altLang="en-US" sz="1662" b="0" dirty="0">
                <a:solidFill>
                  <a:srgbClr val="000000"/>
                </a:solidFill>
              </a:rPr>
              <a:t> </a:t>
            </a:r>
            <a:r>
              <a:rPr lang="en-US" altLang="en-US" sz="1662" b="0" dirty="0" err="1">
                <a:solidFill>
                  <a:srgbClr val="000000"/>
                </a:solidFill>
              </a:rPr>
              <a:t>secara</a:t>
            </a:r>
            <a:r>
              <a:rPr lang="en-US" altLang="en-US" sz="1662" b="0" dirty="0">
                <a:solidFill>
                  <a:srgbClr val="000000"/>
                </a:solidFill>
              </a:rPr>
              <a:t> </a:t>
            </a:r>
            <a:r>
              <a:rPr lang="en-US" altLang="en-US" sz="1662" b="0" dirty="0" err="1">
                <a:solidFill>
                  <a:srgbClr val="000000"/>
                </a:solidFill>
              </a:rPr>
              <a:t>bersama</a:t>
            </a:r>
            <a:r>
              <a:rPr lang="en-US" altLang="en-US" sz="1662" b="0" dirty="0">
                <a:solidFill>
                  <a:srgbClr val="000000"/>
                </a:solidFill>
              </a:rPr>
              <a:t> </a:t>
            </a:r>
            <a:r>
              <a:rPr lang="en-US" altLang="en-US" sz="1662" b="0" dirty="0" err="1">
                <a:solidFill>
                  <a:srgbClr val="000000"/>
                </a:solidFill>
              </a:rPr>
              <a:t>sedemikian</a:t>
            </a:r>
            <a:r>
              <a:rPr lang="en-US" altLang="en-US" sz="1662" b="0" dirty="0">
                <a:solidFill>
                  <a:srgbClr val="000000"/>
                </a:solidFill>
              </a:rPr>
              <a:t> </a:t>
            </a:r>
            <a:r>
              <a:rPr lang="en-US" altLang="en-US" sz="1662" b="0" dirty="0" err="1">
                <a:solidFill>
                  <a:srgbClr val="000000"/>
                </a:solidFill>
              </a:rPr>
              <a:t>rupa</a:t>
            </a:r>
            <a:r>
              <a:rPr lang="en-US" altLang="en-US" sz="1662" b="0" dirty="0">
                <a:solidFill>
                  <a:srgbClr val="000000"/>
                </a:solidFill>
              </a:rPr>
              <a:t> dan </a:t>
            </a:r>
            <a:r>
              <a:rPr lang="en-US" altLang="en-US" sz="1662" b="0" dirty="0" err="1">
                <a:solidFill>
                  <a:srgbClr val="000000"/>
                </a:solidFill>
              </a:rPr>
              <a:t>tanpa</a:t>
            </a:r>
            <a:r>
              <a:rPr lang="en-US" altLang="en-US" sz="1662" b="0" dirty="0">
                <a:solidFill>
                  <a:srgbClr val="000000"/>
                </a:solidFill>
              </a:rPr>
              <a:t> </a:t>
            </a:r>
            <a:r>
              <a:rPr lang="en-US" altLang="en-US" sz="1662" b="0" dirty="0" err="1">
                <a:solidFill>
                  <a:srgbClr val="000000"/>
                </a:solidFill>
              </a:rPr>
              <a:t>pengulangan</a:t>
            </a:r>
            <a:r>
              <a:rPr lang="en-US" altLang="en-US" sz="1662" b="0" dirty="0">
                <a:solidFill>
                  <a:srgbClr val="000000"/>
                </a:solidFill>
              </a:rPr>
              <a:t> (</a:t>
            </a:r>
            <a:r>
              <a:rPr lang="en-US" altLang="en-US" sz="1662" b="0" i="1" dirty="0">
                <a:solidFill>
                  <a:srgbClr val="000000"/>
                </a:solidFill>
              </a:rPr>
              <a:t>redundancy</a:t>
            </a:r>
            <a:r>
              <a:rPr lang="en-US" altLang="en-US" sz="1662" b="0" dirty="0">
                <a:solidFill>
                  <a:srgbClr val="000000"/>
                </a:solidFill>
              </a:rPr>
              <a:t>) yang </a:t>
            </a:r>
            <a:r>
              <a:rPr lang="en-US" altLang="en-US" sz="1662" b="0" dirty="0" err="1">
                <a:solidFill>
                  <a:srgbClr val="000000"/>
                </a:solidFill>
              </a:rPr>
              <a:t>tidak</a:t>
            </a:r>
            <a:r>
              <a:rPr lang="en-US" altLang="en-US" sz="1662" b="0" dirty="0">
                <a:solidFill>
                  <a:srgbClr val="000000"/>
                </a:solidFill>
              </a:rPr>
              <a:t> </a:t>
            </a:r>
            <a:r>
              <a:rPr lang="en-US" altLang="en-US" sz="1662" b="0" dirty="0" err="1">
                <a:solidFill>
                  <a:srgbClr val="000000"/>
                </a:solidFill>
              </a:rPr>
              <a:t>perlu</a:t>
            </a:r>
            <a:r>
              <a:rPr lang="en-US" altLang="en-US" sz="1662" b="0" dirty="0">
                <a:solidFill>
                  <a:srgbClr val="000000"/>
                </a:solidFill>
              </a:rPr>
              <a:t>, untuk </a:t>
            </a:r>
            <a:r>
              <a:rPr lang="en-US" altLang="en-US" sz="1662" b="0" dirty="0" err="1">
                <a:solidFill>
                  <a:srgbClr val="000000"/>
                </a:solidFill>
              </a:rPr>
              <a:t>memenuhi</a:t>
            </a:r>
            <a:r>
              <a:rPr lang="en-US" altLang="en-US" sz="1662" b="0" dirty="0">
                <a:solidFill>
                  <a:srgbClr val="000000"/>
                </a:solidFill>
              </a:rPr>
              <a:t> </a:t>
            </a:r>
            <a:r>
              <a:rPr lang="en-US" altLang="en-US" sz="1662" b="0" dirty="0" err="1">
                <a:solidFill>
                  <a:srgbClr val="000000"/>
                </a:solidFill>
              </a:rPr>
              <a:t>berbagai</a:t>
            </a:r>
            <a:r>
              <a:rPr lang="en-US" altLang="en-US" sz="1662" b="0" dirty="0">
                <a:solidFill>
                  <a:srgbClr val="000000"/>
                </a:solidFill>
              </a:rPr>
              <a:t> </a:t>
            </a:r>
            <a:r>
              <a:rPr lang="en-US" altLang="en-US" sz="1662" b="0" dirty="0" err="1">
                <a:solidFill>
                  <a:srgbClr val="000000"/>
                </a:solidFill>
              </a:rPr>
              <a:t>kebutuhan</a:t>
            </a:r>
            <a:endParaRPr lang="en-US" altLang="en-US" sz="1662" b="0" dirty="0">
              <a:solidFill>
                <a:srgbClr val="000000"/>
              </a:solidFill>
            </a:endParaRPr>
          </a:p>
        </p:txBody>
      </p:sp>
      <p:sp>
        <p:nvSpPr>
          <p:cNvPr id="5139" name="Line 11">
            <a:extLst>
              <a:ext uri="{FF2B5EF4-FFF2-40B4-BE49-F238E27FC236}">
                <a16:creationId xmlns:a16="http://schemas.microsoft.com/office/drawing/2014/main" id="{4F67CA7C-D060-4B8A-A9C4-48DA9566744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38983" y="2111281"/>
            <a:ext cx="0" cy="256735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 sz="1662"/>
          </a:p>
        </p:txBody>
      </p:sp>
      <p:sp>
        <p:nvSpPr>
          <p:cNvPr id="5140" name="Text Box 12">
            <a:extLst>
              <a:ext uri="{FF2B5EF4-FFF2-40B4-BE49-F238E27FC236}">
                <a16:creationId xmlns:a16="http://schemas.microsoft.com/office/drawing/2014/main" id="{D897F9AD-B8D2-4B4A-8DD6-C78AB94E0C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8306" y="4819312"/>
            <a:ext cx="7174523" cy="603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62" b="0">
                <a:solidFill>
                  <a:srgbClr val="000000"/>
                </a:solidFill>
              </a:rPr>
              <a:t>Kumpulan file/tabel/arsip yang saling berhubungan yang disimpan dalam media penyimpanan tertentu </a:t>
            </a:r>
          </a:p>
        </p:txBody>
      </p:sp>
      <p:grpSp>
        <p:nvGrpSpPr>
          <p:cNvPr id="5141" name="Group 22">
            <a:extLst>
              <a:ext uri="{FF2B5EF4-FFF2-40B4-BE49-F238E27FC236}">
                <a16:creationId xmlns:a16="http://schemas.microsoft.com/office/drawing/2014/main" id="{0FFE3E31-98F2-4530-8B6B-02D76A39BD30}"/>
              </a:ext>
            </a:extLst>
          </p:cNvPr>
          <p:cNvGrpSpPr>
            <a:grpSpLocks/>
          </p:cNvGrpSpPr>
          <p:nvPr/>
        </p:nvGrpSpPr>
        <p:grpSpPr bwMode="auto">
          <a:xfrm>
            <a:off x="3878140" y="1491423"/>
            <a:ext cx="2234712" cy="1332035"/>
            <a:chOff x="2688" y="192"/>
            <a:chExt cx="1632" cy="1152"/>
          </a:xfrm>
        </p:grpSpPr>
        <p:sp>
          <p:nvSpPr>
            <p:cNvPr id="5142" name="Oval 21">
              <a:extLst>
                <a:ext uri="{FF2B5EF4-FFF2-40B4-BE49-F238E27FC236}">
                  <a16:creationId xmlns:a16="http://schemas.microsoft.com/office/drawing/2014/main" id="{FAC79609-B8C4-4C53-9E75-2DBEAD60C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92"/>
              <a:ext cx="1632" cy="1152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FFFF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en-US" sz="2215"/>
            </a:p>
          </p:txBody>
        </p:sp>
        <p:sp>
          <p:nvSpPr>
            <p:cNvPr id="5143" name="Text Box 13">
              <a:extLst>
                <a:ext uri="{FF2B5EF4-FFF2-40B4-BE49-F238E27FC236}">
                  <a16:creationId xmlns:a16="http://schemas.microsoft.com/office/drawing/2014/main" id="{C8AB8FF7-CEF6-449B-A107-897E81CFB2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528"/>
              <a:ext cx="432" cy="227"/>
            </a:xfrm>
            <a:prstGeom prst="rect">
              <a:avLst/>
            </a:prstGeom>
            <a:solidFill>
              <a:srgbClr val="CCFFCC"/>
            </a:solidFill>
            <a:ln w="38100">
              <a:solidFill>
                <a:schemeClr val="tx2"/>
              </a:solidFill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108"/>
                <a:t>DATA</a:t>
              </a:r>
            </a:p>
          </p:txBody>
        </p:sp>
        <p:sp>
          <p:nvSpPr>
            <p:cNvPr id="5144" name="Text Box 14">
              <a:extLst>
                <a:ext uri="{FF2B5EF4-FFF2-40B4-BE49-F238E27FC236}">
                  <a16:creationId xmlns:a16="http://schemas.microsoft.com/office/drawing/2014/main" id="{F8A13EA5-1C5E-4867-AAFC-4AA5DD4148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768"/>
              <a:ext cx="432" cy="227"/>
            </a:xfrm>
            <a:prstGeom prst="rect">
              <a:avLst/>
            </a:prstGeom>
            <a:solidFill>
              <a:srgbClr val="008000"/>
            </a:solidFill>
            <a:ln w="38100">
              <a:solidFill>
                <a:schemeClr val="tx2"/>
              </a:solidFill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108"/>
                <a:t>DATA</a:t>
              </a:r>
            </a:p>
          </p:txBody>
        </p:sp>
        <p:sp>
          <p:nvSpPr>
            <p:cNvPr id="5145" name="Text Box 15">
              <a:extLst>
                <a:ext uri="{FF2B5EF4-FFF2-40B4-BE49-F238E27FC236}">
                  <a16:creationId xmlns:a16="http://schemas.microsoft.com/office/drawing/2014/main" id="{FD598B56-D3C9-4233-B33F-BA40124786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336"/>
              <a:ext cx="432" cy="227"/>
            </a:xfrm>
            <a:prstGeom prst="rect">
              <a:avLst/>
            </a:prstGeom>
            <a:solidFill>
              <a:srgbClr val="FF6600"/>
            </a:solidFill>
            <a:ln w="38100">
              <a:solidFill>
                <a:schemeClr val="tx2"/>
              </a:solidFill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108"/>
                <a:t>DATA</a:t>
              </a:r>
            </a:p>
          </p:txBody>
        </p:sp>
        <p:sp>
          <p:nvSpPr>
            <p:cNvPr id="5146" name="Text Box 16">
              <a:extLst>
                <a:ext uri="{FF2B5EF4-FFF2-40B4-BE49-F238E27FC236}">
                  <a16:creationId xmlns:a16="http://schemas.microsoft.com/office/drawing/2014/main" id="{CDA59AE6-5DFF-43AE-BE51-0B5B5EDA8D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912"/>
              <a:ext cx="432" cy="227"/>
            </a:xfrm>
            <a:prstGeom prst="rect">
              <a:avLst/>
            </a:prstGeom>
            <a:solidFill>
              <a:srgbClr val="008080"/>
            </a:solidFill>
            <a:ln w="38100">
              <a:solidFill>
                <a:schemeClr val="tx2"/>
              </a:solidFill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108"/>
                <a:t>DATA</a:t>
              </a:r>
            </a:p>
          </p:txBody>
        </p:sp>
        <p:sp>
          <p:nvSpPr>
            <p:cNvPr id="5147" name="Line 17">
              <a:extLst>
                <a:ext uri="{FF2B5EF4-FFF2-40B4-BE49-F238E27FC236}">
                  <a16:creationId xmlns:a16="http://schemas.microsoft.com/office/drawing/2014/main" id="{7827E232-0FDA-439C-9EE7-8F8411B3C7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624"/>
              <a:ext cx="384" cy="24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D" sz="1662"/>
            </a:p>
          </p:txBody>
        </p:sp>
        <p:sp>
          <p:nvSpPr>
            <p:cNvPr id="5148" name="Line 18">
              <a:extLst>
                <a:ext uri="{FF2B5EF4-FFF2-40B4-BE49-F238E27FC236}">
                  <a16:creationId xmlns:a16="http://schemas.microsoft.com/office/drawing/2014/main" id="{E91C46DD-41A6-4D08-AF86-DCBA472A50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16" y="528"/>
              <a:ext cx="528" cy="38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D" sz="1662"/>
            </a:p>
          </p:txBody>
        </p:sp>
        <p:sp>
          <p:nvSpPr>
            <p:cNvPr id="5149" name="Line 19">
              <a:extLst>
                <a:ext uri="{FF2B5EF4-FFF2-40B4-BE49-F238E27FC236}">
                  <a16:creationId xmlns:a16="http://schemas.microsoft.com/office/drawing/2014/main" id="{319E0102-0E04-4DB8-A57D-BC72EA8732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528"/>
              <a:ext cx="96" cy="24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D" sz="1662"/>
            </a:p>
          </p:txBody>
        </p:sp>
      </p:grpSp>
      <p:sp>
        <p:nvSpPr>
          <p:cNvPr id="30" name="Title 1">
            <a:extLst>
              <a:ext uri="{FF2B5EF4-FFF2-40B4-BE49-F238E27FC236}">
                <a16:creationId xmlns:a16="http://schemas.microsoft.com/office/drawing/2014/main" id="{F3E5B256-0F09-4289-A6E9-0A0A16C7DFC6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9057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dirty="0"/>
              <a:t>BASIS DATA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 Box 3">
            <a:extLst>
              <a:ext uri="{FF2B5EF4-FFF2-40B4-BE49-F238E27FC236}">
                <a16:creationId xmlns:a16="http://schemas.microsoft.com/office/drawing/2014/main" id="{C86A6454-F8AD-41C1-B092-83865DFA5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9656" y="980343"/>
            <a:ext cx="170510" cy="42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4399" tIns="42200" rIns="84399" bIns="422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endParaRPr lang="en-US" altLang="en-US" sz="2215">
              <a:latin typeface="Arial Narrow" panose="020B0606020202030204" pitchFamily="34" charset="0"/>
              <a:ea typeface="BatangChe" panose="02030609000101010101" pitchFamily="49" charset="-127"/>
            </a:endParaRPr>
          </a:p>
        </p:txBody>
      </p:sp>
      <p:sp>
        <p:nvSpPr>
          <p:cNvPr id="6151" name="Rectangle 2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2940985-CD5F-4ABA-B599-F28AAC7A6E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5415" y="2022231"/>
            <a:ext cx="7485185" cy="3798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110000"/>
              <a:buFont typeface="Wingdings" panose="05000000000000000000" pitchFamily="2" charset="2"/>
              <a:buChar char="§"/>
            </a:pPr>
            <a:endParaRPr lang="it-IT" altLang="en-US" sz="2215" b="0">
              <a:latin typeface="Arial Narrow" panose="020B0606020202030204" pitchFamily="34" charset="0"/>
            </a:endParaRPr>
          </a:p>
        </p:txBody>
      </p:sp>
      <p:sp>
        <p:nvSpPr>
          <p:cNvPr id="9" name="Rectangle 2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8620128-74E5-4F4B-8639-D504AFCF0492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1814146"/>
            <a:ext cx="7696200" cy="4220308"/>
          </a:xfrm>
          <a:prstGeom prst="rect">
            <a:avLst/>
          </a:prstGeom>
        </p:spPr>
        <p:txBody>
          <a:bodyPr/>
          <a:lstStyle/>
          <a:p>
            <a:pPr marL="335582" indent="-335582">
              <a:spcBef>
                <a:spcPct val="200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/>
            </a:pPr>
            <a:endParaRPr lang="en-GB" sz="1662" kern="0" dirty="0">
              <a:latin typeface="Arial Narrow" pitchFamily="34" charset="0"/>
            </a:endParaRPr>
          </a:p>
        </p:txBody>
      </p:sp>
      <p:sp>
        <p:nvSpPr>
          <p:cNvPr id="6156" name="Rectangle 2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C21B6A1-2CE9-4EB7-9D9E-555633E66A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062" y="1951892"/>
            <a:ext cx="7696200" cy="4009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0850" indent="-450850" eaLnBrk="0" hangingPunct="0">
              <a:tabLst>
                <a:tab pos="1160463" algn="l"/>
              </a:tabLs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tabLst>
                <a:tab pos="1160463" algn="l"/>
              </a:tabLs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tabLst>
                <a:tab pos="1160463" algn="l"/>
              </a:tabLs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tabLst>
                <a:tab pos="1160463" algn="l"/>
              </a:tabLs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tabLst>
                <a:tab pos="1160463" algn="l"/>
              </a:tabLs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60463" algn="l"/>
              </a:tabLs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60463" algn="l"/>
              </a:tabLs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60463" algn="l"/>
              </a:tabLs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60463" algn="l"/>
              </a:tabLs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endParaRPr lang="en-US" altLang="en-US" b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6157" name="Rectangle 2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4CE2623-108A-458E-8721-B6EFAF0342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7589" y="2035419"/>
            <a:ext cx="7696200" cy="358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tabLst>
                <a:tab pos="1258888" algn="l"/>
              </a:tabLs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tabLst>
                <a:tab pos="1258888" algn="l"/>
              </a:tabLs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tabLst>
                <a:tab pos="1258888" algn="l"/>
              </a:tabLs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tabLst>
                <a:tab pos="1258888" algn="l"/>
              </a:tabLs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tabLst>
                <a:tab pos="1258888" algn="l"/>
              </a:tabLs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58888" algn="l"/>
              </a:tabLs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58888" algn="l"/>
              </a:tabLs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58888" algn="l"/>
              </a:tabLs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58888" algn="l"/>
              </a:tabLs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b="0" dirty="0" err="1"/>
              <a:t>Perangkat</a:t>
            </a:r>
            <a:r>
              <a:rPr lang="en-US" altLang="en-US" b="0" dirty="0"/>
              <a:t> </a:t>
            </a:r>
            <a:r>
              <a:rPr lang="en-US" altLang="en-US" b="0" dirty="0" err="1"/>
              <a:t>lunak</a:t>
            </a:r>
            <a:r>
              <a:rPr lang="en-US" altLang="en-US" b="0" dirty="0"/>
              <a:t> yang </a:t>
            </a:r>
            <a:r>
              <a:rPr lang="en-US" altLang="en-US" b="0" dirty="0" err="1"/>
              <a:t>didesain</a:t>
            </a:r>
            <a:r>
              <a:rPr lang="en-US" altLang="en-US" b="0" dirty="0"/>
              <a:t> untuk </a:t>
            </a:r>
            <a:r>
              <a:rPr lang="en-US" altLang="en-US" b="0" dirty="0" err="1"/>
              <a:t>membantu</a:t>
            </a:r>
            <a:r>
              <a:rPr lang="en-US" altLang="en-US" b="0" dirty="0"/>
              <a:t> </a:t>
            </a:r>
            <a:r>
              <a:rPr lang="en-US" altLang="en-US" b="0" dirty="0" err="1"/>
              <a:t>memelihara</a:t>
            </a:r>
            <a:r>
              <a:rPr lang="en-US" altLang="en-US" b="0" dirty="0"/>
              <a:t> dan </a:t>
            </a:r>
            <a:r>
              <a:rPr lang="en-US" altLang="en-US" b="0" dirty="0" err="1"/>
              <a:t>memanfaatkan</a:t>
            </a:r>
            <a:r>
              <a:rPr lang="en-US" altLang="en-US" b="0" dirty="0"/>
              <a:t> </a:t>
            </a:r>
            <a:r>
              <a:rPr lang="en-US" altLang="en-US" b="0" dirty="0" err="1"/>
              <a:t>kumpulan</a:t>
            </a:r>
            <a:r>
              <a:rPr lang="en-US" altLang="en-US" b="0" dirty="0"/>
              <a:t> data yang </a:t>
            </a:r>
            <a:r>
              <a:rPr lang="en-US" altLang="en-US" b="0" dirty="0" err="1"/>
              <a:t>besar</a:t>
            </a:r>
            <a:endParaRPr lang="en-US" altLang="en-US" b="0" dirty="0"/>
          </a:p>
          <a:p>
            <a:pPr>
              <a:buFont typeface="Arial" panose="020B0604020202020204" pitchFamily="34" charset="0"/>
              <a:buChar char="•"/>
            </a:pPr>
            <a:endParaRPr lang="en-US" altLang="en-US" b="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b="0" dirty="0"/>
              <a:t>DBMS digunakan untuk </a:t>
            </a:r>
            <a:r>
              <a:rPr lang="en-US" altLang="en-US" b="0" dirty="0" err="1"/>
              <a:t>menyimpan</a:t>
            </a:r>
            <a:r>
              <a:rPr lang="en-US" altLang="en-US" b="0" dirty="0"/>
              <a:t> data </a:t>
            </a:r>
            <a:r>
              <a:rPr lang="en-US" altLang="en-US" b="0" dirty="0" err="1"/>
              <a:t>dalam</a:t>
            </a:r>
            <a:r>
              <a:rPr lang="en-US" altLang="en-US" b="0" dirty="0"/>
              <a:t> file dan </a:t>
            </a:r>
            <a:r>
              <a:rPr lang="en-US" altLang="en-US" b="0" dirty="0" err="1"/>
              <a:t>menulis</a:t>
            </a:r>
            <a:r>
              <a:rPr lang="en-US" altLang="en-US" b="0" dirty="0"/>
              <a:t> </a:t>
            </a:r>
            <a:r>
              <a:rPr lang="en-US" altLang="en-US" b="0" dirty="0" err="1"/>
              <a:t>kode</a:t>
            </a:r>
            <a:r>
              <a:rPr lang="en-US" altLang="en-US" b="0" dirty="0"/>
              <a:t> aplikasi </a:t>
            </a:r>
            <a:r>
              <a:rPr lang="en-US" altLang="en-US" b="0" dirty="0" err="1"/>
              <a:t>tertentu</a:t>
            </a:r>
            <a:r>
              <a:rPr lang="en-US" altLang="en-US" b="0" dirty="0"/>
              <a:t> untuk </a:t>
            </a:r>
            <a:r>
              <a:rPr lang="en-US" altLang="en-US" b="0" dirty="0" err="1"/>
              <a:t>mengaturnya</a:t>
            </a:r>
            <a:endParaRPr lang="en-US" altLang="en-US" b="0" dirty="0"/>
          </a:p>
          <a:p>
            <a:pPr>
              <a:buFont typeface="Arial" panose="020B0604020202020204" pitchFamily="34" charset="0"/>
              <a:buChar char="•"/>
            </a:pPr>
            <a:endParaRPr lang="en-US" altLang="en-US" b="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b="0" dirty="0" err="1"/>
              <a:t>Contoh</a:t>
            </a:r>
            <a:r>
              <a:rPr lang="en-US" altLang="en-US" b="0" dirty="0"/>
              <a:t>: Microsoft Access, Oracle, MySQL, PostgreSQL, DB2, </a:t>
            </a:r>
            <a:r>
              <a:rPr lang="en-US" altLang="en-US" b="0" dirty="0" err="1"/>
              <a:t>dll</a:t>
            </a:r>
            <a:endParaRPr lang="en-US" altLang="en-US" b="0" dirty="0"/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 b="0" i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29F99-30EB-4BDA-AD49-8EDA15597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021516" cy="1325563"/>
          </a:xfrm>
        </p:spPr>
        <p:txBody>
          <a:bodyPr>
            <a:normAutofit/>
          </a:bodyPr>
          <a:lstStyle/>
          <a:p>
            <a:r>
              <a:rPr lang="en-ID" sz="4000" dirty="0"/>
              <a:t>DATABASE MANAGEMENT SYSTEM (DBMS)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2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8E830FC9-AED2-441A-9E9F-B6F4BEF03B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5415" y="2022231"/>
            <a:ext cx="7485185" cy="3798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110000"/>
              <a:buFont typeface="Wingdings" panose="05000000000000000000" pitchFamily="2" charset="2"/>
              <a:buChar char="§"/>
            </a:pPr>
            <a:endParaRPr lang="it-IT" altLang="en-US" sz="2215" b="0">
              <a:latin typeface="Arial Narrow" panose="020B0606020202030204" pitchFamily="34" charset="0"/>
            </a:endParaRPr>
          </a:p>
        </p:txBody>
      </p:sp>
      <p:sp>
        <p:nvSpPr>
          <p:cNvPr id="9" name="Rectangle 2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8E5BD48-3DC7-49D6-B49C-FE74BC620757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1814146"/>
            <a:ext cx="7696200" cy="4220308"/>
          </a:xfrm>
          <a:prstGeom prst="rect">
            <a:avLst/>
          </a:prstGeom>
        </p:spPr>
        <p:txBody>
          <a:bodyPr/>
          <a:lstStyle/>
          <a:p>
            <a:pPr marL="335582" indent="-335582">
              <a:spcBef>
                <a:spcPct val="200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/>
            </a:pPr>
            <a:endParaRPr lang="en-GB" sz="1662" kern="0" dirty="0">
              <a:latin typeface="Arial Narrow" pitchFamily="34" charset="0"/>
            </a:endParaRPr>
          </a:p>
        </p:txBody>
      </p:sp>
      <p:sp>
        <p:nvSpPr>
          <p:cNvPr id="7179" name="Rectangle 2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7FD3B72-1FA7-485B-A6B2-CAE4E9815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077" y="1954823"/>
            <a:ext cx="7696200" cy="4079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indent="-4000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 eaLnBrk="1" hangingPunct="1">
              <a:lnSpc>
                <a:spcPct val="80000"/>
              </a:lnSpc>
            </a:pPr>
            <a:endParaRPr lang="en-US" altLang="en-US" sz="2215" b="0">
              <a:latin typeface="Arial Narrow" panose="020B0606020202030204" pitchFamily="34" charset="0"/>
            </a:endParaRPr>
          </a:p>
        </p:txBody>
      </p:sp>
      <p:sp>
        <p:nvSpPr>
          <p:cNvPr id="7180" name="Rectangle 2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B261E6B-CD9C-4C6B-BC0E-AF39BF305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062" y="1951892"/>
            <a:ext cx="7696200" cy="4009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0850" indent="-450850" eaLnBrk="0" hangingPunct="0">
              <a:tabLst>
                <a:tab pos="1160463" algn="l"/>
              </a:tabLs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tabLst>
                <a:tab pos="1160463" algn="l"/>
              </a:tabLs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tabLst>
                <a:tab pos="1160463" algn="l"/>
              </a:tabLs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tabLst>
                <a:tab pos="1160463" algn="l"/>
              </a:tabLs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tabLst>
                <a:tab pos="1160463" algn="l"/>
              </a:tabLs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60463" algn="l"/>
              </a:tabLs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60463" algn="l"/>
              </a:tabLs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60463" algn="l"/>
              </a:tabLs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60463" algn="l"/>
              </a:tabLs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endParaRPr lang="en-US" altLang="en-US" b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7181" name="Rectangle 2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F1395D2-479A-4F64-95E2-6A04041A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7589" y="2035419"/>
            <a:ext cx="7696200" cy="358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tabLst>
                <a:tab pos="1258888" algn="l"/>
              </a:tabLs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tabLst>
                <a:tab pos="1258888" algn="l"/>
              </a:tabLs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tabLst>
                <a:tab pos="1258888" algn="l"/>
              </a:tabLs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tabLst>
                <a:tab pos="1258888" algn="l"/>
              </a:tabLs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tabLst>
                <a:tab pos="1258888" algn="l"/>
              </a:tabLs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58888" algn="l"/>
              </a:tabLs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58888" algn="l"/>
              </a:tabLs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58888" algn="l"/>
              </a:tabLs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58888" algn="l"/>
              </a:tabLs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 b="0" i="1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7182" name="Group 4">
            <a:extLst>
              <a:ext uri="{FF2B5EF4-FFF2-40B4-BE49-F238E27FC236}">
                <a16:creationId xmlns:a16="http://schemas.microsoft.com/office/drawing/2014/main" id="{714A0850-9A39-444B-ACBD-FB1518CEB557}"/>
              </a:ext>
            </a:extLst>
          </p:cNvPr>
          <p:cNvGrpSpPr>
            <a:grpSpLocks/>
          </p:cNvGrpSpPr>
          <p:nvPr/>
        </p:nvGrpSpPr>
        <p:grpSpPr bwMode="auto">
          <a:xfrm>
            <a:off x="1125415" y="2009043"/>
            <a:ext cx="7083545" cy="3818931"/>
            <a:chOff x="288" y="958"/>
            <a:chExt cx="5162" cy="3182"/>
          </a:xfrm>
        </p:grpSpPr>
        <p:sp>
          <p:nvSpPr>
            <p:cNvPr id="15" name="Text Box 5">
              <a:extLst>
                <a:ext uri="{FF2B5EF4-FFF2-40B4-BE49-F238E27FC236}">
                  <a16:creationId xmlns:a16="http://schemas.microsoft.com/office/drawing/2014/main" id="{D38F0504-D8F3-40B0-8C57-8C88BAB507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7" y="2880"/>
              <a:ext cx="2112" cy="12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1846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charset="0"/>
                </a:rPr>
                <a:t>DBMS </a:t>
              </a:r>
              <a:r>
                <a:rPr lang="en-US" sz="1846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charset="0"/>
                </a:rPr>
                <a:t>mengelola</a:t>
              </a:r>
              <a:r>
                <a:rPr lang="en-US" sz="1846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charset="0"/>
                </a:rPr>
                <a:t> </a:t>
              </a:r>
              <a:r>
                <a:rPr lang="en-US" sz="1846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charset="0"/>
                </a:rPr>
                <a:t>sumber</a:t>
              </a:r>
              <a:r>
                <a:rPr lang="en-US" sz="1846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charset="0"/>
                </a:rPr>
                <a:t> </a:t>
              </a:r>
              <a:r>
                <a:rPr lang="en-US" sz="1846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charset="0"/>
                </a:rPr>
                <a:t>daya</a:t>
              </a:r>
              <a:r>
                <a:rPr lang="en-US" sz="1846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charset="0"/>
                </a:rPr>
                <a:t> data </a:t>
              </a:r>
              <a:r>
                <a:rPr lang="en-US" sz="1846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charset="0"/>
                </a:rPr>
                <a:t>sebagaimana</a:t>
              </a:r>
              <a:r>
                <a:rPr lang="en-US" sz="1846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charset="0"/>
                </a:rPr>
                <a:t> </a:t>
              </a:r>
              <a:r>
                <a:rPr lang="en-US" sz="1846" i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charset="0"/>
                </a:rPr>
                <a:t>operating system</a:t>
              </a:r>
              <a:r>
                <a:rPr lang="en-US" sz="1846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charset="0"/>
                </a:rPr>
                <a:t> (OS) </a:t>
              </a:r>
              <a:r>
                <a:rPr lang="en-US" sz="1846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charset="0"/>
                </a:rPr>
                <a:t>mengelola</a:t>
              </a:r>
              <a:r>
                <a:rPr lang="en-US" sz="1846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charset="0"/>
                </a:rPr>
                <a:t> </a:t>
              </a:r>
              <a:r>
                <a:rPr lang="en-US" sz="1846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charset="0"/>
                </a:rPr>
                <a:t>sumber</a:t>
              </a:r>
              <a:r>
                <a:rPr lang="en-US" sz="1846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charset="0"/>
                </a:rPr>
                <a:t> </a:t>
              </a:r>
              <a:r>
                <a:rPr lang="en-US" sz="1846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charset="0"/>
                </a:rPr>
                <a:t>daya</a:t>
              </a:r>
              <a:r>
                <a:rPr lang="en-US" sz="1846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charset="0"/>
                </a:rPr>
                <a:t> </a:t>
              </a:r>
              <a:r>
                <a:rPr lang="en-US" sz="1846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charset="0"/>
                </a:rPr>
                <a:t>perangkat</a:t>
              </a:r>
              <a:r>
                <a:rPr lang="en-US" sz="1846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charset="0"/>
                </a:rPr>
                <a:t> </a:t>
              </a:r>
              <a:r>
                <a:rPr lang="en-US" sz="1846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charset="0"/>
                </a:rPr>
                <a:t>keras</a:t>
              </a:r>
              <a:endParaRPr lang="en-US" sz="1846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charset="0"/>
              </a:endParaRPr>
            </a:p>
          </p:txBody>
        </p:sp>
        <p:grpSp>
          <p:nvGrpSpPr>
            <p:cNvPr id="7184" name="Group 6">
              <a:extLst>
                <a:ext uri="{FF2B5EF4-FFF2-40B4-BE49-F238E27FC236}">
                  <a16:creationId xmlns:a16="http://schemas.microsoft.com/office/drawing/2014/main" id="{71B2A78F-344E-45CD-A978-95181D701D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958"/>
              <a:ext cx="5162" cy="2880"/>
              <a:chOff x="288" y="768"/>
              <a:chExt cx="5162" cy="3378"/>
            </a:xfrm>
          </p:grpSpPr>
          <p:sp>
            <p:nvSpPr>
              <p:cNvPr id="17" name="Rectangle 7">
                <a:extLst>
                  <a:ext uri="{FF2B5EF4-FFF2-40B4-BE49-F238E27FC236}">
                    <a16:creationId xmlns:a16="http://schemas.microsoft.com/office/drawing/2014/main" id="{38F5AB8E-F0D6-4D86-9EED-F652267348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1919"/>
                <a:ext cx="1217" cy="991"/>
              </a:xfrm>
              <a:prstGeom prst="rect">
                <a:avLst/>
              </a:prstGeom>
              <a:gradFill rotWithShape="0">
                <a:gsLst>
                  <a:gs pos="0">
                    <a:srgbClr val="A3F25F">
                      <a:gamma/>
                      <a:tint val="70196"/>
                      <a:invGamma/>
                    </a:srgbClr>
                  </a:gs>
                  <a:gs pos="100000">
                    <a:srgbClr val="A3F25F"/>
                  </a:gs>
                </a:gsLst>
                <a:lin ang="5400000" scaled="1"/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lIns="84992" tIns="42497" rIns="84992" bIns="42497" anchor="ctr"/>
              <a:lstStyle/>
              <a:p>
                <a:pPr algn="ctr" eaLnBrk="0" hangingPunct="0">
                  <a:lnSpc>
                    <a:spcPct val="90000"/>
                  </a:lnSpc>
                  <a:defRPr/>
                </a:pPr>
                <a:r>
                  <a:rPr lang="en-US" sz="4062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charset="0"/>
                  </a:rPr>
                  <a:t>DBMS</a:t>
                </a:r>
                <a:endParaRPr lang="en-US" sz="1846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endParaRPr>
              </a:p>
            </p:txBody>
          </p:sp>
          <p:grpSp>
            <p:nvGrpSpPr>
              <p:cNvPr id="7186" name="Group 8">
                <a:extLst>
                  <a:ext uri="{FF2B5EF4-FFF2-40B4-BE49-F238E27FC236}">
                    <a16:creationId xmlns:a16="http://schemas.microsoft.com/office/drawing/2014/main" id="{DDE2889A-AD8B-43C9-A0A2-DA325DB6DBE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79" y="1200"/>
                <a:ext cx="1271" cy="2256"/>
                <a:chOff x="3909" y="1728"/>
                <a:chExt cx="810" cy="821"/>
              </a:xfrm>
            </p:grpSpPr>
            <p:sp>
              <p:nvSpPr>
                <p:cNvPr id="44" name="Freeform 9">
                  <a:extLst>
                    <a:ext uri="{FF2B5EF4-FFF2-40B4-BE49-F238E27FC236}">
                      <a16:creationId xmlns:a16="http://schemas.microsoft.com/office/drawing/2014/main" id="{A3C863E8-391D-4DAF-B055-39F12A775E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09" y="1728"/>
                  <a:ext cx="810" cy="821"/>
                </a:xfrm>
                <a:custGeom>
                  <a:avLst/>
                  <a:gdLst/>
                  <a:ahLst/>
                  <a:cxnLst>
                    <a:cxn ang="0">
                      <a:pos x="809" y="112"/>
                    </a:cxn>
                    <a:cxn ang="0">
                      <a:pos x="809" y="714"/>
                    </a:cxn>
                    <a:cxn ang="0">
                      <a:pos x="796" y="732"/>
                    </a:cxn>
                    <a:cxn ang="0">
                      <a:pos x="777" y="749"/>
                    </a:cxn>
                    <a:cxn ang="0">
                      <a:pos x="748" y="765"/>
                    </a:cxn>
                    <a:cxn ang="0">
                      <a:pos x="711" y="780"/>
                    </a:cxn>
                    <a:cxn ang="0">
                      <a:pos x="658" y="795"/>
                    </a:cxn>
                    <a:cxn ang="0">
                      <a:pos x="605" y="804"/>
                    </a:cxn>
                    <a:cxn ang="0">
                      <a:pos x="547" y="812"/>
                    </a:cxn>
                    <a:cxn ang="0">
                      <a:pos x="492" y="817"/>
                    </a:cxn>
                    <a:cxn ang="0">
                      <a:pos x="442" y="820"/>
                    </a:cxn>
                    <a:cxn ang="0">
                      <a:pos x="386" y="820"/>
                    </a:cxn>
                    <a:cxn ang="0">
                      <a:pos x="323" y="817"/>
                    </a:cxn>
                    <a:cxn ang="0">
                      <a:pos x="270" y="813"/>
                    </a:cxn>
                    <a:cxn ang="0">
                      <a:pos x="212" y="806"/>
                    </a:cxn>
                    <a:cxn ang="0">
                      <a:pos x="156" y="796"/>
                    </a:cxn>
                    <a:cxn ang="0">
                      <a:pos x="116" y="786"/>
                    </a:cxn>
                    <a:cxn ang="0">
                      <a:pos x="74" y="772"/>
                    </a:cxn>
                    <a:cxn ang="0">
                      <a:pos x="42" y="756"/>
                    </a:cxn>
                    <a:cxn ang="0">
                      <a:pos x="26" y="746"/>
                    </a:cxn>
                    <a:cxn ang="0">
                      <a:pos x="11" y="731"/>
                    </a:cxn>
                    <a:cxn ang="0">
                      <a:pos x="0" y="713"/>
                    </a:cxn>
                    <a:cxn ang="0">
                      <a:pos x="0" y="103"/>
                    </a:cxn>
                    <a:cxn ang="0">
                      <a:pos x="8" y="88"/>
                    </a:cxn>
                    <a:cxn ang="0">
                      <a:pos x="26" y="71"/>
                    </a:cxn>
                    <a:cxn ang="0">
                      <a:pos x="71" y="48"/>
                    </a:cxn>
                    <a:cxn ang="0">
                      <a:pos x="45" y="61"/>
                    </a:cxn>
                    <a:cxn ang="0">
                      <a:pos x="93" y="40"/>
                    </a:cxn>
                    <a:cxn ang="0">
                      <a:pos x="130" y="30"/>
                    </a:cxn>
                    <a:cxn ang="0">
                      <a:pos x="177" y="20"/>
                    </a:cxn>
                    <a:cxn ang="0">
                      <a:pos x="230" y="11"/>
                    </a:cxn>
                    <a:cxn ang="0">
                      <a:pos x="286" y="3"/>
                    </a:cxn>
                    <a:cxn ang="0">
                      <a:pos x="352" y="0"/>
                    </a:cxn>
                    <a:cxn ang="0">
                      <a:pos x="407" y="0"/>
                    </a:cxn>
                    <a:cxn ang="0">
                      <a:pos x="481" y="0"/>
                    </a:cxn>
                    <a:cxn ang="0">
                      <a:pos x="534" y="4"/>
                    </a:cxn>
                    <a:cxn ang="0">
                      <a:pos x="582" y="11"/>
                    </a:cxn>
                    <a:cxn ang="0">
                      <a:pos x="637" y="20"/>
                    </a:cxn>
                    <a:cxn ang="0">
                      <a:pos x="682" y="31"/>
                    </a:cxn>
                    <a:cxn ang="0">
                      <a:pos x="724" y="47"/>
                    </a:cxn>
                    <a:cxn ang="0">
                      <a:pos x="756" y="59"/>
                    </a:cxn>
                    <a:cxn ang="0">
                      <a:pos x="777" y="72"/>
                    </a:cxn>
                    <a:cxn ang="0">
                      <a:pos x="796" y="89"/>
                    </a:cxn>
                    <a:cxn ang="0">
                      <a:pos x="809" y="112"/>
                    </a:cxn>
                  </a:cxnLst>
                  <a:rect l="0" t="0" r="r" b="b"/>
                  <a:pathLst>
                    <a:path w="810" h="821">
                      <a:moveTo>
                        <a:pt x="809" y="112"/>
                      </a:moveTo>
                      <a:lnTo>
                        <a:pt x="809" y="714"/>
                      </a:lnTo>
                      <a:lnTo>
                        <a:pt x="796" y="732"/>
                      </a:lnTo>
                      <a:lnTo>
                        <a:pt x="777" y="749"/>
                      </a:lnTo>
                      <a:lnTo>
                        <a:pt x="748" y="765"/>
                      </a:lnTo>
                      <a:lnTo>
                        <a:pt x="711" y="780"/>
                      </a:lnTo>
                      <a:lnTo>
                        <a:pt x="658" y="795"/>
                      </a:lnTo>
                      <a:lnTo>
                        <a:pt x="605" y="804"/>
                      </a:lnTo>
                      <a:lnTo>
                        <a:pt x="547" y="812"/>
                      </a:lnTo>
                      <a:lnTo>
                        <a:pt x="492" y="817"/>
                      </a:lnTo>
                      <a:lnTo>
                        <a:pt x="442" y="820"/>
                      </a:lnTo>
                      <a:lnTo>
                        <a:pt x="386" y="820"/>
                      </a:lnTo>
                      <a:lnTo>
                        <a:pt x="323" y="817"/>
                      </a:lnTo>
                      <a:lnTo>
                        <a:pt x="270" y="813"/>
                      </a:lnTo>
                      <a:lnTo>
                        <a:pt x="212" y="806"/>
                      </a:lnTo>
                      <a:lnTo>
                        <a:pt x="156" y="796"/>
                      </a:lnTo>
                      <a:lnTo>
                        <a:pt x="116" y="786"/>
                      </a:lnTo>
                      <a:lnTo>
                        <a:pt x="74" y="772"/>
                      </a:lnTo>
                      <a:lnTo>
                        <a:pt x="42" y="756"/>
                      </a:lnTo>
                      <a:lnTo>
                        <a:pt x="26" y="746"/>
                      </a:lnTo>
                      <a:lnTo>
                        <a:pt x="11" y="731"/>
                      </a:lnTo>
                      <a:lnTo>
                        <a:pt x="0" y="713"/>
                      </a:lnTo>
                      <a:lnTo>
                        <a:pt x="0" y="103"/>
                      </a:lnTo>
                      <a:lnTo>
                        <a:pt x="8" y="88"/>
                      </a:lnTo>
                      <a:lnTo>
                        <a:pt x="26" y="71"/>
                      </a:lnTo>
                      <a:lnTo>
                        <a:pt x="71" y="48"/>
                      </a:lnTo>
                      <a:lnTo>
                        <a:pt x="45" y="61"/>
                      </a:lnTo>
                      <a:lnTo>
                        <a:pt x="93" y="40"/>
                      </a:lnTo>
                      <a:lnTo>
                        <a:pt x="130" y="30"/>
                      </a:lnTo>
                      <a:lnTo>
                        <a:pt x="177" y="20"/>
                      </a:lnTo>
                      <a:lnTo>
                        <a:pt x="230" y="11"/>
                      </a:lnTo>
                      <a:lnTo>
                        <a:pt x="286" y="3"/>
                      </a:lnTo>
                      <a:lnTo>
                        <a:pt x="352" y="0"/>
                      </a:lnTo>
                      <a:lnTo>
                        <a:pt x="407" y="0"/>
                      </a:lnTo>
                      <a:lnTo>
                        <a:pt x="481" y="0"/>
                      </a:lnTo>
                      <a:lnTo>
                        <a:pt x="534" y="4"/>
                      </a:lnTo>
                      <a:lnTo>
                        <a:pt x="582" y="11"/>
                      </a:lnTo>
                      <a:lnTo>
                        <a:pt x="637" y="20"/>
                      </a:lnTo>
                      <a:lnTo>
                        <a:pt x="682" y="31"/>
                      </a:lnTo>
                      <a:lnTo>
                        <a:pt x="724" y="47"/>
                      </a:lnTo>
                      <a:lnTo>
                        <a:pt x="756" y="59"/>
                      </a:lnTo>
                      <a:lnTo>
                        <a:pt x="777" y="72"/>
                      </a:lnTo>
                      <a:lnTo>
                        <a:pt x="796" y="89"/>
                      </a:lnTo>
                      <a:lnTo>
                        <a:pt x="809" y="112"/>
                      </a:lnTo>
                    </a:path>
                  </a:pathLst>
                </a:custGeom>
                <a:gradFill rotWithShape="0">
                  <a:gsLst>
                    <a:gs pos="0">
                      <a:srgbClr val="A2C1FE">
                        <a:gamma/>
                        <a:tint val="60000"/>
                        <a:invGamma/>
                      </a:srgbClr>
                    </a:gs>
                    <a:gs pos="100000">
                      <a:srgbClr val="A2C1FE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>
                  <a:outerShdw dist="35921" dir="2700000" algn="ctr" rotWithShape="0">
                    <a:schemeClr val="tx1"/>
                  </a:outerShdw>
                </a:effectLst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1662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</a:endParaRPr>
                </a:p>
              </p:txBody>
            </p:sp>
            <p:sp>
              <p:nvSpPr>
                <p:cNvPr id="45" name="Oval 10">
                  <a:extLst>
                    <a:ext uri="{FF2B5EF4-FFF2-40B4-BE49-F238E27FC236}">
                      <a16:creationId xmlns:a16="http://schemas.microsoft.com/office/drawing/2014/main" id="{9020CB12-1881-4A9C-B6C1-B3004D32EA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13" y="1732"/>
                  <a:ext cx="801" cy="187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sz="1662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</a:endParaRPr>
                </a:p>
              </p:txBody>
            </p:sp>
            <p:sp>
              <p:nvSpPr>
                <p:cNvPr id="46" name="Rectangle 11">
                  <a:extLst>
                    <a:ext uri="{FF2B5EF4-FFF2-40B4-BE49-F238E27FC236}">
                      <a16:creationId xmlns:a16="http://schemas.microsoft.com/office/drawing/2014/main" id="{69B0E957-6A0E-47CF-BF8F-4036A710D7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56" y="2101"/>
                  <a:ext cx="751" cy="27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84992" tIns="42497" rIns="84992" bIns="42497">
                  <a:spAutoFit/>
                </a:bodyPr>
                <a:lstStyle/>
                <a:p>
                  <a:pPr algn="ctr" eaLnBrk="0" hangingPunct="0">
                    <a:lnSpc>
                      <a:spcPct val="90000"/>
                    </a:lnSpc>
                    <a:defRPr/>
                  </a:pPr>
                  <a:r>
                    <a:rPr lang="en-US" sz="1662" dirty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Basis data</a:t>
                  </a:r>
                </a:p>
                <a:p>
                  <a:pPr algn="ctr" eaLnBrk="0" hangingPunct="0">
                    <a:lnSpc>
                      <a:spcPct val="90000"/>
                    </a:lnSpc>
                    <a:defRPr/>
                  </a:pPr>
                  <a:r>
                    <a:rPr lang="en-US" sz="1662" dirty="0" err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sebagai</a:t>
                  </a:r>
                  <a:r>
                    <a:rPr lang="en-US" sz="1662" dirty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 </a:t>
                  </a:r>
                  <a:r>
                    <a:rPr lang="en-US" sz="1662" dirty="0" err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pusat</a:t>
                  </a:r>
                  <a:r>
                    <a:rPr lang="en-US" sz="1662" dirty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 </a:t>
                  </a:r>
                </a:p>
                <a:p>
                  <a:pPr algn="ctr" eaLnBrk="0" hangingPunct="0">
                    <a:lnSpc>
                      <a:spcPct val="90000"/>
                    </a:lnSpc>
                    <a:defRPr/>
                  </a:pPr>
                  <a:r>
                    <a:rPr lang="en-US" sz="1662" dirty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data </a:t>
                  </a:r>
                  <a:r>
                    <a:rPr lang="en-US" sz="1662" dirty="0" err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organisasi</a:t>
                  </a:r>
                  <a:endParaRPr lang="en-US" sz="1662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endParaRPr>
                </a:p>
              </p:txBody>
            </p:sp>
          </p:grpSp>
          <p:sp>
            <p:nvSpPr>
              <p:cNvPr id="19" name="Line 12">
                <a:extLst>
                  <a:ext uri="{FF2B5EF4-FFF2-40B4-BE49-F238E27FC236}">
                    <a16:creationId xmlns:a16="http://schemas.microsoft.com/office/drawing/2014/main" id="{9826B4F6-D0E6-4C6B-9F98-EAF3273ABB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2401"/>
                <a:ext cx="7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lg" len="lg"/>
                <a:tailEnd type="triangle" w="lg" len="lg"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62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20" name="Line 13">
                <a:extLst>
                  <a:ext uri="{FF2B5EF4-FFF2-40B4-BE49-F238E27FC236}">
                    <a16:creationId xmlns:a16="http://schemas.microsoft.com/office/drawing/2014/main" id="{1162C796-5465-42AE-A147-2C1A98B741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1200"/>
                <a:ext cx="863" cy="86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62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21" name="Line 14">
                <a:extLst>
                  <a:ext uri="{FF2B5EF4-FFF2-40B4-BE49-F238E27FC236}">
                    <a16:creationId xmlns:a16="http://schemas.microsoft.com/office/drawing/2014/main" id="{4010BA61-682B-4E4D-A454-31FD6A10C5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2497"/>
                <a:ext cx="95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62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22" name="Line 15">
                <a:extLst>
                  <a:ext uri="{FF2B5EF4-FFF2-40B4-BE49-F238E27FC236}">
                    <a16:creationId xmlns:a16="http://schemas.microsoft.com/office/drawing/2014/main" id="{23EFA88A-6107-41DD-B8BF-F3F67022F9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96" y="2930"/>
                <a:ext cx="911" cy="47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62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grpSp>
            <p:nvGrpSpPr>
              <p:cNvPr id="7191" name="Group 16">
                <a:extLst>
                  <a:ext uri="{FF2B5EF4-FFF2-40B4-BE49-F238E27FC236}">
                    <a16:creationId xmlns:a16="http://schemas.microsoft.com/office/drawing/2014/main" id="{9F2EE9AB-BACA-4575-80B2-84BB5AF6FC0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" y="768"/>
                <a:ext cx="907" cy="1026"/>
                <a:chOff x="288" y="768"/>
                <a:chExt cx="907" cy="1026"/>
              </a:xfrm>
            </p:grpSpPr>
            <p:grpSp>
              <p:nvGrpSpPr>
                <p:cNvPr id="7206" name="Group 17">
                  <a:extLst>
                    <a:ext uri="{FF2B5EF4-FFF2-40B4-BE49-F238E27FC236}">
                      <a16:creationId xmlns:a16="http://schemas.microsoft.com/office/drawing/2014/main" id="{199752C0-FB9D-4B49-9C1E-A709E30674A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8" y="768"/>
                  <a:ext cx="907" cy="1026"/>
                  <a:chOff x="144" y="1584"/>
                  <a:chExt cx="907" cy="1026"/>
                </a:xfrm>
              </p:grpSpPr>
              <p:sp>
                <p:nvSpPr>
                  <p:cNvPr id="40" name="AutoShape 18">
                    <a:extLst>
                      <a:ext uri="{FF2B5EF4-FFF2-40B4-BE49-F238E27FC236}">
                        <a16:creationId xmlns:a16="http://schemas.microsoft.com/office/drawing/2014/main" id="{CAA4F7EA-F8E0-484B-BACD-99CA6D80F4D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4" y="2303"/>
                    <a:ext cx="907" cy="305"/>
                  </a:xfrm>
                  <a:prstGeom prst="roundRect">
                    <a:avLst>
                      <a:gd name="adj" fmla="val 12495"/>
                    </a:avLst>
                  </a:prstGeom>
                  <a:solidFill>
                    <a:srgbClr val="C0C0C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eaLnBrk="0" hangingPunct="0">
                      <a:defRPr/>
                    </a:pPr>
                    <a:endParaRPr lang="en-US" sz="1662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" charset="0"/>
                    </a:endParaRPr>
                  </a:p>
                </p:txBody>
              </p:sp>
              <p:sp>
                <p:nvSpPr>
                  <p:cNvPr id="41" name="AutoShape 19">
                    <a:extLst>
                      <a:ext uri="{FF2B5EF4-FFF2-40B4-BE49-F238E27FC236}">
                        <a16:creationId xmlns:a16="http://schemas.microsoft.com/office/drawing/2014/main" id="{C54B21A1-245C-4A88-B412-910F32DC0E8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4" y="1584"/>
                    <a:ext cx="883" cy="613"/>
                  </a:xfrm>
                  <a:prstGeom prst="roundRect">
                    <a:avLst>
                      <a:gd name="adj" fmla="val 12495"/>
                    </a:avLst>
                  </a:prstGeom>
                  <a:solidFill>
                    <a:srgbClr val="C0C0C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eaLnBrk="0" hangingPunct="0">
                      <a:defRPr/>
                    </a:pPr>
                    <a:endParaRPr lang="en-US" sz="1662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" charset="0"/>
                    </a:endParaRPr>
                  </a:p>
                </p:txBody>
              </p:sp>
              <p:sp>
                <p:nvSpPr>
                  <p:cNvPr id="42" name="AutoShape 20">
                    <a:extLst>
                      <a:ext uri="{FF2B5EF4-FFF2-40B4-BE49-F238E27FC236}">
                        <a16:creationId xmlns:a16="http://schemas.microsoft.com/office/drawing/2014/main" id="{95D70259-2429-4717-BCC7-ACDECEA5AC6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5" y="2204"/>
                    <a:ext cx="422" cy="93"/>
                  </a:xfrm>
                  <a:prstGeom prst="roundRect">
                    <a:avLst>
                      <a:gd name="adj" fmla="val 12495"/>
                    </a:avLst>
                  </a:prstGeom>
                  <a:solidFill>
                    <a:srgbClr val="C0C0C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eaLnBrk="0" hangingPunct="0">
                      <a:defRPr/>
                    </a:pPr>
                    <a:endParaRPr lang="en-US" sz="1662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" charset="0"/>
                    </a:endParaRPr>
                  </a:p>
                </p:txBody>
              </p:sp>
              <p:sp>
                <p:nvSpPr>
                  <p:cNvPr id="43" name="AutoShape 21">
                    <a:extLst>
                      <a:ext uri="{FF2B5EF4-FFF2-40B4-BE49-F238E27FC236}">
                        <a16:creationId xmlns:a16="http://schemas.microsoft.com/office/drawing/2014/main" id="{D87E677D-D9E1-46EA-92BD-7700BF4D072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7" y="1634"/>
                    <a:ext cx="644" cy="516"/>
                  </a:xfrm>
                  <a:prstGeom prst="roundRect">
                    <a:avLst>
                      <a:gd name="adj" fmla="val 12495"/>
                    </a:avLst>
                  </a:prstGeom>
                  <a:solidFill>
                    <a:srgbClr val="FFFFFF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eaLnBrk="0" hangingPunct="0">
                      <a:defRPr/>
                    </a:pPr>
                    <a:endParaRPr lang="en-US" sz="1662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" charset="0"/>
                    </a:endParaRPr>
                  </a:p>
                </p:txBody>
              </p:sp>
            </p:grpSp>
            <p:sp>
              <p:nvSpPr>
                <p:cNvPr id="39" name="Rectangle 22">
                  <a:extLst>
                    <a:ext uri="{FF2B5EF4-FFF2-40B4-BE49-F238E27FC236}">
                      <a16:creationId xmlns:a16="http://schemas.microsoft.com/office/drawing/2014/main" id="{A6DA7174-3EDD-44A4-9734-F4DDC1ECDE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2" y="911"/>
                  <a:ext cx="481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84992" tIns="42497" rIns="84992" bIns="42497">
                  <a:spAutoFit/>
                </a:bodyPr>
                <a:lstStyle/>
                <a:p>
                  <a:pPr algn="ctr" eaLnBrk="0" hangingPunct="0">
                    <a:lnSpc>
                      <a:spcPct val="90000"/>
                    </a:lnSpc>
                    <a:defRPr/>
                  </a:pPr>
                  <a:r>
                    <a:rPr lang="en-US" sz="1108" dirty="0" err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Aplikasi</a:t>
                  </a:r>
                  <a:endParaRPr lang="en-US" sz="1108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endParaRPr>
                </a:p>
                <a:p>
                  <a:pPr algn="ctr" eaLnBrk="0" hangingPunct="0">
                    <a:lnSpc>
                      <a:spcPct val="90000"/>
                    </a:lnSpc>
                    <a:defRPr/>
                  </a:pPr>
                  <a:r>
                    <a:rPr lang="en-US" sz="1108" dirty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1</a:t>
                  </a:r>
                </a:p>
              </p:txBody>
            </p:sp>
          </p:grpSp>
          <p:grpSp>
            <p:nvGrpSpPr>
              <p:cNvPr id="7192" name="Group 23">
                <a:extLst>
                  <a:ext uri="{FF2B5EF4-FFF2-40B4-BE49-F238E27FC236}">
                    <a16:creationId xmlns:a16="http://schemas.microsoft.com/office/drawing/2014/main" id="{35506A2A-10F0-4CAD-9768-84C5CD419C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" y="1920"/>
                <a:ext cx="907" cy="1025"/>
                <a:chOff x="288" y="768"/>
                <a:chExt cx="907" cy="1025"/>
              </a:xfrm>
            </p:grpSpPr>
            <p:grpSp>
              <p:nvGrpSpPr>
                <p:cNvPr id="7200" name="Group 24">
                  <a:extLst>
                    <a:ext uri="{FF2B5EF4-FFF2-40B4-BE49-F238E27FC236}">
                      <a16:creationId xmlns:a16="http://schemas.microsoft.com/office/drawing/2014/main" id="{B08A8F80-B186-4ED1-AB35-1F99C3E3BFE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8" y="768"/>
                  <a:ext cx="907" cy="1025"/>
                  <a:chOff x="144" y="1584"/>
                  <a:chExt cx="907" cy="1025"/>
                </a:xfrm>
              </p:grpSpPr>
              <p:sp>
                <p:nvSpPr>
                  <p:cNvPr id="34" name="AutoShape 25">
                    <a:extLst>
                      <a:ext uri="{FF2B5EF4-FFF2-40B4-BE49-F238E27FC236}">
                        <a16:creationId xmlns:a16="http://schemas.microsoft.com/office/drawing/2014/main" id="{942E7E7A-C0DA-428E-8DBB-3283BA08E21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4" y="2302"/>
                    <a:ext cx="907" cy="305"/>
                  </a:xfrm>
                  <a:prstGeom prst="roundRect">
                    <a:avLst>
                      <a:gd name="adj" fmla="val 12495"/>
                    </a:avLst>
                  </a:prstGeom>
                  <a:solidFill>
                    <a:srgbClr val="C0C0C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eaLnBrk="0" hangingPunct="0">
                      <a:defRPr/>
                    </a:pPr>
                    <a:endParaRPr lang="en-US" sz="1662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" charset="0"/>
                    </a:endParaRPr>
                  </a:p>
                </p:txBody>
              </p:sp>
              <p:sp>
                <p:nvSpPr>
                  <p:cNvPr id="35" name="AutoShape 26">
                    <a:extLst>
                      <a:ext uri="{FF2B5EF4-FFF2-40B4-BE49-F238E27FC236}">
                        <a16:creationId xmlns:a16="http://schemas.microsoft.com/office/drawing/2014/main" id="{B1E535FC-5774-4FD7-B40F-BEDE76E97BD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4" y="1582"/>
                    <a:ext cx="883" cy="613"/>
                  </a:xfrm>
                  <a:prstGeom prst="roundRect">
                    <a:avLst>
                      <a:gd name="adj" fmla="val 12495"/>
                    </a:avLst>
                  </a:prstGeom>
                  <a:solidFill>
                    <a:srgbClr val="C0C0C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eaLnBrk="0" hangingPunct="0">
                      <a:defRPr/>
                    </a:pPr>
                    <a:endParaRPr lang="en-US" sz="1662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" charset="0"/>
                    </a:endParaRPr>
                  </a:p>
                </p:txBody>
              </p:sp>
              <p:sp>
                <p:nvSpPr>
                  <p:cNvPr id="36" name="AutoShape 27">
                    <a:extLst>
                      <a:ext uri="{FF2B5EF4-FFF2-40B4-BE49-F238E27FC236}">
                        <a16:creationId xmlns:a16="http://schemas.microsoft.com/office/drawing/2014/main" id="{FAF3D99A-658A-4391-8FF9-8EEA0C484A8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5" y="2204"/>
                    <a:ext cx="422" cy="92"/>
                  </a:xfrm>
                  <a:prstGeom prst="roundRect">
                    <a:avLst>
                      <a:gd name="adj" fmla="val 12495"/>
                    </a:avLst>
                  </a:prstGeom>
                  <a:solidFill>
                    <a:srgbClr val="C0C0C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eaLnBrk="0" hangingPunct="0">
                      <a:defRPr/>
                    </a:pPr>
                    <a:endParaRPr lang="en-US" sz="1662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" charset="0"/>
                    </a:endParaRPr>
                  </a:p>
                </p:txBody>
              </p:sp>
              <p:sp>
                <p:nvSpPr>
                  <p:cNvPr id="37" name="AutoShape 28">
                    <a:extLst>
                      <a:ext uri="{FF2B5EF4-FFF2-40B4-BE49-F238E27FC236}">
                        <a16:creationId xmlns:a16="http://schemas.microsoft.com/office/drawing/2014/main" id="{8461525B-18D7-4873-9CCE-E9BFC6CC342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7" y="1634"/>
                    <a:ext cx="644" cy="514"/>
                  </a:xfrm>
                  <a:prstGeom prst="roundRect">
                    <a:avLst>
                      <a:gd name="adj" fmla="val 12495"/>
                    </a:avLst>
                  </a:prstGeom>
                  <a:solidFill>
                    <a:srgbClr val="FFFFFF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eaLnBrk="0" hangingPunct="0">
                      <a:defRPr/>
                    </a:pPr>
                    <a:endParaRPr lang="en-US" sz="1662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" charset="0"/>
                    </a:endParaRPr>
                  </a:p>
                </p:txBody>
              </p:sp>
            </p:grpSp>
            <p:sp>
              <p:nvSpPr>
                <p:cNvPr id="33" name="Rectangle 29">
                  <a:extLst>
                    <a:ext uri="{FF2B5EF4-FFF2-40B4-BE49-F238E27FC236}">
                      <a16:creationId xmlns:a16="http://schemas.microsoft.com/office/drawing/2014/main" id="{2F0E456A-4469-4981-90A4-80B9BB80BB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2" y="908"/>
                  <a:ext cx="481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84992" tIns="42497" rIns="84992" bIns="42497">
                  <a:spAutoFit/>
                </a:bodyPr>
                <a:lstStyle/>
                <a:p>
                  <a:pPr algn="ctr" eaLnBrk="0" hangingPunct="0">
                    <a:lnSpc>
                      <a:spcPct val="90000"/>
                    </a:lnSpc>
                    <a:defRPr/>
                  </a:pPr>
                  <a:r>
                    <a:rPr lang="en-US" sz="1108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Aplikasi</a:t>
                  </a:r>
                </a:p>
                <a:p>
                  <a:pPr algn="ctr" eaLnBrk="0" hangingPunct="0">
                    <a:lnSpc>
                      <a:spcPct val="90000"/>
                    </a:lnSpc>
                    <a:defRPr/>
                  </a:pPr>
                  <a:r>
                    <a:rPr lang="en-US" sz="1108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2</a:t>
                  </a:r>
                </a:p>
              </p:txBody>
            </p:sp>
          </p:grpSp>
          <p:grpSp>
            <p:nvGrpSpPr>
              <p:cNvPr id="7193" name="Group 30">
                <a:extLst>
                  <a:ext uri="{FF2B5EF4-FFF2-40B4-BE49-F238E27FC236}">
                    <a16:creationId xmlns:a16="http://schemas.microsoft.com/office/drawing/2014/main" id="{EC6017F4-25DA-46BC-A71C-A17A01AC99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6" y="3119"/>
                <a:ext cx="907" cy="1027"/>
                <a:chOff x="288" y="767"/>
                <a:chExt cx="907" cy="1027"/>
              </a:xfrm>
            </p:grpSpPr>
            <p:grpSp>
              <p:nvGrpSpPr>
                <p:cNvPr id="7194" name="Group 31">
                  <a:extLst>
                    <a:ext uri="{FF2B5EF4-FFF2-40B4-BE49-F238E27FC236}">
                      <a16:creationId xmlns:a16="http://schemas.microsoft.com/office/drawing/2014/main" id="{CB8032B6-8B76-46E7-A714-675C00D66B0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8" y="767"/>
                  <a:ext cx="907" cy="1027"/>
                  <a:chOff x="144" y="1583"/>
                  <a:chExt cx="907" cy="1027"/>
                </a:xfrm>
              </p:grpSpPr>
              <p:sp>
                <p:nvSpPr>
                  <p:cNvPr id="28" name="AutoShape 32">
                    <a:extLst>
                      <a:ext uri="{FF2B5EF4-FFF2-40B4-BE49-F238E27FC236}">
                        <a16:creationId xmlns:a16="http://schemas.microsoft.com/office/drawing/2014/main" id="{78A667ED-D2C3-49E4-B640-8D822369D25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4" y="2304"/>
                    <a:ext cx="907" cy="306"/>
                  </a:xfrm>
                  <a:prstGeom prst="roundRect">
                    <a:avLst>
                      <a:gd name="adj" fmla="val 12495"/>
                    </a:avLst>
                  </a:prstGeom>
                  <a:solidFill>
                    <a:srgbClr val="C0C0C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eaLnBrk="0" hangingPunct="0">
                      <a:defRPr/>
                    </a:pPr>
                    <a:endParaRPr lang="en-US" sz="1662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" charset="0"/>
                    </a:endParaRPr>
                  </a:p>
                </p:txBody>
              </p:sp>
              <p:sp>
                <p:nvSpPr>
                  <p:cNvPr id="29" name="AutoShape 33">
                    <a:extLst>
                      <a:ext uri="{FF2B5EF4-FFF2-40B4-BE49-F238E27FC236}">
                        <a16:creationId xmlns:a16="http://schemas.microsoft.com/office/drawing/2014/main" id="{6F09311A-75AE-4132-A667-9F0E992CC20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4" y="1586"/>
                    <a:ext cx="883" cy="609"/>
                  </a:xfrm>
                  <a:prstGeom prst="roundRect">
                    <a:avLst>
                      <a:gd name="adj" fmla="val 12495"/>
                    </a:avLst>
                  </a:prstGeom>
                  <a:solidFill>
                    <a:srgbClr val="C0C0C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eaLnBrk="0" hangingPunct="0">
                      <a:defRPr/>
                    </a:pPr>
                    <a:endParaRPr lang="en-US" sz="1662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" charset="0"/>
                    </a:endParaRPr>
                  </a:p>
                </p:txBody>
              </p:sp>
              <p:sp>
                <p:nvSpPr>
                  <p:cNvPr id="30" name="AutoShape 34">
                    <a:extLst>
                      <a:ext uri="{FF2B5EF4-FFF2-40B4-BE49-F238E27FC236}">
                        <a16:creationId xmlns:a16="http://schemas.microsoft.com/office/drawing/2014/main" id="{C5E370AB-17D2-48E5-BA18-526B7113BCC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5" y="2205"/>
                    <a:ext cx="422" cy="96"/>
                  </a:xfrm>
                  <a:prstGeom prst="roundRect">
                    <a:avLst>
                      <a:gd name="adj" fmla="val 12495"/>
                    </a:avLst>
                  </a:prstGeom>
                  <a:solidFill>
                    <a:srgbClr val="C0C0C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eaLnBrk="0" hangingPunct="0">
                      <a:defRPr/>
                    </a:pPr>
                    <a:endParaRPr lang="en-US" sz="1662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" charset="0"/>
                    </a:endParaRPr>
                  </a:p>
                </p:txBody>
              </p:sp>
              <p:sp>
                <p:nvSpPr>
                  <p:cNvPr id="31" name="AutoShape 35">
                    <a:extLst>
                      <a:ext uri="{FF2B5EF4-FFF2-40B4-BE49-F238E27FC236}">
                        <a16:creationId xmlns:a16="http://schemas.microsoft.com/office/drawing/2014/main" id="{97276142-49BB-471E-875C-F6148F2F342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7" y="1638"/>
                    <a:ext cx="644" cy="514"/>
                  </a:xfrm>
                  <a:prstGeom prst="roundRect">
                    <a:avLst>
                      <a:gd name="adj" fmla="val 12495"/>
                    </a:avLst>
                  </a:prstGeom>
                  <a:solidFill>
                    <a:srgbClr val="FFFFFF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eaLnBrk="0" hangingPunct="0">
                      <a:defRPr/>
                    </a:pPr>
                    <a:endParaRPr lang="en-US" sz="1662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" charset="0"/>
                    </a:endParaRPr>
                  </a:p>
                </p:txBody>
              </p:sp>
            </p:grpSp>
            <p:sp>
              <p:nvSpPr>
                <p:cNvPr id="27" name="Rectangle 36">
                  <a:extLst>
                    <a:ext uri="{FF2B5EF4-FFF2-40B4-BE49-F238E27FC236}">
                      <a16:creationId xmlns:a16="http://schemas.microsoft.com/office/drawing/2014/main" id="{F211DDDA-7B99-4AF1-8AFC-CEFF64F552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" y="915"/>
                  <a:ext cx="481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84992" tIns="42497" rIns="84992" bIns="42497">
                  <a:spAutoFit/>
                </a:bodyPr>
                <a:lstStyle/>
                <a:p>
                  <a:pPr algn="ctr" eaLnBrk="0" hangingPunct="0">
                    <a:lnSpc>
                      <a:spcPct val="90000"/>
                    </a:lnSpc>
                    <a:defRPr/>
                  </a:pPr>
                  <a:r>
                    <a:rPr lang="en-US" sz="1108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Aplikasi</a:t>
                  </a:r>
                </a:p>
                <a:p>
                  <a:pPr algn="ctr" eaLnBrk="0" hangingPunct="0">
                    <a:lnSpc>
                      <a:spcPct val="90000"/>
                    </a:lnSpc>
                    <a:defRPr/>
                  </a:pPr>
                  <a:r>
                    <a:rPr lang="en-US" sz="1108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3</a:t>
                  </a:r>
                </a:p>
              </p:txBody>
            </p:sp>
          </p:grpSp>
        </p:grpSp>
      </p:grpSp>
      <p:sp>
        <p:nvSpPr>
          <p:cNvPr id="47" name="Title 1">
            <a:extLst>
              <a:ext uri="{FF2B5EF4-FFF2-40B4-BE49-F238E27FC236}">
                <a16:creationId xmlns:a16="http://schemas.microsoft.com/office/drawing/2014/main" id="{B68B5F33-0887-426F-A126-C64DF8820A6E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8021516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4000" dirty="0"/>
              <a:t>DATABASE MANAGEMENT SYSTEM (DBMS)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51C6DA1-B166-4BF8-A7BC-F7A7C51B3D46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1814146"/>
            <a:ext cx="7696200" cy="4220308"/>
          </a:xfrm>
          <a:prstGeom prst="rect">
            <a:avLst/>
          </a:prstGeom>
        </p:spPr>
        <p:txBody>
          <a:bodyPr/>
          <a:lstStyle/>
          <a:p>
            <a:pPr marL="335582" indent="-335582">
              <a:spcBef>
                <a:spcPct val="200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/>
            </a:pPr>
            <a:endParaRPr lang="en-GB" sz="1662" kern="0" dirty="0">
              <a:latin typeface="Arial Narrow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63CA42-E6DD-4BA0-A728-B94D4E4A7AFB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5689023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4000" dirty="0"/>
              <a:t>SISTEM BASIS DATA</a:t>
            </a:r>
          </a:p>
          <a:p>
            <a:r>
              <a:rPr lang="en-ID" sz="4000" dirty="0"/>
              <a:t>File System Vs DBMS</a:t>
            </a:r>
          </a:p>
          <a:p>
            <a:endParaRPr lang="en-ID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1F95B-1C6C-4A07-BA4B-E02889711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814146"/>
            <a:ext cx="78867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memahami</a:t>
            </a:r>
            <a:r>
              <a:rPr lang="en-ID" dirty="0"/>
              <a:t> </a:t>
            </a:r>
            <a:r>
              <a:rPr lang="en-ID" dirty="0" err="1"/>
              <a:t>kebutuhan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DBMS, </a:t>
            </a:r>
            <a:r>
              <a:rPr lang="en-ID" dirty="0" err="1"/>
              <a:t>perhatikan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skenario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: </a:t>
            </a:r>
          </a:p>
          <a:p>
            <a:r>
              <a:rPr lang="en-ID" dirty="0"/>
              <a:t>Perusahaan </a:t>
            </a:r>
            <a:r>
              <a:rPr lang="en-ID" dirty="0" err="1"/>
              <a:t>mempunyai</a:t>
            </a:r>
            <a:r>
              <a:rPr lang="en-ID" dirty="0"/>
              <a:t> basis data </a:t>
            </a:r>
            <a:r>
              <a:rPr lang="en-ID" dirty="0" err="1"/>
              <a:t>berukuran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, </a:t>
            </a:r>
            <a:r>
              <a:rPr lang="en-ID" dirty="0" err="1"/>
              <a:t>sekitar</a:t>
            </a:r>
            <a:r>
              <a:rPr lang="en-ID" dirty="0"/>
              <a:t> 500 GB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menyimpan</a:t>
            </a:r>
            <a:r>
              <a:rPr lang="en-ID" dirty="0"/>
              <a:t> dan </a:t>
            </a:r>
            <a:r>
              <a:rPr lang="en-ID" dirty="0" err="1"/>
              <a:t>memelihara</a:t>
            </a:r>
            <a:r>
              <a:rPr lang="en-ID" dirty="0"/>
              <a:t> data </a:t>
            </a:r>
            <a:r>
              <a:rPr lang="en-ID" dirty="0" err="1"/>
              <a:t>karyawan</a:t>
            </a:r>
            <a:r>
              <a:rPr lang="en-ID" dirty="0"/>
              <a:t>, </a:t>
            </a:r>
            <a:r>
              <a:rPr lang="en-ID" dirty="0" err="1"/>
              <a:t>departemen</a:t>
            </a:r>
            <a:r>
              <a:rPr lang="en-ID" dirty="0"/>
              <a:t>, </a:t>
            </a:r>
            <a:r>
              <a:rPr lang="en-ID" dirty="0" err="1"/>
              <a:t>produk</a:t>
            </a:r>
            <a:r>
              <a:rPr lang="en-ID" dirty="0"/>
              <a:t>, </a:t>
            </a:r>
            <a:r>
              <a:rPr lang="en-ID" dirty="0" err="1"/>
              <a:t>penjualan</a:t>
            </a:r>
            <a:r>
              <a:rPr lang="en-ID" dirty="0"/>
              <a:t>, dan </a:t>
            </a:r>
            <a:r>
              <a:rPr lang="en-ID" dirty="0" err="1"/>
              <a:t>lainnya</a:t>
            </a:r>
            <a:endParaRPr lang="en-ID" dirty="0"/>
          </a:p>
          <a:p>
            <a:r>
              <a:rPr lang="en-ID" dirty="0"/>
              <a:t>Data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diakses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serentak</a:t>
            </a:r>
            <a:r>
              <a:rPr lang="en-ID" dirty="0"/>
              <a:t> (</a:t>
            </a:r>
            <a:r>
              <a:rPr lang="en-ID" i="1" dirty="0"/>
              <a:t>concurrent</a:t>
            </a:r>
            <a:r>
              <a:rPr lang="en-ID" dirty="0"/>
              <a:t>) oleh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karyawan</a:t>
            </a:r>
            <a:r>
              <a:rPr lang="en-ID" dirty="0"/>
              <a:t> </a:t>
            </a:r>
          </a:p>
          <a:p>
            <a:r>
              <a:rPr lang="en-ID" dirty="0" err="1"/>
              <a:t>Pertanyaan</a:t>
            </a:r>
            <a:r>
              <a:rPr lang="en-ID" dirty="0"/>
              <a:t> (</a:t>
            </a:r>
            <a:r>
              <a:rPr lang="en-ID" i="1" dirty="0"/>
              <a:t>queries</a:t>
            </a:r>
            <a:r>
              <a:rPr lang="en-ID" dirty="0"/>
              <a:t>) </a:t>
            </a:r>
            <a:r>
              <a:rPr lang="en-ID" dirty="0" err="1"/>
              <a:t>mengenai</a:t>
            </a:r>
            <a:r>
              <a:rPr lang="en-ID" dirty="0"/>
              <a:t> data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dijawab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cepat</a:t>
            </a:r>
            <a:r>
              <a:rPr lang="en-ID" dirty="0"/>
              <a:t> </a:t>
            </a:r>
          </a:p>
          <a:p>
            <a:r>
              <a:rPr lang="en-ID" dirty="0" err="1"/>
              <a:t>Perubahan-perubahan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data oleh </a:t>
            </a:r>
            <a:r>
              <a:rPr lang="en-ID" dirty="0" err="1"/>
              <a:t>sejumlah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yang </a:t>
            </a:r>
            <a:r>
              <a:rPr lang="en-ID" dirty="0" err="1"/>
              <a:t>berbeda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konsisten</a:t>
            </a:r>
            <a:r>
              <a:rPr lang="en-ID" dirty="0"/>
              <a:t> </a:t>
            </a:r>
          </a:p>
          <a:p>
            <a:r>
              <a:rPr lang="en-ID" dirty="0" err="1"/>
              <a:t>Akses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bagian-bagian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data (</a:t>
            </a:r>
            <a:r>
              <a:rPr lang="en-ID" dirty="0" err="1"/>
              <a:t>misalnya</a:t>
            </a:r>
            <a:r>
              <a:rPr lang="en-ID" dirty="0"/>
              <a:t> data </a:t>
            </a:r>
            <a:r>
              <a:rPr lang="en-ID" dirty="0" err="1"/>
              <a:t>gaji</a:t>
            </a:r>
            <a:r>
              <a:rPr lang="en-ID" dirty="0"/>
              <a:t>) hrs </a:t>
            </a:r>
            <a:r>
              <a:rPr lang="en-ID" dirty="0" err="1"/>
              <a:t>dibatasi</a:t>
            </a:r>
            <a:r>
              <a:rPr lang="en-ID" dirty="0"/>
              <a:t> (</a:t>
            </a:r>
            <a:r>
              <a:rPr lang="en-ID" i="1" dirty="0"/>
              <a:t>restricted</a:t>
            </a:r>
            <a:r>
              <a:rPr lang="en-ID" dirty="0"/>
              <a:t>) </a:t>
            </a:r>
          </a:p>
          <a:p>
            <a:endParaRPr lang="en-ID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51C6DA1-B166-4BF8-A7BC-F7A7C51B3D46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1814146"/>
            <a:ext cx="7696200" cy="4220308"/>
          </a:xfrm>
          <a:prstGeom prst="rect">
            <a:avLst/>
          </a:prstGeom>
        </p:spPr>
        <p:txBody>
          <a:bodyPr/>
          <a:lstStyle/>
          <a:p>
            <a:pPr marL="335582" indent="-335582">
              <a:spcBef>
                <a:spcPct val="200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/>
            </a:pPr>
            <a:endParaRPr lang="en-GB" sz="1662" kern="0" dirty="0">
              <a:latin typeface="Arial Narrow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63CA42-E6DD-4BA0-A728-B94D4E4A7AFB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5689023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4000" dirty="0"/>
              <a:t>SISTEM BASIS DATA</a:t>
            </a:r>
          </a:p>
          <a:p>
            <a:r>
              <a:rPr lang="en-ID" sz="4000" dirty="0"/>
              <a:t>File System Vs DBMS</a:t>
            </a:r>
          </a:p>
          <a:p>
            <a:endParaRPr lang="en-ID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1F95B-1C6C-4A07-BA4B-E02889711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814146"/>
            <a:ext cx="78867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D" dirty="0"/>
              <a:t>Data </a:t>
            </a:r>
            <a:r>
              <a:rPr lang="en-ID" dirty="0" err="1"/>
              <a:t>tsb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saja</a:t>
            </a:r>
            <a:r>
              <a:rPr lang="en-ID" dirty="0"/>
              <a:t> </a:t>
            </a:r>
            <a:r>
              <a:rPr lang="en-ID" dirty="0" err="1"/>
              <a:t>disimpan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file system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. </a:t>
            </a:r>
          </a:p>
          <a:p>
            <a:pPr marL="0" indent="0">
              <a:buNone/>
            </a:pPr>
            <a:r>
              <a:rPr lang="en-ID" dirty="0" err="1"/>
              <a:t>Namun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kendala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: </a:t>
            </a:r>
          </a:p>
          <a:p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eksplisit</a:t>
            </a:r>
            <a:r>
              <a:rPr lang="en-ID" dirty="0"/>
              <a:t> </a:t>
            </a:r>
            <a:r>
              <a:rPr lang="en-ID" dirty="0" err="1"/>
              <a:t>memilah</a:t>
            </a:r>
            <a:r>
              <a:rPr lang="en-ID" dirty="0"/>
              <a:t> data yang </a:t>
            </a:r>
            <a:r>
              <a:rPr lang="en-ID" dirty="0" err="1"/>
              <a:t>besar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main memory and secondary storage (e.g., buffering, page-oriented access, 32-bit addressing, etc.) </a:t>
            </a:r>
          </a:p>
          <a:p>
            <a:r>
              <a:rPr lang="en-ID" dirty="0"/>
              <a:t>Harus </a:t>
            </a:r>
            <a:r>
              <a:rPr lang="en-ID" dirty="0" err="1"/>
              <a:t>menulis</a:t>
            </a:r>
            <a:r>
              <a:rPr lang="en-ID" dirty="0"/>
              <a:t> program-program yang </a:t>
            </a:r>
            <a:r>
              <a:rPr lang="en-ID" dirty="0" err="1"/>
              <a:t>khusus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i="1" dirty="0"/>
              <a:t>queries </a:t>
            </a:r>
            <a:r>
              <a:rPr lang="en-ID" dirty="0"/>
              <a:t>yang </a:t>
            </a:r>
            <a:r>
              <a:rPr lang="en-ID" dirty="0" err="1"/>
              <a:t>berbeda</a:t>
            </a:r>
            <a:r>
              <a:rPr lang="en-ID" dirty="0"/>
              <a:t> </a:t>
            </a:r>
          </a:p>
          <a:p>
            <a:r>
              <a:rPr lang="en-ID" dirty="0"/>
              <a:t>Harus </a:t>
            </a:r>
            <a:r>
              <a:rPr lang="en-ID" dirty="0" err="1"/>
              <a:t>memproteksi</a:t>
            </a:r>
            <a:r>
              <a:rPr lang="en-ID" dirty="0"/>
              <a:t> data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terjadinya</a:t>
            </a:r>
            <a:r>
              <a:rPr lang="en-ID" dirty="0"/>
              <a:t> </a:t>
            </a:r>
            <a:r>
              <a:rPr lang="en-ID" dirty="0" err="1"/>
              <a:t>inkonsistensi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adanya</a:t>
            </a:r>
            <a:r>
              <a:rPr lang="en-ID" dirty="0"/>
              <a:t> </a:t>
            </a:r>
            <a:r>
              <a:rPr lang="en-ID" dirty="0" err="1"/>
              <a:t>akses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serentak</a:t>
            </a:r>
            <a:r>
              <a:rPr lang="en-ID" dirty="0"/>
              <a:t> </a:t>
            </a:r>
          </a:p>
          <a:p>
            <a:r>
              <a:rPr lang="en-ID" dirty="0"/>
              <a:t>Harus </a:t>
            </a:r>
            <a:r>
              <a:rPr lang="en-ID" dirty="0" err="1"/>
              <a:t>menyediakan</a:t>
            </a:r>
            <a:r>
              <a:rPr lang="en-ID" dirty="0"/>
              <a:t> </a:t>
            </a:r>
            <a:r>
              <a:rPr lang="en-ID" dirty="0" err="1"/>
              <a:t>pemulihan</a:t>
            </a:r>
            <a:r>
              <a:rPr lang="en-ID" dirty="0"/>
              <a:t> </a:t>
            </a:r>
            <a:r>
              <a:rPr lang="en-ID" dirty="0" err="1"/>
              <a:t>kembali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terjadinya</a:t>
            </a:r>
            <a:r>
              <a:rPr lang="en-ID" dirty="0"/>
              <a:t> “</a:t>
            </a:r>
            <a:r>
              <a:rPr lang="en-ID" i="1" dirty="0"/>
              <a:t>crash</a:t>
            </a:r>
            <a:r>
              <a:rPr lang="en-ID" dirty="0"/>
              <a:t>”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</a:p>
          <a:p>
            <a:r>
              <a:rPr lang="en-ID" dirty="0" err="1"/>
              <a:t>Persoalan</a:t>
            </a:r>
            <a:r>
              <a:rPr lang="en-ID" dirty="0"/>
              <a:t> </a:t>
            </a:r>
            <a:r>
              <a:rPr lang="en-ID" dirty="0" err="1"/>
              <a:t>keamanan</a:t>
            </a:r>
            <a:r>
              <a:rPr lang="en-ID" dirty="0"/>
              <a:t> dan </a:t>
            </a:r>
            <a:r>
              <a:rPr lang="en-ID" dirty="0" err="1"/>
              <a:t>pengendalian</a:t>
            </a:r>
            <a:r>
              <a:rPr lang="en-ID" dirty="0"/>
              <a:t> </a:t>
            </a:r>
            <a:r>
              <a:rPr lang="en-ID" dirty="0" err="1"/>
              <a:t>akses</a:t>
            </a:r>
            <a:r>
              <a:rPr lang="en-ID" dirty="0"/>
              <a:t> yang </a:t>
            </a:r>
            <a:r>
              <a:rPr lang="en-ID" dirty="0" err="1"/>
              <a:t>kurang</a:t>
            </a:r>
            <a:r>
              <a:rPr lang="en-ID" dirty="0"/>
              <a:t> </a:t>
            </a:r>
            <a:r>
              <a:rPr lang="en-ID" dirty="0" err="1"/>
              <a:t>fleksibel</a:t>
            </a:r>
            <a:r>
              <a:rPr lang="en-ID" dirty="0"/>
              <a:t>,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 </a:t>
            </a:r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menyediakan</a:t>
            </a:r>
            <a:r>
              <a:rPr lang="en-ID" dirty="0"/>
              <a:t> </a:t>
            </a:r>
            <a:r>
              <a:rPr lang="en-ID" dirty="0" err="1"/>
              <a:t>mekanisme</a:t>
            </a:r>
            <a:r>
              <a:rPr lang="en-ID" dirty="0"/>
              <a:t> “</a:t>
            </a:r>
            <a:r>
              <a:rPr lang="en-ID" i="1" dirty="0"/>
              <a:t>password</a:t>
            </a:r>
            <a:r>
              <a:rPr lang="en-ID" dirty="0"/>
              <a:t>”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kebutuhan</a:t>
            </a:r>
            <a:r>
              <a:rPr lang="en-ID" dirty="0"/>
              <a:t> </a:t>
            </a:r>
            <a:r>
              <a:rPr lang="en-ID" dirty="0" err="1"/>
              <a:t>sekuritas</a:t>
            </a:r>
            <a:r>
              <a:rPr lang="en-ID" dirty="0"/>
              <a:t> </a:t>
            </a:r>
            <a:r>
              <a:rPr lang="en-ID" dirty="0" err="1"/>
              <a:t>sistem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94981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51C6DA1-B166-4BF8-A7BC-F7A7C51B3D46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1814146"/>
            <a:ext cx="7696200" cy="4220308"/>
          </a:xfrm>
          <a:prstGeom prst="rect">
            <a:avLst/>
          </a:prstGeom>
        </p:spPr>
        <p:txBody>
          <a:bodyPr/>
          <a:lstStyle/>
          <a:p>
            <a:pPr marL="335582" indent="-335582">
              <a:spcBef>
                <a:spcPct val="200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/>
            </a:pPr>
            <a:endParaRPr lang="en-GB" sz="1662" kern="0" dirty="0">
              <a:latin typeface="Arial Narrow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63CA42-E6DD-4BA0-A728-B94D4E4A7AFB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23265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4000" dirty="0"/>
              <a:t>SISTEM BASIS DATA</a:t>
            </a:r>
          </a:p>
          <a:p>
            <a:r>
              <a:rPr lang="en-ID" sz="4000" dirty="0" err="1"/>
              <a:t>Pemanfaatan</a:t>
            </a:r>
            <a:r>
              <a:rPr lang="en-ID" sz="4000" dirty="0"/>
              <a:t> Basis Data</a:t>
            </a:r>
          </a:p>
          <a:p>
            <a:endParaRPr lang="en-ID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1F95B-1C6C-4A07-BA4B-E02889711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814146"/>
            <a:ext cx="78867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D" dirty="0" err="1"/>
              <a:t>Kecepatan</a:t>
            </a:r>
            <a:r>
              <a:rPr lang="en-ID" dirty="0"/>
              <a:t> dan </a:t>
            </a:r>
            <a:r>
              <a:rPr lang="en-ID" dirty="0" err="1"/>
              <a:t>Kemudahan</a:t>
            </a:r>
            <a:r>
              <a:rPr lang="en-ID" dirty="0"/>
              <a:t> (Speed)</a:t>
            </a:r>
          </a:p>
          <a:p>
            <a:r>
              <a:rPr lang="en-ID" dirty="0" err="1"/>
              <a:t>Yakni</a:t>
            </a:r>
            <a:r>
              <a:rPr lang="en-ID" dirty="0"/>
              <a:t> agar </a:t>
            </a:r>
            <a:r>
              <a:rPr lang="en-ID" dirty="0" err="1"/>
              <a:t>pengguna</a:t>
            </a:r>
            <a:r>
              <a:rPr lang="en-ID" dirty="0"/>
              <a:t> basis data </a:t>
            </a:r>
            <a:r>
              <a:rPr lang="en-ID" dirty="0" err="1"/>
              <a:t>bisa</a:t>
            </a:r>
            <a:r>
              <a:rPr lang="en-ID" dirty="0"/>
              <a:t>: </a:t>
            </a:r>
          </a:p>
          <a:p>
            <a:pPr lvl="1"/>
            <a:r>
              <a:rPr lang="en-ID" dirty="0" err="1"/>
              <a:t>menyimpan</a:t>
            </a:r>
            <a:r>
              <a:rPr lang="en-ID" dirty="0"/>
              <a:t> data </a:t>
            </a:r>
          </a:p>
          <a:p>
            <a:pPr lvl="1"/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perubahan</a:t>
            </a:r>
            <a:r>
              <a:rPr lang="en-ID" dirty="0"/>
              <a:t>/</a:t>
            </a:r>
            <a:r>
              <a:rPr lang="en-ID" dirty="0" err="1"/>
              <a:t>manipulasi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data </a:t>
            </a:r>
          </a:p>
          <a:p>
            <a:pPr lvl="1"/>
            <a:r>
              <a:rPr lang="en-ID" dirty="0" err="1"/>
              <a:t>menampilkan</a:t>
            </a:r>
            <a:r>
              <a:rPr lang="en-ID" dirty="0"/>
              <a:t> </a:t>
            </a:r>
            <a:r>
              <a:rPr lang="en-ID" dirty="0" err="1"/>
              <a:t>kembali</a:t>
            </a:r>
            <a:r>
              <a:rPr lang="en-ID" dirty="0"/>
              <a:t> data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cepat</a:t>
            </a:r>
            <a:r>
              <a:rPr lang="en-ID" dirty="0"/>
              <a:t> dan </a:t>
            </a:r>
            <a:r>
              <a:rPr lang="en-ID" dirty="0" err="1"/>
              <a:t>mudah</a:t>
            </a:r>
            <a:r>
              <a:rPr lang="en-ID" dirty="0"/>
              <a:t> </a:t>
            </a:r>
            <a:r>
              <a:rPr lang="en-ID" dirty="0" err="1"/>
              <a:t>dibandingkan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biasa</a:t>
            </a:r>
            <a:r>
              <a:rPr lang="en-ID" dirty="0"/>
              <a:t> (manual).</a:t>
            </a:r>
          </a:p>
          <a:p>
            <a:endParaRPr lang="en-ID" dirty="0"/>
          </a:p>
          <a:p>
            <a:r>
              <a:rPr lang="en-ID" dirty="0" err="1"/>
              <a:t>Efisiensi</a:t>
            </a:r>
            <a:r>
              <a:rPr lang="en-ID" dirty="0"/>
              <a:t> Ruang </a:t>
            </a:r>
            <a:r>
              <a:rPr lang="en-ID" dirty="0" err="1"/>
              <a:t>Penyimpanan</a:t>
            </a:r>
            <a:r>
              <a:rPr lang="en-ID" dirty="0"/>
              <a:t> (Space)</a:t>
            </a:r>
          </a:p>
          <a:p>
            <a:pPr lvl="1"/>
            <a:r>
              <a:rPr lang="en-ID" dirty="0" err="1"/>
              <a:t>Dengan</a:t>
            </a:r>
            <a:r>
              <a:rPr lang="en-ID" dirty="0"/>
              <a:t> basis data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mampu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penekanan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redundansi</a:t>
            </a:r>
            <a:r>
              <a:rPr lang="en-ID" dirty="0"/>
              <a:t> (</a:t>
            </a:r>
            <a:r>
              <a:rPr lang="en-ID" dirty="0" err="1"/>
              <a:t>pengulangan</a:t>
            </a:r>
            <a:r>
              <a:rPr lang="en-ID" dirty="0"/>
              <a:t>) data, </a:t>
            </a:r>
            <a:r>
              <a:rPr lang="en-ID" dirty="0" err="1"/>
              <a:t>baik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menerapkan</a:t>
            </a:r>
            <a:r>
              <a:rPr lang="en-ID" dirty="0"/>
              <a:t> </a:t>
            </a:r>
            <a:r>
              <a:rPr lang="en-ID" dirty="0" err="1"/>
              <a:t>sejumlah</a:t>
            </a:r>
            <a:r>
              <a:rPr lang="en-ID" dirty="0"/>
              <a:t> </a:t>
            </a:r>
            <a:r>
              <a:rPr lang="en-ID" dirty="0" err="1"/>
              <a:t>pengkodean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relasi-relasi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kelompok</a:t>
            </a:r>
            <a:r>
              <a:rPr lang="en-ID" dirty="0"/>
              <a:t> data yang </a:t>
            </a:r>
            <a:r>
              <a:rPr lang="en-ID" dirty="0" err="1"/>
              <a:t>saling</a:t>
            </a:r>
            <a:r>
              <a:rPr lang="en-ID" dirty="0"/>
              <a:t> </a:t>
            </a:r>
            <a:r>
              <a:rPr lang="en-ID" dirty="0" err="1"/>
              <a:t>berhubungan</a:t>
            </a:r>
            <a:endParaRPr lang="en-ID" dirty="0"/>
          </a:p>
          <a:p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9576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51C6DA1-B166-4BF8-A7BC-F7A7C51B3D46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1814146"/>
            <a:ext cx="7696200" cy="4220308"/>
          </a:xfrm>
          <a:prstGeom prst="rect">
            <a:avLst/>
          </a:prstGeom>
        </p:spPr>
        <p:txBody>
          <a:bodyPr/>
          <a:lstStyle/>
          <a:p>
            <a:pPr marL="335582" indent="-335582">
              <a:spcBef>
                <a:spcPct val="200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/>
            </a:pPr>
            <a:endParaRPr lang="en-GB" sz="1662" kern="0" dirty="0">
              <a:latin typeface="Arial Narrow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63CA42-E6DD-4BA0-A728-B94D4E4A7AFB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23265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4000" dirty="0"/>
              <a:t>SISTEM BASIS DATA</a:t>
            </a:r>
          </a:p>
          <a:p>
            <a:r>
              <a:rPr lang="en-ID" sz="4000" dirty="0" err="1"/>
              <a:t>Pemanfaatan</a:t>
            </a:r>
            <a:r>
              <a:rPr lang="en-ID" sz="4000" dirty="0"/>
              <a:t> Basis Data</a:t>
            </a:r>
          </a:p>
          <a:p>
            <a:endParaRPr lang="en-ID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1F95B-1C6C-4A07-BA4B-E02889711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814146"/>
            <a:ext cx="7886700" cy="4351338"/>
          </a:xfrm>
        </p:spPr>
        <p:txBody>
          <a:bodyPr>
            <a:normAutofit fontScale="92500"/>
          </a:bodyPr>
          <a:lstStyle/>
          <a:p>
            <a:r>
              <a:rPr lang="en-ID" dirty="0" err="1"/>
              <a:t>Keakuratan</a:t>
            </a:r>
            <a:r>
              <a:rPr lang="en-ID" dirty="0"/>
              <a:t> (Accuracy)</a:t>
            </a:r>
          </a:p>
          <a:p>
            <a:pPr lvl="1"/>
            <a:r>
              <a:rPr lang="en-ID" dirty="0"/>
              <a:t>Agar data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aturan</a:t>
            </a:r>
            <a:r>
              <a:rPr lang="en-ID" dirty="0"/>
              <a:t> dan </a:t>
            </a:r>
            <a:r>
              <a:rPr lang="en-ID" dirty="0" err="1"/>
              <a:t>batasan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memanfaatkan</a:t>
            </a:r>
            <a:r>
              <a:rPr lang="en-ID" dirty="0"/>
              <a:t> </a:t>
            </a:r>
            <a:r>
              <a:rPr lang="en-ID" dirty="0" err="1"/>
              <a:t>pengkodean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pembentukan</a:t>
            </a:r>
            <a:r>
              <a:rPr lang="en-ID" dirty="0"/>
              <a:t> </a:t>
            </a:r>
            <a:r>
              <a:rPr lang="en-ID" dirty="0" err="1"/>
              <a:t>relasi</a:t>
            </a:r>
            <a:r>
              <a:rPr lang="en-ID" dirty="0"/>
              <a:t> </a:t>
            </a:r>
            <a:r>
              <a:rPr lang="en-ID" dirty="0" err="1"/>
              <a:t>antar</a:t>
            </a:r>
            <a:r>
              <a:rPr lang="en-ID" dirty="0"/>
              <a:t> data </a:t>
            </a:r>
            <a:r>
              <a:rPr lang="en-ID" dirty="0" err="1"/>
              <a:t>bersama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penerapan</a:t>
            </a:r>
            <a:r>
              <a:rPr lang="en-ID" dirty="0"/>
              <a:t> </a:t>
            </a:r>
            <a:r>
              <a:rPr lang="en-ID" dirty="0" err="1"/>
              <a:t>aturan</a:t>
            </a:r>
            <a:r>
              <a:rPr lang="en-ID" dirty="0"/>
              <a:t>/</a:t>
            </a:r>
            <a:r>
              <a:rPr lang="en-ID" dirty="0" err="1"/>
              <a:t>batasan</a:t>
            </a:r>
            <a:r>
              <a:rPr lang="en-ID" dirty="0"/>
              <a:t> (constraint) </a:t>
            </a:r>
            <a:r>
              <a:rPr lang="en-ID" dirty="0" err="1"/>
              <a:t>tipe</a:t>
            </a:r>
            <a:r>
              <a:rPr lang="en-ID" dirty="0"/>
              <a:t> data, domain data, </a:t>
            </a:r>
            <a:r>
              <a:rPr lang="en-ID" dirty="0" err="1"/>
              <a:t>keunikan</a:t>
            </a:r>
            <a:r>
              <a:rPr lang="en-ID" dirty="0"/>
              <a:t> data </a:t>
            </a:r>
            <a:r>
              <a:rPr lang="en-ID" dirty="0" err="1"/>
              <a:t>dsb</a:t>
            </a:r>
            <a:r>
              <a:rPr lang="en-ID" dirty="0"/>
              <a:t>.</a:t>
            </a:r>
          </a:p>
          <a:p>
            <a:endParaRPr lang="en-ID" dirty="0"/>
          </a:p>
          <a:p>
            <a:r>
              <a:rPr lang="en-ID" dirty="0" err="1"/>
              <a:t>Ketersediaan</a:t>
            </a:r>
            <a:r>
              <a:rPr lang="en-ID" dirty="0"/>
              <a:t> (Availability)</a:t>
            </a:r>
          </a:p>
          <a:p>
            <a:pPr lvl="1"/>
            <a:r>
              <a:rPr lang="en-ID" dirty="0"/>
              <a:t>Agar data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diakses</a:t>
            </a:r>
            <a:r>
              <a:rPr lang="en-ID" dirty="0"/>
              <a:t> oleh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yang </a:t>
            </a:r>
            <a:r>
              <a:rPr lang="en-ID" dirty="0" err="1"/>
              <a:t>membutuhkan</a:t>
            </a:r>
            <a:r>
              <a:rPr lang="en-ID" dirty="0"/>
              <a:t>,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penerapan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jaringan</a:t>
            </a:r>
            <a:r>
              <a:rPr lang="en-ID" dirty="0"/>
              <a:t>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pemindahan</a:t>
            </a:r>
            <a:r>
              <a:rPr lang="en-ID" dirty="0"/>
              <a:t>/</a:t>
            </a:r>
            <a:r>
              <a:rPr lang="en-ID" dirty="0" err="1"/>
              <a:t>penghapusan</a:t>
            </a:r>
            <a:r>
              <a:rPr lang="en-ID" dirty="0"/>
              <a:t> data yang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/ </a:t>
            </a:r>
            <a:r>
              <a:rPr lang="en-ID" dirty="0" err="1"/>
              <a:t>kadaluwarsa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menghemat</a:t>
            </a:r>
            <a:r>
              <a:rPr lang="en-ID" dirty="0"/>
              <a:t> </a:t>
            </a:r>
            <a:r>
              <a:rPr lang="en-ID" dirty="0" err="1"/>
              <a:t>ruang</a:t>
            </a:r>
            <a:r>
              <a:rPr lang="en-ID" dirty="0"/>
              <a:t> </a:t>
            </a:r>
            <a:r>
              <a:rPr lang="en-ID" dirty="0" err="1"/>
              <a:t>penyimpanan</a:t>
            </a:r>
            <a:r>
              <a:rPr lang="en-ID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84884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51C6DA1-B166-4BF8-A7BC-F7A7C51B3D46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1814146"/>
            <a:ext cx="7696200" cy="4220308"/>
          </a:xfrm>
          <a:prstGeom prst="rect">
            <a:avLst/>
          </a:prstGeom>
        </p:spPr>
        <p:txBody>
          <a:bodyPr/>
          <a:lstStyle/>
          <a:p>
            <a:pPr marL="335582" indent="-335582">
              <a:spcBef>
                <a:spcPct val="200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/>
            </a:pPr>
            <a:endParaRPr lang="en-GB" sz="1662" kern="0" dirty="0">
              <a:latin typeface="Arial Narrow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63CA42-E6DD-4BA0-A728-B94D4E4A7AFB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23265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4000" dirty="0"/>
              <a:t>SISTEM BASIS DATA</a:t>
            </a:r>
          </a:p>
          <a:p>
            <a:r>
              <a:rPr lang="en-ID" sz="4000" dirty="0" err="1"/>
              <a:t>Pemanfaatan</a:t>
            </a:r>
            <a:r>
              <a:rPr lang="en-ID" sz="4000" dirty="0"/>
              <a:t> Basis Data</a:t>
            </a:r>
          </a:p>
          <a:p>
            <a:endParaRPr lang="en-ID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1F95B-1C6C-4A07-BA4B-E02889711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814146"/>
            <a:ext cx="7886700" cy="4351338"/>
          </a:xfrm>
        </p:spPr>
        <p:txBody>
          <a:bodyPr>
            <a:normAutofit fontScale="92500" lnSpcReduction="20000"/>
          </a:bodyPr>
          <a:lstStyle/>
          <a:p>
            <a:r>
              <a:rPr lang="en-ID" dirty="0" err="1"/>
              <a:t>Kelengkapan</a:t>
            </a:r>
            <a:r>
              <a:rPr lang="en-ID" dirty="0"/>
              <a:t> (</a:t>
            </a:r>
            <a:r>
              <a:rPr lang="en-ID" i="1" dirty="0"/>
              <a:t>Completeness</a:t>
            </a:r>
            <a:r>
              <a:rPr lang="en-ID" dirty="0"/>
              <a:t>)</a:t>
            </a:r>
          </a:p>
          <a:p>
            <a:pPr lvl="1"/>
            <a:r>
              <a:rPr lang="en-ID" dirty="0"/>
              <a:t>Agar data yang </a:t>
            </a:r>
            <a:r>
              <a:rPr lang="en-ID" dirty="0" err="1"/>
              <a:t>dikelola</a:t>
            </a:r>
            <a:r>
              <a:rPr lang="en-ID" dirty="0"/>
              <a:t> </a:t>
            </a:r>
            <a:r>
              <a:rPr lang="en-ID" dirty="0" err="1"/>
              <a:t>senantiasa</a:t>
            </a:r>
            <a:r>
              <a:rPr lang="en-ID" dirty="0"/>
              <a:t> </a:t>
            </a:r>
            <a:r>
              <a:rPr lang="en-ID" dirty="0" err="1"/>
              <a:t>lengkap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 </a:t>
            </a:r>
            <a:r>
              <a:rPr lang="en-ID" dirty="0" err="1"/>
              <a:t>relatif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kebutuhan</a:t>
            </a:r>
            <a:r>
              <a:rPr lang="en-ID" dirty="0"/>
              <a:t> </a:t>
            </a:r>
            <a:r>
              <a:rPr lang="en-ID" dirty="0" err="1"/>
              <a:t>pemakai</a:t>
            </a:r>
            <a:r>
              <a:rPr lang="en-ID" dirty="0"/>
              <a:t> </a:t>
            </a:r>
            <a:r>
              <a:rPr lang="en-ID" dirty="0" err="1"/>
              <a:t>maupun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,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penambahan</a:t>
            </a:r>
            <a:r>
              <a:rPr lang="en-ID" dirty="0"/>
              <a:t> baris-baris data </a:t>
            </a:r>
            <a:r>
              <a:rPr lang="en-ID" dirty="0" err="1"/>
              <a:t>ataupun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perubahan</a:t>
            </a:r>
            <a:r>
              <a:rPr lang="en-ID" dirty="0"/>
              <a:t> </a:t>
            </a:r>
            <a:r>
              <a:rPr lang="en-ID" dirty="0" err="1"/>
              <a:t>struktur</a:t>
            </a:r>
            <a:r>
              <a:rPr lang="en-ID" dirty="0"/>
              <a:t> pada basis data; </a:t>
            </a:r>
            <a:r>
              <a:rPr lang="en-ID" dirty="0" err="1"/>
              <a:t>yakni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menambahkan</a:t>
            </a:r>
            <a:r>
              <a:rPr lang="en-ID" dirty="0"/>
              <a:t> field pada </a:t>
            </a:r>
            <a:r>
              <a:rPr lang="en-ID" dirty="0" err="1"/>
              <a:t>tabel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menambah</a:t>
            </a:r>
            <a:r>
              <a:rPr lang="en-ID" dirty="0"/>
              <a:t> </a:t>
            </a:r>
            <a:r>
              <a:rPr lang="en-ID" dirty="0" err="1"/>
              <a:t>tabel</a:t>
            </a:r>
            <a:r>
              <a:rPr lang="en-ID" dirty="0"/>
              <a:t> </a:t>
            </a:r>
            <a:r>
              <a:rPr lang="en-ID" dirty="0" err="1"/>
              <a:t>baru</a:t>
            </a:r>
            <a:r>
              <a:rPr lang="en-ID" dirty="0"/>
              <a:t>. </a:t>
            </a:r>
          </a:p>
          <a:p>
            <a:endParaRPr lang="en-ID" dirty="0"/>
          </a:p>
          <a:p>
            <a:r>
              <a:rPr lang="en-ID" dirty="0" err="1"/>
              <a:t>Keamanan</a:t>
            </a:r>
            <a:r>
              <a:rPr lang="en-ID" dirty="0"/>
              <a:t> (</a:t>
            </a:r>
            <a:r>
              <a:rPr lang="en-ID" i="1" dirty="0"/>
              <a:t>Security</a:t>
            </a:r>
            <a:r>
              <a:rPr lang="en-ID" dirty="0"/>
              <a:t>)</a:t>
            </a:r>
          </a:p>
          <a:p>
            <a:pPr lvl="1"/>
            <a:r>
              <a:rPr lang="en-ID" dirty="0"/>
              <a:t>Agar data yang </a:t>
            </a:r>
            <a:r>
              <a:rPr lang="en-ID" dirty="0" err="1"/>
              <a:t>bersifat</a:t>
            </a:r>
            <a:r>
              <a:rPr lang="en-ID" dirty="0"/>
              <a:t> </a:t>
            </a:r>
            <a:r>
              <a:rPr lang="en-ID" dirty="0" err="1"/>
              <a:t>rahasia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proses yang vital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jatuh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orang / </a:t>
            </a:r>
            <a:r>
              <a:rPr lang="en-ID" dirty="0" err="1"/>
              <a:t>pengguna</a:t>
            </a:r>
            <a:r>
              <a:rPr lang="en-ID" dirty="0"/>
              <a:t>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berhak</a:t>
            </a:r>
            <a:r>
              <a:rPr lang="en-ID" dirty="0"/>
              <a:t>, </a:t>
            </a:r>
            <a:r>
              <a:rPr lang="en-ID" dirty="0" err="1"/>
              <a:t>yakni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penggunaan</a:t>
            </a:r>
            <a:r>
              <a:rPr lang="en-ID" dirty="0"/>
              <a:t> account (username dan password)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menerapkan</a:t>
            </a:r>
            <a:r>
              <a:rPr lang="en-ID" dirty="0"/>
              <a:t> </a:t>
            </a:r>
            <a:r>
              <a:rPr lang="en-ID" dirty="0" err="1"/>
              <a:t>pembedaan</a:t>
            </a:r>
            <a:r>
              <a:rPr lang="en-ID" dirty="0"/>
              <a:t> </a:t>
            </a:r>
            <a:r>
              <a:rPr lang="en-ID" dirty="0" err="1"/>
              <a:t>hak</a:t>
            </a:r>
            <a:r>
              <a:rPr lang="en-ID" dirty="0"/>
              <a:t> </a:t>
            </a:r>
            <a:r>
              <a:rPr lang="en-ID" dirty="0" err="1"/>
              <a:t>akses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data yang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dibaca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proses yang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.</a:t>
            </a:r>
          </a:p>
          <a:p>
            <a:endParaRPr lang="en-ID" dirty="0"/>
          </a:p>
          <a:p>
            <a:endParaRPr lang="en-ID" dirty="0" err="1"/>
          </a:p>
        </p:txBody>
      </p:sp>
    </p:spTree>
    <p:extLst>
      <p:ext uri="{BB962C8B-B14F-4D97-AF65-F5344CB8AC3E}">
        <p14:creationId xmlns:p14="http://schemas.microsoft.com/office/powerpoint/2010/main" val="3490910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51C6DA1-B166-4BF8-A7BC-F7A7C51B3D46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1814146"/>
            <a:ext cx="7696200" cy="4220308"/>
          </a:xfrm>
          <a:prstGeom prst="rect">
            <a:avLst/>
          </a:prstGeom>
        </p:spPr>
        <p:txBody>
          <a:bodyPr/>
          <a:lstStyle/>
          <a:p>
            <a:pPr marL="335582" indent="-335582">
              <a:spcBef>
                <a:spcPct val="200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/>
            </a:pPr>
            <a:endParaRPr lang="en-GB" sz="1662" kern="0" dirty="0">
              <a:latin typeface="Arial Narrow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63CA42-E6DD-4BA0-A728-B94D4E4A7AFB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23265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4000" dirty="0"/>
              <a:t>SISTEM BASIS DATA</a:t>
            </a:r>
          </a:p>
          <a:p>
            <a:r>
              <a:rPr lang="en-ID" sz="4000" dirty="0" err="1"/>
              <a:t>Pemanfaatan</a:t>
            </a:r>
            <a:r>
              <a:rPr lang="en-ID" sz="4000" dirty="0"/>
              <a:t> Basis Data</a:t>
            </a:r>
          </a:p>
          <a:p>
            <a:endParaRPr lang="en-ID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1F95B-1C6C-4A07-BA4B-E02889711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814146"/>
            <a:ext cx="7886700" cy="4351338"/>
          </a:xfrm>
        </p:spPr>
        <p:txBody>
          <a:bodyPr>
            <a:normAutofit/>
          </a:bodyPr>
          <a:lstStyle/>
          <a:p>
            <a:r>
              <a:rPr lang="en-ID" dirty="0" err="1"/>
              <a:t>Kebersamaan</a:t>
            </a:r>
            <a:r>
              <a:rPr lang="en-ID" dirty="0"/>
              <a:t> (</a:t>
            </a:r>
            <a:r>
              <a:rPr lang="en-ID" i="1" dirty="0" err="1"/>
              <a:t>Sharability</a:t>
            </a:r>
            <a:r>
              <a:rPr lang="en-ID" dirty="0"/>
              <a:t>)</a:t>
            </a:r>
          </a:p>
          <a:p>
            <a:pPr lvl="1"/>
            <a:r>
              <a:rPr lang="en-ID" dirty="0"/>
              <a:t>Agar data yang </a:t>
            </a:r>
            <a:r>
              <a:rPr lang="en-ID" dirty="0" err="1"/>
              <a:t>dikelola</a:t>
            </a:r>
            <a:r>
              <a:rPr lang="en-ID" dirty="0"/>
              <a:t> oleh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mendukung</a:t>
            </a:r>
            <a:r>
              <a:rPr lang="en-ID" dirty="0"/>
              <a:t> </a:t>
            </a:r>
            <a:r>
              <a:rPr lang="en-ID" dirty="0" err="1"/>
              <a:t>lingkungan</a:t>
            </a:r>
            <a:r>
              <a:rPr lang="en-ID" dirty="0"/>
              <a:t> multiuser (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pemakai</a:t>
            </a:r>
            <a:r>
              <a:rPr lang="en-ID" dirty="0"/>
              <a:t>),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menjaga</a:t>
            </a:r>
            <a:r>
              <a:rPr lang="en-ID" dirty="0"/>
              <a:t> / </a:t>
            </a:r>
            <a:r>
              <a:rPr lang="en-ID" dirty="0" err="1"/>
              <a:t>menghindari</a:t>
            </a:r>
            <a:r>
              <a:rPr lang="en-ID" dirty="0"/>
              <a:t> </a:t>
            </a:r>
            <a:r>
              <a:rPr lang="en-ID" dirty="0" err="1"/>
              <a:t>munculnya</a:t>
            </a:r>
            <a:r>
              <a:rPr lang="en-ID" dirty="0"/>
              <a:t> problem </a:t>
            </a:r>
            <a:r>
              <a:rPr lang="en-ID" dirty="0" err="1"/>
              <a:t>baru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inkonsistensi</a:t>
            </a:r>
            <a:r>
              <a:rPr lang="en-ID" dirty="0"/>
              <a:t> data (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terjadi</a:t>
            </a:r>
            <a:r>
              <a:rPr lang="en-ID" dirty="0"/>
              <a:t> </a:t>
            </a:r>
            <a:r>
              <a:rPr lang="en-ID" dirty="0" err="1"/>
              <a:t>perubahan</a:t>
            </a:r>
            <a:r>
              <a:rPr lang="en-ID" dirty="0"/>
              <a:t> data yang </a:t>
            </a:r>
            <a:r>
              <a:rPr lang="en-ID" dirty="0" err="1"/>
              <a:t>dilakukan</a:t>
            </a:r>
            <a:r>
              <a:rPr lang="en-ID" dirty="0"/>
              <a:t> oleh </a:t>
            </a:r>
            <a:r>
              <a:rPr lang="en-ID" dirty="0" err="1"/>
              <a:t>beberapa</a:t>
            </a:r>
            <a:r>
              <a:rPr lang="en-ID" dirty="0"/>
              <a:t> user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 yang </a:t>
            </a:r>
            <a:r>
              <a:rPr lang="en-ID" dirty="0" err="1"/>
              <a:t>bersamaan</a:t>
            </a:r>
            <a:r>
              <a:rPr lang="en-ID" dirty="0"/>
              <a:t>)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deadlock (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pemakai</a:t>
            </a:r>
            <a:r>
              <a:rPr lang="en-ID" dirty="0"/>
              <a:t> yang </a:t>
            </a:r>
            <a:r>
              <a:rPr lang="en-ID" dirty="0" err="1"/>
              <a:t>saling</a:t>
            </a:r>
            <a:r>
              <a:rPr lang="en-ID" dirty="0"/>
              <a:t> </a:t>
            </a:r>
            <a:r>
              <a:rPr lang="en-ID" dirty="0" err="1"/>
              <a:t>menunggu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data).</a:t>
            </a:r>
          </a:p>
          <a:p>
            <a:endParaRPr lang="en-ID" dirty="0"/>
          </a:p>
          <a:p>
            <a:endParaRPr lang="en-ID" dirty="0" err="1"/>
          </a:p>
        </p:txBody>
      </p:sp>
    </p:spTree>
    <p:extLst>
      <p:ext uri="{BB962C8B-B14F-4D97-AF65-F5344CB8AC3E}">
        <p14:creationId xmlns:p14="http://schemas.microsoft.com/office/powerpoint/2010/main" val="2396157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FFBCF731-478B-42B2-B3C6-ECCC3D68E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857250"/>
            <a:ext cx="6246965" cy="5143500"/>
          </a:xfrm>
        </p:spPr>
      </p:pic>
      <p:sp>
        <p:nvSpPr>
          <p:cNvPr id="74" name="Text Placeholder 73">
            <a:extLst>
              <a:ext uri="{FF2B5EF4-FFF2-40B4-BE49-F238E27FC236}">
                <a16:creationId xmlns:a16="http://schemas.microsoft.com/office/drawing/2014/main" id="{C20719F7-6849-4C36-ACDB-C1AE2AAC7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3" name="Title 42">
            <a:extLst>
              <a:ext uri="{FF2B5EF4-FFF2-40B4-BE49-F238E27FC236}">
                <a16:creationId xmlns:a16="http://schemas.microsoft.com/office/drawing/2014/main" id="{CF39D3B5-ABDB-4DFF-8107-EF97569C9B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“Introduction to Database”</a:t>
            </a:r>
          </a:p>
        </p:txBody>
      </p:sp>
      <p:sp>
        <p:nvSpPr>
          <p:cNvPr id="44" name="Subtitle 43">
            <a:extLst>
              <a:ext uri="{FF2B5EF4-FFF2-40B4-BE49-F238E27FC236}">
                <a16:creationId xmlns:a16="http://schemas.microsoft.com/office/drawing/2014/main" id="{F522C824-2C48-4465-AABE-F46286D9EC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1600" dirty="0"/>
              <a:t>Databases are an essential part of our digital world, storing and organizing vast amounts of information used by everything from simple apps to complex business systems. In essence, a database is a structured collection of data, much like a well-organized library.</a:t>
            </a:r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6488F643-327C-4A41-9703-B4932AF5A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76" name="Text Placeholder 75">
            <a:extLst>
              <a:ext uri="{FF2B5EF4-FFF2-40B4-BE49-F238E27FC236}">
                <a16:creationId xmlns:a16="http://schemas.microsoft.com/office/drawing/2014/main" id="{8EE4272D-3A75-4E40-B1D6-C8D1636AB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37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51C6DA1-B166-4BF8-A7BC-F7A7C51B3D46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1814146"/>
            <a:ext cx="7696200" cy="4220308"/>
          </a:xfrm>
          <a:prstGeom prst="rect">
            <a:avLst/>
          </a:prstGeom>
        </p:spPr>
        <p:txBody>
          <a:bodyPr/>
          <a:lstStyle/>
          <a:p>
            <a:pPr marL="335582" indent="-335582">
              <a:spcBef>
                <a:spcPct val="200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/>
            </a:pPr>
            <a:endParaRPr lang="en-GB" sz="1662" kern="0" dirty="0">
              <a:latin typeface="Arial Narrow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63CA42-E6DD-4BA0-A728-B94D4E4A7AFB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23265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4000" dirty="0"/>
              <a:t>SISTEM BASIS DATA</a:t>
            </a:r>
          </a:p>
          <a:p>
            <a:r>
              <a:rPr lang="en-ID" sz="4000" dirty="0"/>
              <a:t>Data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1F95B-1C6C-4A07-BA4B-E02889711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814146"/>
            <a:ext cx="7886700" cy="4351338"/>
          </a:xfrm>
        </p:spPr>
        <p:txBody>
          <a:bodyPr>
            <a:normAutofit fontScale="92500" lnSpcReduction="20000"/>
          </a:bodyPr>
          <a:lstStyle/>
          <a:p>
            <a:r>
              <a:rPr lang="en-ID" i="1" dirty="0"/>
              <a:t>Data model</a:t>
            </a:r>
            <a:r>
              <a:rPr lang="en-ID" dirty="0"/>
              <a:t> 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sekumpulan</a:t>
            </a:r>
            <a:r>
              <a:rPr lang="en-ID" dirty="0"/>
              <a:t> </a:t>
            </a:r>
            <a:r>
              <a:rPr lang="en-ID" dirty="0" err="1"/>
              <a:t>konsep</a:t>
            </a:r>
            <a:r>
              <a:rPr lang="en-ID" dirty="0"/>
              <a:t>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menjelaskan</a:t>
            </a:r>
            <a:r>
              <a:rPr lang="en-ID" dirty="0"/>
              <a:t> data </a:t>
            </a:r>
          </a:p>
          <a:p>
            <a:r>
              <a:rPr lang="en-ID" i="1" dirty="0"/>
              <a:t>Schema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deskripsi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sekumpulan</a:t>
            </a:r>
            <a:r>
              <a:rPr lang="en-ID" dirty="0"/>
              <a:t> data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data model </a:t>
            </a:r>
            <a:r>
              <a:rPr lang="en-ID" dirty="0" err="1"/>
              <a:t>tertentu</a:t>
            </a:r>
            <a:r>
              <a:rPr lang="en-ID" dirty="0"/>
              <a:t> </a:t>
            </a:r>
          </a:p>
          <a:p>
            <a:r>
              <a:rPr lang="en-ID" i="1" dirty="0"/>
              <a:t>Relational data model </a:t>
            </a:r>
            <a:r>
              <a:rPr lang="en-ID" dirty="0" err="1"/>
              <a:t>adalah</a:t>
            </a:r>
            <a:r>
              <a:rPr lang="en-ID" dirty="0"/>
              <a:t> model data yang paling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pada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</a:p>
          <a:p>
            <a:pPr lvl="1"/>
            <a:r>
              <a:rPr lang="en-ID" dirty="0" err="1"/>
              <a:t>Konsep</a:t>
            </a:r>
            <a:r>
              <a:rPr lang="en-ID" dirty="0"/>
              <a:t> </a:t>
            </a:r>
            <a:r>
              <a:rPr lang="en-ID" dirty="0" err="1"/>
              <a:t>utama</a:t>
            </a:r>
            <a:r>
              <a:rPr lang="en-ID" dirty="0"/>
              <a:t>:  </a:t>
            </a:r>
            <a:r>
              <a:rPr lang="en-ID" dirty="0" err="1"/>
              <a:t>relasi</a:t>
            </a:r>
            <a:r>
              <a:rPr lang="en-ID" dirty="0"/>
              <a:t> (relation), yang pada </a:t>
            </a:r>
            <a:r>
              <a:rPr lang="en-ID" dirty="0" err="1"/>
              <a:t>dasarnya</a:t>
            </a:r>
            <a:r>
              <a:rPr lang="en-ID" dirty="0"/>
              <a:t> </a:t>
            </a:r>
            <a:r>
              <a:rPr lang="en-ID" dirty="0" err="1"/>
              <a:t>berupa</a:t>
            </a:r>
            <a:r>
              <a:rPr lang="en-ID" dirty="0"/>
              <a:t> “</a:t>
            </a:r>
            <a:r>
              <a:rPr lang="en-ID" dirty="0" err="1"/>
              <a:t>tabel</a:t>
            </a:r>
            <a:r>
              <a:rPr lang="en-ID" dirty="0"/>
              <a:t>” yang </a:t>
            </a:r>
            <a:r>
              <a:rPr lang="en-ID" dirty="0" err="1"/>
              <a:t>terdiri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sejumlah</a:t>
            </a:r>
            <a:r>
              <a:rPr lang="en-ID" dirty="0"/>
              <a:t> “baris” dan “</a:t>
            </a:r>
            <a:r>
              <a:rPr lang="en-ID" dirty="0" err="1"/>
              <a:t>kolom</a:t>
            </a:r>
            <a:r>
              <a:rPr lang="en-ID" dirty="0"/>
              <a:t>” </a:t>
            </a:r>
          </a:p>
          <a:p>
            <a:pPr lvl="1"/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relasi</a:t>
            </a:r>
            <a:r>
              <a:rPr lang="en-ID" dirty="0"/>
              <a:t> </a:t>
            </a:r>
            <a:r>
              <a:rPr lang="en-ID" dirty="0" err="1"/>
              <a:t>mempunyai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 </a:t>
            </a:r>
            <a:r>
              <a:rPr lang="en-ID" dirty="0" err="1"/>
              <a:t>skema</a:t>
            </a:r>
            <a:r>
              <a:rPr lang="en-ID" dirty="0"/>
              <a:t> (schema), yang </a:t>
            </a:r>
            <a:r>
              <a:rPr lang="en-ID" dirty="0" err="1"/>
              <a:t>menjelaskan</a:t>
            </a:r>
            <a:r>
              <a:rPr lang="en-ID" dirty="0"/>
              <a:t> </a:t>
            </a:r>
            <a:r>
              <a:rPr lang="en-ID" dirty="0" err="1"/>
              <a:t>kolom-kolom</a:t>
            </a:r>
            <a:r>
              <a:rPr lang="en-ID" dirty="0"/>
              <a:t> (fields)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tabel</a:t>
            </a:r>
            <a:r>
              <a:rPr lang="en-ID" dirty="0"/>
              <a:t> </a:t>
            </a:r>
          </a:p>
          <a:p>
            <a:pPr lvl="1"/>
            <a:r>
              <a:rPr lang="en-ID" dirty="0" err="1"/>
              <a:t>Contoh</a:t>
            </a:r>
            <a:r>
              <a:rPr lang="en-ID" dirty="0"/>
              <a:t>,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mahasiswa</a:t>
            </a:r>
            <a:r>
              <a:rPr lang="en-ID" dirty="0"/>
              <a:t> (students) di </a:t>
            </a:r>
            <a:r>
              <a:rPr lang="en-ID" dirty="0" err="1"/>
              <a:t>suatu</a:t>
            </a:r>
            <a:r>
              <a:rPr lang="en-ID" dirty="0"/>
              <a:t> universitas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disimpan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relasi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skema</a:t>
            </a:r>
            <a:r>
              <a:rPr lang="en-ID" dirty="0"/>
              <a:t>  </a:t>
            </a:r>
          </a:p>
          <a:p>
            <a:pPr lvl="1"/>
            <a:r>
              <a:rPr lang="en-ID" dirty="0"/>
              <a:t>Students(</a:t>
            </a:r>
            <a:r>
              <a:rPr lang="en-ID" dirty="0" err="1"/>
              <a:t>sid</a:t>
            </a:r>
            <a:r>
              <a:rPr lang="en-ID" dirty="0"/>
              <a:t>: string, name: string, login: string, age: integer, </a:t>
            </a:r>
            <a:r>
              <a:rPr lang="en-ID" dirty="0" err="1"/>
              <a:t>gpa</a:t>
            </a:r>
            <a:r>
              <a:rPr lang="en-ID" dirty="0"/>
              <a:t>: real)</a:t>
            </a:r>
          </a:p>
        </p:txBody>
      </p:sp>
    </p:spTree>
    <p:extLst>
      <p:ext uri="{BB962C8B-B14F-4D97-AF65-F5344CB8AC3E}">
        <p14:creationId xmlns:p14="http://schemas.microsoft.com/office/powerpoint/2010/main" val="2140075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9528C3-5D32-48BE-AD05-0F9C835393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0" t="2423" r="2485" b="4186"/>
          <a:stretch/>
        </p:blipFill>
        <p:spPr>
          <a:xfrm>
            <a:off x="1221673" y="2197677"/>
            <a:ext cx="7140121" cy="246264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A65792C-F5CA-461B-A8DA-A46E08DBC5E5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23265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4000" dirty="0"/>
              <a:t>SISTEM BASIS DATA</a:t>
            </a:r>
          </a:p>
          <a:p>
            <a:r>
              <a:rPr lang="en-ID" sz="4000" dirty="0"/>
              <a:t>Data Models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51C6DA1-B166-4BF8-A7BC-F7A7C51B3D46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1814146"/>
            <a:ext cx="7696200" cy="4220308"/>
          </a:xfrm>
          <a:prstGeom prst="rect">
            <a:avLst/>
          </a:prstGeom>
        </p:spPr>
        <p:txBody>
          <a:bodyPr/>
          <a:lstStyle/>
          <a:p>
            <a:pPr marL="335582" indent="-335582">
              <a:spcBef>
                <a:spcPct val="200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/>
            </a:pPr>
            <a:endParaRPr lang="en-GB" sz="1662" kern="0" dirty="0">
              <a:latin typeface="Arial Narrow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63CA42-E6DD-4BA0-A728-B94D4E4A7AFB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23265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4000" dirty="0"/>
              <a:t>SISTEM BASIS DATA</a:t>
            </a:r>
          </a:p>
          <a:p>
            <a:r>
              <a:rPr lang="en-ID" sz="4000" dirty="0"/>
              <a:t>Level </a:t>
            </a:r>
            <a:r>
              <a:rPr lang="en-ID" sz="4000" dirty="0" err="1"/>
              <a:t>Abstraksi</a:t>
            </a:r>
            <a:r>
              <a:rPr lang="en-ID" sz="4000" dirty="0"/>
              <a:t> </a:t>
            </a:r>
            <a:r>
              <a:rPr lang="en-ID" sz="4000" dirty="0" err="1"/>
              <a:t>Dalam</a:t>
            </a:r>
            <a:r>
              <a:rPr lang="en-ID" sz="4000" dirty="0"/>
              <a:t> 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1F95B-1C6C-4A07-BA4B-E02889711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814146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ID" dirty="0" err="1"/>
              <a:t>Terdiri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BANYAK views, SATU conceptual (logical) schema dan SATU physical schema. </a:t>
            </a:r>
          </a:p>
          <a:p>
            <a:r>
              <a:rPr lang="en-ID" b="1" dirty="0"/>
              <a:t>Views</a:t>
            </a:r>
            <a:r>
              <a:rPr lang="en-ID" dirty="0"/>
              <a:t> (External schemas) </a:t>
            </a:r>
            <a:r>
              <a:rPr lang="en-ID" dirty="0" err="1"/>
              <a:t>menjelaskan</a:t>
            </a:r>
            <a:r>
              <a:rPr lang="en-ID" dirty="0"/>
              <a:t> </a:t>
            </a:r>
            <a:r>
              <a:rPr lang="en-ID" dirty="0" err="1"/>
              <a:t>bagaimana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</a:t>
            </a:r>
            <a:r>
              <a:rPr lang="en-ID" dirty="0" err="1"/>
              <a:t>melihat</a:t>
            </a:r>
            <a:r>
              <a:rPr lang="en-ID" dirty="0"/>
              <a:t> data </a:t>
            </a:r>
          </a:p>
          <a:p>
            <a:r>
              <a:rPr lang="en-ID" b="1" dirty="0"/>
              <a:t>Conceptual schema</a:t>
            </a:r>
            <a:r>
              <a:rPr lang="en-ID" dirty="0"/>
              <a:t> </a:t>
            </a:r>
            <a:r>
              <a:rPr lang="en-ID" dirty="0" err="1"/>
              <a:t>mendefinisikan</a:t>
            </a:r>
            <a:r>
              <a:rPr lang="en-ID" dirty="0"/>
              <a:t> </a:t>
            </a:r>
            <a:r>
              <a:rPr lang="en-ID" dirty="0" err="1"/>
              <a:t>struktur</a:t>
            </a:r>
            <a:r>
              <a:rPr lang="en-ID" dirty="0"/>
              <a:t> </a:t>
            </a:r>
            <a:r>
              <a:rPr lang="en-ID" dirty="0" err="1"/>
              <a:t>logikal</a:t>
            </a:r>
            <a:r>
              <a:rPr lang="en-ID" dirty="0"/>
              <a:t> </a:t>
            </a:r>
          </a:p>
          <a:p>
            <a:r>
              <a:rPr lang="en-ID" b="1" dirty="0"/>
              <a:t>Physical schema </a:t>
            </a:r>
            <a:r>
              <a:rPr lang="en-ID" dirty="0" err="1"/>
              <a:t>menjelaskan</a:t>
            </a:r>
            <a:r>
              <a:rPr lang="en-ID" dirty="0"/>
              <a:t> </a:t>
            </a:r>
            <a:r>
              <a:rPr lang="en-ID" dirty="0" err="1"/>
              <a:t>detil</a:t>
            </a:r>
            <a:r>
              <a:rPr lang="en-ID" dirty="0"/>
              <a:t> </a:t>
            </a:r>
            <a:r>
              <a:rPr lang="en-ID" dirty="0" err="1"/>
              <a:t>penyimpanan</a:t>
            </a:r>
            <a:r>
              <a:rPr lang="en-ID" dirty="0"/>
              <a:t> data (</a:t>
            </a:r>
            <a:r>
              <a:rPr lang="en-ID" dirty="0" err="1"/>
              <a:t>misalnya</a:t>
            </a:r>
            <a:r>
              <a:rPr lang="en-ID" dirty="0"/>
              <a:t>, files dan indexes)</a:t>
            </a:r>
          </a:p>
          <a:p>
            <a:r>
              <a:rPr lang="en-ID" dirty="0"/>
              <a:t>Schema </a:t>
            </a:r>
            <a:r>
              <a:rPr lang="en-ID" dirty="0" err="1"/>
              <a:t>didefinisikan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b="1" dirty="0"/>
              <a:t>DDL</a:t>
            </a:r>
            <a:r>
              <a:rPr lang="en-ID" dirty="0"/>
              <a:t>, </a:t>
            </a:r>
            <a:r>
              <a:rPr lang="en-ID" dirty="0" err="1"/>
              <a:t>sedang</a:t>
            </a:r>
            <a:r>
              <a:rPr lang="en-ID" dirty="0"/>
              <a:t> queries/</a:t>
            </a:r>
            <a:r>
              <a:rPr lang="en-ID" dirty="0" err="1"/>
              <a:t>modifikasi</a:t>
            </a:r>
            <a:r>
              <a:rPr lang="en-ID" dirty="0"/>
              <a:t>  </a:t>
            </a:r>
            <a:r>
              <a:rPr lang="en-ID" dirty="0" err="1"/>
              <a:t>terhadap</a:t>
            </a:r>
            <a:r>
              <a:rPr lang="en-ID" dirty="0"/>
              <a:t> data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b="1" dirty="0"/>
              <a:t>DML </a:t>
            </a:r>
          </a:p>
          <a:p>
            <a:endParaRPr lang="en-ID" dirty="0"/>
          </a:p>
        </p:txBody>
      </p:sp>
      <p:pic>
        <p:nvPicPr>
          <p:cNvPr id="5" name="Picture 2" descr="Have students read assignment sheets - Iserotope">
            <a:extLst>
              <a:ext uri="{FF2B5EF4-FFF2-40B4-BE49-F238E27FC236}">
                <a16:creationId xmlns:a16="http://schemas.microsoft.com/office/drawing/2014/main" id="{C0E85B2F-D612-4AF7-B299-C15884C0D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471" y="508366"/>
            <a:ext cx="1670756" cy="117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530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51C6DA1-B166-4BF8-A7BC-F7A7C51B3D46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1814146"/>
            <a:ext cx="7696200" cy="4220308"/>
          </a:xfrm>
          <a:prstGeom prst="rect">
            <a:avLst/>
          </a:prstGeom>
        </p:spPr>
        <p:txBody>
          <a:bodyPr/>
          <a:lstStyle/>
          <a:p>
            <a:pPr marL="335582" indent="-335582">
              <a:spcBef>
                <a:spcPct val="200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/>
            </a:pPr>
            <a:endParaRPr lang="en-GB" sz="1662" kern="0" dirty="0">
              <a:latin typeface="Arial Narrow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63CA42-E6DD-4BA0-A728-B94D4E4A7AFB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98195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4000" dirty="0"/>
              <a:t>SISTEM BASIS DATA</a:t>
            </a:r>
          </a:p>
          <a:p>
            <a:r>
              <a:rPr lang="en-ID" sz="4000" dirty="0"/>
              <a:t>Gambar Level </a:t>
            </a:r>
            <a:r>
              <a:rPr lang="en-ID" sz="4000" dirty="0" err="1"/>
              <a:t>Abstraksi</a:t>
            </a:r>
            <a:r>
              <a:rPr lang="en-ID" sz="4000" dirty="0"/>
              <a:t> </a:t>
            </a:r>
            <a:r>
              <a:rPr lang="en-ID" sz="4000" dirty="0" err="1"/>
              <a:t>Dalam</a:t>
            </a:r>
            <a:r>
              <a:rPr lang="en-ID" sz="4000" dirty="0"/>
              <a:t> DBMS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9C4B849-3803-45EB-9740-9268EB0F7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8616" y="4343400"/>
            <a:ext cx="961292" cy="187569"/>
          </a:xfrm>
          <a:prstGeom prst="ellips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 sz="2215"/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2B948081-9BBF-4C7D-BC8A-EDB5DB9F720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3962" y="4432789"/>
            <a:ext cx="2931" cy="883626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 sz="1662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FB61D14-798B-40B1-AD99-EB69032F1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8616" y="5187462"/>
            <a:ext cx="961292" cy="187569"/>
          </a:xfrm>
          <a:prstGeom prst="ellips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 sz="2215"/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6C6A331C-92E8-4BCE-8565-72E2EA083DA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631" y="4472354"/>
            <a:ext cx="0" cy="773723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 sz="1662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41B213-9BDD-41CF-B820-1632A0B0E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8066" y="3754315"/>
            <a:ext cx="2343713" cy="42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4992" tIns="42497" rIns="84992" bIns="42497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215">
                <a:solidFill>
                  <a:schemeClr val="tx2"/>
                </a:solidFill>
                <a:latin typeface="Book Antiqua" panose="02040602050305030304" pitchFamily="18" charset="0"/>
              </a:rPr>
              <a:t>Physical Schema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381F7A-2449-4DF7-B1E9-E0BAACB98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724" y="3121269"/>
            <a:ext cx="2738052" cy="42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4992" tIns="42497" rIns="84992" bIns="42497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215">
                <a:solidFill>
                  <a:schemeClr val="tx2"/>
                </a:solidFill>
                <a:latin typeface="Book Antiqua" panose="02040602050305030304" pitchFamily="18" charset="0"/>
              </a:rPr>
              <a:t>Conceptual Schema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FCB516-6031-443D-A8B9-28C9E7EDA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3554" y="2347546"/>
            <a:ext cx="1080547" cy="42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4992" tIns="42497" rIns="84992" bIns="42497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215">
                <a:solidFill>
                  <a:schemeClr val="tx2"/>
                </a:solidFill>
                <a:latin typeface="Book Antiqua" panose="02040602050305030304" pitchFamily="18" charset="0"/>
              </a:rPr>
              <a:t>View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088182-8532-4752-BD62-A71B8EC08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9308" y="2347546"/>
            <a:ext cx="1080547" cy="42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4992" tIns="42497" rIns="84992" bIns="42497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215">
                <a:solidFill>
                  <a:schemeClr val="tx2"/>
                </a:solidFill>
                <a:latin typeface="Book Antiqua" panose="02040602050305030304" pitchFamily="18" charset="0"/>
              </a:rPr>
              <a:t>View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23D599-1176-4489-BD08-2EAFE71B4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6527" y="2347546"/>
            <a:ext cx="1080547" cy="42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4992" tIns="42497" rIns="84992" bIns="42497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215">
                <a:solidFill>
                  <a:schemeClr val="tx2"/>
                </a:solidFill>
                <a:latin typeface="Book Antiqua" panose="02040602050305030304" pitchFamily="18" charset="0"/>
              </a:rPr>
              <a:t>View 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84439F-9136-4D8D-910F-AE61B9998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2862" y="2373923"/>
            <a:ext cx="961292" cy="328246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 sz="2215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4C31F4-5674-40AE-AFB6-22BC07C2F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8616" y="2373923"/>
            <a:ext cx="961292" cy="328246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 sz="2215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297C338-AB2E-4830-A231-AB94185B9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4369" y="2373923"/>
            <a:ext cx="961292" cy="328246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 sz="2215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F6476C-7FEE-40FB-8182-DC4881F6C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4892" y="3147646"/>
            <a:ext cx="2579077" cy="328246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 sz="2215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9738547-D9DA-42F9-8BA3-C819194B5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5908" y="3780692"/>
            <a:ext cx="2157046" cy="328246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 sz="2215"/>
          </a:p>
        </p:txBody>
      </p:sp>
      <p:sp>
        <p:nvSpPr>
          <p:cNvPr id="23" name="Line 22">
            <a:extLst>
              <a:ext uri="{FF2B5EF4-FFF2-40B4-BE49-F238E27FC236}">
                <a16:creationId xmlns:a16="http://schemas.microsoft.com/office/drawing/2014/main" id="{2A2EB960-5DBD-4821-97F5-38FB6D83598C}"/>
              </a:ext>
            </a:extLst>
          </p:cNvPr>
          <p:cNvSpPr>
            <a:spLocks noChangeShapeType="1"/>
          </p:cNvSpPr>
          <p:nvPr/>
        </p:nvSpPr>
        <p:spPr bwMode="auto">
          <a:xfrm>
            <a:off x="3153508" y="2713892"/>
            <a:ext cx="492369" cy="422031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 sz="1662"/>
          </a:p>
        </p:txBody>
      </p:sp>
      <p:sp>
        <p:nvSpPr>
          <p:cNvPr id="24" name="Line 23">
            <a:extLst>
              <a:ext uri="{FF2B5EF4-FFF2-40B4-BE49-F238E27FC236}">
                <a16:creationId xmlns:a16="http://schemas.microsoft.com/office/drawing/2014/main" id="{E29E3DF5-09E7-4FE3-8368-A66867B72ED3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9262" y="2713892"/>
            <a:ext cx="0" cy="422031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 sz="1662"/>
          </a:p>
        </p:txBody>
      </p:sp>
      <p:sp>
        <p:nvSpPr>
          <p:cNvPr id="25" name="Line 24">
            <a:extLst>
              <a:ext uri="{FF2B5EF4-FFF2-40B4-BE49-F238E27FC236}">
                <a16:creationId xmlns:a16="http://schemas.microsoft.com/office/drawing/2014/main" id="{D61BF4B0-D011-4681-90ED-06C0EB364B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52646" y="2713892"/>
            <a:ext cx="492369" cy="422031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 sz="1662"/>
          </a:p>
        </p:txBody>
      </p:sp>
      <p:sp>
        <p:nvSpPr>
          <p:cNvPr id="26" name="Line 25">
            <a:extLst>
              <a:ext uri="{FF2B5EF4-FFF2-40B4-BE49-F238E27FC236}">
                <a16:creationId xmlns:a16="http://schemas.microsoft.com/office/drawing/2014/main" id="{93D62048-CB0A-4E3B-BF7F-B7594E832AA0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9262" y="3487615"/>
            <a:ext cx="0" cy="281354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 sz="1662"/>
          </a:p>
        </p:txBody>
      </p:sp>
      <p:sp>
        <p:nvSpPr>
          <p:cNvPr id="27" name="Line 26">
            <a:extLst>
              <a:ext uri="{FF2B5EF4-FFF2-40B4-BE49-F238E27FC236}">
                <a16:creationId xmlns:a16="http://schemas.microsoft.com/office/drawing/2014/main" id="{C9605458-E5DB-4C39-BA0B-A6F60B0815B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9262" y="4120662"/>
            <a:ext cx="0" cy="35169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 sz="1662"/>
          </a:p>
        </p:txBody>
      </p:sp>
      <p:sp>
        <p:nvSpPr>
          <p:cNvPr id="28" name="TextBox 30">
            <a:extLst>
              <a:ext uri="{FF2B5EF4-FFF2-40B4-BE49-F238E27FC236}">
                <a16:creationId xmlns:a16="http://schemas.microsoft.com/office/drawing/2014/main" id="{68A94499-4B1A-4730-9E44-65537017E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631" y="4695092"/>
            <a:ext cx="801823" cy="4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215"/>
              <a:t>Disk</a:t>
            </a:r>
          </a:p>
        </p:txBody>
      </p:sp>
      <p:pic>
        <p:nvPicPr>
          <p:cNvPr id="29" name="Picture 2" descr="Have students read assignment sheets - Iserotope">
            <a:extLst>
              <a:ext uri="{FF2B5EF4-FFF2-40B4-BE49-F238E27FC236}">
                <a16:creationId xmlns:a16="http://schemas.microsoft.com/office/drawing/2014/main" id="{397C9D95-6676-43B2-A759-8DA8ACDF3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972" y="2605942"/>
            <a:ext cx="1670756" cy="117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21722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663CA42-E6DD-4BA0-A728-B94D4E4A7AFB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98195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4000" dirty="0" err="1"/>
              <a:t>Tingkatan</a:t>
            </a:r>
            <a:r>
              <a:rPr lang="en-ID" sz="4000" dirty="0"/>
              <a:t> Schema</a:t>
            </a:r>
          </a:p>
        </p:txBody>
      </p:sp>
      <p:pic>
        <p:nvPicPr>
          <p:cNvPr id="30" name="Picture 4" descr="FIG2-8">
            <a:extLst>
              <a:ext uri="{FF2B5EF4-FFF2-40B4-BE49-F238E27FC236}">
                <a16:creationId xmlns:a16="http://schemas.microsoft.com/office/drawing/2014/main" id="{86E4C80D-7F49-4168-845B-AEFAC9B33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81" b="3380"/>
          <a:stretch>
            <a:fillRect/>
          </a:stretch>
        </p:blipFill>
        <p:spPr bwMode="auto">
          <a:xfrm>
            <a:off x="1156189" y="1982666"/>
            <a:ext cx="7104185" cy="3886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48001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663CA42-E6DD-4BA0-A728-B94D4E4A7AFB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98195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4000" dirty="0" err="1"/>
              <a:t>Contoh</a:t>
            </a:r>
            <a:r>
              <a:rPr lang="en-ID" sz="4000" dirty="0"/>
              <a:t> Schema </a:t>
            </a:r>
            <a:r>
              <a:rPr lang="en-ID" sz="4000" dirty="0" err="1"/>
              <a:t>Logis</a:t>
            </a:r>
            <a:endParaRPr lang="en-ID" sz="4000" dirty="0"/>
          </a:p>
        </p:txBody>
      </p:sp>
      <p:pic>
        <p:nvPicPr>
          <p:cNvPr id="4" name="Picture 4" descr="FIG2-11">
            <a:extLst>
              <a:ext uri="{FF2B5EF4-FFF2-40B4-BE49-F238E27FC236}">
                <a16:creationId xmlns:a16="http://schemas.microsoft.com/office/drawing/2014/main" id="{BDE2E786-48BA-4FC5-AB00-C2F3DB25E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20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25515"/>
            <a:ext cx="6963508" cy="40400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ave students read assignment sheets - Iserotope">
            <a:extLst>
              <a:ext uri="{FF2B5EF4-FFF2-40B4-BE49-F238E27FC236}">
                <a16:creationId xmlns:a16="http://schemas.microsoft.com/office/drawing/2014/main" id="{CF944689-7234-4DDF-B7D7-6D5EEEF7E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952" y="365126"/>
            <a:ext cx="1670756" cy="117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98901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8" name="Picture 4" descr="fg02-14">
            <a:extLst>
              <a:ext uri="{FF2B5EF4-FFF2-40B4-BE49-F238E27FC236}">
                <a16:creationId xmlns:a16="http://schemas.microsoft.com/office/drawing/2014/main" id="{B6F53DB8-2F54-4A1F-B347-717E54B32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75" y="1316716"/>
            <a:ext cx="8336049" cy="49951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D5C8825-9C7C-40F1-9844-F542D70A8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98195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4000" dirty="0" err="1"/>
              <a:t>Contoh</a:t>
            </a:r>
            <a:r>
              <a:rPr lang="en-ID" sz="4000" dirty="0"/>
              <a:t> Schema </a:t>
            </a:r>
            <a:r>
              <a:rPr lang="en-ID" sz="4000" dirty="0" err="1"/>
              <a:t>Fisik</a:t>
            </a:r>
            <a:endParaRPr lang="en-ID" sz="40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D5C8825-9C7C-40F1-9844-F542D70A8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98195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4000" dirty="0" err="1"/>
              <a:t>Komponen</a:t>
            </a:r>
            <a:r>
              <a:rPr lang="en-ID" sz="4000" dirty="0"/>
              <a:t> 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6E8AF-1803-4FFA-8863-047106804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90098"/>
            <a:ext cx="7886700" cy="4351338"/>
          </a:xfrm>
        </p:spPr>
        <p:txBody>
          <a:bodyPr>
            <a:normAutofit fontScale="85000" lnSpcReduction="20000"/>
          </a:bodyPr>
          <a:lstStyle/>
          <a:p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Keras</a:t>
            </a:r>
            <a:r>
              <a:rPr lang="en-ID" dirty="0"/>
              <a:t> (Hardware)</a:t>
            </a:r>
          </a:p>
          <a:p>
            <a:pPr lvl="1"/>
            <a:r>
              <a:rPr lang="en-ID" dirty="0" err="1"/>
              <a:t>Komputer</a:t>
            </a:r>
            <a:r>
              <a:rPr lang="en-ID" dirty="0"/>
              <a:t>, </a:t>
            </a:r>
            <a:r>
              <a:rPr lang="en-ID" dirty="0" err="1"/>
              <a:t>memori</a:t>
            </a:r>
            <a:r>
              <a:rPr lang="en-ID" dirty="0"/>
              <a:t>, storage (</a:t>
            </a:r>
            <a:r>
              <a:rPr lang="en-ID" dirty="0" err="1"/>
              <a:t>Harddisk</a:t>
            </a:r>
            <a:r>
              <a:rPr lang="en-ID" dirty="0"/>
              <a:t>), peripheral, </a:t>
            </a:r>
            <a:r>
              <a:rPr lang="en-ID" dirty="0" err="1"/>
              <a:t>dll</a:t>
            </a:r>
            <a:r>
              <a:rPr lang="en-ID" dirty="0"/>
              <a:t>.</a:t>
            </a:r>
          </a:p>
          <a:p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 (Operating System)</a:t>
            </a:r>
          </a:p>
          <a:p>
            <a:pPr lvl="1"/>
            <a:r>
              <a:rPr lang="en-ID" dirty="0"/>
              <a:t>Program yang </a:t>
            </a:r>
            <a:r>
              <a:rPr lang="en-ID" dirty="0" err="1"/>
              <a:t>menjalankan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komputer</a:t>
            </a:r>
            <a:r>
              <a:rPr lang="en-ID" dirty="0"/>
              <a:t>, </a:t>
            </a:r>
            <a:r>
              <a:rPr lang="en-ID" dirty="0" err="1"/>
              <a:t>mengendalikan</a:t>
            </a:r>
            <a:r>
              <a:rPr lang="en-ID" dirty="0"/>
              <a:t> resource </a:t>
            </a:r>
            <a:r>
              <a:rPr lang="en-ID" dirty="0" err="1"/>
              <a:t>komputer</a:t>
            </a:r>
            <a:r>
              <a:rPr lang="en-ID" dirty="0"/>
              <a:t> dan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 </a:t>
            </a:r>
            <a:r>
              <a:rPr lang="en-ID" dirty="0" err="1"/>
              <a:t>dasar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komputer</a:t>
            </a:r>
            <a:r>
              <a:rPr lang="en-ID" dirty="0"/>
              <a:t>.</a:t>
            </a:r>
          </a:p>
          <a:p>
            <a:r>
              <a:rPr lang="en-ID" dirty="0"/>
              <a:t>Basis Data (Database)</a:t>
            </a:r>
          </a:p>
          <a:p>
            <a:pPr lvl="1"/>
            <a:r>
              <a:rPr lang="en-ID" dirty="0" err="1"/>
              <a:t>Menyimpan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obyek</a:t>
            </a:r>
            <a:r>
              <a:rPr lang="en-ID" dirty="0"/>
              <a:t> database (</a:t>
            </a:r>
            <a:r>
              <a:rPr lang="en-ID" dirty="0" err="1"/>
              <a:t>struktur</a:t>
            </a:r>
            <a:r>
              <a:rPr lang="en-ID" dirty="0"/>
              <a:t> </a:t>
            </a:r>
            <a:r>
              <a:rPr lang="en-ID" dirty="0" err="1"/>
              <a:t>tabel</a:t>
            </a:r>
            <a:r>
              <a:rPr lang="en-ID" dirty="0"/>
              <a:t>, </a:t>
            </a:r>
            <a:r>
              <a:rPr lang="en-ID" dirty="0" err="1"/>
              <a:t>indeks,dll</a:t>
            </a:r>
            <a:r>
              <a:rPr lang="en-ID" dirty="0"/>
              <a:t>)</a:t>
            </a:r>
          </a:p>
          <a:p>
            <a:r>
              <a:rPr lang="en-ID" dirty="0"/>
              <a:t>DBMS (Database Management System)</a:t>
            </a:r>
          </a:p>
          <a:p>
            <a:pPr lvl="1"/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 yang </a:t>
            </a:r>
            <a:r>
              <a:rPr lang="en-ID" dirty="0" err="1"/>
              <a:t>memaintain</a:t>
            </a:r>
            <a:r>
              <a:rPr lang="en-ID" dirty="0"/>
              <a:t> data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.</a:t>
            </a:r>
          </a:p>
          <a:p>
            <a:r>
              <a:rPr lang="en-ID" dirty="0" err="1"/>
              <a:t>Pemakai</a:t>
            </a:r>
            <a:r>
              <a:rPr lang="en-ID" dirty="0"/>
              <a:t> (User)</a:t>
            </a:r>
          </a:p>
          <a:p>
            <a:pPr lvl="1"/>
            <a:r>
              <a:rPr lang="en-ID" dirty="0"/>
              <a:t>Para </a:t>
            </a:r>
            <a:r>
              <a:rPr lang="en-ID" dirty="0" err="1"/>
              <a:t>pemakai</a:t>
            </a:r>
            <a:r>
              <a:rPr lang="en-ID" dirty="0"/>
              <a:t> database.</a:t>
            </a:r>
          </a:p>
          <a:p>
            <a:r>
              <a:rPr lang="en-ID" dirty="0" err="1"/>
              <a:t>Aplikasi</a:t>
            </a:r>
            <a:r>
              <a:rPr lang="en-ID" dirty="0"/>
              <a:t> (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) lain.</a:t>
            </a:r>
          </a:p>
          <a:p>
            <a:pPr lvl="1"/>
            <a:r>
              <a:rPr lang="en-ID" dirty="0"/>
              <a:t>Program lain </a:t>
            </a:r>
            <a:r>
              <a:rPr lang="en-ID" dirty="0" err="1"/>
              <a:t>dalam</a:t>
            </a:r>
            <a:r>
              <a:rPr lang="en-ID" dirty="0"/>
              <a:t> DBMS.</a:t>
            </a:r>
          </a:p>
          <a:p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574784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D5C8825-9C7C-40F1-9844-F542D70A8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98195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4000" dirty="0"/>
              <a:t>Bahasa Basis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6E8AF-1803-4FFA-8863-047106804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90098"/>
            <a:ext cx="7886700" cy="4351338"/>
          </a:xfrm>
        </p:spPr>
        <p:txBody>
          <a:bodyPr>
            <a:normAutofit/>
          </a:bodyPr>
          <a:lstStyle/>
          <a:p>
            <a:r>
              <a:rPr lang="en-ID" dirty="0"/>
              <a:t>DBMS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perantara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user </a:t>
            </a:r>
            <a:r>
              <a:rPr lang="en-ID" dirty="0" err="1"/>
              <a:t>dengan</a:t>
            </a:r>
            <a:r>
              <a:rPr lang="en-ID" dirty="0"/>
              <a:t> database.</a:t>
            </a:r>
          </a:p>
          <a:p>
            <a:r>
              <a:rPr lang="en-ID" dirty="0"/>
              <a:t>Cara </a:t>
            </a:r>
            <a:r>
              <a:rPr lang="en-ID" dirty="0" err="1"/>
              <a:t>komunikasi</a:t>
            </a:r>
            <a:r>
              <a:rPr lang="en-ID" dirty="0"/>
              <a:t> </a:t>
            </a:r>
            <a:r>
              <a:rPr lang="en-ID" dirty="0" err="1"/>
              <a:t>diatur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</a:t>
            </a:r>
            <a:r>
              <a:rPr lang="en-ID" dirty="0" err="1"/>
              <a:t>khusus</a:t>
            </a:r>
            <a:r>
              <a:rPr lang="en-ID" dirty="0"/>
              <a:t> yang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ditetapkan</a:t>
            </a:r>
            <a:r>
              <a:rPr lang="en-ID" dirty="0"/>
              <a:t> oleh DBMS.</a:t>
            </a:r>
          </a:p>
          <a:p>
            <a:pPr lvl="1"/>
            <a:r>
              <a:rPr lang="en-ID" dirty="0" err="1"/>
              <a:t>Contoh</a:t>
            </a:r>
            <a:r>
              <a:rPr lang="en-ID" dirty="0"/>
              <a:t>: SQL, dBase, QUEL, </a:t>
            </a:r>
            <a:r>
              <a:rPr lang="en-ID" dirty="0" err="1"/>
              <a:t>dsb</a:t>
            </a:r>
            <a:r>
              <a:rPr lang="en-ID" dirty="0"/>
              <a:t>.</a:t>
            </a:r>
          </a:p>
          <a:p>
            <a:r>
              <a:rPr lang="en-ID" dirty="0"/>
              <a:t>Bahasa database, </a:t>
            </a:r>
            <a:r>
              <a:rPr lang="en-ID" dirty="0" err="1"/>
              <a:t>dibagi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2 </a:t>
            </a:r>
            <a:r>
              <a:rPr lang="en-ID" dirty="0" err="1"/>
              <a:t>bentuk</a:t>
            </a:r>
            <a:r>
              <a:rPr lang="en-ID" dirty="0"/>
              <a:t>:</a:t>
            </a:r>
          </a:p>
          <a:p>
            <a:pPr lvl="1"/>
            <a:r>
              <a:rPr lang="en-ID" dirty="0"/>
              <a:t>Data Definition Language (DDL)</a:t>
            </a:r>
          </a:p>
          <a:p>
            <a:pPr lvl="1"/>
            <a:r>
              <a:rPr lang="en-ID" dirty="0"/>
              <a:t>Data Manipulation Language (DML)</a:t>
            </a:r>
          </a:p>
        </p:txBody>
      </p:sp>
    </p:spTree>
    <p:extLst>
      <p:ext uri="{BB962C8B-B14F-4D97-AF65-F5344CB8AC3E}">
        <p14:creationId xmlns:p14="http://schemas.microsoft.com/office/powerpoint/2010/main" val="3896851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D5C8825-9C7C-40F1-9844-F542D70A8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98195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4000" dirty="0"/>
              <a:t>Bahasa Basis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6E8AF-1803-4FFA-8863-047106804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90098"/>
            <a:ext cx="78867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D" dirty="0"/>
              <a:t>Data Definition Language (DDL)</a:t>
            </a:r>
          </a:p>
          <a:p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tabel</a:t>
            </a:r>
            <a:r>
              <a:rPr lang="en-ID" dirty="0"/>
              <a:t> </a:t>
            </a:r>
            <a:r>
              <a:rPr lang="en-ID" dirty="0" err="1"/>
              <a:t>baru</a:t>
            </a:r>
            <a:r>
              <a:rPr lang="en-ID" dirty="0"/>
              <a:t>, </a:t>
            </a:r>
            <a:r>
              <a:rPr lang="en-ID" dirty="0" err="1"/>
              <a:t>indeks</a:t>
            </a:r>
            <a:r>
              <a:rPr lang="en-ID" dirty="0"/>
              <a:t>, </a:t>
            </a:r>
            <a:r>
              <a:rPr lang="en-ID" dirty="0" err="1"/>
              <a:t>mengubah</a:t>
            </a:r>
            <a:r>
              <a:rPr lang="en-ID" dirty="0"/>
              <a:t> </a:t>
            </a:r>
            <a:r>
              <a:rPr lang="en-ID" dirty="0" err="1"/>
              <a:t>tabel</a:t>
            </a:r>
            <a:r>
              <a:rPr lang="en-ID" dirty="0"/>
              <a:t>, </a:t>
            </a:r>
            <a:r>
              <a:rPr lang="en-ID" dirty="0" err="1"/>
              <a:t>menentukan</a:t>
            </a:r>
            <a:r>
              <a:rPr lang="en-ID" dirty="0"/>
              <a:t> </a:t>
            </a:r>
            <a:r>
              <a:rPr lang="en-ID" dirty="0" err="1"/>
              <a:t>struktur</a:t>
            </a:r>
            <a:r>
              <a:rPr lang="en-ID" dirty="0"/>
              <a:t> </a:t>
            </a:r>
            <a:r>
              <a:rPr lang="en-ID" dirty="0" err="1"/>
              <a:t>tabel</a:t>
            </a:r>
            <a:r>
              <a:rPr lang="en-ID" dirty="0"/>
              <a:t>, </a:t>
            </a:r>
            <a:r>
              <a:rPr lang="en-ID" dirty="0" err="1"/>
              <a:t>dsb</a:t>
            </a:r>
            <a:r>
              <a:rPr lang="en-ID" dirty="0"/>
              <a:t>.</a:t>
            </a:r>
          </a:p>
          <a:p>
            <a:r>
              <a:rPr lang="en-ID" dirty="0"/>
              <a:t>Hasil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kompilasi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DDL </a:t>
            </a:r>
            <a:r>
              <a:rPr lang="en-ID" dirty="0" err="1"/>
              <a:t>berupa</a:t>
            </a:r>
            <a:r>
              <a:rPr lang="en-ID" dirty="0"/>
              <a:t> </a:t>
            </a:r>
            <a:r>
              <a:rPr lang="en-ID" dirty="0" err="1"/>
              <a:t>kumpulan</a:t>
            </a:r>
            <a:r>
              <a:rPr lang="en-ID" dirty="0"/>
              <a:t> </a:t>
            </a:r>
            <a:r>
              <a:rPr lang="en-ID" dirty="0" err="1"/>
              <a:t>tabel</a:t>
            </a:r>
            <a:r>
              <a:rPr lang="en-ID" dirty="0"/>
              <a:t> yang </a:t>
            </a:r>
            <a:r>
              <a:rPr lang="en-ID" dirty="0" err="1"/>
              <a:t>disimpan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file </a:t>
            </a:r>
            <a:r>
              <a:rPr lang="en-ID" dirty="0" err="1"/>
              <a:t>khusus</a:t>
            </a:r>
            <a:r>
              <a:rPr lang="en-ID" dirty="0"/>
              <a:t>: </a:t>
            </a:r>
            <a:r>
              <a:rPr lang="en-ID" dirty="0" err="1"/>
              <a:t>Kamus</a:t>
            </a:r>
            <a:r>
              <a:rPr lang="en-ID" dirty="0"/>
              <a:t> Data (Data Dictionary).</a:t>
            </a:r>
          </a:p>
          <a:p>
            <a:r>
              <a:rPr lang="en-ID" dirty="0"/>
              <a:t>Data Dictionary: </a:t>
            </a:r>
            <a:r>
              <a:rPr lang="en-ID" dirty="0" err="1"/>
              <a:t>merupakan</a:t>
            </a:r>
            <a:r>
              <a:rPr lang="en-ID" dirty="0"/>
              <a:t> metadata (</a:t>
            </a:r>
            <a:r>
              <a:rPr lang="en-ID" dirty="0" err="1"/>
              <a:t>superdata</a:t>
            </a:r>
            <a:r>
              <a:rPr lang="en-ID" dirty="0"/>
              <a:t>), </a:t>
            </a:r>
            <a:r>
              <a:rPr lang="en-ID" dirty="0" err="1"/>
              <a:t>yaitu</a:t>
            </a:r>
            <a:r>
              <a:rPr lang="en-ID" dirty="0"/>
              <a:t> data yang </a:t>
            </a:r>
            <a:r>
              <a:rPr lang="en-ID" dirty="0" err="1"/>
              <a:t>mendeskripsikan</a:t>
            </a:r>
            <a:r>
              <a:rPr lang="en-ID" dirty="0"/>
              <a:t> data </a:t>
            </a:r>
            <a:r>
              <a:rPr lang="en-ID" dirty="0" err="1"/>
              <a:t>sesungguhnya</a:t>
            </a:r>
            <a:r>
              <a:rPr lang="en-ID" dirty="0"/>
              <a:t>. Data dictionary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selalu</a:t>
            </a:r>
            <a:r>
              <a:rPr lang="en-ID" dirty="0"/>
              <a:t> </a:t>
            </a:r>
            <a:r>
              <a:rPr lang="en-ID" dirty="0" err="1"/>
              <a:t>diakses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 database </a:t>
            </a:r>
            <a:r>
              <a:rPr lang="en-ID" dirty="0" err="1"/>
              <a:t>sebelum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file data yang </a:t>
            </a:r>
            <a:r>
              <a:rPr lang="en-ID" dirty="0" err="1"/>
              <a:t>sesungguhnya</a:t>
            </a:r>
            <a:r>
              <a:rPr lang="en-ID" dirty="0"/>
              <a:t> </a:t>
            </a:r>
            <a:r>
              <a:rPr lang="en-ID" dirty="0" err="1"/>
              <a:t>diakses</a:t>
            </a:r>
            <a:r>
              <a:rPr lang="en-ID" dirty="0"/>
              <a:t>.	</a:t>
            </a:r>
          </a:p>
        </p:txBody>
      </p:sp>
    </p:spTree>
    <p:extLst>
      <p:ext uri="{BB962C8B-B14F-4D97-AF65-F5344CB8AC3E}">
        <p14:creationId xmlns:p14="http://schemas.microsoft.com/office/powerpoint/2010/main" val="2731274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F890B92-D44D-461B-A5E6-D4F348791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941983"/>
            <a:ext cx="9143999" cy="2458817"/>
          </a:xfr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100" dirty="0"/>
              <a:t>Database System: A Practical Approach to Design, Implementation, and Management (</a:t>
            </a:r>
            <a:r>
              <a:rPr lang="en-US" sz="2100" dirty="0" err="1"/>
              <a:t>dengan</a:t>
            </a:r>
            <a:r>
              <a:rPr lang="en-US" sz="2100" dirty="0"/>
              <a:t> Thomas </a:t>
            </a:r>
            <a:r>
              <a:rPr lang="en-US" sz="2100" dirty="0" err="1"/>
              <a:t>Begg</a:t>
            </a:r>
            <a:r>
              <a:rPr lang="en-US" sz="2100" dirty="0"/>
              <a:t>, 2020)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29455ACD-CCC6-4BEC-AA79-DC1C69D08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Database adalah </a:t>
            </a:r>
            <a:r>
              <a:rPr lang="en-US" dirty="0" err="1"/>
              <a:t>sekumpulan</a:t>
            </a:r>
            <a:r>
              <a:rPr lang="en-US" dirty="0"/>
              <a:t> data yang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logis</a:t>
            </a:r>
            <a:r>
              <a:rPr lang="en-US" dirty="0"/>
              <a:t> dan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deskripsi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 </a:t>
            </a:r>
            <a:r>
              <a:rPr lang="en-US" dirty="0" err="1"/>
              <a:t>tersebut</a:t>
            </a:r>
            <a:r>
              <a:rPr lang="en-US" dirty="0"/>
              <a:t> yang </a:t>
            </a:r>
            <a:r>
              <a:rPr lang="en-US" dirty="0" err="1"/>
              <a:t>dirancang</a:t>
            </a:r>
            <a:r>
              <a:rPr lang="en-US" dirty="0"/>
              <a:t> untuk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informasi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.</a:t>
            </a:r>
          </a:p>
        </p:txBody>
      </p:sp>
      <p:pic>
        <p:nvPicPr>
          <p:cNvPr id="39" name="Picture Placeholder 38">
            <a:extLst>
              <a:ext uri="{FF2B5EF4-FFF2-40B4-BE49-F238E27FC236}">
                <a16:creationId xmlns:a16="http://schemas.microsoft.com/office/drawing/2014/main" id="{D15B262E-3234-4E0C-A890-B69314333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853" r="853"/>
          <a:stretch>
            <a:fillRect/>
          </a:stretch>
        </p:blipFill>
        <p:spPr/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CD5E95B5-674E-4A3A-A7C5-83CFC4114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857250"/>
            <a:ext cx="6246965" cy="3429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956204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D5C8825-9C7C-40F1-9844-F542D70A8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98195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4000" dirty="0"/>
              <a:t>Bahasa Basis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6E8AF-1803-4FFA-8863-047106804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90098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dirty="0"/>
              <a:t>Data Manipulation Language (DML)</a:t>
            </a:r>
          </a:p>
          <a:p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memanipulasi</a:t>
            </a:r>
            <a:r>
              <a:rPr lang="en-ID" dirty="0"/>
              <a:t> dan </a:t>
            </a:r>
            <a:r>
              <a:rPr lang="en-ID" dirty="0" err="1"/>
              <a:t>pengambilan</a:t>
            </a:r>
            <a:r>
              <a:rPr lang="en-ID" dirty="0"/>
              <a:t> data pada database.</a:t>
            </a:r>
          </a:p>
          <a:p>
            <a:r>
              <a:rPr lang="en-ID" dirty="0" err="1"/>
              <a:t>Manipulasi</a:t>
            </a:r>
            <a:r>
              <a:rPr lang="en-ID" dirty="0"/>
              <a:t> data,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mencakup</a:t>
            </a:r>
            <a:r>
              <a:rPr lang="en-ID" dirty="0"/>
              <a:t>:</a:t>
            </a:r>
          </a:p>
          <a:p>
            <a:pPr lvl="1"/>
            <a:r>
              <a:rPr lang="en-ID" dirty="0" err="1"/>
              <a:t>Pemanggilan</a:t>
            </a:r>
            <a:r>
              <a:rPr lang="en-ID" dirty="0"/>
              <a:t> data yang </a:t>
            </a:r>
            <a:r>
              <a:rPr lang="en-ID" dirty="0" err="1"/>
              <a:t>tersimpan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database (SELECT) </a:t>
            </a:r>
          </a:p>
          <a:p>
            <a:pPr lvl="1"/>
            <a:r>
              <a:rPr lang="en-ID" dirty="0" err="1"/>
              <a:t>Penyisipan</a:t>
            </a:r>
            <a:r>
              <a:rPr lang="en-ID" dirty="0"/>
              <a:t>/</a:t>
            </a:r>
            <a:r>
              <a:rPr lang="en-ID" dirty="0" err="1"/>
              <a:t>penambahan</a:t>
            </a:r>
            <a:r>
              <a:rPr lang="en-ID" dirty="0"/>
              <a:t> data </a:t>
            </a:r>
            <a:r>
              <a:rPr lang="en-ID" dirty="0" err="1"/>
              <a:t>baru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database (Insert)</a:t>
            </a:r>
          </a:p>
          <a:p>
            <a:pPr lvl="1"/>
            <a:r>
              <a:rPr lang="en-ID" dirty="0" err="1"/>
              <a:t>Pengubahan</a:t>
            </a:r>
            <a:r>
              <a:rPr lang="en-ID" dirty="0"/>
              <a:t> data pada database (Update)</a:t>
            </a:r>
          </a:p>
          <a:p>
            <a:pPr lvl="1"/>
            <a:r>
              <a:rPr lang="en-ID" dirty="0" err="1"/>
              <a:t>Penghapusan</a:t>
            </a:r>
            <a:r>
              <a:rPr lang="en-ID" dirty="0"/>
              <a:t> data </a:t>
            </a:r>
            <a:r>
              <a:rPr lang="en-ID" dirty="0" err="1"/>
              <a:t>dari</a:t>
            </a:r>
            <a:r>
              <a:rPr lang="en-ID" dirty="0"/>
              <a:t> database (Delete)</a:t>
            </a:r>
          </a:p>
        </p:txBody>
      </p:sp>
    </p:spTree>
    <p:extLst>
      <p:ext uri="{BB962C8B-B14F-4D97-AF65-F5344CB8AC3E}">
        <p14:creationId xmlns:p14="http://schemas.microsoft.com/office/powerpoint/2010/main" val="32876918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D5C8825-9C7C-40F1-9844-F542D70A8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98195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4000" dirty="0"/>
              <a:t>Bahasa Basis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6E8AF-1803-4FFA-8863-047106804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90098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dirty="0" err="1"/>
              <a:t>Terdapat</a:t>
            </a:r>
            <a:r>
              <a:rPr lang="en-ID" dirty="0"/>
              <a:t> </a:t>
            </a:r>
            <a:r>
              <a:rPr lang="en-ID" dirty="0" err="1"/>
              <a:t>dua</a:t>
            </a:r>
            <a:r>
              <a:rPr lang="en-ID" dirty="0"/>
              <a:t> (2) </a:t>
            </a:r>
            <a:r>
              <a:rPr lang="en-ID" dirty="0" err="1"/>
              <a:t>jenis</a:t>
            </a:r>
            <a:r>
              <a:rPr lang="en-ID" dirty="0"/>
              <a:t> DML:</a:t>
            </a:r>
          </a:p>
          <a:p>
            <a:pPr marL="0" indent="0">
              <a:buNone/>
            </a:pPr>
            <a:r>
              <a:rPr lang="en-ID" dirty="0" err="1"/>
              <a:t>Prosedural</a:t>
            </a:r>
            <a:endParaRPr lang="en-ID" dirty="0"/>
          </a:p>
          <a:p>
            <a:pPr marL="457200" lvl="1" indent="0">
              <a:buNone/>
            </a:pPr>
            <a:r>
              <a:rPr lang="en-ID" dirty="0" err="1"/>
              <a:t>Menghendaki</a:t>
            </a:r>
            <a:r>
              <a:rPr lang="en-ID" dirty="0"/>
              <a:t> user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menspesifikasikan</a:t>
            </a:r>
            <a:r>
              <a:rPr lang="en-ID" dirty="0"/>
              <a:t> data </a:t>
            </a:r>
            <a:r>
              <a:rPr lang="en-ID" dirty="0" err="1"/>
              <a:t>apa</a:t>
            </a:r>
            <a:r>
              <a:rPr lang="en-ID" dirty="0"/>
              <a:t> yang </a:t>
            </a:r>
            <a:r>
              <a:rPr lang="en-ID" dirty="0" err="1"/>
              <a:t>diperlukan</a:t>
            </a:r>
            <a:r>
              <a:rPr lang="en-ID" dirty="0"/>
              <a:t> dan </a:t>
            </a:r>
            <a:r>
              <a:rPr lang="en-ID" dirty="0" err="1"/>
              <a:t>bagaimana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mendapatkan</a:t>
            </a:r>
            <a:r>
              <a:rPr lang="en-ID" dirty="0"/>
              <a:t> data </a:t>
            </a:r>
            <a:r>
              <a:rPr lang="en-ID" dirty="0" err="1"/>
              <a:t>itu</a:t>
            </a:r>
            <a:r>
              <a:rPr lang="en-ID" dirty="0"/>
              <a:t>.</a:t>
            </a:r>
          </a:p>
          <a:p>
            <a:pPr marL="457200" lvl="1" indent="0">
              <a:buNone/>
            </a:pPr>
            <a:r>
              <a:rPr lang="en-ID" dirty="0" err="1"/>
              <a:t>Contoh</a:t>
            </a:r>
            <a:r>
              <a:rPr lang="en-ID" dirty="0"/>
              <a:t>: </a:t>
            </a:r>
            <a:r>
              <a:rPr lang="en-ID" dirty="0" err="1"/>
              <a:t>bahasa</a:t>
            </a:r>
            <a:r>
              <a:rPr lang="en-ID" dirty="0"/>
              <a:t> C/C++, PL/SQL, </a:t>
            </a:r>
            <a:r>
              <a:rPr lang="en-ID" dirty="0" err="1"/>
              <a:t>dsb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dirty="0" err="1"/>
              <a:t>Nonprosedural</a:t>
            </a:r>
            <a:endParaRPr lang="en-ID" dirty="0"/>
          </a:p>
          <a:p>
            <a:pPr marL="457200" lvl="1" indent="0">
              <a:buNone/>
            </a:pPr>
            <a:r>
              <a:rPr lang="en-ID" dirty="0" err="1"/>
              <a:t>Menghendaki</a:t>
            </a:r>
            <a:r>
              <a:rPr lang="en-ID" dirty="0"/>
              <a:t> user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menspesifikasikan</a:t>
            </a:r>
            <a:r>
              <a:rPr lang="en-ID" dirty="0"/>
              <a:t> data </a:t>
            </a:r>
            <a:r>
              <a:rPr lang="en-ID" dirty="0" err="1"/>
              <a:t>apa</a:t>
            </a:r>
            <a:r>
              <a:rPr lang="en-ID" dirty="0"/>
              <a:t> yang </a:t>
            </a:r>
            <a:r>
              <a:rPr lang="en-ID" dirty="0" err="1"/>
              <a:t>dibutuhkan</a:t>
            </a:r>
            <a:r>
              <a:rPr lang="en-ID" dirty="0"/>
              <a:t>, </a:t>
            </a:r>
            <a:r>
              <a:rPr lang="en-ID" dirty="0" err="1"/>
              <a:t>tanpa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menspesifikasikan</a:t>
            </a:r>
            <a:r>
              <a:rPr lang="en-ID" dirty="0"/>
              <a:t> </a:t>
            </a:r>
            <a:r>
              <a:rPr lang="en-ID" dirty="0" err="1"/>
              <a:t>bagaimana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mendapatkan</a:t>
            </a:r>
            <a:r>
              <a:rPr lang="en-ID" dirty="0"/>
              <a:t> data </a:t>
            </a:r>
            <a:r>
              <a:rPr lang="en-ID" dirty="0" err="1"/>
              <a:t>tersebut</a:t>
            </a:r>
            <a:r>
              <a:rPr lang="en-ID" dirty="0"/>
              <a:t>.</a:t>
            </a:r>
          </a:p>
          <a:p>
            <a:pPr marL="457200" lvl="1" indent="0">
              <a:buNone/>
            </a:pPr>
            <a:r>
              <a:rPr lang="en-ID" dirty="0" err="1"/>
              <a:t>Contoh</a:t>
            </a:r>
            <a:r>
              <a:rPr lang="en-ID" dirty="0"/>
              <a:t>: SQL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921015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D5C8825-9C7C-40F1-9844-F542D70A8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98195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4000" dirty="0" err="1"/>
              <a:t>Pengguna</a:t>
            </a:r>
            <a:r>
              <a:rPr lang="en-ID" sz="4000" dirty="0"/>
              <a:t>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6E8AF-1803-4FFA-8863-047106804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90098"/>
            <a:ext cx="7886700" cy="4351338"/>
          </a:xfrm>
        </p:spPr>
        <p:txBody>
          <a:bodyPr>
            <a:normAutofit fontScale="92500"/>
          </a:bodyPr>
          <a:lstStyle/>
          <a:p>
            <a:r>
              <a:rPr lang="en-ID" dirty="0"/>
              <a:t>Para </a:t>
            </a:r>
            <a:r>
              <a:rPr lang="en-ID" dirty="0" err="1"/>
              <a:t>pengguna</a:t>
            </a:r>
            <a:r>
              <a:rPr lang="en-ID" dirty="0"/>
              <a:t> database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dibagi</a:t>
            </a:r>
            <a:r>
              <a:rPr lang="en-ID" dirty="0"/>
              <a:t> </a:t>
            </a:r>
            <a:r>
              <a:rPr lang="en-ID" dirty="0" err="1"/>
              <a:t>menurut</a:t>
            </a:r>
            <a:r>
              <a:rPr lang="en-ID" dirty="0"/>
              <a:t>:</a:t>
            </a:r>
          </a:p>
          <a:p>
            <a:pPr lvl="1"/>
            <a:r>
              <a:rPr lang="en-ID" dirty="0" err="1"/>
              <a:t>Pengguna</a:t>
            </a:r>
            <a:r>
              <a:rPr lang="en-ID" dirty="0"/>
              <a:t> database (“Actor on the scene”)</a:t>
            </a:r>
          </a:p>
          <a:p>
            <a:pPr lvl="1"/>
            <a:r>
              <a:rPr lang="en-ID" dirty="0" err="1"/>
              <a:t>Pekerja</a:t>
            </a:r>
            <a:r>
              <a:rPr lang="en-ID" dirty="0"/>
              <a:t> </a:t>
            </a:r>
            <a:r>
              <a:rPr lang="en-ID" dirty="0" err="1"/>
              <a:t>dibalik</a:t>
            </a:r>
            <a:r>
              <a:rPr lang="en-ID" dirty="0"/>
              <a:t> database (“Worker behind the scene”)</a:t>
            </a:r>
          </a:p>
          <a:p>
            <a:r>
              <a:rPr lang="en-ID" dirty="0"/>
              <a:t>“Actor on the scene”: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cenderung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/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keterkaitan</a:t>
            </a:r>
            <a:r>
              <a:rPr lang="en-ID" dirty="0"/>
              <a:t> </a:t>
            </a:r>
            <a:r>
              <a:rPr lang="en-ID" dirty="0" err="1"/>
              <a:t>penggunaan</a:t>
            </a:r>
            <a:r>
              <a:rPr lang="en-ID" dirty="0"/>
              <a:t> database</a:t>
            </a:r>
          </a:p>
          <a:p>
            <a:r>
              <a:rPr lang="en-ID" dirty="0"/>
              <a:t>“Actor on the scene”,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dikelompokkan</a:t>
            </a:r>
            <a:r>
              <a:rPr lang="en-ID" dirty="0"/>
              <a:t>:</a:t>
            </a:r>
          </a:p>
          <a:p>
            <a:pPr lvl="1"/>
            <a:r>
              <a:rPr lang="en-ID" dirty="0"/>
              <a:t>Database Administrators</a:t>
            </a:r>
          </a:p>
          <a:p>
            <a:pPr lvl="1"/>
            <a:r>
              <a:rPr lang="en-ID" dirty="0"/>
              <a:t>Database Designers</a:t>
            </a:r>
          </a:p>
          <a:p>
            <a:pPr lvl="1"/>
            <a:r>
              <a:rPr lang="en-ID" dirty="0"/>
              <a:t>End Users</a:t>
            </a:r>
          </a:p>
          <a:p>
            <a:pPr lvl="1"/>
            <a:r>
              <a:rPr lang="en-ID" dirty="0"/>
              <a:t>System Analyst dan Application Programmers (Software Engineers)</a:t>
            </a:r>
          </a:p>
        </p:txBody>
      </p:sp>
    </p:spTree>
    <p:extLst>
      <p:ext uri="{BB962C8B-B14F-4D97-AF65-F5344CB8AC3E}">
        <p14:creationId xmlns:p14="http://schemas.microsoft.com/office/powerpoint/2010/main" val="26767527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D5C8825-9C7C-40F1-9844-F542D70A8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98195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4000" dirty="0" err="1"/>
              <a:t>Pengguna</a:t>
            </a:r>
            <a:r>
              <a:rPr lang="en-ID" sz="4000" dirty="0"/>
              <a:t>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6E8AF-1803-4FFA-8863-047106804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90098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ID" dirty="0"/>
              <a:t>Database Administrators:</a:t>
            </a:r>
          </a:p>
          <a:p>
            <a:pPr lvl="1"/>
            <a:r>
              <a:rPr lang="en-ID" dirty="0"/>
              <a:t>Database Administrator (DBA) : orang yang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tanggung</a:t>
            </a:r>
            <a:r>
              <a:rPr lang="en-ID" dirty="0"/>
              <a:t> </a:t>
            </a:r>
            <a:r>
              <a:rPr lang="en-ID" dirty="0" err="1"/>
              <a:t>jawab</a:t>
            </a:r>
            <a:r>
              <a:rPr lang="en-ID" dirty="0"/>
              <a:t> </a:t>
            </a:r>
            <a:r>
              <a:rPr lang="en-ID" dirty="0" err="1"/>
              <a:t>penuh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manajemen</a:t>
            </a:r>
            <a:r>
              <a:rPr lang="en-ID" dirty="0"/>
              <a:t> database (</a:t>
            </a:r>
            <a:r>
              <a:rPr lang="en-ID" dirty="0" err="1"/>
              <a:t>pengaturan</a:t>
            </a:r>
            <a:r>
              <a:rPr lang="en-ID" dirty="0"/>
              <a:t> </a:t>
            </a:r>
            <a:r>
              <a:rPr lang="en-ID" dirty="0" err="1"/>
              <a:t>hak</a:t>
            </a:r>
            <a:r>
              <a:rPr lang="en-ID" dirty="0"/>
              <a:t> </a:t>
            </a:r>
            <a:r>
              <a:rPr lang="en-ID" dirty="0" err="1"/>
              <a:t>akses</a:t>
            </a:r>
            <a:r>
              <a:rPr lang="en-ID" dirty="0"/>
              <a:t>, </a:t>
            </a:r>
            <a:r>
              <a:rPr lang="en-ID" dirty="0" err="1"/>
              <a:t>koordinasi</a:t>
            </a:r>
            <a:r>
              <a:rPr lang="en-ID" dirty="0"/>
              <a:t> dan monitoring, </a:t>
            </a:r>
            <a:r>
              <a:rPr lang="en-ID" dirty="0" err="1"/>
              <a:t>kebutuhan</a:t>
            </a:r>
            <a:r>
              <a:rPr lang="en-ID" dirty="0"/>
              <a:t> hardware/software).</a:t>
            </a:r>
          </a:p>
          <a:p>
            <a:pPr lvl="1"/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pekerjaannya</a:t>
            </a:r>
            <a:r>
              <a:rPr lang="en-ID" dirty="0"/>
              <a:t> </a:t>
            </a:r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dibantu</a:t>
            </a:r>
            <a:r>
              <a:rPr lang="en-ID" dirty="0"/>
              <a:t> oleh </a:t>
            </a:r>
            <a:r>
              <a:rPr lang="en-ID" dirty="0" err="1"/>
              <a:t>staf</a:t>
            </a:r>
            <a:r>
              <a:rPr lang="en-ID" dirty="0"/>
              <a:t> Admin.</a:t>
            </a:r>
          </a:p>
          <a:p>
            <a:r>
              <a:rPr lang="en-ID" dirty="0"/>
              <a:t>Database Designers:</a:t>
            </a:r>
          </a:p>
          <a:p>
            <a:pPr lvl="1"/>
            <a:r>
              <a:rPr lang="en-ID" dirty="0"/>
              <a:t>Database Designer : </a:t>
            </a:r>
            <a:r>
              <a:rPr lang="en-ID" dirty="0" err="1"/>
              <a:t>bertanggung</a:t>
            </a:r>
            <a:r>
              <a:rPr lang="en-ID" dirty="0"/>
              <a:t> </a:t>
            </a:r>
            <a:r>
              <a:rPr lang="en-ID" dirty="0" err="1"/>
              <a:t>jawab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identifikasi</a:t>
            </a:r>
            <a:r>
              <a:rPr lang="en-ID" dirty="0"/>
              <a:t> data yang </a:t>
            </a:r>
            <a:r>
              <a:rPr lang="en-ID" dirty="0" err="1"/>
              <a:t>tersimpan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database, </a:t>
            </a:r>
            <a:r>
              <a:rPr lang="en-ID" dirty="0" err="1"/>
              <a:t>menentukan</a:t>
            </a:r>
            <a:r>
              <a:rPr lang="en-ID" dirty="0"/>
              <a:t> </a:t>
            </a:r>
            <a:r>
              <a:rPr lang="en-ID" dirty="0" err="1"/>
              <a:t>struktur</a:t>
            </a:r>
            <a:r>
              <a:rPr lang="en-ID" dirty="0"/>
              <a:t> data yang </a:t>
            </a:r>
            <a:r>
              <a:rPr lang="en-ID" dirty="0" err="1"/>
              <a:t>tepat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disimpan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database.</a:t>
            </a:r>
          </a:p>
          <a:p>
            <a:pPr lvl="1"/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koordinasi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kebutuhan</a:t>
            </a:r>
            <a:r>
              <a:rPr lang="en-ID" dirty="0"/>
              <a:t> user database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304416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D5C8825-9C7C-40F1-9844-F542D70A8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98195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4000" dirty="0" err="1"/>
              <a:t>Pengguna</a:t>
            </a:r>
            <a:r>
              <a:rPr lang="en-ID" sz="4000" dirty="0"/>
              <a:t>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6E8AF-1803-4FFA-8863-047106804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90098"/>
            <a:ext cx="7886700" cy="4351338"/>
          </a:xfrm>
        </p:spPr>
        <p:txBody>
          <a:bodyPr>
            <a:normAutofit fontScale="92500"/>
          </a:bodyPr>
          <a:lstStyle/>
          <a:p>
            <a:r>
              <a:rPr lang="en-ID" dirty="0"/>
              <a:t>End user Database :</a:t>
            </a:r>
          </a:p>
          <a:p>
            <a:pPr lvl="1"/>
            <a:r>
              <a:rPr lang="en-ID" dirty="0"/>
              <a:t>End User Database : </a:t>
            </a:r>
            <a:r>
              <a:rPr lang="en-ID" dirty="0" err="1"/>
              <a:t>adalah</a:t>
            </a:r>
            <a:r>
              <a:rPr lang="en-ID" dirty="0"/>
              <a:t> orang-orang yang </a:t>
            </a:r>
            <a:r>
              <a:rPr lang="en-ID" dirty="0" err="1"/>
              <a:t>pekerjaannya</a:t>
            </a:r>
            <a:r>
              <a:rPr lang="en-ID" dirty="0"/>
              <a:t> </a:t>
            </a:r>
            <a:r>
              <a:rPr lang="en-ID" dirty="0" err="1"/>
              <a:t>membutuhkan</a:t>
            </a:r>
            <a:r>
              <a:rPr lang="en-ID" dirty="0"/>
              <a:t> </a:t>
            </a:r>
            <a:r>
              <a:rPr lang="en-ID" dirty="0" err="1"/>
              <a:t>akses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database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query, update </a:t>
            </a:r>
            <a:r>
              <a:rPr lang="en-ID" dirty="0" err="1"/>
              <a:t>maupun</a:t>
            </a:r>
            <a:r>
              <a:rPr lang="en-ID" dirty="0"/>
              <a:t> </a:t>
            </a:r>
            <a:r>
              <a:rPr lang="en-ID" dirty="0" err="1"/>
              <a:t>genereate</a:t>
            </a:r>
            <a:r>
              <a:rPr lang="en-ID" dirty="0"/>
              <a:t> report database.</a:t>
            </a:r>
          </a:p>
          <a:p>
            <a:pPr lvl="1"/>
            <a:r>
              <a:rPr lang="en-ID" dirty="0"/>
              <a:t>End user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dikategorikan</a:t>
            </a:r>
            <a:r>
              <a:rPr lang="en-ID" dirty="0"/>
              <a:t>:</a:t>
            </a:r>
          </a:p>
          <a:p>
            <a:pPr lvl="2"/>
            <a:r>
              <a:rPr lang="en-ID" dirty="0"/>
              <a:t>Casual end users (end user </a:t>
            </a:r>
            <a:r>
              <a:rPr lang="en-ID" dirty="0" err="1"/>
              <a:t>tak</a:t>
            </a:r>
            <a:r>
              <a:rPr lang="en-ID" dirty="0"/>
              <a:t> </a:t>
            </a:r>
            <a:r>
              <a:rPr lang="en-ID" dirty="0" err="1"/>
              <a:t>tetap</a:t>
            </a:r>
            <a:r>
              <a:rPr lang="en-ID" dirty="0"/>
              <a:t>): user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selalu</a:t>
            </a:r>
            <a:r>
              <a:rPr lang="en-ID" dirty="0"/>
              <a:t> </a:t>
            </a:r>
            <a:r>
              <a:rPr lang="en-ID" dirty="0" err="1"/>
              <a:t>mengakses</a:t>
            </a:r>
            <a:r>
              <a:rPr lang="en-ID" dirty="0"/>
              <a:t> database, </a:t>
            </a:r>
            <a:r>
              <a:rPr lang="en-ID" dirty="0" err="1"/>
              <a:t>tapi</a:t>
            </a:r>
            <a:r>
              <a:rPr lang="en-ID" dirty="0"/>
              <a:t> </a:t>
            </a:r>
            <a:r>
              <a:rPr lang="en-ID" dirty="0" err="1"/>
              <a:t>kadang</a:t>
            </a:r>
            <a:r>
              <a:rPr lang="en-ID" dirty="0"/>
              <a:t> </a:t>
            </a:r>
            <a:r>
              <a:rPr lang="en-ID" dirty="0" err="1"/>
              <a:t>memerlukan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terbaru</a:t>
            </a:r>
            <a:r>
              <a:rPr lang="en-ID" dirty="0"/>
              <a:t>.</a:t>
            </a:r>
          </a:p>
          <a:p>
            <a:pPr lvl="2"/>
            <a:r>
              <a:rPr lang="en-ID" dirty="0"/>
              <a:t>Naïve / parametric end users: user yang </a:t>
            </a:r>
            <a:r>
              <a:rPr lang="en-ID" dirty="0" err="1"/>
              <a:t>pekerjaan</a:t>
            </a:r>
            <a:r>
              <a:rPr lang="en-ID" dirty="0"/>
              <a:t> </a:t>
            </a:r>
            <a:r>
              <a:rPr lang="en-ID" dirty="0" err="1"/>
              <a:t>selalu</a:t>
            </a:r>
            <a:r>
              <a:rPr lang="en-ID" dirty="0"/>
              <a:t> </a:t>
            </a:r>
            <a:r>
              <a:rPr lang="en-ID" dirty="0" err="1"/>
              <a:t>konstan</a:t>
            </a:r>
            <a:r>
              <a:rPr lang="en-ID" dirty="0"/>
              <a:t> query dan update data, </a:t>
            </a:r>
            <a:r>
              <a:rPr lang="en-ID" dirty="0" err="1"/>
              <a:t>spt</a:t>
            </a:r>
            <a:r>
              <a:rPr lang="en-ID" dirty="0"/>
              <a:t>: bank teller, </a:t>
            </a:r>
            <a:r>
              <a:rPr lang="en-ID" dirty="0" err="1"/>
              <a:t>pegawai</a:t>
            </a:r>
            <a:r>
              <a:rPr lang="en-ID" dirty="0"/>
              <a:t> </a:t>
            </a:r>
            <a:r>
              <a:rPr lang="en-ID" dirty="0" err="1"/>
              <a:t>reservasi</a:t>
            </a:r>
            <a:r>
              <a:rPr lang="en-ID" dirty="0"/>
              <a:t>, </a:t>
            </a:r>
            <a:r>
              <a:rPr lang="en-ID" dirty="0" err="1"/>
              <a:t>dll</a:t>
            </a:r>
            <a:r>
              <a:rPr lang="en-ID" dirty="0"/>
              <a:t>.</a:t>
            </a:r>
          </a:p>
          <a:p>
            <a:pPr lvl="2"/>
            <a:r>
              <a:rPr lang="en-ID" dirty="0"/>
              <a:t>Sophisticated end users : user yang </a:t>
            </a:r>
            <a:r>
              <a:rPr lang="en-ID" dirty="0" err="1"/>
              <a:t>melengkapi</a:t>
            </a:r>
            <a:r>
              <a:rPr lang="en-ID" dirty="0"/>
              <a:t> </a:t>
            </a:r>
            <a:r>
              <a:rPr lang="en-ID" dirty="0" err="1"/>
              <a:t>kebutuhan</a:t>
            </a:r>
            <a:r>
              <a:rPr lang="en-ID" dirty="0"/>
              <a:t> database user, </a:t>
            </a:r>
            <a:r>
              <a:rPr lang="en-ID" dirty="0" err="1"/>
              <a:t>spt</a:t>
            </a:r>
            <a:r>
              <a:rPr lang="en-ID" dirty="0"/>
              <a:t>: engineer, scientist, business analyst. </a:t>
            </a:r>
          </a:p>
          <a:p>
            <a:pPr lvl="2"/>
            <a:r>
              <a:rPr lang="en-ID" dirty="0"/>
              <a:t>Stand-alone users : user yang </a:t>
            </a:r>
            <a:r>
              <a:rPr lang="en-ID" dirty="0" err="1"/>
              <a:t>memaintain</a:t>
            </a:r>
            <a:r>
              <a:rPr lang="en-ID" dirty="0"/>
              <a:t> personal database.</a:t>
            </a:r>
          </a:p>
        </p:txBody>
      </p:sp>
    </p:spTree>
    <p:extLst>
      <p:ext uri="{BB962C8B-B14F-4D97-AF65-F5344CB8AC3E}">
        <p14:creationId xmlns:p14="http://schemas.microsoft.com/office/powerpoint/2010/main" val="88600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D5C8825-9C7C-40F1-9844-F542D70A8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98195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4000" dirty="0" err="1"/>
              <a:t>Pengguna</a:t>
            </a:r>
            <a:r>
              <a:rPr lang="en-ID" sz="4000" dirty="0"/>
              <a:t>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6E8AF-1803-4FFA-8863-047106804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91491"/>
            <a:ext cx="7886700" cy="5569527"/>
          </a:xfrm>
        </p:spPr>
        <p:txBody>
          <a:bodyPr>
            <a:normAutofit fontScale="92500" lnSpcReduction="10000"/>
          </a:bodyPr>
          <a:lstStyle/>
          <a:p>
            <a:r>
              <a:rPr lang="en-ID" sz="2400" dirty="0"/>
              <a:t>System Analyst dan Application Programmers (Software Engineering) :</a:t>
            </a:r>
          </a:p>
          <a:p>
            <a:pPr lvl="1"/>
            <a:r>
              <a:rPr lang="en-ID" sz="1800" dirty="0"/>
              <a:t>System Analyst : orang </a:t>
            </a:r>
            <a:r>
              <a:rPr lang="en-ID" sz="1800" dirty="0" err="1"/>
              <a:t>menentukan</a:t>
            </a:r>
            <a:r>
              <a:rPr lang="en-ID" sz="1800" dirty="0"/>
              <a:t> </a:t>
            </a:r>
            <a:r>
              <a:rPr lang="en-ID" sz="1800" dirty="0" err="1"/>
              <a:t>kebutuhan</a:t>
            </a:r>
            <a:r>
              <a:rPr lang="en-ID" sz="1800" dirty="0"/>
              <a:t> </a:t>
            </a:r>
            <a:r>
              <a:rPr lang="en-ID" sz="1800" dirty="0" err="1"/>
              <a:t>sistem</a:t>
            </a:r>
            <a:r>
              <a:rPr lang="en-ID" sz="1800" dirty="0"/>
              <a:t> end user.</a:t>
            </a:r>
          </a:p>
          <a:p>
            <a:pPr lvl="1"/>
            <a:r>
              <a:rPr lang="en-ID" sz="1800" dirty="0"/>
              <a:t>Application Programmers (Software Engineering) : orang yang </a:t>
            </a:r>
            <a:r>
              <a:rPr lang="en-ID" sz="1800" dirty="0" err="1"/>
              <a:t>kerjaannya</a:t>
            </a:r>
            <a:r>
              <a:rPr lang="en-ID" sz="1800" dirty="0"/>
              <a:t> </a:t>
            </a:r>
            <a:r>
              <a:rPr lang="en-ID" sz="1800" dirty="0" err="1"/>
              <a:t>berhubungan</a:t>
            </a:r>
            <a:r>
              <a:rPr lang="en-ID" sz="1800" dirty="0"/>
              <a:t>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dirty="0" err="1"/>
              <a:t>kebutuhan</a:t>
            </a:r>
            <a:r>
              <a:rPr lang="en-ID" sz="1800" dirty="0"/>
              <a:t> </a:t>
            </a:r>
            <a:r>
              <a:rPr lang="en-ID" sz="1800" dirty="0" err="1"/>
              <a:t>koneksi</a:t>
            </a:r>
            <a:r>
              <a:rPr lang="en-ID" sz="1800" dirty="0"/>
              <a:t> database.</a:t>
            </a:r>
          </a:p>
          <a:p>
            <a:r>
              <a:rPr lang="en-ID" sz="2400" dirty="0"/>
              <a:t>“Workers behind the scene”</a:t>
            </a:r>
          </a:p>
          <a:p>
            <a:pPr lvl="1"/>
            <a:r>
              <a:rPr lang="en-ID" sz="1800" dirty="0"/>
              <a:t>Orang-orang yang </a:t>
            </a:r>
            <a:r>
              <a:rPr lang="en-ID" sz="1800" dirty="0" err="1"/>
              <a:t>tidak</a:t>
            </a:r>
            <a:r>
              <a:rPr lang="en-ID" sz="1800" dirty="0"/>
              <a:t> </a:t>
            </a:r>
            <a:r>
              <a:rPr lang="en-ID" sz="1800" dirty="0" err="1"/>
              <a:t>tertarik</a:t>
            </a:r>
            <a:r>
              <a:rPr lang="en-ID" sz="1800" dirty="0"/>
              <a:t> pada database, </a:t>
            </a:r>
            <a:r>
              <a:rPr lang="en-ID" sz="1800" dirty="0" err="1"/>
              <a:t>akan</a:t>
            </a:r>
            <a:r>
              <a:rPr lang="en-ID" sz="1800" dirty="0"/>
              <a:t> </a:t>
            </a:r>
            <a:r>
              <a:rPr lang="en-ID" sz="1800" dirty="0" err="1"/>
              <a:t>tetapi</a:t>
            </a:r>
            <a:r>
              <a:rPr lang="en-ID" sz="1800" dirty="0"/>
              <a:t> </a:t>
            </a:r>
            <a:r>
              <a:rPr lang="en-ID" sz="1800" dirty="0" err="1"/>
              <a:t>lebih</a:t>
            </a:r>
            <a:r>
              <a:rPr lang="en-ID" sz="1800" dirty="0"/>
              <a:t> </a:t>
            </a:r>
            <a:r>
              <a:rPr lang="en-ID" sz="1800" dirty="0" err="1"/>
              <a:t>cenderung</a:t>
            </a:r>
            <a:r>
              <a:rPr lang="en-ID" sz="1800" dirty="0"/>
              <a:t> </a:t>
            </a:r>
            <a:r>
              <a:rPr lang="en-ID" sz="1800" dirty="0" err="1"/>
              <a:t>pekerjaannya</a:t>
            </a:r>
            <a:r>
              <a:rPr lang="en-ID" sz="1800" dirty="0"/>
              <a:t> men-develop tool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kebutuhan</a:t>
            </a:r>
            <a:r>
              <a:rPr lang="en-ID" sz="1800" dirty="0"/>
              <a:t> database.</a:t>
            </a:r>
          </a:p>
          <a:p>
            <a:pPr lvl="1"/>
            <a:r>
              <a:rPr lang="en-ID" sz="1800" dirty="0"/>
              <a:t>“Worker behind the scene”, </a:t>
            </a:r>
            <a:r>
              <a:rPr lang="en-ID" sz="1800" dirty="0" err="1"/>
              <a:t>dapat</a:t>
            </a:r>
            <a:r>
              <a:rPr lang="en-ID" sz="1800" dirty="0"/>
              <a:t> </a:t>
            </a:r>
            <a:r>
              <a:rPr lang="en-ID" sz="1800" dirty="0" err="1"/>
              <a:t>dikelompokkan</a:t>
            </a:r>
            <a:r>
              <a:rPr lang="en-ID" sz="1800" dirty="0"/>
              <a:t>:</a:t>
            </a:r>
          </a:p>
          <a:p>
            <a:pPr lvl="1"/>
            <a:r>
              <a:rPr lang="en-ID" sz="1800" dirty="0"/>
              <a:t>DBMS system designers dan implementer</a:t>
            </a:r>
          </a:p>
          <a:p>
            <a:pPr lvl="1"/>
            <a:r>
              <a:rPr lang="en-ID" sz="1800" dirty="0"/>
              <a:t>Orang-orang yang </a:t>
            </a:r>
            <a:r>
              <a:rPr lang="en-ID" sz="1800" dirty="0" err="1"/>
              <a:t>merancang</a:t>
            </a:r>
            <a:r>
              <a:rPr lang="en-ID" sz="1800" dirty="0"/>
              <a:t> dan meng-</a:t>
            </a:r>
            <a:r>
              <a:rPr lang="en-ID" sz="1800" dirty="0" err="1"/>
              <a:t>implementasikan</a:t>
            </a:r>
            <a:r>
              <a:rPr lang="en-ID" sz="1800" dirty="0"/>
              <a:t> </a:t>
            </a:r>
            <a:r>
              <a:rPr lang="en-ID" sz="1800" dirty="0" err="1"/>
              <a:t>modul-modul</a:t>
            </a:r>
            <a:r>
              <a:rPr lang="en-ID" sz="1800" dirty="0"/>
              <a:t> dan interface </a:t>
            </a:r>
            <a:r>
              <a:rPr lang="en-ID" sz="1800" dirty="0" err="1"/>
              <a:t>paket-paket</a:t>
            </a:r>
            <a:r>
              <a:rPr lang="en-ID" sz="1800" dirty="0"/>
              <a:t> software DBMS. (ex. Modul: </a:t>
            </a:r>
            <a:r>
              <a:rPr lang="en-ID" sz="1800" dirty="0" err="1"/>
              <a:t>catalog</a:t>
            </a:r>
            <a:r>
              <a:rPr lang="en-ID" sz="1800" dirty="0"/>
              <a:t>, procs query lang., procs interface, access &amp; buffering data, controlling </a:t>
            </a:r>
            <a:r>
              <a:rPr lang="en-ID" sz="1800" dirty="0" err="1"/>
              <a:t>cuncurrency</a:t>
            </a:r>
            <a:r>
              <a:rPr lang="en-ID" sz="1800" dirty="0"/>
              <a:t>, handling data recovery &amp; security; interfacing: interface for integrated system)</a:t>
            </a:r>
          </a:p>
          <a:p>
            <a:pPr lvl="1"/>
            <a:r>
              <a:rPr lang="en-ID" sz="1800" dirty="0"/>
              <a:t>Tool developers</a:t>
            </a:r>
          </a:p>
          <a:p>
            <a:pPr lvl="1"/>
            <a:r>
              <a:rPr lang="en-ID" sz="1800" dirty="0"/>
              <a:t>Orang-orang yang </a:t>
            </a:r>
            <a:r>
              <a:rPr lang="en-ID" sz="1800" dirty="0" err="1"/>
              <a:t>merancang</a:t>
            </a:r>
            <a:r>
              <a:rPr lang="en-ID" sz="1800" dirty="0"/>
              <a:t> dan </a:t>
            </a:r>
            <a:r>
              <a:rPr lang="en-ID" sz="1800" dirty="0" err="1"/>
              <a:t>mengimplementasikan</a:t>
            </a:r>
            <a:r>
              <a:rPr lang="en-ID" sz="1800" dirty="0"/>
              <a:t> tools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mendukung</a:t>
            </a:r>
            <a:r>
              <a:rPr lang="en-ID" sz="1800" dirty="0"/>
              <a:t> software DBMS. (tool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meningkatkan</a:t>
            </a:r>
            <a:r>
              <a:rPr lang="en-ID" sz="1800" dirty="0"/>
              <a:t> performance database, tool </a:t>
            </a:r>
            <a:r>
              <a:rPr lang="en-ID" sz="1800" dirty="0" err="1"/>
              <a:t>untuk</a:t>
            </a:r>
            <a:r>
              <a:rPr lang="en-ID" sz="1800" dirty="0"/>
              <a:t> monitoring </a:t>
            </a:r>
            <a:r>
              <a:rPr lang="en-ID" sz="1800" dirty="0" err="1"/>
              <a:t>operasional</a:t>
            </a:r>
            <a:r>
              <a:rPr lang="en-ID" sz="1800" dirty="0"/>
              <a:t> database, </a:t>
            </a:r>
            <a:r>
              <a:rPr lang="en-ID" sz="1800" dirty="0" err="1"/>
              <a:t>dll</a:t>
            </a:r>
            <a:r>
              <a:rPr lang="en-ID" sz="1800" dirty="0"/>
              <a:t>)</a:t>
            </a:r>
          </a:p>
          <a:p>
            <a:pPr lvl="1"/>
            <a:r>
              <a:rPr lang="en-ID" sz="1800" dirty="0"/>
              <a:t>Operators dan maintenance personnel</a:t>
            </a:r>
          </a:p>
          <a:p>
            <a:pPr lvl="1"/>
            <a:r>
              <a:rPr lang="en-ID" sz="1800" dirty="0"/>
              <a:t>Para </a:t>
            </a:r>
            <a:r>
              <a:rPr lang="en-ID" sz="1800" dirty="0" err="1"/>
              <a:t>personel</a:t>
            </a:r>
            <a:r>
              <a:rPr lang="en-ID" sz="1800" dirty="0"/>
              <a:t> administrator yang </a:t>
            </a:r>
            <a:r>
              <a:rPr lang="en-ID" sz="1800" dirty="0" err="1"/>
              <a:t>bertanggung</a:t>
            </a:r>
            <a:r>
              <a:rPr lang="en-ID" sz="1800" dirty="0"/>
              <a:t> </a:t>
            </a:r>
            <a:r>
              <a:rPr lang="en-ID" sz="1800" dirty="0" err="1"/>
              <a:t>jawab</a:t>
            </a:r>
            <a:r>
              <a:rPr lang="en-ID" sz="1800" dirty="0"/>
              <a:t> </a:t>
            </a:r>
            <a:r>
              <a:rPr lang="en-ID" sz="1800" dirty="0" err="1"/>
              <a:t>akan</a:t>
            </a:r>
            <a:r>
              <a:rPr lang="en-ID" sz="1800" dirty="0"/>
              <a:t> </a:t>
            </a:r>
            <a:r>
              <a:rPr lang="en-ID" sz="1800" dirty="0" err="1"/>
              <a:t>jalannya</a:t>
            </a:r>
            <a:r>
              <a:rPr lang="en-ID" sz="1800" dirty="0"/>
              <a:t> </a:t>
            </a:r>
            <a:r>
              <a:rPr lang="en-ID" sz="1800" dirty="0" err="1"/>
              <a:t>operasional</a:t>
            </a:r>
            <a:r>
              <a:rPr lang="en-ID" sz="1800" dirty="0"/>
              <a:t> database </a:t>
            </a:r>
            <a:r>
              <a:rPr lang="en-ID" sz="1800" dirty="0" err="1"/>
              <a:t>termasuk</a:t>
            </a:r>
            <a:r>
              <a:rPr lang="en-ID" sz="1800" dirty="0"/>
              <a:t> maintenance (hardware/software) DBMS.</a:t>
            </a:r>
          </a:p>
          <a:p>
            <a:pPr lvl="1"/>
            <a:endParaRPr lang="en-ID" sz="1800" dirty="0"/>
          </a:p>
        </p:txBody>
      </p:sp>
    </p:spTree>
    <p:extLst>
      <p:ext uri="{BB962C8B-B14F-4D97-AF65-F5344CB8AC3E}">
        <p14:creationId xmlns:p14="http://schemas.microsoft.com/office/powerpoint/2010/main" val="2315054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Text Box 5">
            <a:extLst>
              <a:ext uri="{FF2B5EF4-FFF2-40B4-BE49-F238E27FC236}">
                <a16:creationId xmlns:a16="http://schemas.microsoft.com/office/drawing/2014/main" id="{D9B98E43-7932-4386-AA31-B4FE4121C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077" y="4160087"/>
            <a:ext cx="184731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GB" altLang="en-US" sz="1846" u="sng">
              <a:latin typeface="Arial Narrow" panose="020B0606020202030204" pitchFamily="34" charset="0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9AE8ED4E-2B4D-4DBD-8BE9-366D557E3757}"/>
              </a:ext>
            </a:extLst>
          </p:cNvPr>
          <p:cNvSpPr/>
          <p:nvPr/>
        </p:nvSpPr>
        <p:spPr>
          <a:xfrm>
            <a:off x="817880" y="1180176"/>
            <a:ext cx="7508240" cy="4497648"/>
          </a:xfrm>
          <a:custGeom>
            <a:avLst/>
            <a:gdLst/>
            <a:ahLst/>
            <a:cxnLst/>
            <a:rect l="l" t="t" r="r" b="b"/>
            <a:pathLst>
              <a:path w="7508240" h="3533140">
                <a:moveTo>
                  <a:pt x="3027807" y="0"/>
                </a:moveTo>
                <a:lnTo>
                  <a:pt x="0" y="0"/>
                </a:lnTo>
                <a:lnTo>
                  <a:pt x="0" y="3533140"/>
                </a:lnTo>
                <a:lnTo>
                  <a:pt x="7508240" y="3533140"/>
                </a:lnTo>
                <a:lnTo>
                  <a:pt x="7508240" y="7620"/>
                </a:lnTo>
                <a:lnTo>
                  <a:pt x="4480433" y="7620"/>
                </a:lnTo>
              </a:path>
            </a:pathLst>
          </a:custGeom>
          <a:ln w="152400">
            <a:solidFill>
              <a:schemeClr val="bg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74F0DF71-0A0A-466F-9886-FCE52604CD9A}"/>
              </a:ext>
            </a:extLst>
          </p:cNvPr>
          <p:cNvSpPr txBox="1"/>
          <p:nvPr/>
        </p:nvSpPr>
        <p:spPr>
          <a:xfrm>
            <a:off x="817880" y="4637117"/>
            <a:ext cx="750824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5A83359E-CB7A-441E-966D-C746A86CE366}"/>
              </a:ext>
            </a:extLst>
          </p:cNvPr>
          <p:cNvSpPr txBox="1"/>
          <p:nvPr/>
        </p:nvSpPr>
        <p:spPr>
          <a:xfrm>
            <a:off x="5298313" y="1111597"/>
            <a:ext cx="302780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1652A32D-A4F7-4867-884F-D70FA71963E2}"/>
              </a:ext>
            </a:extLst>
          </p:cNvPr>
          <p:cNvSpPr txBox="1"/>
          <p:nvPr/>
        </p:nvSpPr>
        <p:spPr>
          <a:xfrm>
            <a:off x="817880" y="1103976"/>
            <a:ext cx="302780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pic>
        <p:nvPicPr>
          <p:cNvPr id="16" name="Picture 6" descr="Illustrasi Ucapan Terima Kasih">
            <a:extLst>
              <a:ext uri="{FF2B5EF4-FFF2-40B4-BE49-F238E27FC236}">
                <a16:creationId xmlns:a16="http://schemas.microsoft.com/office/drawing/2014/main" id="{7A91340F-FCF8-4114-94F0-25266D893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714" y="1966099"/>
            <a:ext cx="4404431" cy="292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D85A58F-365F-CB4B-57FC-3EE6BD139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2" y="96985"/>
            <a:ext cx="5109845" cy="6588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Part 3. BAHASA BASIS DATA (DATABASE LANGUAGE) | Gatotkaca Tulanglunak">
            <a:extLst>
              <a:ext uri="{FF2B5EF4-FFF2-40B4-BE49-F238E27FC236}">
                <a16:creationId xmlns:a16="http://schemas.microsoft.com/office/drawing/2014/main" id="{6CB75245-EEC5-1859-56E9-F7961AF241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172"/>
          <a:stretch/>
        </p:blipFill>
        <p:spPr bwMode="auto">
          <a:xfrm>
            <a:off x="5108209" y="1447800"/>
            <a:ext cx="3982929" cy="89361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93207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art 3. BAHASA BASIS DATA (DATABASE LANGUAGE) | Gatotkaca Tulanglunak">
            <a:extLst>
              <a:ext uri="{FF2B5EF4-FFF2-40B4-BE49-F238E27FC236}">
                <a16:creationId xmlns:a16="http://schemas.microsoft.com/office/drawing/2014/main" id="{6CB75245-EEC5-1859-56E9-F7961AF241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172"/>
          <a:stretch/>
        </p:blipFill>
        <p:spPr bwMode="auto">
          <a:xfrm>
            <a:off x="0" y="1641765"/>
            <a:ext cx="9144000" cy="205156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5479A3-4DF2-890E-B67C-551762489266}"/>
              </a:ext>
            </a:extLst>
          </p:cNvPr>
          <p:cNvSpPr txBox="1"/>
          <p:nvPr/>
        </p:nvSpPr>
        <p:spPr>
          <a:xfrm>
            <a:off x="2286000" y="816678"/>
            <a:ext cx="4572000" cy="5329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D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</a:t>
            </a:r>
            <a:r>
              <a:rPr lang="en-ID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Pegawai</a:t>
            </a:r>
            <a:endParaRPr lang="en-ID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756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630" y="989845"/>
            <a:ext cx="8103870" cy="806744"/>
          </a:xfrm>
        </p:spPr>
        <p:txBody>
          <a:bodyPr>
            <a:normAutofit/>
          </a:bodyPr>
          <a:lstStyle/>
          <a:p>
            <a:r>
              <a:rPr lang="en-US" sz="3300" dirty="0"/>
              <a:t>Database system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93266" y="2383726"/>
            <a:ext cx="3780590" cy="685868"/>
          </a:xfrm>
        </p:spPr>
        <p:txBody>
          <a:bodyPr/>
          <a:lstStyle/>
          <a:p>
            <a:r>
              <a:rPr lang="en-US" sz="1200" dirty="0"/>
              <a:t>Imagine a library holding not just books, but any kind of information neatly organized for easy access. That's essentially what a database is - an organized collection of data stored electronically. It allows you to store, manage, and retrieve information efficiently.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2BE63BA8-EAF4-4B88-8D23-BEF6AA60CC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1800" dirty="0"/>
              <a:t>Introduction to Database</a:t>
            </a:r>
          </a:p>
        </p:txBody>
      </p:sp>
      <p:pic>
        <p:nvPicPr>
          <p:cNvPr id="85" name="Picture Placeholder 84">
            <a:extLst>
              <a:ext uri="{FF2B5EF4-FFF2-40B4-BE49-F238E27FC236}">
                <a16:creationId xmlns:a16="http://schemas.microsoft.com/office/drawing/2014/main" id="{F738FFEE-D221-419F-9925-DFE3C2A81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8275" t="-29639" r="-28275" b="-29639"/>
          <a:stretch/>
        </p:blipFill>
        <p:spPr>
          <a:xfrm>
            <a:off x="4317320" y="2309245"/>
            <a:ext cx="820587" cy="834831"/>
          </a:xfrm>
        </p:spPr>
      </p:pic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2F8BDB9A-6E49-4052-924A-83FDD2B0A487}"/>
              </a:ext>
            </a:extLst>
          </p:cNvPr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r>
              <a:rPr lang="en-US" sz="1200" dirty="0"/>
              <a:t>A database environment refers to the entire ecosystem surrounding a database. It encompasses all the elements that contribute to its creation, operation, and use. Think of it as the stage where the database play unfolds.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34818BA8-E954-4497-B8B9-B67D92F6032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sz="1800" dirty="0"/>
              <a:t>Database Environment</a:t>
            </a:r>
          </a:p>
        </p:txBody>
      </p:sp>
      <p:pic>
        <p:nvPicPr>
          <p:cNvPr id="87" name="Picture Placeholder 86">
            <a:extLst>
              <a:ext uri="{FF2B5EF4-FFF2-40B4-BE49-F238E27FC236}">
                <a16:creationId xmlns:a16="http://schemas.microsoft.com/office/drawing/2014/main" id="{BA712089-DDBF-4741-BA71-63A6F987E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-24968" t="-26383" r="-24968" b="-26383"/>
          <a:stretch/>
        </p:blipFill>
        <p:spPr>
          <a:xfrm>
            <a:off x="3580881" y="3484358"/>
            <a:ext cx="820587" cy="834831"/>
          </a:xfrm>
        </p:spPr>
      </p:pic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38AA8C13-AFD3-4C46-AEA7-67BEBF73986D}"/>
              </a:ext>
            </a:extLst>
          </p:cNvPr>
          <p:cNvSpPr>
            <a:spLocks noGrp="1"/>
          </p:cNvSpPr>
          <p:nvPr>
            <p:ph sz="quarter" idx="25"/>
          </p:nvPr>
        </p:nvSpPr>
        <p:spPr/>
        <p:txBody>
          <a:bodyPr/>
          <a:lstStyle/>
          <a:p>
            <a:r>
              <a:rPr lang="en-US" sz="1200" dirty="0"/>
              <a:t>Database Architecture: Refers to the overall design and structure of a database system, encompassing hardware, software, and how data is organized.</a:t>
            </a:r>
          </a:p>
          <a:p>
            <a:r>
              <a:rPr lang="en-US" sz="1200" dirty="0"/>
              <a:t>Web: Relies on databases to store and manage dynamic content: user information, product catalogs, articles, </a:t>
            </a:r>
            <a:r>
              <a:rPr lang="en-US" sz="1200" dirty="0" err="1"/>
              <a:t>etc</a:t>
            </a:r>
            <a:endParaRPr lang="en-US" sz="1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105FAE-96F0-43A6-B386-AAE4E62C6E8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sz="1800" dirty="0"/>
              <a:t>Database Architecture &amp; Web</a:t>
            </a:r>
          </a:p>
        </p:txBody>
      </p:sp>
      <p:pic>
        <p:nvPicPr>
          <p:cNvPr id="89" name="Picture Placeholder 88">
            <a:extLst>
              <a:ext uri="{FF2B5EF4-FFF2-40B4-BE49-F238E27FC236}">
                <a16:creationId xmlns:a16="http://schemas.microsoft.com/office/drawing/2014/main" id="{C8671B21-B5F4-4BFE-A90B-A16041BB7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-18093" t="-19179" r="-18093" b="-19179"/>
          <a:stretch/>
        </p:blipFill>
        <p:spPr>
          <a:xfrm>
            <a:off x="2760294" y="4620676"/>
            <a:ext cx="820587" cy="834831"/>
          </a:xfr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6F01420-E00A-46BC-9AE5-EDE89E81F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11480" y="3304518"/>
            <a:ext cx="3291840" cy="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D210877-354A-400E-B4FF-A1264FC8A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11480" y="4460234"/>
            <a:ext cx="2400300" cy="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175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7331326C-31F5-42F1-B656-7E4FCC3040A2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 t="37865" b="37865"/>
          <a:stretch>
            <a:fillRect/>
          </a:stretch>
        </p:blipFill>
        <p:spPr/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DD62F321-BC7E-4A63-827A-6A3D914379C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solidFill>
            <a:srgbClr val="791555"/>
          </a:solidFill>
        </p:spPr>
        <p:txBody>
          <a:bodyPr>
            <a:normAutofit/>
          </a:bodyPr>
          <a:lstStyle/>
          <a:p>
            <a:endParaRPr lang="en-US" sz="1800" dirty="0"/>
          </a:p>
          <a:p>
            <a:r>
              <a:rPr lang="en-US" sz="1800" dirty="0"/>
              <a:t>Today’s business enterprises cannot survive  or succeed without quality data about their internal operations and external environment.</a:t>
            </a:r>
          </a:p>
          <a:p>
            <a:endParaRPr lang="en-US" sz="1800" dirty="0"/>
          </a:p>
          <a:p>
            <a:r>
              <a:rPr lang="en-US" sz="1800" dirty="0"/>
              <a:t>Information Systems - James A. O’Brien</a:t>
            </a:r>
          </a:p>
          <a:p>
            <a:endParaRPr lang="en-ID" sz="180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ED7E309-11B9-4F49-BD0A-443AE12C1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study data resource management?</a:t>
            </a:r>
            <a:endParaRPr lang="en-ID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A856B6D3-DB26-4EE0-9810-A9884D08490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19BA8-429B-45E5-86F2-D288EFACB1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F07A21BF-1CE6-4B32-9250-8653FF68507E}"/>
              </a:ext>
            </a:extLst>
          </p:cNvPr>
          <p:cNvSpPr txBox="1"/>
          <p:nvPr/>
        </p:nvSpPr>
        <p:spPr>
          <a:xfrm>
            <a:off x="727343" y="2802478"/>
            <a:ext cx="7830870" cy="1257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488"/>
              </a:lnSpc>
              <a:spcBef>
                <a:spcPts val="24"/>
              </a:spcBef>
            </a:pPr>
            <a:endParaRPr sz="2100" dirty="0">
              <a:solidFill>
                <a:schemeClr val="bg1"/>
              </a:solidFill>
            </a:endParaRPr>
          </a:p>
          <a:p>
            <a:pPr marL="76914">
              <a:lnSpc>
                <a:spcPct val="95825"/>
              </a:lnSpc>
              <a:spcBef>
                <a:spcPts val="2250"/>
              </a:spcBef>
            </a:pPr>
            <a:r>
              <a:rPr sz="2100" spc="-15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100" spc="3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oda</a:t>
            </a:r>
            <a:r>
              <a:rPr sz="2100" spc="-14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sz="2100" spc="-33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sz="2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2100" spc="14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00" spc="4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</a:t>
            </a:r>
            <a:r>
              <a:rPr sz="2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</a:t>
            </a:r>
            <a:r>
              <a:rPr sz="2100" spc="8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ss</a:t>
            </a:r>
            <a:r>
              <a:rPr sz="2100" spc="124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00" spc="4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sz="2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100" spc="8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100" spc="-4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100" spc="4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z="2100" spc="-4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ises</a:t>
            </a:r>
            <a:r>
              <a:rPr sz="2100" spc="22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z="2100" spc="4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anno</a:t>
            </a:r>
            <a:r>
              <a:rPr sz="2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100" spc="-7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2100" spc="3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sz="2100" spc="-3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100" spc="-14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sz="2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2100" spc="-19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sz="2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 </a:t>
            </a:r>
            <a:r>
              <a:rPr sz="2100" spc="17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00" spc="3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100" spc="108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2100" spc="4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sz="2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cc</a:t>
            </a:r>
            <a:r>
              <a:rPr sz="2100" spc="4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ee</a:t>
            </a:r>
            <a:r>
              <a:rPr sz="2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sz="2100" spc="-25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00" spc="-19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sz="2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sz="2100" spc="3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hou</a:t>
            </a:r>
            <a:r>
              <a:rPr sz="2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100" spc="198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00" spc="-7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sz="2100" spc="3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ua</a:t>
            </a:r>
            <a:r>
              <a:rPr sz="2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sz="2100" spc="-7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2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</a:t>
            </a:r>
            <a:r>
              <a:rPr lang="en-US" sz="2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00" spc="3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</a:t>
            </a:r>
            <a:r>
              <a:rPr sz="2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</a:t>
            </a:r>
            <a:r>
              <a:rPr sz="2100" spc="-29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00" spc="3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abou</a:t>
            </a:r>
            <a:r>
              <a:rPr sz="2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100" spc="-37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100" spc="7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sz="2100" spc="3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ir</a:t>
            </a:r>
            <a:r>
              <a:rPr sz="2100" spc="-19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sz="2100" spc="7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100" spc="3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100" spc="-3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100" spc="3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</a:t>
            </a:r>
            <a:r>
              <a:rPr sz="2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sz="2100" spc="-14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00" spc="3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</a:t>
            </a:r>
            <a:r>
              <a:rPr sz="2100" spc="-3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100" spc="3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</a:t>
            </a:r>
            <a:r>
              <a:rPr sz="2100" spc="7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100" spc="3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2100" spc="-4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00" spc="3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</a:t>
            </a:r>
            <a:r>
              <a:rPr sz="2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sz="2100" spc="-7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00" spc="3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100" spc="-14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sz="2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100" spc="7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100" spc="-3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100" spc="3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</a:t>
            </a:r>
            <a:r>
              <a:rPr sz="2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sz="2100" spc="-14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00" spc="3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sz="2100" spc="-14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sz="2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2100" spc="-7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100" spc="3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sz="2100" spc="7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2100" spc="3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sz="2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t.</a:t>
            </a:r>
          </a:p>
          <a:p>
            <a:pPr marL="3374993">
              <a:lnSpc>
                <a:spcPct val="95825"/>
              </a:lnSpc>
              <a:spcBef>
                <a:spcPts val="2144"/>
              </a:spcBef>
            </a:pPr>
            <a:r>
              <a:rPr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pc="-11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pc="11" dirty="0">
                <a:solidFill>
                  <a:schemeClr val="bg1"/>
                </a:solidFill>
                <a:latin typeface="Arial"/>
                <a:cs typeface="Arial"/>
              </a:rPr>
              <a:t>f</a:t>
            </a:r>
            <a:r>
              <a:rPr spc="-7" dirty="0">
                <a:solidFill>
                  <a:schemeClr val="bg1"/>
                </a:solidFill>
                <a:latin typeface="Arial"/>
                <a:cs typeface="Arial"/>
              </a:rPr>
              <a:t>o</a:t>
            </a:r>
            <a:r>
              <a:rPr spc="3" dirty="0">
                <a:solidFill>
                  <a:schemeClr val="bg1"/>
                </a:solidFill>
                <a:latin typeface="Arial"/>
                <a:cs typeface="Arial"/>
              </a:rPr>
              <a:t>rm</a:t>
            </a:r>
            <a:r>
              <a:rPr spc="-7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dirty="0">
                <a:solidFill>
                  <a:schemeClr val="bg1"/>
                </a:solidFill>
                <a:latin typeface="Arial"/>
                <a:cs typeface="Arial"/>
              </a:rPr>
              <a:t>ti</a:t>
            </a:r>
            <a:r>
              <a:rPr spc="-7" dirty="0">
                <a:solidFill>
                  <a:schemeClr val="bg1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pc="3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pc="-3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spc="-14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spc="-3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pc="-7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pc="3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spc="52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chemeClr val="bg1"/>
                </a:solidFill>
                <a:latin typeface="Arial"/>
                <a:cs typeface="Arial"/>
              </a:rPr>
              <a:t>- J</a:t>
            </a:r>
            <a:r>
              <a:rPr spc="-7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pc="3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spc="-7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spc="-4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pc="-3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  <a:r>
              <a:rPr spc="7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pc="-3" dirty="0">
                <a:solidFill>
                  <a:schemeClr val="bg1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chemeClr val="bg1"/>
                </a:solidFill>
                <a:latin typeface="Arial"/>
                <a:cs typeface="Arial"/>
              </a:rPr>
              <a:t>’B</a:t>
            </a:r>
            <a:r>
              <a:rPr spc="3" dirty="0">
                <a:solidFill>
                  <a:schemeClr val="bg1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pc="-3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285166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Konsep</a:t>
            </a:r>
            <a:r>
              <a:rPr lang="en-US" dirty="0"/>
              <a:t> Dasar Basis Data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1591" y="2231886"/>
            <a:ext cx="7716520" cy="4245114"/>
          </a:xfrm>
        </p:spPr>
        <p:txBody>
          <a:bodyPr>
            <a:normAutofit/>
          </a:bodyPr>
          <a:lstStyle/>
          <a:p>
            <a:r>
              <a:rPr lang="en-US" sz="1800" dirty="0"/>
              <a:t>Banking : for customer information, accounts and loans, and banking transactions</a:t>
            </a:r>
          </a:p>
          <a:p>
            <a:r>
              <a:rPr lang="en-US" sz="1800" dirty="0"/>
              <a:t>Airlines : for reservations and schedule information</a:t>
            </a:r>
          </a:p>
          <a:p>
            <a:r>
              <a:rPr lang="en-US" sz="1800" dirty="0"/>
              <a:t>University : for students information, course registrations </a:t>
            </a:r>
          </a:p>
          <a:p>
            <a:r>
              <a:rPr lang="en-US" sz="1800" dirty="0"/>
              <a:t>Sales : for customer, product, and purchase information </a:t>
            </a:r>
          </a:p>
          <a:p>
            <a:r>
              <a:rPr lang="en-US" sz="1800" dirty="0"/>
              <a:t>Manufacturing : inventories of items in stores and orders for items Human </a:t>
            </a:r>
          </a:p>
          <a:p>
            <a:r>
              <a:rPr lang="en-US" sz="1800" dirty="0"/>
              <a:t>Resources : for information about employees, salaries, payroll taxes and benefits</a:t>
            </a:r>
          </a:p>
          <a:p>
            <a:r>
              <a:rPr lang="en-US" sz="1800" dirty="0"/>
              <a:t>Finance : for storing information about holdings, sales, purchase of financial instruments such as stock and bonds</a:t>
            </a:r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/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Database System Applications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45E255-D14B-4358-B781-EF78E30FE903}"/>
              </a:ext>
            </a:extLst>
          </p:cNvPr>
          <p:cNvSpPr txBox="1"/>
          <p:nvPr/>
        </p:nvSpPr>
        <p:spPr>
          <a:xfrm>
            <a:off x="1924363" y="6162555"/>
            <a:ext cx="4592781" cy="314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525">
              <a:lnSpc>
                <a:spcPts val="1916"/>
              </a:lnSpc>
              <a:spcBef>
                <a:spcPts val="95"/>
              </a:spcBef>
            </a:pPr>
            <a:r>
              <a:rPr lang="en-ID" sz="1350" b="1" dirty="0">
                <a:solidFill>
                  <a:srgbClr val="CC3300"/>
                </a:solidFill>
                <a:latin typeface="Arial"/>
                <a:cs typeface="Arial"/>
              </a:rPr>
              <a:t>D</a:t>
            </a:r>
            <a:r>
              <a:rPr lang="en-ID" sz="1350" b="1" spc="7" dirty="0">
                <a:solidFill>
                  <a:srgbClr val="CC3300"/>
                </a:solidFill>
                <a:latin typeface="Arial"/>
                <a:cs typeface="Arial"/>
              </a:rPr>
              <a:t>a</a:t>
            </a:r>
            <a:r>
              <a:rPr lang="en-ID" sz="1350" b="1" dirty="0">
                <a:solidFill>
                  <a:srgbClr val="CC3300"/>
                </a:solidFill>
                <a:latin typeface="Arial"/>
                <a:cs typeface="Arial"/>
              </a:rPr>
              <a:t>tab</a:t>
            </a:r>
            <a:r>
              <a:rPr lang="en-ID" sz="1350" b="1" spc="3" dirty="0">
                <a:solidFill>
                  <a:srgbClr val="CC3300"/>
                </a:solidFill>
                <a:latin typeface="Arial"/>
                <a:cs typeface="Arial"/>
              </a:rPr>
              <a:t>a</a:t>
            </a:r>
            <a:r>
              <a:rPr lang="en-ID" sz="1350" b="1" dirty="0">
                <a:solidFill>
                  <a:srgbClr val="CC3300"/>
                </a:solidFill>
                <a:latin typeface="Arial"/>
                <a:cs typeface="Arial"/>
              </a:rPr>
              <a:t>se</a:t>
            </a:r>
            <a:r>
              <a:rPr lang="en-ID" sz="1350" b="1" spc="-14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lang="en-ID" sz="1350" b="1" dirty="0" err="1">
                <a:solidFill>
                  <a:srgbClr val="CC3300"/>
                </a:solidFill>
                <a:latin typeface="Arial"/>
                <a:cs typeface="Arial"/>
              </a:rPr>
              <a:t>me</a:t>
            </a:r>
            <a:r>
              <a:rPr lang="en-ID" sz="1350" b="1" spc="7" dirty="0" err="1">
                <a:solidFill>
                  <a:srgbClr val="CC3300"/>
                </a:solidFill>
                <a:latin typeface="Arial"/>
                <a:cs typeface="Arial"/>
              </a:rPr>
              <a:t>n</a:t>
            </a:r>
            <a:r>
              <a:rPr lang="en-ID" sz="1350" b="1" spc="-44" dirty="0" err="1">
                <a:solidFill>
                  <a:srgbClr val="CC3300"/>
                </a:solidFill>
                <a:latin typeface="Arial"/>
                <a:cs typeface="Arial"/>
              </a:rPr>
              <a:t>y</a:t>
            </a:r>
            <a:r>
              <a:rPr lang="en-ID" sz="1350" b="1" dirty="0" err="1">
                <a:solidFill>
                  <a:srgbClr val="CC3300"/>
                </a:solidFill>
                <a:latin typeface="Arial"/>
                <a:cs typeface="Arial"/>
              </a:rPr>
              <a:t>e</a:t>
            </a:r>
            <a:r>
              <a:rPr lang="en-ID" sz="1350" b="1" spc="7" dirty="0" err="1">
                <a:solidFill>
                  <a:srgbClr val="CC3300"/>
                </a:solidFill>
                <a:latin typeface="Arial"/>
                <a:cs typeface="Arial"/>
              </a:rPr>
              <a:t>n</a:t>
            </a:r>
            <a:r>
              <a:rPr lang="en-ID" sz="1350" b="1" dirty="0" err="1">
                <a:solidFill>
                  <a:srgbClr val="CC3300"/>
                </a:solidFill>
                <a:latin typeface="Arial"/>
                <a:cs typeface="Arial"/>
              </a:rPr>
              <a:t>tuh</a:t>
            </a:r>
            <a:r>
              <a:rPr lang="en-ID" sz="1350" b="1" spc="26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lang="en-ID" sz="1350" b="1" dirty="0" err="1">
                <a:solidFill>
                  <a:srgbClr val="CC3300"/>
                </a:solidFill>
                <a:latin typeface="Arial"/>
                <a:cs typeface="Arial"/>
              </a:rPr>
              <a:t>sem</a:t>
            </a:r>
            <a:r>
              <a:rPr lang="en-ID" sz="1350" b="1" spc="7" dirty="0" err="1">
                <a:solidFill>
                  <a:srgbClr val="CC3300"/>
                </a:solidFill>
                <a:latin typeface="Arial"/>
                <a:cs typeface="Arial"/>
              </a:rPr>
              <a:t>u</a:t>
            </a:r>
            <a:r>
              <a:rPr lang="en-ID" sz="1350" b="1" dirty="0" err="1">
                <a:solidFill>
                  <a:srgbClr val="CC3300"/>
                </a:solidFill>
                <a:latin typeface="Arial"/>
                <a:cs typeface="Arial"/>
              </a:rPr>
              <a:t>a</a:t>
            </a:r>
            <a:r>
              <a:rPr lang="en-ID" sz="1350" b="1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lang="en-ID" sz="1350" b="1" dirty="0" err="1">
                <a:solidFill>
                  <a:srgbClr val="CC3300"/>
                </a:solidFill>
                <a:latin typeface="Arial"/>
                <a:cs typeface="Arial"/>
              </a:rPr>
              <a:t>as</a:t>
            </a:r>
            <a:r>
              <a:rPr lang="en-ID" sz="1350" b="1" spc="3" dirty="0" err="1">
                <a:solidFill>
                  <a:srgbClr val="CC3300"/>
                </a:solidFill>
                <a:latin typeface="Arial"/>
                <a:cs typeface="Arial"/>
              </a:rPr>
              <a:t>p</a:t>
            </a:r>
            <a:r>
              <a:rPr lang="en-ID" sz="1350" b="1" dirty="0" err="1">
                <a:solidFill>
                  <a:srgbClr val="CC3300"/>
                </a:solidFill>
                <a:latin typeface="Arial"/>
                <a:cs typeface="Arial"/>
              </a:rPr>
              <a:t>ek</a:t>
            </a:r>
            <a:r>
              <a:rPr lang="en-ID" sz="1350" b="1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lang="en-ID" sz="1350" b="1" dirty="0" err="1">
                <a:solidFill>
                  <a:srgbClr val="CC3300"/>
                </a:solidFill>
                <a:latin typeface="Arial"/>
                <a:cs typeface="Arial"/>
              </a:rPr>
              <a:t>ke</a:t>
            </a:r>
            <a:r>
              <a:rPr lang="en-ID" sz="1350" b="1" spc="3" dirty="0" err="1">
                <a:solidFill>
                  <a:srgbClr val="CC3300"/>
                </a:solidFill>
                <a:latin typeface="Arial"/>
                <a:cs typeface="Arial"/>
              </a:rPr>
              <a:t>hi</a:t>
            </a:r>
            <a:r>
              <a:rPr lang="en-ID" sz="1350" b="1" dirty="0" err="1">
                <a:solidFill>
                  <a:srgbClr val="CC3300"/>
                </a:solidFill>
                <a:latin typeface="Arial"/>
                <a:cs typeface="Arial"/>
              </a:rPr>
              <a:t>d</a:t>
            </a:r>
            <a:r>
              <a:rPr lang="en-ID" sz="1350" b="1" spc="7" dirty="0" err="1">
                <a:solidFill>
                  <a:srgbClr val="CC3300"/>
                </a:solidFill>
                <a:latin typeface="Arial"/>
                <a:cs typeface="Arial"/>
              </a:rPr>
              <a:t>u</a:t>
            </a:r>
            <a:r>
              <a:rPr lang="en-ID" sz="1350" b="1" dirty="0" err="1">
                <a:solidFill>
                  <a:srgbClr val="CC3300"/>
                </a:solidFill>
                <a:latin typeface="Arial"/>
                <a:cs typeface="Arial"/>
              </a:rPr>
              <a:t>p</a:t>
            </a:r>
            <a:r>
              <a:rPr lang="en-ID" sz="1350" b="1" spc="7" dirty="0" err="1">
                <a:solidFill>
                  <a:srgbClr val="CC3300"/>
                </a:solidFill>
                <a:latin typeface="Arial"/>
                <a:cs typeface="Arial"/>
              </a:rPr>
              <a:t>a</a:t>
            </a:r>
            <a:r>
              <a:rPr lang="en-ID" sz="1350" b="1" dirty="0" err="1">
                <a:solidFill>
                  <a:srgbClr val="CC3300"/>
                </a:solidFill>
                <a:latin typeface="Arial"/>
                <a:cs typeface="Arial"/>
              </a:rPr>
              <a:t>n</a:t>
            </a:r>
            <a:endParaRPr lang="en-ID" sz="135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4725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 </a:t>
            </a:r>
            <a:r>
              <a:rPr lang="en-US" dirty="0" err="1"/>
              <a:t>Penting</a:t>
            </a:r>
            <a:r>
              <a:rPr lang="en-US" dirty="0"/>
              <a:t> Database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data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informasi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/</a:t>
            </a:r>
            <a:r>
              <a:rPr lang="en-US" dirty="0" err="1"/>
              <a:t>organisasi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dikelola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: </a:t>
            </a:r>
          </a:p>
          <a:p>
            <a:r>
              <a:rPr lang="en-US" dirty="0" err="1"/>
              <a:t>Baik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pengaksesan</a:t>
            </a:r>
            <a:r>
              <a:rPr lang="en-US" dirty="0"/>
              <a:t> </a:t>
            </a:r>
          </a:p>
          <a:p>
            <a:r>
              <a:rPr lang="en-US" dirty="0" err="1"/>
              <a:t>Terpadu</a:t>
            </a:r>
            <a:endParaRPr lang="en-US" dirty="0"/>
          </a:p>
          <a:p>
            <a:pPr lvl="1"/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mengantisipasi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masa yang </a:t>
            </a:r>
            <a:r>
              <a:rPr lang="en-US" dirty="0" err="1"/>
              <a:t>akan</a:t>
            </a:r>
            <a:r>
              <a:rPr lang="en-US" dirty="0"/>
              <a:t> dating (</a:t>
            </a:r>
            <a:r>
              <a:rPr lang="en-US" dirty="0" err="1"/>
              <a:t>berksinambungan</a:t>
            </a:r>
            <a:r>
              <a:rPr lang="en-US" dirty="0"/>
              <a:t>)</a:t>
            </a:r>
          </a:p>
          <a:p>
            <a:r>
              <a:rPr lang="en-US" dirty="0"/>
              <a:t>Aman</a:t>
            </a:r>
          </a:p>
          <a:p>
            <a:pPr lvl="1"/>
            <a:r>
              <a:rPr lang="en-US" dirty="0"/>
              <a:t>Data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dilindungi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campur</a:t>
            </a:r>
            <a:r>
              <a:rPr lang="en-US" dirty="0"/>
              <a:t> </a:t>
            </a:r>
            <a:r>
              <a:rPr lang="en-US" dirty="0" err="1"/>
              <a:t>tangan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lain</a:t>
            </a:r>
          </a:p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/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Basis Data</a:t>
            </a:r>
          </a:p>
        </p:txBody>
      </p:sp>
    </p:spTree>
    <p:extLst>
      <p:ext uri="{BB962C8B-B14F-4D97-AF65-F5344CB8AC3E}">
        <p14:creationId xmlns:p14="http://schemas.microsoft.com/office/powerpoint/2010/main" val="3918269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</TotalTime>
  <Words>2171</Words>
  <Application>Microsoft Office PowerPoint</Application>
  <PresentationFormat>On-screen Show (4:3)</PresentationFormat>
  <Paragraphs>235</Paragraphs>
  <Slides>36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Arial Narrow</vt:lpstr>
      <vt:lpstr>Book Antiqua</vt:lpstr>
      <vt:lpstr>Calibri</vt:lpstr>
      <vt:lpstr>Calibri Light</vt:lpstr>
      <vt:lpstr>Tahoma</vt:lpstr>
      <vt:lpstr>Times New Roman</vt:lpstr>
      <vt:lpstr>Wingdings</vt:lpstr>
      <vt:lpstr>Office Theme</vt:lpstr>
      <vt:lpstr>dATABASE</vt:lpstr>
      <vt:lpstr>“Introduction to Database”</vt:lpstr>
      <vt:lpstr>Database System: A Practical Approach to Design, Implementation, and Management (dengan Thomas Begg, 2020)</vt:lpstr>
      <vt:lpstr>PowerPoint Presentation</vt:lpstr>
      <vt:lpstr>PowerPoint Presentation</vt:lpstr>
      <vt:lpstr>Database system</vt:lpstr>
      <vt:lpstr>Why study data resource management?</vt:lpstr>
      <vt:lpstr>Konsep Dasar Basis Data</vt:lpstr>
      <vt:lpstr>Arti Penting Database</vt:lpstr>
      <vt:lpstr>Basis Data</vt:lpstr>
      <vt:lpstr>PowerPoint Presentation</vt:lpstr>
      <vt:lpstr>DATABASE MANAGEMENT SYSTEM (DBMS)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Fawwaz</dc:creator>
  <cp:lastModifiedBy>Fawwaz</cp:lastModifiedBy>
  <cp:revision>23</cp:revision>
  <dcterms:created xsi:type="dcterms:W3CDTF">2024-02-04T04:37:39Z</dcterms:created>
  <dcterms:modified xsi:type="dcterms:W3CDTF">2024-09-03T14:23:11Z</dcterms:modified>
</cp:coreProperties>
</file>