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73" r:id="rId3"/>
    <p:sldId id="262" r:id="rId4"/>
    <p:sldId id="279" r:id="rId5"/>
    <p:sldId id="548" r:id="rId6"/>
    <p:sldId id="546" r:id="rId7"/>
    <p:sldId id="547" r:id="rId8"/>
    <p:sldId id="549" r:id="rId9"/>
    <p:sldId id="54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555"/>
    <a:srgbClr val="B012E2"/>
    <a:srgbClr val="3B2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66" d="100"/>
          <a:sy n="66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93CE-9105-4C5D-BE5C-DB8D0F80C58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1A3AF-2EEC-40F5-B9BB-DE942D99939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11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99D51FB-CBEC-42E6-9FAC-8A3370189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79346AA1-9FB5-41EB-8C7D-9B8B3F74613D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9DFAC69-6EE1-42D7-BF35-C1D6EEE4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CF457D6-E045-4A3E-85B6-374A4A813E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1540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45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77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6055902" y="3124200"/>
            <a:ext cx="1565759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43063" y="609600"/>
            <a:ext cx="5857875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2857" y="1905000"/>
            <a:ext cx="4398287" cy="2275238"/>
          </a:xfrm>
        </p:spPr>
        <p:txBody>
          <a:bodyPr anchor="t">
            <a:normAutofit/>
          </a:bodyPr>
          <a:lstStyle>
            <a:lvl1pPr algn="ctr">
              <a:defRPr lang="en-US" sz="3750" kern="1200" cap="all" spc="75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780" y="4297679"/>
            <a:ext cx="3054440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5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2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0600"/>
            <a:ext cx="810387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11480" y="2667000"/>
            <a:ext cx="771652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246965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8128000" cy="3416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1591" y="6339840"/>
            <a:ext cx="22671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8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772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580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209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3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1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740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455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D815-2C57-4D5F-BFFF-8DA6A59977CE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DC6C0-2C9E-467F-962B-3ABB46DEBC3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79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m.tt/app/map/3174267671?t=Q7r2aAWhUj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rgbClr val="3B2C9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494" y="1559338"/>
            <a:ext cx="4398287" cy="227523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basis data</a:t>
            </a:r>
            <a:br>
              <a:rPr lang="en-US" sz="5400" dirty="0"/>
            </a:br>
            <a:r>
              <a:rPr lang="en-US" sz="5400" dirty="0" err="1"/>
              <a:t>struktur</a:t>
            </a:r>
            <a:r>
              <a:rPr lang="en-US" sz="5400" dirty="0"/>
              <a:t> </a:t>
            </a:r>
            <a:r>
              <a:rPr lang="en-US" sz="5400" dirty="0" err="1"/>
              <a:t>sql</a:t>
            </a:r>
            <a:endParaRPr lang="en-US" sz="5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 err="1"/>
              <a:t>Pertemuan</a:t>
            </a:r>
            <a:r>
              <a:rPr lang="en-US" sz="2100" dirty="0"/>
              <a:t> - 3</a:t>
            </a: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9" y="736997"/>
            <a:ext cx="7886700" cy="1500187"/>
          </a:xfrm>
        </p:spPr>
        <p:txBody>
          <a:bodyPr>
            <a:normAutofit/>
          </a:bodyPr>
          <a:lstStyle/>
          <a:p>
            <a:r>
              <a:rPr lang="en-US" sz="4800" dirty="0" err="1"/>
              <a:t>Capaian</a:t>
            </a:r>
            <a:r>
              <a:rPr lang="en-US" sz="4800" dirty="0"/>
              <a:t> </a:t>
            </a:r>
            <a:r>
              <a:rPr lang="en-US" sz="4800" dirty="0" err="1"/>
              <a:t>Pembelajaran</a:t>
            </a:r>
            <a:r>
              <a:rPr lang="en-US" sz="4800" dirty="0"/>
              <a:t> - 3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18" y="2612231"/>
            <a:ext cx="7886700" cy="352243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Struktur</a:t>
            </a:r>
            <a:r>
              <a:rPr lang="en-US" sz="2800" dirty="0"/>
              <a:t> SQL</a:t>
            </a:r>
          </a:p>
          <a:p>
            <a:r>
              <a:rPr lang="en-US" sz="2800" dirty="0"/>
              <a:t>1. Fitur Fundamental SQL;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Tipe</a:t>
            </a:r>
            <a:r>
              <a:rPr lang="en-US" sz="2800" dirty="0"/>
              <a:t> command SQL;</a:t>
            </a:r>
          </a:p>
          <a:p>
            <a:endParaRPr lang="en-US" sz="2800" dirty="0"/>
          </a:p>
          <a:p>
            <a:r>
              <a:rPr lang="en-US" sz="2800" dirty="0" err="1"/>
              <a:t>Mahasiswa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:</a:t>
            </a:r>
          </a:p>
          <a:p>
            <a:r>
              <a:rPr lang="en-US" sz="2800" dirty="0"/>
              <a:t>1.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skema</a:t>
            </a:r>
            <a:r>
              <a:rPr lang="en-US" sz="2800" dirty="0"/>
              <a:t> basis data;</a:t>
            </a:r>
          </a:p>
          <a:p>
            <a:r>
              <a:rPr lang="en-US" sz="2800" dirty="0"/>
              <a:t>2. </a:t>
            </a:r>
            <a:r>
              <a:rPr lang="en-US" sz="2800" dirty="0" err="1"/>
              <a:t>mendefinisikan</a:t>
            </a:r>
            <a:r>
              <a:rPr lang="en-US" sz="2800" dirty="0"/>
              <a:t> domain basis data;</a:t>
            </a:r>
          </a:p>
          <a:p>
            <a:r>
              <a:rPr lang="en-US" sz="2800" dirty="0"/>
              <a:t>3. </a:t>
            </a:r>
            <a:r>
              <a:rPr lang="en-US" sz="2800" dirty="0" err="1"/>
              <a:t>mendefinisikan</a:t>
            </a:r>
            <a:r>
              <a:rPr lang="en-US" sz="2800" dirty="0"/>
              <a:t> constraint basis data;</a:t>
            </a:r>
          </a:p>
          <a:p>
            <a:r>
              <a:rPr lang="en-US" sz="2800" dirty="0"/>
              <a:t>4. </a:t>
            </a:r>
            <a:r>
              <a:rPr lang="en-US" sz="2800" dirty="0" err="1"/>
              <a:t>mendefinisikan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command SQL;</a:t>
            </a:r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62468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ak Pengertian dan Perintah Dasar SQl yang Wajib Diketahui">
            <a:extLst>
              <a:ext uri="{FF2B5EF4-FFF2-40B4-BE49-F238E27FC236}">
                <a16:creationId xmlns:a16="http://schemas.microsoft.com/office/drawing/2014/main" id="{DB1D551F-5C85-B4E2-04B1-8BECC4D6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56" y="1984210"/>
            <a:ext cx="8117487" cy="397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D5E59-06AC-8D52-5662-F9E71D53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Fitur Fundamental SQL</a:t>
            </a:r>
            <a:br>
              <a:rPr lang="en-ID" dirty="0"/>
            </a:br>
            <a:r>
              <a:rPr lang="en-ID" dirty="0"/>
              <a:t>(</a:t>
            </a:r>
            <a:r>
              <a:rPr lang="en-ID" dirty="0" err="1"/>
              <a:t>Lihat</a:t>
            </a:r>
            <a:r>
              <a:rPr lang="en-ID" dirty="0"/>
              <a:t> file Latihan 1 </a:t>
            </a:r>
            <a:r>
              <a:rPr lang="en-ID" dirty="0" err="1"/>
              <a:t>Pertemuan</a:t>
            </a:r>
            <a:r>
              <a:rPr lang="en-ID" dirty="0"/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12984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Tipe</a:t>
            </a:r>
            <a:r>
              <a:rPr lang="en-US" dirty="0"/>
              <a:t> Command SQL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19589"/>
            <a:ext cx="78867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>
                <a:latin typeface="+mj-lt"/>
              </a:rPr>
              <a:t>Lihatlah</a:t>
            </a:r>
            <a:r>
              <a:rPr lang="en-US" sz="3200" dirty="0">
                <a:latin typeface="+mj-lt"/>
              </a:rPr>
              <a:t> diagram mind map berikut</a:t>
            </a:r>
          </a:p>
          <a:p>
            <a:pPr marL="0" indent="0">
              <a:buNone/>
            </a:pPr>
            <a:r>
              <a:rPr lang="en-US" sz="3200" dirty="0">
                <a:latin typeface="+mj-lt"/>
                <a:hlinkClick r:id="rId2"/>
              </a:rPr>
              <a:t>https://mm.tt/app/map/3174267671?t=Q7r2aAWhUj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r>
              <a:rPr lang="en-US" sz="3200" dirty="0" err="1">
                <a:latin typeface="+mj-lt"/>
              </a:rPr>
              <a:t>Pelajari</a:t>
            </a:r>
            <a:r>
              <a:rPr lang="en-US" sz="3200" dirty="0">
                <a:latin typeface="+mj-lt"/>
              </a:rPr>
              <a:t> dan </a:t>
            </a:r>
            <a:r>
              <a:rPr lang="en-US" sz="3200" dirty="0" err="1">
                <a:latin typeface="+mj-lt"/>
              </a:rPr>
              <a:t>pahami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setiap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perintah</a:t>
            </a:r>
            <a:r>
              <a:rPr lang="en-US" sz="3200" dirty="0">
                <a:latin typeface="+mj-lt"/>
              </a:rPr>
              <a:t> yang </a:t>
            </a:r>
            <a:r>
              <a:rPr lang="en-US" sz="3200" dirty="0" err="1">
                <a:latin typeface="+mj-lt"/>
              </a:rPr>
              <a:t>ada</a:t>
            </a:r>
            <a:r>
              <a:rPr lang="en-US" sz="3200" dirty="0">
                <a:latin typeface="+mj-lt"/>
              </a:rPr>
              <a:t> </a:t>
            </a:r>
          </a:p>
          <a:p>
            <a:r>
              <a:rPr lang="en-US" sz="3200" dirty="0" err="1">
                <a:latin typeface="+mj-lt"/>
              </a:rPr>
              <a:t>Berlatih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menggunakan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perintah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tersebut</a:t>
            </a:r>
            <a:r>
              <a:rPr lang="en-US" sz="3200" dirty="0">
                <a:latin typeface="+mj-lt"/>
              </a:rPr>
              <a:t> untuk </a:t>
            </a:r>
            <a:r>
              <a:rPr lang="en-US" sz="3200" dirty="0" err="1">
                <a:latin typeface="+mj-lt"/>
              </a:rPr>
              <a:t>meningkatkan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pemahaman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terhadap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perintah-perintah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standar</a:t>
            </a:r>
            <a:r>
              <a:rPr lang="en-US" sz="3200" dirty="0">
                <a:latin typeface="+mj-lt"/>
              </a:rPr>
              <a:t> SQL </a:t>
            </a:r>
          </a:p>
          <a:p>
            <a:r>
              <a:rPr lang="en-US" sz="3200" dirty="0" err="1">
                <a:latin typeface="+mj-lt"/>
              </a:rPr>
              <a:t>Kembangkan</a:t>
            </a:r>
            <a:r>
              <a:rPr lang="en-US" sz="3200" dirty="0">
                <a:latin typeface="+mj-lt"/>
              </a:rPr>
              <a:t> clausa, keyword pada </a:t>
            </a:r>
            <a:r>
              <a:rPr lang="en-US" sz="3200" dirty="0" err="1">
                <a:latin typeface="+mj-lt"/>
              </a:rPr>
              <a:t>perintah</a:t>
            </a:r>
            <a:r>
              <a:rPr lang="en-US" sz="3200" dirty="0">
                <a:latin typeface="+mj-lt"/>
              </a:rPr>
              <a:t> DML - SQL </a:t>
            </a:r>
            <a:r>
              <a:rPr lang="en-US" sz="3200" dirty="0" err="1">
                <a:latin typeface="+mj-lt"/>
              </a:rPr>
              <a:t>berikutnya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err="1">
                <a:latin typeface="+mj-lt"/>
              </a:rPr>
              <a:t>yaitu</a:t>
            </a:r>
            <a:r>
              <a:rPr lang="en-US" sz="3200" dirty="0">
                <a:latin typeface="+mj-lt"/>
              </a:rPr>
              <a:t> Update dan Delete </a:t>
            </a:r>
          </a:p>
        </p:txBody>
      </p:sp>
    </p:spTree>
    <p:extLst>
      <p:ext uri="{BB962C8B-B14F-4D97-AF65-F5344CB8AC3E}">
        <p14:creationId xmlns:p14="http://schemas.microsoft.com/office/powerpoint/2010/main" val="342826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9D3F5-D9C9-6A5D-B862-6EB6F3D8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8CD5-7B59-34DB-E0BD-2D477D24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RELASI ANTAR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0411-2B52-CE29-20EC-1F061AD0B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9589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JOIN</a:t>
            </a:r>
          </a:p>
          <a:p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SELECT * FROM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(SELECT 1 AS table1) AS table1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JOIN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(SELECT 2 AS table2) AS table2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ON (1=1);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C1528-B07C-B355-2514-BC358469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01" y="3429000"/>
            <a:ext cx="3633149" cy="202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4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F64F7-F45B-C7A1-91C7-A42A0A57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Union And Join in SQL">
            <a:extLst>
              <a:ext uri="{FF2B5EF4-FFF2-40B4-BE49-F238E27FC236}">
                <a16:creationId xmlns:a16="http://schemas.microsoft.com/office/drawing/2014/main" id="{192902A1-74B0-1C5F-0A8B-FF00C8D6C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7"/>
            <a:ext cx="9144000" cy="67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08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A3E47-04CE-F585-535D-F3D00DBE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29DB-5232-1812-310D-19FDD029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0802-82A3-9A26-0923-37028537D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19589"/>
            <a:ext cx="78867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UNION </a:t>
            </a: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1 AS table1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UNION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SELECT 2 AS table1;</a:t>
            </a:r>
          </a:p>
        </p:txBody>
      </p:sp>
      <p:pic>
        <p:nvPicPr>
          <p:cNvPr id="2050" name="Picture 2" descr="Difference between Union and Join in DBMS">
            <a:extLst>
              <a:ext uri="{FF2B5EF4-FFF2-40B4-BE49-F238E27FC236}">
                <a16:creationId xmlns:a16="http://schemas.microsoft.com/office/drawing/2014/main" id="{375DE093-FB94-C5A2-E5DA-DEC4EAC2C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150" y="2649537"/>
            <a:ext cx="744944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04227A-FA50-C994-DBFB-EEBC47BF2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7" y="4200848"/>
            <a:ext cx="2611892" cy="217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CA05-AEF6-EAA1-88AB-84706E31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CROSS JOIN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9698-320A-858A-DF92-795E095F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14" y="173898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endParaRPr lang="en-ID" sz="2400" dirty="0"/>
          </a:p>
          <a:p>
            <a:pPr marL="0" indent="0">
              <a:buNone/>
            </a:pPr>
            <a:r>
              <a:rPr lang="en-ID" sz="2400" dirty="0"/>
              <a:t>Hasil query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gabungan</a:t>
            </a:r>
            <a:r>
              <a:rPr lang="en-ID" sz="2400" dirty="0"/>
              <a:t> </a:t>
            </a:r>
          </a:p>
          <a:p>
            <a:pPr marL="0" indent="0">
              <a:buNone/>
            </a:pPr>
            <a:r>
              <a:rPr lang="en-ID" sz="2400" dirty="0" err="1"/>
              <a:t>lengkap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baris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kedua</a:t>
            </a:r>
            <a:r>
              <a:rPr lang="en-ID" sz="2400" dirty="0"/>
              <a:t> </a:t>
            </a:r>
            <a:r>
              <a:rPr lang="en-ID" sz="2400" dirty="0" err="1"/>
              <a:t>tabel</a:t>
            </a:r>
            <a:r>
              <a:rPr lang="en-ID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2F4BC-B710-D808-6483-23E1DD61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464" y="1266707"/>
            <a:ext cx="369570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99408-AD80-E296-BB50-7A9A6067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7" y="1265518"/>
            <a:ext cx="3562350" cy="264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75C284-1718-2F80-9850-F226123D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07" y="4120180"/>
            <a:ext cx="5343525" cy="676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EAC334-F8DE-D0D0-C192-A9C215424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025" y="4120180"/>
            <a:ext cx="24955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8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Text Box 5">
            <a:extLst>
              <a:ext uri="{FF2B5EF4-FFF2-40B4-BE49-F238E27FC236}">
                <a16:creationId xmlns:a16="http://schemas.microsoft.com/office/drawing/2014/main" id="{D9B98E43-7932-4386-AA31-B4FE4121C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77" y="4160087"/>
            <a:ext cx="184731" cy="37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GB" altLang="en-US" sz="1846" u="sng">
              <a:latin typeface="Arial Narrow" panose="020B0606020202030204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9AE8ED4E-2B4D-4DBD-8BE9-366D557E3757}"/>
              </a:ext>
            </a:extLst>
          </p:cNvPr>
          <p:cNvSpPr/>
          <p:nvPr/>
        </p:nvSpPr>
        <p:spPr>
          <a:xfrm>
            <a:off x="817880" y="1180176"/>
            <a:ext cx="7508240" cy="4497648"/>
          </a:xfrm>
          <a:custGeom>
            <a:avLst/>
            <a:gdLst/>
            <a:ahLst/>
            <a:cxnLst/>
            <a:rect l="l" t="t" r="r" b="b"/>
            <a:pathLst>
              <a:path w="7508240" h="3533140">
                <a:moveTo>
                  <a:pt x="3027807" y="0"/>
                </a:moveTo>
                <a:lnTo>
                  <a:pt x="0" y="0"/>
                </a:lnTo>
                <a:lnTo>
                  <a:pt x="0" y="3533140"/>
                </a:lnTo>
                <a:lnTo>
                  <a:pt x="7508240" y="3533140"/>
                </a:lnTo>
                <a:lnTo>
                  <a:pt x="7508240" y="7620"/>
                </a:lnTo>
                <a:lnTo>
                  <a:pt x="4480433" y="7620"/>
                </a:lnTo>
              </a:path>
            </a:pathLst>
          </a:custGeom>
          <a:ln w="152400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4F0DF71-0A0A-466F-9886-FCE52604CD9A}"/>
              </a:ext>
            </a:extLst>
          </p:cNvPr>
          <p:cNvSpPr txBox="1"/>
          <p:nvPr/>
        </p:nvSpPr>
        <p:spPr>
          <a:xfrm>
            <a:off x="817880" y="4637117"/>
            <a:ext cx="750824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5A83359E-CB7A-441E-966D-C746A86CE366}"/>
              </a:ext>
            </a:extLst>
          </p:cNvPr>
          <p:cNvSpPr txBox="1"/>
          <p:nvPr/>
        </p:nvSpPr>
        <p:spPr>
          <a:xfrm>
            <a:off x="5298313" y="1111597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652A32D-A4F7-4867-884F-D70FA71963E2}"/>
              </a:ext>
            </a:extLst>
          </p:cNvPr>
          <p:cNvSpPr txBox="1"/>
          <p:nvPr/>
        </p:nvSpPr>
        <p:spPr>
          <a:xfrm>
            <a:off x="817880" y="1103976"/>
            <a:ext cx="302780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16" name="Picture 6" descr="Illustrasi Ucapan Terima Kasih">
            <a:extLst>
              <a:ext uri="{FF2B5EF4-FFF2-40B4-BE49-F238E27FC236}">
                <a16:creationId xmlns:a16="http://schemas.microsoft.com/office/drawing/2014/main" id="{7A91340F-FCF8-4114-94F0-25266D893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714" y="1966099"/>
            <a:ext cx="4404431" cy="29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187</Words>
  <Application>Microsoft Office PowerPoint</Application>
  <PresentationFormat>On-screen Show (4:3)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Times New Roman</vt:lpstr>
      <vt:lpstr>Office Theme</vt:lpstr>
      <vt:lpstr>basis data struktur sql</vt:lpstr>
      <vt:lpstr>Capaian Pembelajaran - 3</vt:lpstr>
      <vt:lpstr>Fitur Fundamental SQL (Lihat file Latihan 1 Pertemuan 3)</vt:lpstr>
      <vt:lpstr>Tipe Command SQL  (Perintah Standar)</vt:lpstr>
      <vt:lpstr>RELASI ANTAR TABEL</vt:lpstr>
      <vt:lpstr>PowerPoint Presentation</vt:lpstr>
      <vt:lpstr>UNION</vt:lpstr>
      <vt:lpstr>CROSS JOIN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Fawwaz</dc:creator>
  <cp:lastModifiedBy>Fawwaz</cp:lastModifiedBy>
  <cp:revision>96</cp:revision>
  <dcterms:created xsi:type="dcterms:W3CDTF">2024-02-04T04:37:39Z</dcterms:created>
  <dcterms:modified xsi:type="dcterms:W3CDTF">2024-02-26T08:08:06Z</dcterms:modified>
</cp:coreProperties>
</file>