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theme/theme7.xml" ContentType="application/vnd.openxmlformats-officedocument.theme+xml"/>
  <Override PartName="/ppt/slideLayouts/slideLayout14.xml" ContentType="application/vnd.openxmlformats-officedocument.presentationml.slideLayout+xml"/>
  <Override PartName="/ppt/theme/theme8.xml" ContentType="application/vnd.openxmlformats-officedocument.theme+xml"/>
  <Override PartName="/ppt/slideLayouts/slideLayout15.xml" ContentType="application/vnd.openxmlformats-officedocument.presentationml.slideLayout+xml"/>
  <Override PartName="/ppt/theme/theme9.xml" ContentType="application/vnd.openxmlformats-officedocument.theme+xml"/>
  <Override PartName="/ppt/slideLayouts/slideLayout16.xml" ContentType="application/vnd.openxmlformats-officedocument.presentationml.slideLayout+xml"/>
  <Override PartName="/ppt/theme/theme10.xml" ContentType="application/vnd.openxmlformats-officedocument.theme+xml"/>
  <Override PartName="/ppt/slideLayouts/slideLayout17.xml" ContentType="application/vnd.openxmlformats-officedocument.presentationml.slideLayout+xml"/>
  <Override PartName="/ppt/theme/theme11.xml" ContentType="application/vnd.openxmlformats-officedocument.theme+xml"/>
  <Override PartName="/ppt/slideLayouts/slideLayout18.xml" ContentType="application/vnd.openxmlformats-officedocument.presentationml.slideLayout+xml"/>
  <Override PartName="/ppt/theme/theme12.xml" ContentType="application/vnd.openxmlformats-officedocument.theme+xml"/>
  <Override PartName="/ppt/slideLayouts/slideLayout19.xml" ContentType="application/vnd.openxmlformats-officedocument.presentationml.slideLayout+xml"/>
  <Override PartName="/ppt/theme/theme13.xml" ContentType="application/vnd.openxmlformats-officedocument.theme+xml"/>
  <Override PartName="/ppt/slideLayouts/slideLayout20.xml" ContentType="application/vnd.openxmlformats-officedocument.presentationml.slideLayout+xml"/>
  <Override PartName="/ppt/theme/theme14.xml" ContentType="application/vnd.openxmlformats-officedocument.theme+xml"/>
  <Override PartName="/ppt/slideLayouts/slideLayout21.xml" ContentType="application/vnd.openxmlformats-officedocument.presentationml.slideLayout+xml"/>
  <Override PartName="/ppt/theme/theme15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6.xml" ContentType="application/vnd.openxmlformats-officedocument.theme+xml"/>
  <Override PartName="/ppt/slideLayouts/slideLayout24.xml" ContentType="application/vnd.openxmlformats-officedocument.presentationml.slideLayout+xml"/>
  <Override PartName="/ppt/theme/theme17.xml" ContentType="application/vnd.openxmlformats-officedocument.theme+xml"/>
  <Override PartName="/ppt/slideLayouts/slideLayout25.xml" ContentType="application/vnd.openxmlformats-officedocument.presentationml.slideLayout+xml"/>
  <Override PartName="/ppt/theme/theme18.xml" ContentType="application/vnd.openxmlformats-officedocument.theme+xml"/>
  <Override PartName="/ppt/slideLayouts/slideLayout26.xml" ContentType="application/vnd.openxmlformats-officedocument.presentationml.slideLayout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5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8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9.xml" ContentType="application/vnd.openxmlformats-officedocument.presentationml.notesSlide+xml"/>
  <Override PartName="/ppt/tags/tag49.xml" ContentType="application/vnd.openxmlformats-officedocument.presentationml.tags+xml"/>
  <Override PartName="/ppt/notesSlides/notesSlide10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1.xml" ContentType="application/vnd.openxmlformats-officedocument.presentationml.notesSlide+xml"/>
  <Override PartName="/ppt/tags/tag55.xml" ContentType="application/vnd.openxmlformats-officedocument.presentationml.tags+xml"/>
  <Override PartName="/ppt/notesSlides/notesSlide12.xml" ContentType="application/vnd.openxmlformats-officedocument.presentationml.notesSlide+xml"/>
  <Override PartName="/ppt/tags/tag56.xml" ContentType="application/vnd.openxmlformats-officedocument.presentationml.tags+xml"/>
  <Override PartName="/ppt/notesSlides/notesSlide13.xml" ContentType="application/vnd.openxmlformats-officedocument.presentationml.notesSlide+xml"/>
  <Override PartName="/ppt/tags/tag57.xml" ContentType="application/vnd.openxmlformats-officedocument.presentationml.tags+xml"/>
  <Override PartName="/ppt/notesSlides/notesSlide14.xml" ContentType="application/vnd.openxmlformats-officedocument.presentationml.notesSlide+xml"/>
  <Override PartName="/ppt/tags/tag58.xml" ContentType="application/vnd.openxmlformats-officedocument.presentationml.tags+xml"/>
  <Override PartName="/ppt/notesSlides/notesSlide15.xml" ContentType="application/vnd.openxmlformats-officedocument.presentationml.notesSlide+xml"/>
  <Override PartName="/ppt/tags/tag59.xml" ContentType="application/vnd.openxmlformats-officedocument.presentationml.tags+xml"/>
  <Override PartName="/ppt/notesSlides/notesSlide16.xml" ContentType="application/vnd.openxmlformats-officedocument.presentationml.notesSlide+xml"/>
  <Override PartName="/ppt/tags/tag60.xml" ContentType="application/vnd.openxmlformats-officedocument.presentationml.tags+xml"/>
  <Override PartName="/ppt/notesSlides/notesSlide17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283" r:id="rId1"/>
    <p:sldMasterId id="2147483649" r:id="rId2"/>
    <p:sldMasterId id="2147484234" r:id="rId3"/>
    <p:sldMasterId id="2147484259" r:id="rId4"/>
    <p:sldMasterId id="2147483670" r:id="rId5"/>
    <p:sldMasterId id="2147483672" r:id="rId6"/>
    <p:sldMasterId id="2147484235" r:id="rId7"/>
    <p:sldMasterId id="2147483674" r:id="rId8"/>
    <p:sldMasterId id="2147484247" r:id="rId9"/>
    <p:sldMasterId id="2147484306" r:id="rId10"/>
    <p:sldMasterId id="2147484308" r:id="rId11"/>
    <p:sldMasterId id="2147484310" r:id="rId12"/>
    <p:sldMasterId id="2147484312" r:id="rId13"/>
    <p:sldMasterId id="2147484314" r:id="rId14"/>
    <p:sldMasterId id="2147484316" r:id="rId15"/>
    <p:sldMasterId id="2147484230" r:id="rId16"/>
    <p:sldMasterId id="2147483678" r:id="rId17"/>
    <p:sldMasterId id="2147484228" r:id="rId18"/>
    <p:sldMasterId id="2147484304" r:id="rId19"/>
  </p:sldMasterIdLst>
  <p:notesMasterIdLst>
    <p:notesMasterId r:id="rId85"/>
  </p:notesMasterIdLst>
  <p:handoutMasterIdLst>
    <p:handoutMasterId r:id="rId86"/>
  </p:handoutMasterIdLst>
  <p:sldIdLst>
    <p:sldId id="457" r:id="rId20"/>
    <p:sldId id="460" r:id="rId21"/>
    <p:sldId id="465" r:id="rId22"/>
    <p:sldId id="464" r:id="rId23"/>
    <p:sldId id="427" r:id="rId24"/>
    <p:sldId id="466" r:id="rId25"/>
    <p:sldId id="417" r:id="rId26"/>
    <p:sldId id="469" r:id="rId27"/>
    <p:sldId id="467" r:id="rId28"/>
    <p:sldId id="468" r:id="rId29"/>
    <p:sldId id="510" r:id="rId30"/>
    <p:sldId id="512" r:id="rId31"/>
    <p:sldId id="513" r:id="rId32"/>
    <p:sldId id="515" r:id="rId33"/>
    <p:sldId id="523" r:id="rId34"/>
    <p:sldId id="526" r:id="rId35"/>
    <p:sldId id="419" r:id="rId36"/>
    <p:sldId id="470" r:id="rId37"/>
    <p:sldId id="477" r:id="rId38"/>
    <p:sldId id="478" r:id="rId39"/>
    <p:sldId id="479" r:id="rId40"/>
    <p:sldId id="429" r:id="rId41"/>
    <p:sldId id="472" r:id="rId42"/>
    <p:sldId id="480" r:id="rId43"/>
    <p:sldId id="482" r:id="rId44"/>
    <p:sldId id="508" r:id="rId45"/>
    <p:sldId id="509" r:id="rId46"/>
    <p:sldId id="421" r:id="rId47"/>
    <p:sldId id="473" r:id="rId48"/>
    <p:sldId id="483" r:id="rId49"/>
    <p:sldId id="484" r:id="rId50"/>
    <p:sldId id="522" r:id="rId51"/>
    <p:sldId id="485" r:id="rId52"/>
    <p:sldId id="486" r:id="rId53"/>
    <p:sldId id="520" r:id="rId54"/>
    <p:sldId id="487" r:id="rId55"/>
    <p:sldId id="524" r:id="rId56"/>
    <p:sldId id="488" r:id="rId57"/>
    <p:sldId id="489" r:id="rId58"/>
    <p:sldId id="490" r:id="rId59"/>
    <p:sldId id="521" r:id="rId60"/>
    <p:sldId id="435" r:id="rId61"/>
    <p:sldId id="474" r:id="rId62"/>
    <p:sldId id="491" r:id="rId63"/>
    <p:sldId id="492" r:id="rId64"/>
    <p:sldId id="495" r:id="rId65"/>
    <p:sldId id="494" r:id="rId66"/>
    <p:sldId id="527" r:id="rId67"/>
    <p:sldId id="471" r:id="rId68"/>
    <p:sldId id="475" r:id="rId69"/>
    <p:sldId id="496" r:id="rId70"/>
    <p:sldId id="511" r:id="rId71"/>
    <p:sldId id="518" r:id="rId72"/>
    <p:sldId id="497" r:id="rId73"/>
    <p:sldId id="498" r:id="rId74"/>
    <p:sldId id="501" r:id="rId75"/>
    <p:sldId id="502" r:id="rId76"/>
    <p:sldId id="517" r:id="rId77"/>
    <p:sldId id="519" r:id="rId78"/>
    <p:sldId id="504" r:id="rId79"/>
    <p:sldId id="503" r:id="rId80"/>
    <p:sldId id="505" r:id="rId81"/>
    <p:sldId id="506" r:id="rId82"/>
    <p:sldId id="507" r:id="rId83"/>
    <p:sldId id="459" r:id="rId84"/>
  </p:sldIdLst>
  <p:sldSz cx="16249650" cy="9144000"/>
  <p:notesSz cx="6858000" cy="9144000"/>
  <p:custDataLst>
    <p:tags r:id="rId8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rgbClr val="4C4C4C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4C4C4C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4C4C4C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4C4C4C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4C4C4C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3600" kern="1200">
        <a:solidFill>
          <a:srgbClr val="4C4C4C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3600" kern="1200">
        <a:solidFill>
          <a:srgbClr val="4C4C4C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3600" kern="1200">
        <a:solidFill>
          <a:srgbClr val="4C4C4C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3600" kern="1200">
        <a:solidFill>
          <a:srgbClr val="4C4C4C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903" userDrawn="1">
          <p15:clr>
            <a:srgbClr val="A4A3A4"/>
          </p15:clr>
        </p15:guide>
        <p15:guide id="2" pos="5141" userDrawn="1">
          <p15:clr>
            <a:srgbClr val="A4A3A4"/>
          </p15:clr>
        </p15:guide>
        <p15:guide id="3" orient="horz" pos="317" userDrawn="1">
          <p15:clr>
            <a:srgbClr val="A4A3A4"/>
          </p15:clr>
        </p15:guide>
        <p15:guide id="4" orient="horz" pos="5035" userDrawn="1">
          <p15:clr>
            <a:srgbClr val="A4A3A4"/>
          </p15:clr>
        </p15:guide>
        <p15:guide id="5" pos="401" userDrawn="1">
          <p15:clr>
            <a:srgbClr val="A4A3A4"/>
          </p15:clr>
        </p15:guide>
        <p15:guide id="6" pos="9790" userDrawn="1">
          <p15:clr>
            <a:srgbClr val="A4A3A4"/>
          </p15:clr>
        </p15:guide>
        <p15:guide id="7" pos="4823" userDrawn="1">
          <p15:clr>
            <a:srgbClr val="A4A3A4"/>
          </p15:clr>
        </p15:guide>
        <p15:guide id="8" pos="50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C00"/>
    <a:srgbClr val="FFFFFF"/>
    <a:srgbClr val="ED145B"/>
    <a:srgbClr val="F15A22"/>
    <a:srgbClr val="FAA61A"/>
    <a:srgbClr val="FFCC00"/>
    <a:srgbClr val="A6CE39"/>
    <a:srgbClr val="F1E503"/>
    <a:srgbClr val="FFEB6B"/>
    <a:srgbClr val="585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8192" autoAdjust="0"/>
  </p:normalViewPr>
  <p:slideViewPr>
    <p:cSldViewPr snapToGrid="0">
      <p:cViewPr varScale="1">
        <p:scale>
          <a:sx n="61" d="100"/>
          <a:sy n="61" d="100"/>
        </p:scale>
        <p:origin x="108" y="516"/>
      </p:cViewPr>
      <p:guideLst>
        <p:guide orient="horz" pos="2903"/>
        <p:guide pos="5141"/>
        <p:guide orient="horz" pos="317"/>
        <p:guide orient="horz" pos="5035"/>
        <p:guide pos="401"/>
        <p:guide pos="9790"/>
        <p:guide pos="4823"/>
        <p:guide pos="50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92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7.xml"/><Relationship Id="rId39" Type="http://schemas.openxmlformats.org/officeDocument/2006/relationships/slide" Target="slides/slide20.xml"/><Relationship Id="rId21" Type="http://schemas.openxmlformats.org/officeDocument/2006/relationships/slide" Target="slides/slide2.xml"/><Relationship Id="rId34" Type="http://schemas.openxmlformats.org/officeDocument/2006/relationships/slide" Target="slides/slide15.xml"/><Relationship Id="rId42" Type="http://schemas.openxmlformats.org/officeDocument/2006/relationships/slide" Target="slides/slide23.xml"/><Relationship Id="rId47" Type="http://schemas.openxmlformats.org/officeDocument/2006/relationships/slide" Target="slides/slide28.xml"/><Relationship Id="rId50" Type="http://schemas.openxmlformats.org/officeDocument/2006/relationships/slide" Target="slides/slide31.xml"/><Relationship Id="rId55" Type="http://schemas.openxmlformats.org/officeDocument/2006/relationships/slide" Target="slides/slide36.xml"/><Relationship Id="rId63" Type="http://schemas.openxmlformats.org/officeDocument/2006/relationships/slide" Target="slides/slide44.xml"/><Relationship Id="rId68" Type="http://schemas.openxmlformats.org/officeDocument/2006/relationships/slide" Target="slides/slide49.xml"/><Relationship Id="rId76" Type="http://schemas.openxmlformats.org/officeDocument/2006/relationships/slide" Target="slides/slide57.xml"/><Relationship Id="rId84" Type="http://schemas.openxmlformats.org/officeDocument/2006/relationships/slide" Target="slides/slide65.xml"/><Relationship Id="rId89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2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0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5.xml"/><Relationship Id="rId32" Type="http://schemas.openxmlformats.org/officeDocument/2006/relationships/slide" Target="slides/slide13.xml"/><Relationship Id="rId37" Type="http://schemas.openxmlformats.org/officeDocument/2006/relationships/slide" Target="slides/slide18.xml"/><Relationship Id="rId40" Type="http://schemas.openxmlformats.org/officeDocument/2006/relationships/slide" Target="slides/slide21.xml"/><Relationship Id="rId45" Type="http://schemas.openxmlformats.org/officeDocument/2006/relationships/slide" Target="slides/slide26.xml"/><Relationship Id="rId53" Type="http://schemas.openxmlformats.org/officeDocument/2006/relationships/slide" Target="slides/slide34.xml"/><Relationship Id="rId58" Type="http://schemas.openxmlformats.org/officeDocument/2006/relationships/slide" Target="slides/slide39.xml"/><Relationship Id="rId66" Type="http://schemas.openxmlformats.org/officeDocument/2006/relationships/slide" Target="slides/slide47.xml"/><Relationship Id="rId74" Type="http://schemas.openxmlformats.org/officeDocument/2006/relationships/slide" Target="slides/slide55.xml"/><Relationship Id="rId79" Type="http://schemas.openxmlformats.org/officeDocument/2006/relationships/slide" Target="slides/slide60.xml"/><Relationship Id="rId87" Type="http://schemas.openxmlformats.org/officeDocument/2006/relationships/tags" Target="tags/tag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2.xml"/><Relationship Id="rId82" Type="http://schemas.openxmlformats.org/officeDocument/2006/relationships/slide" Target="slides/slide63.xml"/><Relationship Id="rId90" Type="http://schemas.openxmlformats.org/officeDocument/2006/relationships/theme" Target="theme/theme1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slide" Target="slides/slide11.xml"/><Relationship Id="rId35" Type="http://schemas.openxmlformats.org/officeDocument/2006/relationships/slide" Target="slides/slide16.xml"/><Relationship Id="rId43" Type="http://schemas.openxmlformats.org/officeDocument/2006/relationships/slide" Target="slides/slide24.xml"/><Relationship Id="rId48" Type="http://schemas.openxmlformats.org/officeDocument/2006/relationships/slide" Target="slides/slide29.xml"/><Relationship Id="rId56" Type="http://schemas.openxmlformats.org/officeDocument/2006/relationships/slide" Target="slides/slide37.xml"/><Relationship Id="rId64" Type="http://schemas.openxmlformats.org/officeDocument/2006/relationships/slide" Target="slides/slide45.xml"/><Relationship Id="rId69" Type="http://schemas.openxmlformats.org/officeDocument/2006/relationships/slide" Target="slides/slide50.xml"/><Relationship Id="rId77" Type="http://schemas.openxmlformats.org/officeDocument/2006/relationships/slide" Target="slides/slide58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2.xml"/><Relationship Id="rId72" Type="http://schemas.openxmlformats.org/officeDocument/2006/relationships/slide" Target="slides/slide53.xml"/><Relationship Id="rId80" Type="http://schemas.openxmlformats.org/officeDocument/2006/relationships/slide" Target="slides/slide61.xml"/><Relationship Id="rId85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6.xml"/><Relationship Id="rId33" Type="http://schemas.openxmlformats.org/officeDocument/2006/relationships/slide" Target="slides/slide14.xml"/><Relationship Id="rId38" Type="http://schemas.openxmlformats.org/officeDocument/2006/relationships/slide" Target="slides/slide19.xml"/><Relationship Id="rId46" Type="http://schemas.openxmlformats.org/officeDocument/2006/relationships/slide" Target="slides/slide27.xml"/><Relationship Id="rId59" Type="http://schemas.openxmlformats.org/officeDocument/2006/relationships/slide" Target="slides/slide40.xml"/><Relationship Id="rId67" Type="http://schemas.openxmlformats.org/officeDocument/2006/relationships/slide" Target="slides/slide48.xml"/><Relationship Id="rId20" Type="http://schemas.openxmlformats.org/officeDocument/2006/relationships/slide" Target="slides/slide1.xml"/><Relationship Id="rId41" Type="http://schemas.openxmlformats.org/officeDocument/2006/relationships/slide" Target="slides/slide22.xml"/><Relationship Id="rId54" Type="http://schemas.openxmlformats.org/officeDocument/2006/relationships/slide" Target="slides/slide35.xml"/><Relationship Id="rId62" Type="http://schemas.openxmlformats.org/officeDocument/2006/relationships/slide" Target="slides/slide43.xml"/><Relationship Id="rId70" Type="http://schemas.openxmlformats.org/officeDocument/2006/relationships/slide" Target="slides/slide51.xml"/><Relationship Id="rId75" Type="http://schemas.openxmlformats.org/officeDocument/2006/relationships/slide" Target="slides/slide56.xml"/><Relationship Id="rId83" Type="http://schemas.openxmlformats.org/officeDocument/2006/relationships/slide" Target="slides/slide64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slide" Target="slides/slide17.xml"/><Relationship Id="rId49" Type="http://schemas.openxmlformats.org/officeDocument/2006/relationships/slide" Target="slides/slide30.xml"/><Relationship Id="rId57" Type="http://schemas.openxmlformats.org/officeDocument/2006/relationships/slide" Target="slides/slide38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2.xml"/><Relationship Id="rId44" Type="http://schemas.openxmlformats.org/officeDocument/2006/relationships/slide" Target="slides/slide25.xml"/><Relationship Id="rId52" Type="http://schemas.openxmlformats.org/officeDocument/2006/relationships/slide" Target="slides/slide33.xml"/><Relationship Id="rId60" Type="http://schemas.openxmlformats.org/officeDocument/2006/relationships/slide" Target="slides/slide41.xml"/><Relationship Id="rId65" Type="http://schemas.openxmlformats.org/officeDocument/2006/relationships/slide" Target="slides/slide46.xml"/><Relationship Id="rId73" Type="http://schemas.openxmlformats.org/officeDocument/2006/relationships/slide" Target="slides/slide54.xml"/><Relationship Id="rId78" Type="http://schemas.openxmlformats.org/officeDocument/2006/relationships/slide" Target="slides/slide59.xml"/><Relationship Id="rId81" Type="http://schemas.openxmlformats.org/officeDocument/2006/relationships/slide" Target="slides/slide62.xml"/><Relationship Id="rId86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Trebuchet M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5D66B-FB33-0844-8D8A-6194AED009C0}" type="datetimeFigureOut">
              <a:rPr lang="en-US">
                <a:latin typeface="Trebuchet MS"/>
              </a:rPr>
              <a:t>7/25/2016</a:t>
            </a:fld>
            <a:endParaRPr lang="en-US">
              <a:latin typeface="Trebuchet M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F3E57-63E7-4241-A7FB-D3530715B282}" type="slidenum">
              <a:rPr>
                <a:latin typeface="Trebuchet MS"/>
              </a:rPr>
              <a:t>‹nº›</a:t>
            </a:fld>
            <a:endParaRPr lang="en-US"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82516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120000"/>
              </a:lnSpc>
              <a:spcBef>
                <a:spcPts val="7200"/>
              </a:spcBef>
              <a:defRPr sz="1200">
                <a:latin typeface="Trebuchet MS"/>
                <a:ea typeface="ヒラギノ角ゴ ProN W3" charset="0"/>
                <a:cs typeface="ヒラギノ角ゴ ProN W3" charset="0"/>
                <a:sym typeface="Open Sans Light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20000"/>
              </a:lnSpc>
              <a:spcBef>
                <a:spcPts val="7200"/>
              </a:spcBef>
              <a:defRPr sz="1200">
                <a:latin typeface="Trebuchet MS"/>
              </a:defRPr>
            </a:lvl1pPr>
          </a:lstStyle>
          <a:p>
            <a:pPr>
              <a:defRPr/>
            </a:pPr>
            <a:fld id="{5B98C190-4FC4-154F-A91F-1A784F81A5AE}" type="datetimeFigureOut">
              <a:rPr lang="en-US"/>
              <a:pPr>
                <a:defRPr/>
              </a:pPr>
              <a:t>7/25/2016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noProof="0" smtClean="0"/>
              <a:t>Click to edit Master text styles</a:t>
            </a:r>
          </a:p>
          <a:p>
            <a:pPr lvl="1"/>
            <a:r>
              <a:rPr lang="x-none" noProof="0" smtClean="0"/>
              <a:t>Second level</a:t>
            </a:r>
          </a:p>
          <a:p>
            <a:pPr lvl="2"/>
            <a:r>
              <a:rPr lang="x-none" noProof="0" smtClean="0"/>
              <a:t>Third level</a:t>
            </a:r>
          </a:p>
          <a:p>
            <a:pPr lvl="3"/>
            <a:r>
              <a:rPr lang="x-none" noProof="0" smtClean="0"/>
              <a:t>Fourth level</a:t>
            </a:r>
          </a:p>
          <a:p>
            <a:pPr lvl="4"/>
            <a:r>
              <a:rPr lang="x-none" noProof="0" smtClean="0"/>
              <a:t>Fifth level</a:t>
            </a:r>
            <a:endParaRPr lang="pt-BR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120000"/>
              </a:lnSpc>
              <a:spcBef>
                <a:spcPts val="7200"/>
              </a:spcBef>
              <a:defRPr sz="1200">
                <a:latin typeface="Trebuchet MS"/>
                <a:ea typeface="ヒラギノ角ゴ ProN W3" charset="0"/>
                <a:cs typeface="ヒラギノ角ゴ ProN W3" charset="0"/>
                <a:sym typeface="Open Sans Light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20000"/>
              </a:lnSpc>
              <a:spcBef>
                <a:spcPts val="7200"/>
              </a:spcBef>
              <a:defRPr sz="1200">
                <a:latin typeface="Trebuchet MS"/>
              </a:defRPr>
            </a:lvl1pPr>
          </a:lstStyle>
          <a:p>
            <a:pPr>
              <a:defRPr/>
            </a:pPr>
            <a:fld id="{7D56EEB5-948D-8848-BCF9-8DF1E93278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639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/>
        <a:ea typeface="Trebuchet MS"/>
        <a:cs typeface="Trebuchet M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/>
        <a:ea typeface="Trebuchet MS"/>
        <a:cs typeface="Trebuchet M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/>
        <a:ea typeface="Trebuchet MS"/>
        <a:cs typeface="Trebuchet M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/>
        <a:ea typeface="Trebuchet MS"/>
        <a:cs typeface="Trebuchet M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/>
        <a:ea typeface="Trebuchet MS"/>
        <a:cs typeface="Trebuchet M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6EEB5-948D-8848-BCF9-8DF1E932784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245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Nota para o instrutor:</a:t>
            </a:r>
            <a:r>
              <a:rPr lang="pt-BR" baseline="0" dirty="0" smtClean="0"/>
              <a:t> Realizar demonstração de importação </a:t>
            </a:r>
            <a:r>
              <a:rPr lang="pt-BR" baseline="0" smtClean="0"/>
              <a:t>e exportação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6EEB5-948D-8848-BCF9-8DF1E932784D}" type="slidenum">
              <a:rPr lang="pt-BR" smtClean="0"/>
              <a:pPr>
                <a:defRPr/>
              </a:pPr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949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6EEB5-948D-8848-BCF9-8DF1E932784D}" type="slidenum">
              <a:rPr lang="pt-BR" smtClean="0"/>
              <a:pPr>
                <a:defRPr/>
              </a:pPr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596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6EEB5-948D-8848-BCF9-8DF1E932784D}" type="slidenum">
              <a:rPr lang="pt-BR" smtClean="0"/>
              <a:pPr>
                <a:defRPr/>
              </a:pPr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545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6EEB5-948D-8848-BCF9-8DF1E932784D}" type="slidenum">
              <a:rPr lang="pt-BR" smtClean="0"/>
              <a:pPr>
                <a:defRPr/>
              </a:pPr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958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6EEB5-948D-8848-BCF9-8DF1E932784D}" type="slidenum">
              <a:rPr lang="pt-BR" smtClean="0"/>
              <a:pPr>
                <a:defRPr/>
              </a:pPr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031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6EEB5-948D-8848-BCF9-8DF1E932784D}" type="slidenum">
              <a:rPr lang="pt-BR" smtClean="0"/>
              <a:pPr>
                <a:defRPr/>
              </a:pPr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412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6EEB5-948D-8848-BCF9-8DF1E932784D}" type="slidenum">
              <a:rPr lang="pt-BR" smtClean="0"/>
              <a:pPr>
                <a:defRPr/>
              </a:pPr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449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6EEB5-948D-8848-BCF9-8DF1E932784D}" type="slidenum">
              <a:rPr lang="pt-BR" smtClean="0"/>
              <a:pPr>
                <a:defRPr/>
              </a:pPr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282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6EEB5-948D-8848-BCF9-8DF1E932784D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201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Nota p/ o instrutor</a:t>
            </a:r>
            <a:r>
              <a:rPr lang="pt-BR" dirty="0" smtClean="0"/>
              <a:t>:</a:t>
            </a:r>
            <a:r>
              <a:rPr lang="pt-BR" baseline="0" dirty="0" smtClean="0"/>
              <a:t> </a:t>
            </a:r>
            <a:r>
              <a:rPr lang="pt-BR" dirty="0" smtClean="0"/>
              <a:t>Pode ser realizada uma </a:t>
            </a:r>
            <a:r>
              <a:rPr lang="pt-BR" baseline="0" dirty="0" smtClean="0"/>
              <a:t>demonstração da alteração de permissões, por exemplo, retirando o ícone Social ou Lixeira da barra lateral do fluig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6EEB5-948D-8848-BCF9-8DF1E932784D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993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6EEB5-948D-8848-BCF9-8DF1E932784D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993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6EEB5-948D-8848-BCF9-8DF1E932784D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216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fluig 1.5.5 - Controle o volume de documentos publicados com o Controle de Cotas: </a:t>
            </a:r>
            <a:r>
              <a:rPr lang="pt-BR" dirty="0" smtClean="0"/>
              <a:t>https://youtu.be/Cbhoi7ka8PA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6EEB5-948D-8848-BCF9-8DF1E932784D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043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6EEB5-948D-8848-BCF9-8DF1E932784D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519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Nota para o instrutor :</a:t>
            </a:r>
            <a:r>
              <a:rPr lang="pt-BR" baseline="0" dirty="0" smtClean="0"/>
              <a:t> </a:t>
            </a:r>
            <a:r>
              <a:rPr lang="pt-BR" dirty="0" smtClean="0"/>
              <a:t>Realizar</a:t>
            </a:r>
            <a:r>
              <a:rPr lang="pt-BR" baseline="0" dirty="0" smtClean="0"/>
              <a:t> demonstração prática de criação de nova página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6EEB5-948D-8848-BCF9-8DF1E932784D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712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Nota para o instrutor:</a:t>
            </a:r>
            <a:r>
              <a:rPr lang="pt-BR" baseline="0" dirty="0" smtClean="0"/>
              <a:t> Realizar demonstração de importação </a:t>
            </a:r>
            <a:r>
              <a:rPr lang="pt-BR" baseline="0" smtClean="0"/>
              <a:t>e exportação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6EEB5-948D-8848-BCF9-8DF1E932784D}" type="slidenum">
              <a:rPr lang="pt-BR" smtClean="0"/>
              <a:pPr>
                <a:defRPr/>
              </a:pPr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10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6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6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7.xml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 BY_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16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CINZA_C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in_number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3469951"/>
            <a:ext cx="2509520" cy="2204098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434235" y="3514685"/>
            <a:ext cx="2116800" cy="2116800"/>
          </a:xfrm>
          <a:prstGeom prst="rect">
            <a:avLst/>
          </a:prstGeom>
        </p:spPr>
        <p:txBody>
          <a:bodyPr vert="horz" wrap="square" lIns="10800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1500" b="1" cap="all">
                <a:solidFill>
                  <a:srgbClr val="454544"/>
                </a:solidFill>
                <a:latin typeface="Trebuchet MS"/>
                <a:cs typeface="Trebuchet MS"/>
              </a:defRPr>
            </a:lvl1pPr>
            <a:lvl2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2pPr>
            <a:lvl3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3pPr>
            <a:lvl4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4pPr>
            <a:lvl5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pt-BR" noProof="0" dirty="0"/>
              <a:t>1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00320" y="3840163"/>
            <a:ext cx="11149330" cy="146367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960"/>
              </a:spcBef>
              <a:buNone/>
              <a:defRPr lang="pt-BR" sz="4000" b="1" kern="1200" cap="all" noProof="0">
                <a:solidFill>
                  <a:srgbClr val="FFFFFF"/>
                </a:solidFill>
                <a:latin typeface="Trebuchet MS"/>
                <a:ea typeface="+mn-ea"/>
                <a:cs typeface="Trebuchet MS"/>
              </a:defRPr>
            </a:lvl1pPr>
            <a:lvl2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2pPr>
            <a:lvl3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3pPr>
            <a:lvl4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4pPr>
            <a:lvl5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50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3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3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3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down)">
                      <p:cBhvr>
                        <p:cTn dur="3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VERM_Co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n_numbers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3469951"/>
            <a:ext cx="2509520" cy="2204098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00320" y="3840163"/>
            <a:ext cx="11149330" cy="146367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960"/>
              </a:spcBef>
              <a:buNone/>
              <a:defRPr lang="pt-BR" sz="4000" b="1" kern="1200" cap="all" noProof="0">
                <a:solidFill>
                  <a:srgbClr val="FFFFFF"/>
                </a:solidFill>
                <a:latin typeface="Trebuchet MS"/>
                <a:ea typeface="+mn-ea"/>
                <a:cs typeface="Trebuchet MS"/>
              </a:defRPr>
            </a:lvl1pPr>
            <a:lvl2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2pPr>
            <a:lvl3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3pPr>
            <a:lvl4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4pPr>
            <a:lvl5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Click </a:t>
            </a:r>
            <a:r>
              <a:rPr kumimoji="0" lang="pt-BR" sz="4000" b="1" i="0" u="none" strike="noStrike" kern="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to</a:t>
            </a:r>
            <a:r>
              <a:rPr kumimoji="0" lang="pt-BR" sz="4000" b="1" i="0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lang="pt-BR" sz="4000" b="1" i="0" u="none" strike="noStrike" kern="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edit</a:t>
            </a:r>
            <a:r>
              <a:rPr kumimoji="0" lang="pt-BR" sz="4000" b="1" i="0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Master </a:t>
            </a:r>
            <a:r>
              <a:rPr kumimoji="0" lang="pt-BR" sz="4000" b="1" i="0" u="none" strike="noStrike" kern="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text</a:t>
            </a:r>
            <a:r>
              <a:rPr kumimoji="0" lang="pt-BR" sz="4000" b="1" i="0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lang="pt-BR" sz="4000" b="1" i="0" u="none" strike="noStrike" kern="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styles</a:t>
            </a:r>
            <a:endParaRPr kumimoji="0" lang="pt-BR" sz="4000" b="1" i="0" u="none" strike="noStrike" kern="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434235" y="3514685"/>
            <a:ext cx="2116800" cy="2116800"/>
          </a:xfrm>
          <a:prstGeom prst="rect">
            <a:avLst/>
          </a:prstGeom>
        </p:spPr>
        <p:txBody>
          <a:bodyPr vert="horz" wrap="square" lIns="10800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1500" b="1" cap="all">
                <a:solidFill>
                  <a:srgbClr val="ED145B"/>
                </a:solidFill>
                <a:latin typeface="Trebuchet MS"/>
                <a:cs typeface="Trebuchet MS"/>
              </a:defRPr>
            </a:lvl1pPr>
            <a:lvl2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2pPr>
            <a:lvl3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3pPr>
            <a:lvl4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4pPr>
            <a:lvl5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pt-BR" noProof="0" dirty="0" smtClean="0"/>
              <a:t>2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1375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3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1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down)">
                      <p:cBhvr>
                        <p:cTn dur="3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3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LAR_Co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n_numbers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3469951"/>
            <a:ext cx="2509520" cy="2204098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00320" y="3840163"/>
            <a:ext cx="11149330" cy="146367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960"/>
              </a:spcBef>
              <a:buNone/>
              <a:defRPr lang="pt-BR" sz="4000" b="1" kern="1200" cap="all" noProof="0">
                <a:solidFill>
                  <a:srgbClr val="FFFFFF"/>
                </a:solidFill>
                <a:latin typeface="Trebuchet MS"/>
                <a:ea typeface="+mn-ea"/>
                <a:cs typeface="Trebuchet MS"/>
              </a:defRPr>
            </a:lvl1pPr>
            <a:lvl2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2pPr>
            <a:lvl3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3pPr>
            <a:lvl4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4pPr>
            <a:lvl5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Click </a:t>
            </a:r>
            <a:r>
              <a:rPr kumimoji="0" lang="pt-BR" sz="4000" b="1" i="0" u="none" strike="noStrike" kern="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to</a:t>
            </a:r>
            <a:r>
              <a:rPr kumimoji="0" lang="pt-BR" sz="4000" b="1" i="0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lang="pt-BR" sz="4000" b="1" i="0" u="none" strike="noStrike" kern="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edit</a:t>
            </a:r>
            <a:r>
              <a:rPr kumimoji="0" lang="pt-BR" sz="4000" b="1" i="0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Master </a:t>
            </a:r>
            <a:r>
              <a:rPr kumimoji="0" lang="pt-BR" sz="4000" b="1" i="0" u="none" strike="noStrike" kern="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text</a:t>
            </a:r>
            <a:r>
              <a:rPr kumimoji="0" lang="pt-BR" sz="4000" b="1" i="0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lang="pt-BR" sz="4000" b="1" i="0" u="none" strike="noStrike" kern="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styles</a:t>
            </a:r>
            <a:endParaRPr kumimoji="0" lang="pt-BR" sz="4000" b="1" i="0" u="none" strike="noStrike" kern="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434235" y="3514685"/>
            <a:ext cx="2116800" cy="2116800"/>
          </a:xfrm>
          <a:prstGeom prst="rect">
            <a:avLst/>
          </a:prstGeom>
        </p:spPr>
        <p:txBody>
          <a:bodyPr vert="horz" wrap="square" lIns="108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500" b="1" cap="all">
                <a:solidFill>
                  <a:srgbClr val="F39609"/>
                </a:solidFill>
                <a:latin typeface="Trebuchet MS"/>
                <a:cs typeface="Trebuchet MS"/>
              </a:defRPr>
            </a:lvl1pPr>
            <a:lvl2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2pPr>
            <a:lvl3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3pPr>
            <a:lvl4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4pPr>
            <a:lvl5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pt-BR" noProof="0" dirty="0" smtClean="0"/>
              <a:t>3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3621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3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down)">
                      <p:cBhvr>
                        <p:cTn dur="3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3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AMAR_C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n_number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3469951"/>
            <a:ext cx="2509520" cy="2204098"/>
          </a:xfrm>
          <a:prstGeom prst="rect">
            <a:avLst/>
          </a:prstGeom>
        </p:spPr>
      </p:pic>
      <p:sp>
        <p:nvSpPr>
          <p:cNvPr id="6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00320" y="3840163"/>
            <a:ext cx="11149330" cy="146367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960"/>
              </a:spcBef>
              <a:buNone/>
              <a:defRPr lang="pt-BR" sz="4000" b="0" kern="1200" cap="all" noProof="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1pPr>
            <a:lvl2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2pPr>
            <a:lvl3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3pPr>
            <a:lvl4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4pPr>
            <a:lvl5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434235" y="3514685"/>
            <a:ext cx="2116800" cy="2116800"/>
          </a:xfrm>
          <a:prstGeom prst="rect">
            <a:avLst/>
          </a:prstGeom>
        </p:spPr>
        <p:txBody>
          <a:bodyPr vert="horz" wrap="square" lIns="108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500" b="1" cap="all">
                <a:solidFill>
                  <a:srgbClr val="FFCC00"/>
                </a:solidFill>
                <a:latin typeface="Trebuchet MS"/>
                <a:cs typeface="Trebuchet MS"/>
              </a:defRPr>
            </a:lvl1pPr>
            <a:lvl2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2pPr>
            <a:lvl3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3pPr>
            <a:lvl4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4pPr>
            <a:lvl5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pt-BR" noProof="0" dirty="0" smtClean="0"/>
              <a:t>4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3984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3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down)">
                      <p:cBhvr>
                        <p:cTn dur="3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3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VERD_Co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n_numbers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3469951"/>
            <a:ext cx="2509520" cy="2204098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00320" y="3840163"/>
            <a:ext cx="11149330" cy="146367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960"/>
              </a:spcBef>
              <a:buNone/>
              <a:defRPr lang="pt-BR" sz="4000" b="1" kern="1200" cap="all" noProof="0">
                <a:solidFill>
                  <a:srgbClr val="FFFFFF"/>
                </a:solidFill>
                <a:latin typeface="Trebuchet MS"/>
                <a:ea typeface="+mn-ea"/>
                <a:cs typeface="Trebuchet MS"/>
              </a:defRPr>
            </a:lvl1pPr>
            <a:lvl2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2pPr>
            <a:lvl3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3pPr>
            <a:lvl4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4pPr>
            <a:lvl5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434235" y="3514685"/>
            <a:ext cx="2116800" cy="2116800"/>
          </a:xfrm>
          <a:prstGeom prst="rect">
            <a:avLst/>
          </a:prstGeom>
        </p:spPr>
        <p:txBody>
          <a:bodyPr vert="horz" wrap="square" lIns="108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500" b="1" cap="all">
                <a:solidFill>
                  <a:srgbClr val="A1C30D"/>
                </a:solidFill>
                <a:latin typeface="Trebuchet MS"/>
                <a:cs typeface="Trebuchet MS"/>
              </a:defRPr>
            </a:lvl1pPr>
            <a:lvl2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2pPr>
            <a:lvl3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3pPr>
            <a:lvl4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4pPr>
            <a:lvl5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pt-BR" noProof="0" dirty="0" smtClean="0"/>
              <a:t>5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8132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3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down)">
                      <p:cBhvr>
                        <p:cTn dur="3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3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VERD2_Co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00320" y="3840163"/>
            <a:ext cx="11149330" cy="146367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4000" b="1" cap="all">
                <a:solidFill>
                  <a:srgbClr val="58595B"/>
                </a:solidFill>
                <a:latin typeface="Trebuchet MS"/>
                <a:cs typeface="Trebuchet MS"/>
              </a:defRPr>
            </a:lvl1pPr>
            <a:lvl2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2pPr>
            <a:lvl3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3pPr>
            <a:lvl4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4pPr>
            <a:lvl5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pt-BR" noProof="0"/>
              <a:t>Click to edit Master text styles</a:t>
            </a:r>
          </a:p>
        </p:txBody>
      </p:sp>
      <p:pic>
        <p:nvPicPr>
          <p:cNvPr id="4" name="Picture 3" descr="Pin_numbers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3469951"/>
            <a:ext cx="2509520" cy="2204098"/>
          </a:xfrm>
          <a:prstGeom prst="rect">
            <a:avLst/>
          </a:prstGeom>
        </p:spPr>
      </p:pic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434235" y="3514685"/>
            <a:ext cx="2116800" cy="2116800"/>
          </a:xfrm>
          <a:prstGeom prst="rect">
            <a:avLst/>
          </a:prstGeom>
        </p:spPr>
        <p:txBody>
          <a:bodyPr vert="horz" wrap="square" lIns="108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500" b="1" cap="all">
                <a:solidFill>
                  <a:srgbClr val="D6D706"/>
                </a:solidFill>
                <a:latin typeface="Trebuchet MS"/>
                <a:cs typeface="Trebuchet MS"/>
              </a:defRPr>
            </a:lvl1pPr>
            <a:lvl2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2pPr>
            <a:lvl3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3pPr>
            <a:lvl4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4pPr>
            <a:lvl5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pt-BR" noProof="0" dirty="0" smtClean="0"/>
              <a:t>6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2586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3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down)">
                      <p:cBhvr>
                        <p:cTn dur="3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3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CINZA_C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in_number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3469951"/>
            <a:ext cx="2509520" cy="2204098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00320" y="3840163"/>
            <a:ext cx="11149330" cy="146367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960"/>
              </a:spcBef>
              <a:buNone/>
              <a:defRPr lang="pt-BR" sz="4000" b="1" kern="1200" cap="all" noProof="0">
                <a:solidFill>
                  <a:srgbClr val="FFFFFF"/>
                </a:solidFill>
                <a:latin typeface="Trebuchet MS"/>
                <a:ea typeface="+mn-ea"/>
                <a:cs typeface="Trebuchet MS"/>
              </a:defRPr>
            </a:lvl1pPr>
            <a:lvl2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2pPr>
            <a:lvl3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3pPr>
            <a:lvl4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4pPr>
            <a:lvl5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737789" y="3797300"/>
            <a:ext cx="1509422" cy="15367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00">
                <a:solidFill>
                  <a:srgbClr val="58595B"/>
                </a:solidFill>
                <a:latin typeface="Trebuchet MS"/>
                <a:cs typeface="Trebuchet MS"/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26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down)">
                      <p:cBhvr>
                        <p:cTn dur="3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VERM_Co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n_numbers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3469951"/>
            <a:ext cx="2509520" cy="2204098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00320" y="3840163"/>
            <a:ext cx="11149330" cy="146367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960"/>
              </a:spcBef>
              <a:buNone/>
              <a:defRPr lang="pt-BR" sz="4000" b="1" kern="1200" cap="all" noProof="0">
                <a:solidFill>
                  <a:srgbClr val="FFFFFF"/>
                </a:solidFill>
                <a:latin typeface="Trebuchet MS"/>
                <a:ea typeface="+mn-ea"/>
                <a:cs typeface="Trebuchet MS"/>
              </a:defRPr>
            </a:lvl1pPr>
            <a:lvl2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2pPr>
            <a:lvl3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3pPr>
            <a:lvl4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4pPr>
            <a:lvl5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Click to edit Master text styles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737789" y="3797300"/>
            <a:ext cx="1509422" cy="15367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00">
                <a:solidFill>
                  <a:srgbClr val="58595B"/>
                </a:solidFill>
                <a:latin typeface="Trebuchet MS"/>
                <a:cs typeface="Trebuchet MS"/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51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1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down)">
                      <p:cBhvr>
                        <p:cTn dur="3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LAR_Co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n_numbers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3469951"/>
            <a:ext cx="2509520" cy="2204098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00320" y="3840163"/>
            <a:ext cx="11149330" cy="146367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960"/>
              </a:spcBef>
              <a:buNone/>
              <a:defRPr lang="pt-BR" sz="4000" b="1" kern="1200" cap="all" noProof="0">
                <a:solidFill>
                  <a:srgbClr val="FFFFFF"/>
                </a:solidFill>
                <a:latin typeface="Trebuchet MS"/>
                <a:ea typeface="+mn-ea"/>
                <a:cs typeface="Trebuchet MS"/>
              </a:defRPr>
            </a:lvl1pPr>
            <a:lvl2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2pPr>
            <a:lvl3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3pPr>
            <a:lvl4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4pPr>
            <a:lvl5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Click to edit Master text styles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737789" y="3797300"/>
            <a:ext cx="1509422" cy="15367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00">
                <a:solidFill>
                  <a:srgbClr val="58595B"/>
                </a:solidFill>
                <a:latin typeface="Trebuchet MS"/>
                <a:cs typeface="Trebuchet MS"/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48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down)">
                      <p:cBhvr>
                        <p:cTn dur="3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AMAR_C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n_number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3469951"/>
            <a:ext cx="2509520" cy="2204098"/>
          </a:xfrm>
          <a:prstGeom prst="rect">
            <a:avLst/>
          </a:prstGeom>
        </p:spPr>
      </p:pic>
      <p:sp>
        <p:nvSpPr>
          <p:cNvPr id="6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00320" y="3840163"/>
            <a:ext cx="11149330" cy="146367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960"/>
              </a:spcBef>
              <a:buNone/>
              <a:defRPr lang="pt-BR" sz="4000" b="0" kern="1200" cap="all" noProof="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1pPr>
            <a:lvl2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2pPr>
            <a:lvl3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3pPr>
            <a:lvl4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4pPr>
            <a:lvl5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Click to edit Master text styles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737789" y="3797300"/>
            <a:ext cx="1509422" cy="15367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00">
                <a:solidFill>
                  <a:srgbClr val="58595B"/>
                </a:solidFill>
                <a:latin typeface="Trebuchet MS"/>
                <a:cs typeface="Trebuchet MS"/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99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down)">
                      <p:cBhvr>
                        <p:cTn dur="3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 BY_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25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VERD_Co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n_numbers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3469951"/>
            <a:ext cx="2509520" cy="2204098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00320" y="3840163"/>
            <a:ext cx="11149330" cy="146367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960"/>
              </a:spcBef>
              <a:buNone/>
              <a:defRPr lang="pt-BR" sz="4000" b="1" kern="1200" cap="all" noProof="0">
                <a:solidFill>
                  <a:srgbClr val="FFFFFF"/>
                </a:solidFill>
                <a:latin typeface="Trebuchet MS"/>
                <a:ea typeface="+mn-ea"/>
                <a:cs typeface="Trebuchet MS"/>
              </a:defRPr>
            </a:lvl1pPr>
            <a:lvl2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2pPr>
            <a:lvl3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3pPr>
            <a:lvl4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4pPr>
            <a:lvl5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Click to edit Master text styles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737789" y="3797300"/>
            <a:ext cx="1509422" cy="15367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00">
                <a:solidFill>
                  <a:srgbClr val="58595B"/>
                </a:solidFill>
                <a:latin typeface="Trebuchet MS"/>
                <a:cs typeface="Trebuchet MS"/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9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down)">
                      <p:cBhvr>
                        <p:cTn dur="3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VERD2_Co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00320" y="3840163"/>
            <a:ext cx="11149330" cy="146367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4000" b="1" cap="all">
                <a:solidFill>
                  <a:srgbClr val="58595B"/>
                </a:solidFill>
                <a:latin typeface="Trebuchet MS"/>
                <a:cs typeface="Trebuchet MS"/>
              </a:defRPr>
            </a:lvl1pPr>
            <a:lvl2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2pPr>
            <a:lvl3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3pPr>
            <a:lvl4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4pPr>
            <a:lvl5pPr>
              <a:defRPr b="1">
                <a:solidFill>
                  <a:schemeClr val="bg1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pt-BR" noProof="0"/>
              <a:t>Click to edit Master text styles</a:t>
            </a:r>
          </a:p>
        </p:txBody>
      </p:sp>
      <p:pic>
        <p:nvPicPr>
          <p:cNvPr id="4" name="Picture 3" descr="Pin_numbers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3469951"/>
            <a:ext cx="2509520" cy="2204098"/>
          </a:xfrm>
          <a:prstGeom prst="rect">
            <a:avLst/>
          </a:prstGeom>
        </p:spPr>
      </p:pic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737789" y="3797300"/>
            <a:ext cx="1509422" cy="15367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00">
                <a:solidFill>
                  <a:srgbClr val="58595B"/>
                </a:solidFill>
                <a:latin typeface="Trebuchet MS"/>
                <a:cs typeface="Trebuchet MS"/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96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down)">
                      <p:cBhvr>
                        <p:cTn dur="3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FLUIDO_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995" y="525944"/>
            <a:ext cx="8704525" cy="129269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200" b="1" cap="all">
                <a:solidFill>
                  <a:srgbClr val="F15A22"/>
                </a:solidFill>
                <a:latin typeface="Trebuchet MS"/>
                <a:cs typeface="Trebuchet MS"/>
              </a:defRPr>
            </a:lvl1pPr>
          </a:lstStyle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3" name="Content Placeholder 6"/>
          <p:cNvSpPr>
            <a:spLocks noGrp="1"/>
          </p:cNvSpPr>
          <p:nvPr>
            <p:ph sz="quarter" idx="10"/>
          </p:nvPr>
        </p:nvSpPr>
        <p:spPr>
          <a:xfrm>
            <a:off x="2184718" y="2132964"/>
            <a:ext cx="7149782" cy="2299336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rgbClr val="58595B"/>
                </a:solidFill>
                <a:latin typeface="Trebuchet MS"/>
                <a:cs typeface="Trebuchet MS"/>
              </a:defRPr>
            </a:lvl1pPr>
            <a:lvl2pPr>
              <a:defRPr sz="2400">
                <a:solidFill>
                  <a:srgbClr val="58595B"/>
                </a:solidFill>
                <a:latin typeface="Trebuchet MS"/>
                <a:cs typeface="Trebuchet MS"/>
              </a:defRPr>
            </a:lvl2pPr>
            <a:lvl3pPr>
              <a:defRPr sz="1800">
                <a:solidFill>
                  <a:srgbClr val="58595B"/>
                </a:solidFill>
                <a:latin typeface="Trebuchet MS"/>
                <a:cs typeface="Trebuchet MS"/>
              </a:defRPr>
            </a:lvl3pPr>
            <a:lvl4pPr>
              <a:defRPr sz="1600">
                <a:solidFill>
                  <a:srgbClr val="58595B"/>
                </a:solidFill>
                <a:latin typeface="Trebuchet MS"/>
                <a:cs typeface="Trebuchet MS"/>
              </a:defRPr>
            </a:lvl4pPr>
            <a:lvl5pPr>
              <a:defRPr sz="1600">
                <a:solidFill>
                  <a:srgbClr val="58595B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194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FLUIDO_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5300" y="1986444"/>
            <a:ext cx="5156200" cy="134095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200" b="1" cap="all">
                <a:solidFill>
                  <a:srgbClr val="F15A22"/>
                </a:solidFill>
                <a:latin typeface="Trebuchet MS"/>
                <a:cs typeface="Trebuchet MS"/>
              </a:defRPr>
            </a:lvl1pPr>
          </a:lstStyle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3" name="Content Placeholder 6"/>
          <p:cNvSpPr>
            <a:spLocks noGrp="1"/>
          </p:cNvSpPr>
          <p:nvPr>
            <p:ph sz="quarter" idx="10"/>
          </p:nvPr>
        </p:nvSpPr>
        <p:spPr>
          <a:xfrm>
            <a:off x="9385300" y="3543300"/>
            <a:ext cx="5156200" cy="5156200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rgbClr val="58595B"/>
                </a:solidFill>
                <a:latin typeface="Trebuchet MS"/>
                <a:cs typeface="Trebuchet MS"/>
              </a:defRPr>
            </a:lvl1pPr>
            <a:lvl2pPr>
              <a:defRPr sz="2400">
                <a:solidFill>
                  <a:srgbClr val="58595B"/>
                </a:solidFill>
                <a:latin typeface="Trebuchet MS"/>
                <a:cs typeface="Trebuchet MS"/>
              </a:defRPr>
            </a:lvl2pPr>
            <a:lvl3pPr>
              <a:defRPr sz="1800">
                <a:solidFill>
                  <a:srgbClr val="58595B"/>
                </a:solidFill>
                <a:latin typeface="Trebuchet MS"/>
                <a:cs typeface="Trebuchet MS"/>
              </a:defRPr>
            </a:lvl3pPr>
            <a:lvl4pPr>
              <a:defRPr sz="1600">
                <a:solidFill>
                  <a:srgbClr val="58595B"/>
                </a:solidFill>
                <a:latin typeface="Trebuchet MS"/>
                <a:cs typeface="Trebuchet MS"/>
              </a:defRPr>
            </a:lvl4pPr>
            <a:lvl5pPr>
              <a:defRPr sz="1600">
                <a:solidFill>
                  <a:srgbClr val="58595B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959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_inf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138" y="2018284"/>
            <a:ext cx="1103376" cy="110337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982720" y="3261752"/>
            <a:ext cx="8284212" cy="89368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lang="pt-BR" sz="3600" b="1" cap="all" baseline="0" noProof="0">
                <a:solidFill>
                  <a:srgbClr val="58595B"/>
                </a:solidFill>
                <a:latin typeface="Trebuchet MS"/>
                <a:cs typeface="Trebuchet MS"/>
                <a:sym typeface="Open Sans Bold" charset="0"/>
              </a:defRPr>
            </a:lvl1pPr>
          </a:lstStyle>
          <a:p>
            <a:pPr lvl="0">
              <a:lnSpc>
                <a:spcPct val="110000"/>
              </a:lnSpc>
            </a:pPr>
            <a:r>
              <a:rPr kumimoji="0" lang="pt-BR" sz="3600" b="1" i="0" u="none" strike="noStrike" kern="0" cap="all" spc="0" normalizeH="0" baseline="0" noProof="0" smtClean="0">
                <a:ln>
                  <a:noFill/>
                </a:ln>
                <a:solidFill>
                  <a:srgbClr val="58595B"/>
                </a:solidFill>
                <a:effectLst/>
                <a:uLnTx/>
                <a:uFillTx/>
                <a:latin typeface="Trebuchet MS"/>
                <a:cs typeface="Trebuchet MS"/>
              </a:rPr>
              <a:t>Click to edit Master title style</a:t>
            </a:r>
            <a:endParaRPr kumimoji="0" lang="pt-BR" sz="3600" b="1" i="0" u="none" strike="noStrike" kern="0" cap="all" spc="0" normalizeH="0" baseline="0" noProof="0">
              <a:ln>
                <a:noFill/>
              </a:ln>
              <a:solidFill>
                <a:srgbClr val="58595B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pic>
        <p:nvPicPr>
          <p:cNvPr id="19" name="Picture 18" descr="divisoria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518" y="4198903"/>
            <a:ext cx="5436616" cy="303218"/>
          </a:xfrm>
          <a:prstGeom prst="rect">
            <a:avLst/>
          </a:prstGeom>
        </p:spPr>
      </p:pic>
      <p:sp>
        <p:nvSpPr>
          <p:cNvPr id="25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982720" y="4603114"/>
            <a:ext cx="8284212" cy="21736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lnSpc>
                <a:spcPct val="110000"/>
              </a:lnSpc>
              <a:buFont typeface="Arial"/>
              <a:buNone/>
              <a:defRPr sz="3200" b="0" i="0" strike="noStrike" cap="all" normalizeH="0">
                <a:solidFill>
                  <a:srgbClr val="F15A2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pt-BR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389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 build="p">
        <p:tmplLst>
          <p:tmpl lvl="1">
            <p:tnLst>
              <p:par>
                <p:cTn presetID="1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down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_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8"/>
          <p:cNvSpPr txBox="1">
            <a:spLocks/>
          </p:cNvSpPr>
          <p:nvPr userDrawn="1"/>
        </p:nvSpPr>
        <p:spPr>
          <a:xfrm>
            <a:off x="9946640" y="2917852"/>
            <a:ext cx="4602480" cy="881988"/>
          </a:xfrm>
          <a:prstGeom prst="rect">
            <a:avLst/>
          </a:prstGeom>
        </p:spPr>
        <p:txBody>
          <a:bodyPr vert="horz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4800" b="1" kern="1200" baseline="0">
                <a:solidFill>
                  <a:srgbClr val="F39608"/>
                </a:solidFill>
                <a:latin typeface="Tahoma"/>
                <a:ea typeface="+mn-ea"/>
                <a:cs typeface="Tahom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6000" noProof="0">
                <a:latin typeface="Trebuchet MS"/>
                <a:cs typeface="Trebuchet MS"/>
              </a:rPr>
              <a:t>OBRIGADO!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10546715" y="4073843"/>
            <a:ext cx="4002088" cy="49815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x-none" sz="2000" b="1" kern="1200" baseline="0">
                <a:solidFill>
                  <a:srgbClr val="F39608"/>
                </a:solidFill>
                <a:latin typeface="Trebuchet MS"/>
                <a:ea typeface="+mn-ea"/>
                <a:cs typeface="Trebuchet MS"/>
                <a:sym typeface="Open Sans Light" charset="0"/>
              </a:defRPr>
            </a:lvl1pPr>
            <a:lvl2pPr marL="0" indent="0" algn="r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x-none" sz="2000" b="1" kern="1200" baseline="0">
                <a:solidFill>
                  <a:srgbClr val="F39608"/>
                </a:solidFill>
                <a:latin typeface="Tahoma"/>
                <a:ea typeface="+mn-ea"/>
                <a:cs typeface="Tahoma"/>
                <a:sym typeface="Open Sans Light" charset="0"/>
              </a:defRPr>
            </a:lvl2pPr>
            <a:lvl3pPr marL="0" indent="0" algn="r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x-none" sz="2000" b="1" kern="1200" baseline="0">
                <a:solidFill>
                  <a:srgbClr val="F39608"/>
                </a:solidFill>
                <a:latin typeface="Tahoma"/>
                <a:ea typeface="+mn-ea"/>
                <a:cs typeface="Tahoma"/>
                <a:sym typeface="Open Sans Light" charset="0"/>
              </a:defRPr>
            </a:lvl3pPr>
            <a:lvl4pPr marL="0" indent="0" algn="r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x-none" sz="2000" b="1" kern="1200" baseline="0">
                <a:solidFill>
                  <a:srgbClr val="F39608"/>
                </a:solidFill>
                <a:latin typeface="Tahoma"/>
                <a:ea typeface="+mn-ea"/>
                <a:cs typeface="Tahoma"/>
                <a:sym typeface="Open Sans Light" charset="0"/>
              </a:defRPr>
            </a:lvl4pPr>
            <a:lvl5pPr marL="0" indent="0" algn="r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en-US" sz="2000" b="1" kern="1200" baseline="0">
                <a:solidFill>
                  <a:srgbClr val="F39608"/>
                </a:solidFill>
                <a:latin typeface="Tahoma"/>
                <a:ea typeface="+mn-ea"/>
                <a:cs typeface="Tahoma"/>
                <a:sym typeface="Open Sans Light" charset="0"/>
              </a:defRPr>
            </a:lvl5pPr>
          </a:lstStyle>
          <a:p>
            <a:pPr lvl="0"/>
            <a:r>
              <a:rPr lang="pt-BR" noProof="0"/>
              <a:t>Nome Sobrenome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1" hasCustomPrompt="1"/>
          </p:nvPr>
        </p:nvSpPr>
        <p:spPr>
          <a:xfrm>
            <a:off x="10546715" y="4856163"/>
            <a:ext cx="4002088" cy="89439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x-none" sz="2000" b="0" kern="1200" baseline="0">
                <a:solidFill>
                  <a:srgbClr val="58595B"/>
                </a:solidFill>
                <a:latin typeface="Trebuchet MS"/>
                <a:ea typeface="+mn-ea"/>
                <a:cs typeface="Trebuchet MS"/>
                <a:sym typeface="Open Sans Light" charset="0"/>
              </a:defRPr>
            </a:lvl1pPr>
            <a:lvl2pPr marL="0" indent="0" algn="r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x-none" sz="2000" b="1" kern="1200" baseline="0">
                <a:solidFill>
                  <a:srgbClr val="F39608"/>
                </a:solidFill>
                <a:latin typeface="Tahoma"/>
                <a:ea typeface="+mn-ea"/>
                <a:cs typeface="Tahoma"/>
                <a:sym typeface="Open Sans Light" charset="0"/>
              </a:defRPr>
            </a:lvl2pPr>
            <a:lvl3pPr marL="0" indent="0" algn="r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x-none" sz="2000" b="1" kern="1200" baseline="0">
                <a:solidFill>
                  <a:srgbClr val="F39608"/>
                </a:solidFill>
                <a:latin typeface="Tahoma"/>
                <a:ea typeface="+mn-ea"/>
                <a:cs typeface="Tahoma"/>
                <a:sym typeface="Open Sans Light" charset="0"/>
              </a:defRPr>
            </a:lvl3pPr>
            <a:lvl4pPr marL="0" indent="0" algn="r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x-none" sz="2000" b="1" kern="1200" baseline="0">
                <a:solidFill>
                  <a:srgbClr val="F39608"/>
                </a:solidFill>
                <a:latin typeface="Tahoma"/>
                <a:ea typeface="+mn-ea"/>
                <a:cs typeface="Tahoma"/>
                <a:sym typeface="Open Sans Light" charset="0"/>
              </a:defRPr>
            </a:lvl4pPr>
            <a:lvl5pPr marL="0" indent="0" algn="r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en-US" sz="2000" b="1" kern="1200" baseline="0">
                <a:solidFill>
                  <a:srgbClr val="F39608"/>
                </a:solidFill>
                <a:latin typeface="Tahoma"/>
                <a:ea typeface="+mn-ea"/>
                <a:cs typeface="Tahoma"/>
                <a:sym typeface="Open Sans Light" charset="0"/>
              </a:defRPr>
            </a:lvl5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/>
              <a:t>Área – cargo</a:t>
            </a:r>
          </a:p>
          <a:p>
            <a:r>
              <a:rPr lang="pt-BR" noProof="0"/>
              <a:t>Contato telefônico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12" hasCustomPrompt="1"/>
          </p:nvPr>
        </p:nvSpPr>
        <p:spPr>
          <a:xfrm>
            <a:off x="10546715" y="5780723"/>
            <a:ext cx="4002088" cy="49815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x-none" sz="2000" b="1" kern="1200" baseline="0">
                <a:solidFill>
                  <a:srgbClr val="F39608"/>
                </a:solidFill>
                <a:latin typeface="Trebuchet MS"/>
                <a:ea typeface="+mn-ea"/>
                <a:cs typeface="Trebuchet MS"/>
                <a:sym typeface="Open Sans Light" charset="0"/>
              </a:defRPr>
            </a:lvl1pPr>
            <a:lvl2pPr marL="0" indent="0" algn="r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x-none" sz="2000" b="1" kern="1200" baseline="0">
                <a:solidFill>
                  <a:srgbClr val="F39608"/>
                </a:solidFill>
                <a:latin typeface="Tahoma"/>
                <a:ea typeface="+mn-ea"/>
                <a:cs typeface="Tahoma"/>
                <a:sym typeface="Open Sans Light" charset="0"/>
              </a:defRPr>
            </a:lvl2pPr>
            <a:lvl3pPr marL="0" indent="0" algn="r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x-none" sz="2000" b="1" kern="1200" baseline="0">
                <a:solidFill>
                  <a:srgbClr val="F39608"/>
                </a:solidFill>
                <a:latin typeface="Tahoma"/>
                <a:ea typeface="+mn-ea"/>
                <a:cs typeface="Tahoma"/>
                <a:sym typeface="Open Sans Light" charset="0"/>
              </a:defRPr>
            </a:lvl3pPr>
            <a:lvl4pPr marL="0" indent="0" algn="r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x-none" sz="2000" b="1" kern="1200" baseline="0">
                <a:solidFill>
                  <a:srgbClr val="F39608"/>
                </a:solidFill>
                <a:latin typeface="Tahoma"/>
                <a:ea typeface="+mn-ea"/>
                <a:cs typeface="Tahoma"/>
                <a:sym typeface="Open Sans Light" charset="0"/>
              </a:defRPr>
            </a:lvl4pPr>
            <a:lvl5pPr marL="0" indent="0" algn="r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en-US" sz="2000" b="1" kern="1200" baseline="0">
                <a:solidFill>
                  <a:srgbClr val="F39608"/>
                </a:solidFill>
                <a:latin typeface="Tahoma"/>
                <a:ea typeface="+mn-ea"/>
                <a:cs typeface="Tahoma"/>
                <a:sym typeface="Open Sans Light" charset="0"/>
              </a:defRPr>
            </a:lvl5pPr>
          </a:lstStyle>
          <a:p>
            <a:pPr lvl="0"/>
            <a:r>
              <a:rPr lang="pt-BR" noProof="0"/>
              <a:t>E-mail</a:t>
            </a:r>
          </a:p>
        </p:txBody>
      </p:sp>
      <p:pic>
        <p:nvPicPr>
          <p:cNvPr id="6" name="Picture 5" descr="social_fac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52" y="4085106"/>
            <a:ext cx="252968" cy="422100"/>
          </a:xfrm>
          <a:prstGeom prst="rect">
            <a:avLst/>
          </a:prstGeom>
        </p:spPr>
      </p:pic>
      <p:pic>
        <p:nvPicPr>
          <p:cNvPr id="7" name="Picture 6" descr="social_scri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162" y="4137191"/>
            <a:ext cx="258852" cy="380922"/>
          </a:xfrm>
          <a:prstGeom prst="rect">
            <a:avLst/>
          </a:prstGeom>
        </p:spPr>
      </p:pic>
      <p:pic>
        <p:nvPicPr>
          <p:cNvPr id="8" name="Picture 7" descr="social_youtub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188" y="4081656"/>
            <a:ext cx="445632" cy="427984"/>
          </a:xfrm>
          <a:prstGeom prst="rect">
            <a:avLst/>
          </a:prstGeom>
        </p:spPr>
      </p:pic>
      <p:pic>
        <p:nvPicPr>
          <p:cNvPr id="9" name="Picture 8" descr="social_linkedin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204" y="4834783"/>
            <a:ext cx="370624" cy="386802"/>
          </a:xfrm>
          <a:prstGeom prst="rect">
            <a:avLst/>
          </a:prstGeom>
        </p:spPr>
      </p:pic>
      <p:pic>
        <p:nvPicPr>
          <p:cNvPr id="10" name="Picture 9" descr="social_slideshare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918" y="4876786"/>
            <a:ext cx="395628" cy="377980"/>
          </a:xfrm>
          <a:prstGeom prst="rect">
            <a:avLst/>
          </a:prstGeom>
        </p:spPr>
      </p:pic>
      <p:pic>
        <p:nvPicPr>
          <p:cNvPr id="11" name="Picture 10" descr="social_fluig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376" y="4803016"/>
            <a:ext cx="316208" cy="427984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2092961" y="4125352"/>
            <a:ext cx="1717039" cy="42632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63646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l"/>
            <a:r>
              <a:rPr lang="pt-BR" sz="1600" b="0" dirty="0" smtClean="0">
                <a:solidFill>
                  <a:srgbClr val="58595B"/>
                </a:solidFill>
              </a:rPr>
              <a:t>/</a:t>
            </a:r>
            <a:r>
              <a:rPr lang="pt-BR" sz="1600" b="0" dirty="0" err="1" smtClean="0">
                <a:solidFill>
                  <a:srgbClr val="58595B"/>
                </a:solidFill>
              </a:rPr>
              <a:t>fluigplatform</a:t>
            </a:r>
            <a:endParaRPr lang="pt-BR" sz="1600" b="0" dirty="0">
              <a:solidFill>
                <a:srgbClr val="58595B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4063673" y="4125352"/>
            <a:ext cx="3779847" cy="42632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63646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l"/>
            <a:r>
              <a:rPr lang="pt-BR" sz="1600" b="0" dirty="0" smtClean="0">
                <a:solidFill>
                  <a:srgbClr val="58595B"/>
                </a:solidFill>
              </a:rPr>
              <a:t>pt.scribd.com/</a:t>
            </a:r>
            <a:r>
              <a:rPr lang="pt-BR" sz="1600" b="0" dirty="0" err="1" smtClean="0">
                <a:solidFill>
                  <a:srgbClr val="58595B"/>
                </a:solidFill>
              </a:rPr>
              <a:t>fluigplatform</a:t>
            </a:r>
            <a:endParaRPr lang="pt-BR" sz="1600" b="0" dirty="0">
              <a:solidFill>
                <a:srgbClr val="58595B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7487593" y="4125352"/>
            <a:ext cx="3779847" cy="42632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63646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l"/>
            <a:r>
              <a:rPr lang="pt-BR" sz="1600" b="0" dirty="0" smtClean="0">
                <a:solidFill>
                  <a:srgbClr val="58595B"/>
                </a:solidFill>
              </a:rPr>
              <a:t>/</a:t>
            </a:r>
            <a:r>
              <a:rPr lang="pt-BR" sz="1600" b="0" dirty="0" err="1" smtClean="0">
                <a:solidFill>
                  <a:srgbClr val="58595B"/>
                </a:solidFill>
              </a:rPr>
              <a:t>fluigplatform</a:t>
            </a:r>
            <a:endParaRPr lang="pt-BR" sz="1600" b="0" dirty="0">
              <a:solidFill>
                <a:srgbClr val="58595B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2255521" y="4907672"/>
            <a:ext cx="1717039" cy="42632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63646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l"/>
            <a:r>
              <a:rPr lang="pt-BR" sz="1600" b="0" dirty="0" smtClean="0">
                <a:solidFill>
                  <a:srgbClr val="58595B"/>
                </a:solidFill>
              </a:rPr>
              <a:t>/</a:t>
            </a:r>
            <a:r>
              <a:rPr lang="pt-BR" sz="1600" b="0" dirty="0" err="1" smtClean="0">
                <a:solidFill>
                  <a:srgbClr val="58595B"/>
                </a:solidFill>
              </a:rPr>
              <a:t>company</a:t>
            </a:r>
            <a:r>
              <a:rPr lang="pt-BR" sz="1600" b="0" dirty="0" smtClean="0">
                <a:solidFill>
                  <a:srgbClr val="58595B"/>
                </a:solidFill>
              </a:rPr>
              <a:t>/fluig</a:t>
            </a:r>
            <a:endParaRPr lang="pt-BR" sz="1600" b="0" dirty="0">
              <a:solidFill>
                <a:srgbClr val="58595B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4510713" y="4907672"/>
            <a:ext cx="3779847" cy="42632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63646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l"/>
            <a:r>
              <a:rPr lang="pt-BR" sz="1600" b="0" dirty="0" smtClean="0">
                <a:solidFill>
                  <a:srgbClr val="58595B"/>
                </a:solidFill>
              </a:rPr>
              <a:t>pt.slideshare.net/fluig</a:t>
            </a:r>
            <a:endParaRPr lang="pt-BR" sz="1600" b="0" dirty="0">
              <a:solidFill>
                <a:srgbClr val="58595B"/>
              </a:solidFill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7406313" y="4907672"/>
            <a:ext cx="3779847" cy="42632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63646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l"/>
            <a:r>
              <a:rPr lang="pt-BR" sz="1600" b="0" dirty="0" smtClean="0">
                <a:solidFill>
                  <a:srgbClr val="58595B"/>
                </a:solidFill>
              </a:rPr>
              <a:t>/fluig.com/blog</a:t>
            </a:r>
            <a:endParaRPr lang="pt-BR" sz="1600" b="0" dirty="0">
              <a:solidFill>
                <a:srgbClr val="58595B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 userDrawn="1"/>
        </p:nvSpPr>
        <p:spPr>
          <a:xfrm>
            <a:off x="1876052" y="3292232"/>
            <a:ext cx="7081519" cy="42632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63646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l"/>
            <a:r>
              <a:rPr lang="pt-BR" sz="2800" b="1" dirty="0" smtClean="0">
                <a:solidFill>
                  <a:srgbClr val="A1C30D"/>
                </a:solidFill>
              </a:rPr>
              <a:t>Acompanhe os canais sociais de fluig:</a:t>
            </a:r>
            <a:endParaRPr lang="pt-BR" sz="2800" b="1" dirty="0">
              <a:solidFill>
                <a:srgbClr val="A1C30D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876053" y="5750952"/>
            <a:ext cx="2980428" cy="91400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636463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58595B"/>
                </a:solidFill>
              </a:rPr>
              <a:t>www.fluig.com</a:t>
            </a:r>
          </a:p>
          <a:p>
            <a:pPr algn="l"/>
            <a:r>
              <a:rPr lang="pt-BR" sz="2400" b="1" dirty="0" smtClean="0">
                <a:solidFill>
                  <a:srgbClr val="58595B"/>
                </a:solidFill>
              </a:rPr>
              <a:t>0800 882 9191</a:t>
            </a:r>
            <a:endParaRPr lang="pt-BR" sz="2400" b="1" dirty="0">
              <a:solidFill>
                <a:srgbClr val="5859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62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526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 BY_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22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_Descri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2720" y="3261752"/>
            <a:ext cx="8284212" cy="89368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 cap="all" baseline="0">
                <a:solidFill>
                  <a:srgbClr val="58595B"/>
                </a:solidFill>
                <a:latin typeface="Trebuchet MS"/>
                <a:cs typeface="Trebuchet MS"/>
              </a:defRPr>
            </a:lvl1pPr>
          </a:lstStyle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pic>
        <p:nvPicPr>
          <p:cNvPr id="4" name="Picture 3" descr="icone_abertur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138" y="2018284"/>
            <a:ext cx="1103376" cy="1103376"/>
          </a:xfrm>
          <a:prstGeom prst="rect">
            <a:avLst/>
          </a:prstGeom>
        </p:spPr>
      </p:pic>
      <p:pic>
        <p:nvPicPr>
          <p:cNvPr id="5" name="Picture 4" descr="divisoria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518" y="4198903"/>
            <a:ext cx="5436616" cy="303218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982720" y="4603114"/>
            <a:ext cx="8284212" cy="21736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 typeface="Arial"/>
              <a:buNone/>
              <a:defRPr sz="3200" b="0" i="0" strike="noStrike" cap="all" normalizeH="0">
                <a:solidFill>
                  <a:srgbClr val="F15A2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pt-BR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16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build="p">
        <p:tmplLst>
          <p:tmpl lvl="1">
            <p:tnLst>
              <p:par>
                <p:cTn presetID="1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down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S_cont_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186995" y="525944"/>
            <a:ext cx="8704525" cy="129269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200" b="1" cap="all">
                <a:solidFill>
                  <a:srgbClr val="F15A22"/>
                </a:solidFill>
                <a:latin typeface="Trebuchet MS"/>
                <a:cs typeface="Trebuchet MS"/>
              </a:defRPr>
            </a:lvl1pPr>
          </a:lstStyle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184718" y="2132964"/>
            <a:ext cx="12110402" cy="5873116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rgbClr val="58595B"/>
                </a:solidFill>
                <a:latin typeface="Trebuchet MS"/>
                <a:cs typeface="Trebuchet MS"/>
              </a:defRPr>
            </a:lvl1pPr>
            <a:lvl2pPr>
              <a:defRPr sz="2400">
                <a:solidFill>
                  <a:srgbClr val="58595B"/>
                </a:solidFill>
                <a:latin typeface="Trebuchet MS"/>
                <a:cs typeface="Trebuchet MS"/>
              </a:defRPr>
            </a:lvl2pPr>
            <a:lvl3pPr>
              <a:defRPr sz="1800">
                <a:solidFill>
                  <a:srgbClr val="58595B"/>
                </a:solidFill>
                <a:latin typeface="Trebuchet MS"/>
                <a:cs typeface="Trebuchet MS"/>
              </a:defRPr>
            </a:lvl3pPr>
            <a:lvl4pPr>
              <a:defRPr sz="1600">
                <a:solidFill>
                  <a:srgbClr val="58595B"/>
                </a:solidFill>
                <a:latin typeface="Trebuchet MS"/>
                <a:cs typeface="Trebuchet MS"/>
              </a:defRPr>
            </a:lvl4pPr>
            <a:lvl5pPr>
              <a:defRPr sz="1600">
                <a:solidFill>
                  <a:srgbClr val="58595B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07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S_cont_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400" y="525944"/>
            <a:ext cx="9265920" cy="125205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r">
              <a:defRPr sz="3200" b="1" cap="all">
                <a:solidFill>
                  <a:srgbClr val="F15A22"/>
                </a:solidFill>
                <a:latin typeface="Trebuchet MS"/>
                <a:cs typeface="Trebuchet MS"/>
              </a:defRPr>
            </a:lvl1pPr>
          </a:lstStyle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3" name="Content Placeholder 6"/>
          <p:cNvSpPr>
            <a:spLocks noGrp="1"/>
          </p:cNvSpPr>
          <p:nvPr>
            <p:ph sz="quarter" idx="10"/>
          </p:nvPr>
        </p:nvSpPr>
        <p:spPr>
          <a:xfrm>
            <a:off x="741998" y="2529204"/>
            <a:ext cx="9428162" cy="5527675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rgbClr val="58595B"/>
                </a:solidFill>
                <a:latin typeface="Trebuchet MS"/>
                <a:cs typeface="Trebuchet MS"/>
              </a:defRPr>
            </a:lvl1pPr>
            <a:lvl2pPr>
              <a:defRPr sz="2400">
                <a:solidFill>
                  <a:srgbClr val="58595B"/>
                </a:solidFill>
                <a:latin typeface="Trebuchet MS"/>
                <a:cs typeface="Trebuchet MS"/>
              </a:defRPr>
            </a:lvl2pPr>
            <a:lvl3pPr>
              <a:defRPr sz="1800">
                <a:solidFill>
                  <a:srgbClr val="58595B"/>
                </a:solidFill>
                <a:latin typeface="Trebuchet MS"/>
                <a:cs typeface="Trebuchet MS"/>
              </a:defRPr>
            </a:lvl3pPr>
            <a:lvl4pPr>
              <a:defRPr sz="1600">
                <a:solidFill>
                  <a:srgbClr val="58595B"/>
                </a:solidFill>
                <a:latin typeface="Trebuchet MS"/>
                <a:cs typeface="Trebuchet MS"/>
              </a:defRPr>
            </a:lvl4pPr>
            <a:lvl5pPr>
              <a:defRPr sz="1600">
                <a:solidFill>
                  <a:srgbClr val="58595B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0382885" y="2529522"/>
            <a:ext cx="5131435" cy="5527357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sz="2000" b="1">
                <a:solidFill>
                  <a:srgbClr val="636463"/>
                </a:solidFill>
                <a:latin typeface="Trebuchet MS"/>
                <a:cs typeface="Trebuchet MS"/>
              </a:defRPr>
            </a:lvl1pPr>
          </a:lstStyle>
          <a:p>
            <a:endParaRPr lang="pt-BR" noProof="0"/>
          </a:p>
          <a:p>
            <a:endParaRPr lang="pt-BR" noProof="0"/>
          </a:p>
          <a:p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5886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S_cont_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035" y="1094904"/>
            <a:ext cx="12707565" cy="129269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200" b="1" cap="all">
                <a:solidFill>
                  <a:srgbClr val="F15A22"/>
                </a:solidFill>
                <a:latin typeface="Trebuchet MS"/>
                <a:cs typeface="Trebuchet MS"/>
              </a:defRPr>
            </a:lvl1pPr>
          </a:lstStyle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3" name="Content Placeholder 6"/>
          <p:cNvSpPr>
            <a:spLocks noGrp="1"/>
          </p:cNvSpPr>
          <p:nvPr>
            <p:ph sz="quarter" idx="10"/>
          </p:nvPr>
        </p:nvSpPr>
        <p:spPr>
          <a:xfrm>
            <a:off x="2126035" y="2529204"/>
            <a:ext cx="8056880" cy="5527675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rgbClr val="58595B"/>
                </a:solidFill>
                <a:latin typeface="Trebuchet MS"/>
                <a:cs typeface="Trebuchet MS"/>
              </a:defRPr>
            </a:lvl1pPr>
            <a:lvl2pPr>
              <a:defRPr sz="2400">
                <a:solidFill>
                  <a:srgbClr val="58595B"/>
                </a:solidFill>
                <a:latin typeface="Trebuchet MS"/>
                <a:cs typeface="Trebuchet MS"/>
              </a:defRPr>
            </a:lvl2pPr>
            <a:lvl3pPr>
              <a:defRPr sz="1800">
                <a:solidFill>
                  <a:srgbClr val="58595B"/>
                </a:solidFill>
                <a:latin typeface="Trebuchet MS"/>
                <a:cs typeface="Trebuchet MS"/>
              </a:defRPr>
            </a:lvl3pPr>
            <a:lvl4pPr>
              <a:defRPr sz="1600">
                <a:solidFill>
                  <a:srgbClr val="58595B"/>
                </a:solidFill>
                <a:latin typeface="Trebuchet MS"/>
                <a:cs typeface="Trebuchet MS"/>
              </a:defRPr>
            </a:lvl4pPr>
            <a:lvl5pPr>
              <a:defRPr sz="1600">
                <a:solidFill>
                  <a:srgbClr val="58595B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0382885" y="2529522"/>
            <a:ext cx="4450715" cy="5527357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sz="2000" b="1">
                <a:solidFill>
                  <a:srgbClr val="636463"/>
                </a:solidFill>
                <a:latin typeface="Trebuchet MS"/>
                <a:cs typeface="Trebuchet MS"/>
              </a:defRPr>
            </a:lvl1pPr>
          </a:lstStyle>
          <a:p>
            <a:endParaRPr lang="pt-BR" noProof="0"/>
          </a:p>
          <a:p>
            <a:endParaRPr lang="pt-BR" noProof="0"/>
          </a:p>
          <a:p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1356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S_cont_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035" y="1094904"/>
            <a:ext cx="12707565" cy="129269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200" b="1" cap="all">
                <a:solidFill>
                  <a:srgbClr val="F15A22"/>
                </a:solidFill>
                <a:latin typeface="Trebuchet MS"/>
                <a:cs typeface="Trebuchet MS"/>
              </a:defRPr>
            </a:lvl1pPr>
          </a:lstStyle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2123438" y="4758160"/>
            <a:ext cx="4206241" cy="2907749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sz="2000" b="1">
                <a:solidFill>
                  <a:srgbClr val="636463"/>
                </a:solidFill>
                <a:latin typeface="Trebuchet MS"/>
                <a:cs typeface="Trebuchet MS"/>
              </a:defRPr>
            </a:lvl1pPr>
          </a:lstStyle>
          <a:p>
            <a:endParaRPr lang="pt-BR" noProof="0"/>
          </a:p>
          <a:p>
            <a:endParaRPr lang="pt-BR" noProof="0"/>
          </a:p>
          <a:p>
            <a:endParaRPr lang="pt-BR" noProof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123438" y="2682240"/>
            <a:ext cx="12720320" cy="1889760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rgbClr val="58595B"/>
                </a:solidFill>
                <a:latin typeface="Trebuchet MS"/>
                <a:cs typeface="Trebuchet MS"/>
              </a:defRPr>
            </a:lvl1pPr>
            <a:lvl2pPr>
              <a:defRPr sz="2400">
                <a:solidFill>
                  <a:srgbClr val="58595B"/>
                </a:solidFill>
                <a:latin typeface="Trebuchet MS"/>
                <a:cs typeface="Trebuchet MS"/>
              </a:defRPr>
            </a:lvl2pPr>
            <a:lvl3pPr>
              <a:defRPr sz="1800">
                <a:solidFill>
                  <a:srgbClr val="58595B"/>
                </a:solidFill>
                <a:latin typeface="Trebuchet MS"/>
                <a:cs typeface="Trebuchet MS"/>
              </a:defRPr>
            </a:lvl3pPr>
            <a:lvl4pPr>
              <a:defRPr sz="1600">
                <a:solidFill>
                  <a:srgbClr val="58595B"/>
                </a:solidFill>
                <a:latin typeface="Trebuchet MS"/>
                <a:cs typeface="Trebuchet MS"/>
              </a:defRPr>
            </a:lvl4pPr>
            <a:lvl5pPr>
              <a:defRPr sz="1600">
                <a:solidFill>
                  <a:srgbClr val="58595B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380477" y="4758160"/>
            <a:ext cx="4206241" cy="2907749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sz="2000" b="1">
                <a:solidFill>
                  <a:srgbClr val="636463"/>
                </a:solidFill>
                <a:latin typeface="Trebuchet MS"/>
                <a:cs typeface="Trebuchet MS"/>
              </a:defRPr>
            </a:lvl1pPr>
          </a:lstStyle>
          <a:p>
            <a:endParaRPr lang="pt-BR" noProof="0"/>
          </a:p>
          <a:p>
            <a:endParaRPr lang="pt-BR" noProof="0"/>
          </a:p>
          <a:p>
            <a:endParaRPr lang="pt-BR" noProof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0637517" y="4758160"/>
            <a:ext cx="4206241" cy="2907749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sz="2000" b="1">
                <a:solidFill>
                  <a:srgbClr val="636463"/>
                </a:solidFill>
                <a:latin typeface="Trebuchet MS"/>
                <a:cs typeface="Trebuchet MS"/>
              </a:defRPr>
            </a:lvl1pPr>
          </a:lstStyle>
          <a:p>
            <a:endParaRPr lang="pt-BR" noProof="0"/>
          </a:p>
          <a:p>
            <a:endParaRPr lang="pt-BR" noProof="0"/>
          </a:p>
          <a:p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5962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TO_FLUIDO_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5300" y="1986444"/>
            <a:ext cx="5156200" cy="134095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200" b="1" cap="all">
                <a:solidFill>
                  <a:srgbClr val="F15A22"/>
                </a:solidFill>
                <a:latin typeface="Trebuchet MS"/>
                <a:cs typeface="Trebuchet MS"/>
              </a:defRPr>
            </a:lvl1pPr>
          </a:lstStyle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3" name="Content Placeholder 6"/>
          <p:cNvSpPr>
            <a:spLocks noGrp="1"/>
          </p:cNvSpPr>
          <p:nvPr>
            <p:ph sz="quarter" idx="10"/>
          </p:nvPr>
        </p:nvSpPr>
        <p:spPr>
          <a:xfrm>
            <a:off x="9385300" y="3543300"/>
            <a:ext cx="5156200" cy="5156200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rgbClr val="58595B"/>
                </a:solidFill>
                <a:latin typeface="Trebuchet MS"/>
                <a:cs typeface="Trebuchet MS"/>
              </a:defRPr>
            </a:lvl1pPr>
            <a:lvl2pPr>
              <a:defRPr sz="2400">
                <a:solidFill>
                  <a:srgbClr val="58595B"/>
                </a:solidFill>
                <a:latin typeface="Trebuchet MS"/>
                <a:cs typeface="Trebuchet MS"/>
              </a:defRPr>
            </a:lvl2pPr>
            <a:lvl3pPr>
              <a:defRPr sz="1800">
                <a:solidFill>
                  <a:srgbClr val="58595B"/>
                </a:solidFill>
                <a:latin typeface="Trebuchet MS"/>
                <a:cs typeface="Trebuchet MS"/>
              </a:defRPr>
            </a:lvl3pPr>
            <a:lvl4pPr>
              <a:defRPr sz="1600">
                <a:solidFill>
                  <a:srgbClr val="58595B"/>
                </a:solidFill>
                <a:latin typeface="Trebuchet MS"/>
                <a:cs typeface="Trebuchet MS"/>
              </a:defRPr>
            </a:lvl4pPr>
            <a:lvl5pPr>
              <a:defRPr sz="1600">
                <a:solidFill>
                  <a:srgbClr val="58595B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61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6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7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8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9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0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1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theme" Target="../theme/theme16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4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5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7.jp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4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71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3" r:id="rId1"/>
    <p:sldLayoutId id="2147484294" r:id="rId2"/>
    <p:sldLayoutId id="2147484295" r:id="rId3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1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36851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09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+mj-lt"/>
          <a:ea typeface="+mj-ea"/>
          <a:cs typeface="+mj-cs"/>
          <a:sym typeface="Open Sans Bold" charset="0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9pPr>
    </p:titleStyle>
    <p:bodyStyle>
      <a:lvl1pPr marL="342900" indent="-342900" algn="l" rtl="0" eaLnBrk="0" fontAlgn="base" hangingPunct="0">
        <a:spcBef>
          <a:spcPts val="1500"/>
        </a:spcBef>
        <a:spcAft>
          <a:spcPct val="0"/>
        </a:spcAft>
        <a:buChar char="•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1pPr>
      <a:lvl2pPr marL="742950" indent="-285750" algn="l" rtl="0" eaLnBrk="0" fontAlgn="base" hangingPunct="0">
        <a:spcBef>
          <a:spcPts val="1500"/>
        </a:spcBef>
        <a:spcAft>
          <a:spcPct val="0"/>
        </a:spcAft>
        <a:buChar char="–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2pPr>
      <a:lvl3pPr marL="1143000" indent="-228600" algn="l" rtl="0" eaLnBrk="0" fontAlgn="base" hangingPunct="0">
        <a:spcBef>
          <a:spcPts val="1500"/>
        </a:spcBef>
        <a:spcAft>
          <a:spcPct val="0"/>
        </a:spcAft>
        <a:buChar char="•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3pPr>
      <a:lvl4pPr marL="1600200" indent="-228600" algn="l" rtl="0" eaLnBrk="0" fontAlgn="base" hangingPunct="0">
        <a:spcBef>
          <a:spcPts val="1500"/>
        </a:spcBef>
        <a:spcAft>
          <a:spcPct val="0"/>
        </a:spcAft>
        <a:buChar char="–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4pPr>
      <a:lvl5pPr marL="2057400" indent="-228600" algn="l" rtl="0" eaLnBrk="0" fontAlgn="base" hangingPunct="0">
        <a:spcBef>
          <a:spcPts val="1500"/>
        </a:spcBef>
        <a:spcAft>
          <a:spcPct val="0"/>
        </a:spcAft>
        <a:buChar char="»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5pPr>
      <a:lvl6pPr marL="457200" algn="l" rtl="0" fontAlgn="base"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6pPr>
      <a:lvl7pPr marL="914400" algn="l" rtl="0" fontAlgn="base"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7pPr>
      <a:lvl8pPr marL="1371600" algn="l" rtl="0" fontAlgn="base"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8pPr>
      <a:lvl9pPr marL="1828800" algn="l" rtl="0" fontAlgn="base"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37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1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+mj-lt"/>
          <a:ea typeface="+mj-ea"/>
          <a:cs typeface="+mj-cs"/>
          <a:sym typeface="Open Sans Bold" charset="0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•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1pPr>
      <a:lvl2pPr marL="742950" indent="-285750" algn="l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–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2pPr>
      <a:lvl3pPr marL="1143000" indent="-228600" algn="l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•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3pPr>
      <a:lvl4pPr marL="1600200" indent="-228600" algn="l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–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4pPr>
      <a:lvl5pPr marL="2057400" indent="-228600" algn="l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»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5pPr>
      <a:lvl6pPr marL="457200" algn="l" rtl="0" fontAlgn="base">
        <a:lnSpc>
          <a:spcPct val="110000"/>
        </a:lnSpc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6pPr>
      <a:lvl7pPr marL="914400" algn="l" rtl="0" fontAlgn="base">
        <a:lnSpc>
          <a:spcPct val="110000"/>
        </a:lnSpc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7pPr>
      <a:lvl8pPr marL="1371600" algn="l" rtl="0" fontAlgn="base">
        <a:lnSpc>
          <a:spcPct val="110000"/>
        </a:lnSpc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8pPr>
      <a:lvl9pPr marL="1828800" algn="l" rtl="0" fontAlgn="base">
        <a:lnSpc>
          <a:spcPct val="110000"/>
        </a:lnSpc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56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3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1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+mj-lt"/>
          <a:ea typeface="+mj-ea"/>
          <a:cs typeface="+mj-cs"/>
          <a:sym typeface="Open Sans Bold" charset="0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•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1pPr>
      <a:lvl2pPr marL="742950" indent="-285750" algn="l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–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2pPr>
      <a:lvl3pPr marL="1143000" indent="-228600" algn="l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•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3pPr>
      <a:lvl4pPr marL="1600200" indent="-228600" algn="l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–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4pPr>
      <a:lvl5pPr marL="2057400" indent="-228600" algn="l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»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5pPr>
      <a:lvl6pPr marL="457200" algn="l" rtl="0" fontAlgn="base">
        <a:lnSpc>
          <a:spcPct val="110000"/>
        </a:lnSpc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6pPr>
      <a:lvl7pPr marL="914400" algn="l" rtl="0" fontAlgn="base">
        <a:lnSpc>
          <a:spcPct val="110000"/>
        </a:lnSpc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7pPr>
      <a:lvl8pPr marL="1371600" algn="l" rtl="0" fontAlgn="base">
        <a:lnSpc>
          <a:spcPct val="110000"/>
        </a:lnSpc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8pPr>
      <a:lvl9pPr marL="1828800" algn="l" rtl="0" fontAlgn="base">
        <a:lnSpc>
          <a:spcPct val="110000"/>
        </a:lnSpc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319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565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303" r:id="rId2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6800">
          <a:solidFill>
            <a:srgbClr val="414141"/>
          </a:solidFill>
          <a:latin typeface="+mj-lt"/>
          <a:ea typeface="+mj-ea"/>
          <a:cs typeface="+mj-cs"/>
          <a:sym typeface="Gill Sans Light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800">
          <a:solidFill>
            <a:srgbClr val="41414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800">
          <a:solidFill>
            <a:srgbClr val="41414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800">
          <a:solidFill>
            <a:srgbClr val="41414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800">
          <a:solidFill>
            <a:srgbClr val="41414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800">
          <a:solidFill>
            <a:srgbClr val="41414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800">
          <a:solidFill>
            <a:srgbClr val="41414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800">
          <a:solidFill>
            <a:srgbClr val="41414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800">
          <a:solidFill>
            <a:srgbClr val="41414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406400" indent="-406400" algn="l" rtl="0" eaLnBrk="0" fontAlgn="base" hangingPunct="0">
        <a:lnSpc>
          <a:spcPct val="120000"/>
        </a:lnSpc>
        <a:spcBef>
          <a:spcPts val="36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00">
          <a:solidFill>
            <a:srgbClr val="414141"/>
          </a:solidFill>
          <a:latin typeface="+mn-lt"/>
          <a:ea typeface="+mn-ea"/>
          <a:cs typeface="+mn-cs"/>
          <a:sym typeface="Gill Sans Light" charset="0"/>
        </a:defRPr>
      </a:lvl1pPr>
      <a:lvl2pPr marL="914400" indent="-406400" algn="l" rtl="0" eaLnBrk="0" fontAlgn="base" hangingPunct="0">
        <a:lnSpc>
          <a:spcPct val="120000"/>
        </a:lnSpc>
        <a:spcBef>
          <a:spcPts val="36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00">
          <a:solidFill>
            <a:srgbClr val="414141"/>
          </a:solidFill>
          <a:latin typeface="+mn-lt"/>
          <a:ea typeface="+mn-ea"/>
          <a:cs typeface="+mn-cs"/>
          <a:sym typeface="Gill Sans Light" charset="0"/>
        </a:defRPr>
      </a:lvl2pPr>
      <a:lvl3pPr marL="1422400" indent="-406400" algn="l" rtl="0" eaLnBrk="0" fontAlgn="base" hangingPunct="0">
        <a:lnSpc>
          <a:spcPct val="120000"/>
        </a:lnSpc>
        <a:spcBef>
          <a:spcPts val="36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00">
          <a:solidFill>
            <a:srgbClr val="414141"/>
          </a:solidFill>
          <a:latin typeface="+mn-lt"/>
          <a:ea typeface="+mn-ea"/>
          <a:cs typeface="+mn-cs"/>
          <a:sym typeface="Gill Sans Light" charset="0"/>
        </a:defRPr>
      </a:lvl3pPr>
      <a:lvl4pPr marL="1930400" indent="-406400" algn="l" rtl="0" eaLnBrk="0" fontAlgn="base" hangingPunct="0">
        <a:lnSpc>
          <a:spcPct val="120000"/>
        </a:lnSpc>
        <a:spcBef>
          <a:spcPts val="36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00">
          <a:solidFill>
            <a:srgbClr val="414141"/>
          </a:solidFill>
          <a:latin typeface="+mn-lt"/>
          <a:ea typeface="+mn-ea"/>
          <a:cs typeface="+mn-cs"/>
          <a:sym typeface="Gill Sans Light" charset="0"/>
        </a:defRPr>
      </a:lvl4pPr>
      <a:lvl5pPr marL="2438400" indent="-406400" algn="l" rtl="0" eaLnBrk="0" fontAlgn="base" hangingPunct="0">
        <a:lnSpc>
          <a:spcPct val="120000"/>
        </a:lnSpc>
        <a:spcBef>
          <a:spcPts val="36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00">
          <a:solidFill>
            <a:srgbClr val="414141"/>
          </a:solidFill>
          <a:latin typeface="+mn-lt"/>
          <a:ea typeface="+mn-ea"/>
          <a:cs typeface="+mn-cs"/>
          <a:sym typeface="Gill Sans Light" charset="0"/>
        </a:defRPr>
      </a:lvl5pPr>
      <a:lvl6pPr marL="2895600" indent="-406400" algn="l" rtl="0" fontAlgn="base">
        <a:lnSpc>
          <a:spcPct val="120000"/>
        </a:lnSpc>
        <a:spcBef>
          <a:spcPts val="36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00">
          <a:solidFill>
            <a:srgbClr val="414141"/>
          </a:solidFill>
          <a:latin typeface="+mn-lt"/>
          <a:ea typeface="+mn-ea"/>
          <a:cs typeface="+mn-cs"/>
          <a:sym typeface="Gill Sans Light" charset="0"/>
        </a:defRPr>
      </a:lvl6pPr>
      <a:lvl7pPr marL="3352800" indent="-406400" algn="l" rtl="0" fontAlgn="base">
        <a:lnSpc>
          <a:spcPct val="120000"/>
        </a:lnSpc>
        <a:spcBef>
          <a:spcPts val="36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00">
          <a:solidFill>
            <a:srgbClr val="414141"/>
          </a:solidFill>
          <a:latin typeface="+mn-lt"/>
          <a:ea typeface="+mn-ea"/>
          <a:cs typeface="+mn-cs"/>
          <a:sym typeface="Gill Sans Light" charset="0"/>
        </a:defRPr>
      </a:lvl7pPr>
      <a:lvl8pPr marL="3810000" indent="-406400" algn="l" rtl="0" fontAlgn="base">
        <a:lnSpc>
          <a:spcPct val="120000"/>
        </a:lnSpc>
        <a:spcBef>
          <a:spcPts val="36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00">
          <a:solidFill>
            <a:srgbClr val="414141"/>
          </a:solidFill>
          <a:latin typeface="+mn-lt"/>
          <a:ea typeface="+mn-ea"/>
          <a:cs typeface="+mn-cs"/>
          <a:sym typeface="Gill Sans Light" charset="0"/>
        </a:defRPr>
      </a:lvl8pPr>
      <a:lvl9pPr marL="4267200" indent="-406400" algn="l" rtl="0" fontAlgn="base">
        <a:lnSpc>
          <a:spcPct val="120000"/>
        </a:lnSpc>
        <a:spcBef>
          <a:spcPts val="36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00">
          <a:solidFill>
            <a:srgbClr val="41414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2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9" r:id="rId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09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Open Sans Semibold"/>
          <a:ea typeface="+mj-ea"/>
          <a:cs typeface="ヒラギノ角ゴ ProN W6" charset="0"/>
          <a:sym typeface="Open Sans Bold" charset="0"/>
        </a:defRPr>
      </a:lvl1pPr>
      <a:lvl2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Open Sans Semibold" charset="0"/>
          <a:ea typeface="ヒラギノ角ゴ ProN W6" charset="0"/>
          <a:cs typeface="ヒラギノ角ゴ ProN W6" charset="0"/>
          <a:sym typeface="Open Sans Bold" charset="0"/>
        </a:defRPr>
      </a:lvl2pPr>
      <a:lvl3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Open Sans Semibold" charset="0"/>
          <a:ea typeface="ヒラギノ角ゴ ProN W6" charset="0"/>
          <a:cs typeface="ヒラギノ角ゴ ProN W6" charset="0"/>
          <a:sym typeface="Open Sans Bold" charset="0"/>
        </a:defRPr>
      </a:lvl3pPr>
      <a:lvl4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Open Sans Semibold" charset="0"/>
          <a:ea typeface="ヒラギノ角ゴ ProN W6" charset="0"/>
          <a:cs typeface="ヒラギノ角ゴ ProN W6" charset="0"/>
          <a:sym typeface="Open Sans Bold" charset="0"/>
        </a:defRPr>
      </a:lvl4pPr>
      <a:lvl5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Open Sans Semibold" charset="0"/>
          <a:ea typeface="ヒラギノ角ゴ ProN W6" charset="0"/>
          <a:cs typeface="ヒラギノ角ゴ ProN W6" charset="0"/>
          <a:sym typeface="Open Sans Bold" charset="0"/>
        </a:defRPr>
      </a:lvl5pPr>
      <a:lvl6pPr marL="457200" algn="ctr" rtl="0" fontAlgn="base">
        <a:lnSpc>
          <a:spcPct val="11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6pPr>
      <a:lvl7pPr marL="914400" algn="ctr" rtl="0" fontAlgn="base">
        <a:lnSpc>
          <a:spcPct val="11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7pPr>
      <a:lvl8pPr marL="1371600" algn="ctr" rtl="0" fontAlgn="base">
        <a:lnSpc>
          <a:spcPct val="11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8pPr>
      <a:lvl9pPr marL="1828800" algn="ctr" rtl="0" fontAlgn="base">
        <a:lnSpc>
          <a:spcPct val="11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9pPr>
    </p:titleStyle>
    <p:bodyStyle>
      <a:lvl1pPr marL="342900" indent="-342900" algn="ctr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defRPr sz="3200">
          <a:solidFill>
            <a:srgbClr val="7F7F7F"/>
          </a:solidFill>
          <a:latin typeface="+mn-lt"/>
          <a:ea typeface="+mn-ea"/>
          <a:cs typeface="+mn-cs"/>
          <a:sym typeface="Open Sans Light" charset="0"/>
        </a:defRPr>
      </a:lvl1pPr>
      <a:lvl2pPr marL="742950" indent="-285750" algn="ctr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–"/>
        <a:defRPr sz="27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1143000" indent="-228600" algn="ctr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1600200" indent="-228600" algn="ctr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–"/>
        <a:defRPr sz="27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2057400" indent="-228600" algn="ctr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457200" algn="ctr" rtl="0" fontAlgn="base">
        <a:lnSpc>
          <a:spcPct val="110000"/>
        </a:lnSpc>
        <a:spcBef>
          <a:spcPts val="150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914400" algn="ctr" rtl="0" fontAlgn="base">
        <a:lnSpc>
          <a:spcPct val="110000"/>
        </a:lnSpc>
        <a:spcBef>
          <a:spcPts val="150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1371600" algn="ctr" rtl="0" fontAlgn="base">
        <a:lnSpc>
          <a:spcPct val="110000"/>
        </a:lnSpc>
        <a:spcBef>
          <a:spcPts val="150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1828800" algn="ctr" rtl="0" fontAlgn="base">
        <a:lnSpc>
          <a:spcPct val="110000"/>
        </a:lnSpc>
        <a:spcBef>
          <a:spcPts val="150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406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2" r:id="rId1"/>
    <p:sldLayoutId id="2147484233" r:id="rId2"/>
    <p:sldLayoutId id="2147484296" r:id="rId3"/>
    <p:sldLayoutId id="2147484302" r:id="rId4"/>
    <p:sldLayoutId id="2147484319" r:id="rId5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697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0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4199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+mj-lt"/>
          <a:ea typeface="+mj-ea"/>
          <a:cs typeface="+mj-cs"/>
          <a:sym typeface="Open Sans Bold" charset="0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9pPr>
    </p:titleStyle>
    <p:bodyStyle>
      <a:lvl1pPr marL="342900" indent="-342900" algn="l" rtl="0" eaLnBrk="0" fontAlgn="base" hangingPunct="0">
        <a:spcBef>
          <a:spcPts val="1500"/>
        </a:spcBef>
        <a:spcAft>
          <a:spcPct val="0"/>
        </a:spcAft>
        <a:buChar char="•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1pPr>
      <a:lvl2pPr marL="742950" indent="-285750" algn="l" rtl="0" eaLnBrk="0" fontAlgn="base" hangingPunct="0">
        <a:spcBef>
          <a:spcPts val="1500"/>
        </a:spcBef>
        <a:spcAft>
          <a:spcPct val="0"/>
        </a:spcAft>
        <a:buChar char="–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2pPr>
      <a:lvl3pPr marL="1143000" indent="-228600" algn="l" rtl="0" eaLnBrk="0" fontAlgn="base" hangingPunct="0">
        <a:spcBef>
          <a:spcPts val="1500"/>
        </a:spcBef>
        <a:spcAft>
          <a:spcPct val="0"/>
        </a:spcAft>
        <a:buChar char="•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3pPr>
      <a:lvl4pPr marL="1600200" indent="-228600" algn="l" rtl="0" eaLnBrk="0" fontAlgn="base" hangingPunct="0">
        <a:spcBef>
          <a:spcPts val="1500"/>
        </a:spcBef>
        <a:spcAft>
          <a:spcPct val="0"/>
        </a:spcAft>
        <a:buChar char="–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4pPr>
      <a:lvl5pPr marL="2057400" indent="-228600" algn="l" rtl="0" eaLnBrk="0" fontAlgn="base" hangingPunct="0">
        <a:spcBef>
          <a:spcPts val="1500"/>
        </a:spcBef>
        <a:spcAft>
          <a:spcPct val="0"/>
        </a:spcAft>
        <a:buChar char="»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5pPr>
      <a:lvl6pPr marL="457200" algn="l" rtl="0" fontAlgn="base"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6pPr>
      <a:lvl7pPr marL="914400" algn="l" rtl="0" fontAlgn="base"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7pPr>
      <a:lvl8pPr marL="1371600" algn="l" rtl="0" fontAlgn="base"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8pPr>
      <a:lvl9pPr marL="1828800" algn="l" rtl="0" fontAlgn="base"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+mj-lt"/>
          <a:ea typeface="+mj-ea"/>
          <a:cs typeface="+mj-cs"/>
          <a:sym typeface="Open Sans Bold" charset="0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•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1pPr>
      <a:lvl2pPr marL="742950" indent="-285750" algn="l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–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2pPr>
      <a:lvl3pPr marL="1143000" indent="-228600" algn="l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•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3pPr>
      <a:lvl4pPr marL="1600200" indent="-228600" algn="l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–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4pPr>
      <a:lvl5pPr marL="2057400" indent="-228600" algn="l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»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5pPr>
      <a:lvl6pPr marL="457200" algn="l" rtl="0" fontAlgn="base">
        <a:lnSpc>
          <a:spcPct val="110000"/>
        </a:lnSpc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6pPr>
      <a:lvl7pPr marL="914400" algn="l" rtl="0" fontAlgn="base">
        <a:lnSpc>
          <a:spcPct val="110000"/>
        </a:lnSpc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7pPr>
      <a:lvl8pPr marL="1371600" algn="l" rtl="0" fontAlgn="base">
        <a:lnSpc>
          <a:spcPct val="110000"/>
        </a:lnSpc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8pPr>
      <a:lvl9pPr marL="1828800" algn="l" rtl="0" fontAlgn="base">
        <a:lnSpc>
          <a:spcPct val="110000"/>
        </a:lnSpc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28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+mj-lt"/>
          <a:ea typeface="+mj-ea"/>
          <a:cs typeface="+mj-cs"/>
          <a:sym typeface="Open Sans Bold" charset="0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6400">
          <a:solidFill>
            <a:srgbClr val="FFFFFF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•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1pPr>
      <a:lvl2pPr marL="742950" indent="-285750" algn="l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–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2pPr>
      <a:lvl3pPr marL="1143000" indent="-228600" algn="l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•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3pPr>
      <a:lvl4pPr marL="1600200" indent="-228600" algn="l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–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4pPr>
      <a:lvl5pPr marL="2057400" indent="-228600" algn="l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»"/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5pPr>
      <a:lvl6pPr marL="457200" algn="l" rtl="0" fontAlgn="base">
        <a:lnSpc>
          <a:spcPct val="110000"/>
        </a:lnSpc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6pPr>
      <a:lvl7pPr marL="914400" algn="l" rtl="0" fontAlgn="base">
        <a:lnSpc>
          <a:spcPct val="110000"/>
        </a:lnSpc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7pPr>
      <a:lvl8pPr marL="1371600" algn="l" rtl="0" fontAlgn="base">
        <a:lnSpc>
          <a:spcPct val="110000"/>
        </a:lnSpc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8pPr>
      <a:lvl9pPr marL="1828800" algn="l" rtl="0" fontAlgn="base">
        <a:lnSpc>
          <a:spcPct val="110000"/>
        </a:lnSpc>
        <a:spcBef>
          <a:spcPts val="1500"/>
        </a:spcBef>
        <a:spcAft>
          <a:spcPct val="0"/>
        </a:spcAft>
        <a:defRPr sz="2700">
          <a:solidFill>
            <a:srgbClr val="FFFFFF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327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8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6" Type="http://schemas.openxmlformats.org/officeDocument/2006/relationships/image" Target="../media/image41.png"/><Relationship Id="rId5" Type="http://schemas.openxmlformats.org/officeDocument/2006/relationships/hyperlink" Target="http://tdn.totvs.com/pages/viewpage.action?pageId=191467759" TargetMode="Externa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6" Type="http://schemas.openxmlformats.org/officeDocument/2006/relationships/image" Target="../media/image37.png"/><Relationship Id="rId5" Type="http://schemas.openxmlformats.org/officeDocument/2006/relationships/image" Target="../media/image43.png"/><Relationship Id="rId4" Type="http://schemas.openxmlformats.org/officeDocument/2006/relationships/hyperlink" Target="http://tdn.totvs.com/pages/viewpage.action?pageId=212899013#Sincroniza%C3%A7%C3%A3odeDatasets-Configurandoasincroniza%C3%A7%C3%A3odedataset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dn.totvs.com/display/fluig/Desenvolvimento+de+Eventos#DesenvolvimentodeEventos-beforeCreateUser" TargetMode="Externa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Relationship Id="rId5" Type="http://schemas.microsoft.com/office/2007/relationships/hdphoto" Target="../media/hdphoto1.wdp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5" Type="http://schemas.openxmlformats.org/officeDocument/2006/relationships/image" Target="../media/image37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Relationship Id="rId6" Type="http://schemas.openxmlformats.org/officeDocument/2006/relationships/hyperlink" Target="http://tdn.totvs.com/pages/releaseview.action?pageId=146965249" TargetMode="Externa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Relationship Id="rId6" Type="http://schemas.openxmlformats.org/officeDocument/2006/relationships/hyperlink" Target="http://tdn.totvs.com/display/fluig/Configurar+Aplicativos+EMS+no+Fluig" TargetMode="External"/><Relationship Id="rId5" Type="http://schemas.openxmlformats.org/officeDocument/2006/relationships/image" Target="../media/image54.png"/><Relationship Id="rId4" Type="http://schemas.openxmlformats.org/officeDocument/2006/relationships/hyperlink" Target="http://tdn.totvs.com/x/xgBzB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Relationship Id="rId4" Type="http://schemas.openxmlformats.org/officeDocument/2006/relationships/image" Target="../media/image60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Relationship Id="rId6" Type="http://schemas.openxmlformats.org/officeDocument/2006/relationships/image" Target="../media/image54.png"/><Relationship Id="rId5" Type="http://schemas.openxmlformats.org/officeDocument/2006/relationships/hyperlink" Target="http://tdn.totvs.com/pages/viewpage.action?pageId=185758491" TargetMode="External"/><Relationship Id="rId4" Type="http://schemas.openxmlformats.org/officeDocument/2006/relationships/hyperlink" Target="http://www.fluigstore.com/produto/fluig-messaging-50-usuario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Relationship Id="rId4" Type="http://schemas.openxmlformats.org/officeDocument/2006/relationships/image" Target="../media/image2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uigstore.com/produto/kit+fluig+gamification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Relationship Id="rId6" Type="http://schemas.openxmlformats.org/officeDocument/2006/relationships/image" Target="../media/image72.png"/><Relationship Id="rId5" Type="http://schemas.openxmlformats.org/officeDocument/2006/relationships/image" Target="../media/image54.png"/><Relationship Id="rId4" Type="http://schemas.openxmlformats.org/officeDocument/2006/relationships/hyperlink" Target="http://tdn.totvs.com/pages/releaseview.action?pageId=189315085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Relationship Id="rId5" Type="http://schemas.openxmlformats.org/officeDocument/2006/relationships/image" Target="../media/image74.png"/><Relationship Id="rId4" Type="http://schemas.openxmlformats.org/officeDocument/2006/relationships/hyperlink" Target="https://www.youtube.com/watch?v=U8wb3dv1e48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4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Relationship Id="rId4" Type="http://schemas.openxmlformats.org/officeDocument/2006/relationships/image" Target="../media/image7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Relationship Id="rId6" Type="http://schemas.openxmlformats.org/officeDocument/2006/relationships/image" Target="../media/image79.png"/><Relationship Id="rId5" Type="http://schemas.openxmlformats.org/officeDocument/2006/relationships/image" Target="../media/image54.png"/><Relationship Id="rId4" Type="http://schemas.openxmlformats.org/officeDocument/2006/relationships/hyperlink" Target="http://tdn.totvs.com/pages/viewpage.action?pageId=192087046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80.png"/><Relationship Id="rId7" Type="http://schemas.openxmlformats.org/officeDocument/2006/relationships/hyperlink" Target="http://tdn.totvs.com/pages/viewpage.action?pageId=185736325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Relationship Id="rId6" Type="http://schemas.openxmlformats.org/officeDocument/2006/relationships/image" Target="../media/image54.png"/><Relationship Id="rId5" Type="http://schemas.openxmlformats.org/officeDocument/2006/relationships/hyperlink" Target="http://tdn.totvs.com/pages/viewpage.action?pageId=198952866" TargetMode="External"/><Relationship Id="rId4" Type="http://schemas.openxmlformats.org/officeDocument/2006/relationships/image" Target="../media/image8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Relationship Id="rId5" Type="http://schemas.openxmlformats.org/officeDocument/2006/relationships/image" Target="../media/image37.png"/><Relationship Id="rId4" Type="http://schemas.openxmlformats.org/officeDocument/2006/relationships/image" Target="../media/image8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Relationship Id="rId6" Type="http://schemas.openxmlformats.org/officeDocument/2006/relationships/image" Target="../media/image54.png"/><Relationship Id="rId5" Type="http://schemas.openxmlformats.org/officeDocument/2006/relationships/hyperlink" Target="http://tdn.totvs.com/pages/viewpage.action?pageId=239041233" TargetMode="External"/><Relationship Id="rId4" Type="http://schemas.openxmlformats.org/officeDocument/2006/relationships/image" Target="../media/image8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Relationship Id="rId4" Type="http://schemas.openxmlformats.org/officeDocument/2006/relationships/image" Target="../media/image8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Relationship Id="rId4" Type="http://schemas.openxmlformats.org/officeDocument/2006/relationships/image" Target="../media/image8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Relationship Id="rId4" Type="http://schemas.openxmlformats.org/officeDocument/2006/relationships/image" Target="../media/image8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Relationship Id="rId5" Type="http://schemas.openxmlformats.org/officeDocument/2006/relationships/image" Target="../media/image37.png"/><Relationship Id="rId4" Type="http://schemas.openxmlformats.org/officeDocument/2006/relationships/image" Target="../media/image9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Relationship Id="rId4" Type="http://schemas.openxmlformats.org/officeDocument/2006/relationships/image" Target="../media/image9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Relationship Id="rId6" Type="http://schemas.openxmlformats.org/officeDocument/2006/relationships/image" Target="../media/image93.png"/><Relationship Id="rId5" Type="http://schemas.openxmlformats.org/officeDocument/2006/relationships/hyperlink" Target="http://tdn.totvs.com/pages/releaseview.action?pageId=212894462" TargetMode="External"/><Relationship Id="rId4" Type="http://schemas.openxmlformats.org/officeDocument/2006/relationships/image" Target="../media/image9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6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://pt.slideshare.net/fluig" TargetMode="External"/><Relationship Id="rId3" Type="http://schemas.openxmlformats.org/officeDocument/2006/relationships/hyperlink" Target="http://www.fluig.com/" TargetMode="External"/><Relationship Id="rId7" Type="http://schemas.openxmlformats.org/officeDocument/2006/relationships/hyperlink" Target="https://www.youtube.com/user/fluigplatform" TargetMode="External"/><Relationship Id="rId12" Type="http://schemas.openxmlformats.org/officeDocument/2006/relationships/hyperlink" Target="https://suporte.totvs.com/portal/p/10098/guia-relacionamento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4.xml"/><Relationship Id="rId6" Type="http://schemas.openxmlformats.org/officeDocument/2006/relationships/hyperlink" Target="https://www.fluig.com/blog/" TargetMode="External"/><Relationship Id="rId11" Type="http://schemas.openxmlformats.org/officeDocument/2006/relationships/image" Target="../media/image94.png"/><Relationship Id="rId5" Type="http://schemas.openxmlformats.org/officeDocument/2006/relationships/hyperlink" Target="suporte.fluig.com" TargetMode="External"/><Relationship Id="rId10" Type="http://schemas.openxmlformats.org/officeDocument/2006/relationships/hyperlink" Target="http://fluig.totvs.com/portal/p/10097/subject/fluig-dev-partner" TargetMode="External"/><Relationship Id="rId4" Type="http://schemas.openxmlformats.org/officeDocument/2006/relationships/hyperlink" Target="http://dev.fluig.com/" TargetMode="External"/><Relationship Id="rId9" Type="http://schemas.openxmlformats.org/officeDocument/2006/relationships/hyperlink" Target="https://pt.scribd.com/user/236100035/Fluig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6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25570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Painel de controle - gerais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2126035" y="2529204"/>
            <a:ext cx="8153082" cy="5668865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 smtClean="0"/>
              <a:t>SUBSTITUTO</a:t>
            </a:r>
          </a:p>
          <a:p>
            <a:pPr marL="0" indent="0">
              <a:buNone/>
            </a:pPr>
            <a:endParaRPr lang="pt-BR" sz="2400" b="1" dirty="0" smtClean="0"/>
          </a:p>
          <a:p>
            <a:pPr marL="0" indent="0" algn="just">
              <a:lnSpc>
                <a:spcPts val="4000"/>
              </a:lnSpc>
              <a:spcBef>
                <a:spcPts val="2400"/>
              </a:spcBef>
              <a:buNone/>
            </a:pPr>
            <a:r>
              <a:rPr lang="pt-BR" dirty="0" smtClean="0"/>
              <a:t>O </a:t>
            </a:r>
            <a:r>
              <a:rPr lang="pt-BR" dirty="0"/>
              <a:t>cadastro de substitutos possibilita que, por determinado período, </a:t>
            </a:r>
            <a:r>
              <a:rPr lang="pt-BR" dirty="0" smtClean="0"/>
              <a:t>um usuário </a:t>
            </a:r>
            <a:r>
              <a:rPr lang="pt-BR" dirty="0"/>
              <a:t>possa realizar as tarefas </a:t>
            </a:r>
            <a:r>
              <a:rPr lang="pt-BR" i="1" dirty="0"/>
              <a:t>workflow </a:t>
            </a:r>
            <a:r>
              <a:rPr lang="pt-BR" dirty="0" smtClean="0"/>
              <a:t>de outro participante</a:t>
            </a:r>
            <a:endParaRPr lang="pt-BR" dirty="0"/>
          </a:p>
          <a:p>
            <a:pPr marL="0" indent="0" algn="just">
              <a:lnSpc>
                <a:spcPts val="4000"/>
              </a:lnSpc>
              <a:spcBef>
                <a:spcPts val="2400"/>
              </a:spcBef>
              <a:buNone/>
            </a:pPr>
            <a:r>
              <a:rPr lang="pt-BR" dirty="0" smtClean="0"/>
              <a:t>O próprio usuário pode cadastrar o seu substituto através da página Editar Perfil &gt; Dados adicionais</a:t>
            </a:r>
          </a:p>
          <a:p>
            <a:pPr marL="0" indent="0" algn="just">
              <a:lnSpc>
                <a:spcPts val="4000"/>
              </a:lnSpc>
              <a:spcBef>
                <a:spcPts val="2400"/>
              </a:spcBef>
              <a:buNone/>
            </a:pPr>
            <a:r>
              <a:rPr lang="pt-BR" dirty="0" smtClean="0"/>
              <a:t>O substituto </a:t>
            </a:r>
            <a:r>
              <a:rPr lang="pt-BR" b="1" dirty="0" smtClean="0"/>
              <a:t>não</a:t>
            </a:r>
            <a:r>
              <a:rPr lang="pt-BR" dirty="0" smtClean="0"/>
              <a:t> pode realizar a aprovação de documentos em nome do usuário substituído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703" y="3493041"/>
            <a:ext cx="3563150" cy="3600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909" y="7099637"/>
            <a:ext cx="720000" cy="72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09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Painel de controle - </a:t>
            </a:r>
            <a:r>
              <a:rPr lang="pt-BR" dirty="0" smtClean="0"/>
              <a:t>GERAIS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2126034" y="2529204"/>
            <a:ext cx="12707565" cy="5527675"/>
          </a:xfrm>
        </p:spPr>
        <p:txBody>
          <a:bodyPr/>
          <a:lstStyle/>
          <a:p>
            <a:pPr marL="0" indent="0" algn="just">
              <a:buNone/>
            </a:pPr>
            <a:r>
              <a:rPr lang="pt-BR" sz="3200" b="1" dirty="0" smtClean="0"/>
              <a:t>PERMISSÕES</a:t>
            </a:r>
          </a:p>
          <a:p>
            <a:pPr marL="0" indent="0" algn="just">
              <a:buNone/>
            </a:pPr>
            <a:endParaRPr lang="pt-BR" sz="2400" dirty="0" smtClean="0"/>
          </a:p>
          <a:p>
            <a:pPr marL="0" indent="0" algn="just">
              <a:buNone/>
            </a:pPr>
            <a:r>
              <a:rPr lang="pt-BR" dirty="0" smtClean="0"/>
              <a:t>Permite </a:t>
            </a:r>
            <a:r>
              <a:rPr lang="pt-BR" dirty="0"/>
              <a:t>gerenciar permissões de acesso a determinados recursos da plataforma. É possível atribuir permissões a </a:t>
            </a:r>
            <a:r>
              <a:rPr lang="pt-BR" dirty="0" smtClean="0"/>
              <a:t>usuários</a:t>
            </a:r>
            <a:r>
              <a:rPr lang="pt-BR" dirty="0"/>
              <a:t>, papéis e grupos, com </a:t>
            </a:r>
            <a:r>
              <a:rPr lang="pt-BR" b="1" dirty="0"/>
              <a:t>exceção</a:t>
            </a:r>
            <a:r>
              <a:rPr lang="pt-BR" dirty="0"/>
              <a:t> do usuário </a:t>
            </a:r>
            <a:r>
              <a:rPr lang="pt-BR" dirty="0" smtClean="0"/>
              <a:t>administrador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O </a:t>
            </a:r>
            <a:r>
              <a:rPr lang="pt-BR" dirty="0"/>
              <a:t>usuário administrador sempre tem acesso total ao conteúdo da empresa, essas permissões não se aplicam a </a:t>
            </a:r>
            <a:r>
              <a:rPr lang="pt-BR" dirty="0" smtClean="0"/>
              <a:t>ele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Dica: para ocultar algum recurso de todos os usuários, remova o papel ‘</a:t>
            </a:r>
            <a:r>
              <a:rPr lang="pt-BR" dirty="0" err="1" smtClean="0"/>
              <a:t>user</a:t>
            </a:r>
            <a:r>
              <a:rPr lang="pt-BR" dirty="0" smtClean="0"/>
              <a:t>’ das permissões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42" y="5552489"/>
            <a:ext cx="720000" cy="720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281" y="3915064"/>
            <a:ext cx="613722" cy="72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408" y="6984124"/>
            <a:ext cx="361467" cy="72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029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Painel de controle - GERAIS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292" y="2231880"/>
            <a:ext cx="9403067" cy="4844943"/>
          </a:xfrm>
          <a:ln>
            <a:solidFill>
              <a:schemeClr val="tx2"/>
            </a:solidFill>
          </a:ln>
        </p:spPr>
      </p:pic>
      <p:sp>
        <p:nvSpPr>
          <p:cNvPr id="6" name="CaixaDeTexto 5"/>
          <p:cNvSpPr txBox="1"/>
          <p:nvPr/>
        </p:nvSpPr>
        <p:spPr>
          <a:xfrm>
            <a:off x="4175563" y="7235386"/>
            <a:ext cx="789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636463"/>
                </a:solidFill>
                <a:latin typeface="Trebuchet MS"/>
                <a:cs typeface="Trebuchet MS"/>
              </a:rPr>
              <a:t>Exemplo:</a:t>
            </a:r>
            <a:r>
              <a:rPr lang="pt-BR" sz="2800" dirty="0" smtClean="0">
                <a:solidFill>
                  <a:srgbClr val="636463"/>
                </a:solidFill>
                <a:latin typeface="Trebuchet MS"/>
                <a:cs typeface="Trebuchet MS"/>
              </a:rPr>
              <a:t> Desabilitar </a:t>
            </a:r>
            <a:r>
              <a:rPr lang="pt-BR" sz="2800" dirty="0">
                <a:solidFill>
                  <a:srgbClr val="636463"/>
                </a:solidFill>
                <a:latin typeface="Trebuchet MS"/>
                <a:cs typeface="Trebuchet MS"/>
              </a:rPr>
              <a:t>Lixeira para o papel ‘</a:t>
            </a:r>
            <a:r>
              <a:rPr lang="pt-BR" sz="2800" dirty="0" err="1">
                <a:solidFill>
                  <a:srgbClr val="636463"/>
                </a:solidFill>
                <a:latin typeface="Trebuchet MS"/>
                <a:cs typeface="Trebuchet MS"/>
              </a:rPr>
              <a:t>user</a:t>
            </a:r>
            <a:r>
              <a:rPr lang="pt-BR" sz="2800" dirty="0" smtClean="0">
                <a:solidFill>
                  <a:srgbClr val="636463"/>
                </a:solidFill>
                <a:latin typeface="Trebuchet MS"/>
                <a:cs typeface="Trebuchet MS"/>
              </a:rPr>
              <a:t>’</a:t>
            </a:r>
            <a:endParaRPr lang="pt-BR" sz="2800" dirty="0">
              <a:solidFill>
                <a:srgbClr val="636463"/>
              </a:solidFill>
              <a:latin typeface="Trebuchet MS"/>
              <a:cs typeface="Trebuchet MS"/>
            </a:endParaRPr>
          </a:p>
        </p:txBody>
      </p:sp>
      <p:pic>
        <p:nvPicPr>
          <p:cNvPr id="7" name="Imagem 6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4087" y="7218606"/>
            <a:ext cx="548361" cy="54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6055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Painel de controle - gerais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2126034" y="2529204"/>
            <a:ext cx="12707565" cy="552767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sz="3200" b="1" dirty="0" smtClean="0"/>
              <a:t>DATASETS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pt-BR" dirty="0" smtClean="0"/>
              <a:t>Exibe uma listagem de todos os </a:t>
            </a:r>
            <a:r>
              <a:rPr lang="pt-BR" dirty="0" err="1" smtClean="0"/>
              <a:t>datasets</a:t>
            </a:r>
            <a:r>
              <a:rPr lang="pt-BR" dirty="0" smtClean="0"/>
              <a:t> cadastrados no fluig, internos e personalizados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pt-BR" dirty="0" smtClean="0"/>
              <a:t>Neste </a:t>
            </a:r>
            <a:r>
              <a:rPr lang="pt-BR" dirty="0"/>
              <a:t>recurso não é possível criar </a:t>
            </a:r>
            <a:r>
              <a:rPr lang="pt-BR" dirty="0" err="1"/>
              <a:t>datasets</a:t>
            </a:r>
            <a:r>
              <a:rPr lang="pt-BR" dirty="0"/>
              <a:t>, eles devem ser desenvolvidos no Studio e posteriormente exportados para a </a:t>
            </a:r>
            <a:r>
              <a:rPr lang="pt-BR" dirty="0" smtClean="0"/>
              <a:t>plataforma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00" y="4414346"/>
            <a:ext cx="940459" cy="720000"/>
          </a:xfrm>
          <a:prstGeom prst="rect">
            <a:avLst/>
          </a:prstGeom>
        </p:spPr>
      </p:pic>
      <p:pic>
        <p:nvPicPr>
          <p:cNvPr id="12" name="Imagem 1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62" y="4872085"/>
            <a:ext cx="438690" cy="432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29" y="6135813"/>
            <a:ext cx="720000" cy="72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628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Painel de controle - gerais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2126034" y="2529204"/>
            <a:ext cx="12707565" cy="552767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sz="3200" b="1" dirty="0" smtClean="0"/>
              <a:t>DATASETS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 smtClean="0"/>
          </a:p>
          <a:p>
            <a:pPr>
              <a:lnSpc>
                <a:spcPts val="4000"/>
              </a:lnSpc>
            </a:pPr>
            <a:r>
              <a:rPr lang="pt-BR" dirty="0" smtClean="0"/>
              <a:t>Ligar/desligar </a:t>
            </a:r>
            <a:r>
              <a:rPr lang="pt-BR" dirty="0"/>
              <a:t>a sincronização de </a:t>
            </a:r>
            <a:r>
              <a:rPr lang="pt-BR" dirty="0" err="1"/>
              <a:t>datasets</a:t>
            </a:r>
            <a:r>
              <a:rPr lang="pt-BR" dirty="0"/>
              <a:t> em tabelas do servidor </a:t>
            </a:r>
            <a:r>
              <a:rPr lang="pt-BR" dirty="0" smtClean="0"/>
              <a:t>fluig</a:t>
            </a:r>
            <a:endParaRPr lang="pt-BR" dirty="0"/>
          </a:p>
          <a:p>
            <a:pPr>
              <a:lnSpc>
                <a:spcPts val="4000"/>
              </a:lnSpc>
            </a:pPr>
            <a:r>
              <a:rPr lang="pt-BR" dirty="0" smtClean="0"/>
              <a:t>Ligar/desligar </a:t>
            </a:r>
            <a:r>
              <a:rPr lang="pt-BR" dirty="0"/>
              <a:t>cache de informações de </a:t>
            </a:r>
            <a:r>
              <a:rPr lang="pt-BR" dirty="0" err="1"/>
              <a:t>datasets</a:t>
            </a:r>
            <a:r>
              <a:rPr lang="pt-BR" dirty="0"/>
              <a:t> em dispositivos </a:t>
            </a:r>
            <a:r>
              <a:rPr lang="pt-BR" dirty="0" smtClean="0"/>
              <a:t>mobile</a:t>
            </a:r>
            <a:endParaRPr lang="pt-BR" dirty="0"/>
          </a:p>
          <a:p>
            <a:pPr>
              <a:lnSpc>
                <a:spcPts val="4000"/>
              </a:lnSpc>
            </a:pPr>
            <a:r>
              <a:rPr lang="pt-BR" dirty="0"/>
              <a:t>Editar agendamentos para os </a:t>
            </a:r>
            <a:r>
              <a:rPr lang="pt-BR" dirty="0" err="1"/>
              <a:t>datasets</a:t>
            </a:r>
            <a:r>
              <a:rPr lang="pt-BR" dirty="0"/>
              <a:t> </a:t>
            </a:r>
            <a:r>
              <a:rPr lang="pt-BR" dirty="0" smtClean="0"/>
              <a:t>sincronizados</a:t>
            </a:r>
            <a:endParaRPr lang="pt-BR" dirty="0"/>
          </a:p>
          <a:p>
            <a:pPr>
              <a:lnSpc>
                <a:spcPts val="4000"/>
              </a:lnSpc>
            </a:pPr>
            <a:r>
              <a:rPr lang="pt-BR" dirty="0"/>
              <a:t>Consultar o </a:t>
            </a:r>
            <a:r>
              <a:rPr lang="pt-BR" dirty="0" smtClean="0"/>
              <a:t>código </a:t>
            </a:r>
            <a:r>
              <a:rPr lang="pt-BR" dirty="0"/>
              <a:t>fonte do </a:t>
            </a:r>
            <a:r>
              <a:rPr lang="pt-BR" dirty="0" err="1" smtClean="0"/>
              <a:t>dataset</a:t>
            </a:r>
            <a:endParaRPr lang="pt-BR" dirty="0"/>
          </a:p>
          <a:p>
            <a:pPr>
              <a:lnSpc>
                <a:spcPts val="4000"/>
              </a:lnSpc>
            </a:pPr>
            <a:r>
              <a:rPr lang="pt-BR" dirty="0"/>
              <a:t>Consultar os dados do </a:t>
            </a:r>
            <a:r>
              <a:rPr lang="pt-BR" dirty="0" err="1"/>
              <a:t>dataset</a:t>
            </a:r>
            <a:endParaRPr lang="pt-BR" dirty="0"/>
          </a:p>
          <a:p>
            <a:pPr>
              <a:lnSpc>
                <a:spcPts val="4000"/>
              </a:lnSpc>
            </a:pPr>
            <a:r>
              <a:rPr lang="pt-BR" dirty="0" smtClean="0"/>
              <a:t>Apagar </a:t>
            </a:r>
            <a:r>
              <a:rPr lang="pt-BR" dirty="0"/>
              <a:t>os dados sincronizados para reiniciar a </a:t>
            </a:r>
            <a:r>
              <a:rPr lang="pt-BR" dirty="0" smtClean="0"/>
              <a:t>sincronização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00" y="4414346"/>
            <a:ext cx="940459" cy="72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1610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Eventos de usuários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1916695" y="5549459"/>
            <a:ext cx="13356907" cy="2443603"/>
          </a:xfrm>
        </p:spPr>
        <p:txBody>
          <a:bodyPr numCol="3"/>
          <a:lstStyle/>
          <a:p>
            <a:pPr>
              <a:spcBef>
                <a:spcPts val="1200"/>
              </a:spcBef>
            </a:pPr>
            <a:r>
              <a:rPr lang="pt-BR" dirty="0" err="1" smtClean="0"/>
              <a:t>beforeCreateUser</a:t>
            </a:r>
            <a:endParaRPr lang="pt-BR" dirty="0" smtClean="0"/>
          </a:p>
          <a:p>
            <a:pPr>
              <a:spcBef>
                <a:spcPts val="1200"/>
              </a:spcBef>
            </a:pPr>
            <a:r>
              <a:rPr lang="pt-BR" dirty="0" err="1" smtClean="0"/>
              <a:t>afterCreateUser</a:t>
            </a:r>
            <a:endParaRPr lang="pt-BR" dirty="0" smtClean="0"/>
          </a:p>
          <a:p>
            <a:pPr>
              <a:spcBef>
                <a:spcPts val="1200"/>
              </a:spcBef>
            </a:pPr>
            <a:r>
              <a:rPr lang="pt-BR" dirty="0" err="1" smtClean="0"/>
              <a:t>beforeUpdateUser</a:t>
            </a:r>
            <a:endParaRPr lang="pt-BR" dirty="0" smtClean="0"/>
          </a:p>
          <a:p>
            <a:pPr>
              <a:spcBef>
                <a:spcPts val="1200"/>
              </a:spcBef>
            </a:pPr>
            <a:r>
              <a:rPr lang="pt-BR" dirty="0" err="1" smtClean="0"/>
              <a:t>afterUpdateUser</a:t>
            </a:r>
            <a:endParaRPr lang="pt-BR" dirty="0" smtClean="0"/>
          </a:p>
          <a:p>
            <a:pPr>
              <a:spcBef>
                <a:spcPts val="1200"/>
              </a:spcBef>
            </a:pPr>
            <a:r>
              <a:rPr lang="pt-BR" dirty="0" err="1" smtClean="0"/>
              <a:t>beforeDeactivateUser</a:t>
            </a:r>
            <a:endParaRPr lang="pt-BR" dirty="0" smtClean="0"/>
          </a:p>
          <a:p>
            <a:pPr>
              <a:spcBef>
                <a:spcPts val="1200"/>
              </a:spcBef>
            </a:pPr>
            <a:r>
              <a:rPr lang="pt-BR" dirty="0" err="1" smtClean="0"/>
              <a:t>afterDeactivateUser</a:t>
            </a:r>
            <a:endParaRPr lang="pt-BR" dirty="0" smtClean="0"/>
          </a:p>
          <a:p>
            <a:pPr>
              <a:spcBef>
                <a:spcPts val="1200"/>
              </a:spcBef>
            </a:pPr>
            <a:r>
              <a:rPr lang="pt-BR" dirty="0" err="1" smtClean="0"/>
              <a:t>beforeActivateUser</a:t>
            </a:r>
            <a:endParaRPr lang="pt-BR" dirty="0" smtClean="0"/>
          </a:p>
          <a:p>
            <a:pPr>
              <a:spcBef>
                <a:spcPts val="1200"/>
              </a:spcBef>
            </a:pPr>
            <a:r>
              <a:rPr lang="pt-BR" dirty="0" err="1" smtClean="0"/>
              <a:t>afterActivateUser</a:t>
            </a:r>
            <a:endParaRPr lang="pt-BR" dirty="0" smtClean="0"/>
          </a:p>
          <a:p>
            <a:pPr>
              <a:spcBef>
                <a:spcPts val="1200"/>
              </a:spcBef>
            </a:pPr>
            <a:r>
              <a:rPr lang="pt-BR" dirty="0" err="1" smtClean="0"/>
              <a:t>beforeLogin</a:t>
            </a:r>
            <a:endParaRPr lang="pt-BR" dirty="0" smtClean="0"/>
          </a:p>
          <a:p>
            <a:pPr>
              <a:spcBef>
                <a:spcPts val="1200"/>
              </a:spcBef>
            </a:pPr>
            <a:r>
              <a:rPr lang="pt-BR" dirty="0" err="1" smtClean="0"/>
              <a:t>afterLogin</a:t>
            </a:r>
            <a:endParaRPr lang="pt-BR" dirty="0" smtClean="0"/>
          </a:p>
          <a:p>
            <a:pPr>
              <a:spcBef>
                <a:spcPts val="1200"/>
              </a:spcBef>
            </a:pPr>
            <a:r>
              <a:rPr lang="pt-BR" dirty="0" err="1" smtClean="0"/>
              <a:t>onLoginError</a:t>
            </a:r>
            <a:endParaRPr lang="pt-BR" dirty="0" smtClean="0"/>
          </a:p>
          <a:p>
            <a:pPr>
              <a:spcBef>
                <a:spcPts val="1200"/>
              </a:spcBef>
            </a:pPr>
            <a:r>
              <a:rPr lang="pt-BR" dirty="0" err="1" smtClean="0"/>
              <a:t>onLogout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16695" y="2133952"/>
            <a:ext cx="127075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 smtClean="0">
                <a:solidFill>
                  <a:srgbClr val="636463"/>
                </a:solidFill>
                <a:latin typeface="Trebuchet MS"/>
                <a:cs typeface="Trebuchet MS"/>
              </a:rPr>
              <a:t>Eventos de usuários são utilizados para definir rotinas que devem ser executadas antes, no momento ou após alguma atividade no sistema</a:t>
            </a:r>
          </a:p>
          <a:p>
            <a:endParaRPr lang="pt-BR" sz="2400" dirty="0" smtClean="0">
              <a:solidFill>
                <a:srgbClr val="636463"/>
              </a:solidFill>
              <a:latin typeface="Trebuchet MS"/>
              <a:cs typeface="Trebuchet MS"/>
            </a:endParaRPr>
          </a:p>
          <a:p>
            <a:pPr>
              <a:lnSpc>
                <a:spcPct val="150000"/>
              </a:lnSpc>
            </a:pPr>
            <a:r>
              <a:rPr lang="pt-BR" sz="2800" dirty="0" smtClean="0">
                <a:solidFill>
                  <a:srgbClr val="636463"/>
                </a:solidFill>
                <a:latin typeface="Trebuchet MS"/>
                <a:cs typeface="Trebuchet MS"/>
              </a:rPr>
              <a:t>O evento </a:t>
            </a:r>
            <a:r>
              <a:rPr lang="pt-BR" sz="2800" b="1" dirty="0" err="1" smtClean="0">
                <a:solidFill>
                  <a:srgbClr val="636463"/>
                </a:solidFill>
                <a:latin typeface="Trebuchet MS"/>
                <a:cs typeface="Trebuchet MS"/>
              </a:rPr>
              <a:t>beforeUpdateUser</a:t>
            </a:r>
            <a:r>
              <a:rPr lang="pt-BR" sz="2800" dirty="0" smtClean="0">
                <a:solidFill>
                  <a:srgbClr val="636463"/>
                </a:solidFill>
                <a:latin typeface="Trebuchet MS"/>
                <a:cs typeface="Trebuchet MS"/>
              </a:rPr>
              <a:t>, por exemplo, pode ser utilizado para bloquear a alteração de campos no perfil do usuário, como telefone, área, função, etc</a:t>
            </a:r>
            <a:r>
              <a:rPr lang="pt-BR" sz="2800" dirty="0">
                <a:solidFill>
                  <a:srgbClr val="636463"/>
                </a:solidFill>
                <a:latin typeface="Trebuchet MS"/>
                <a:cs typeface="Trebuchet MS"/>
              </a:rPr>
              <a:t>.</a:t>
            </a:r>
          </a:p>
        </p:txBody>
      </p:sp>
      <p:sp>
        <p:nvSpPr>
          <p:cNvPr id="9" name="Elipse 8"/>
          <p:cNvSpPr/>
          <p:nvPr/>
        </p:nvSpPr>
        <p:spPr>
          <a:xfrm>
            <a:off x="14214134" y="6098431"/>
            <a:ext cx="1260000" cy="1260000"/>
          </a:xfrm>
          <a:prstGeom prst="ellipse">
            <a:avLst/>
          </a:prstGeom>
          <a:solidFill>
            <a:srgbClr val="F15A22"/>
          </a:solidFill>
          <a:ln w="19050" cap="rnd">
            <a:noFill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8" name="Imagem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7165" y="6278431"/>
            <a:ext cx="913938" cy="90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344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Painel de controle - gerais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2126034" y="2529204"/>
            <a:ext cx="12707565" cy="552767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sz="3200" b="1" dirty="0" smtClean="0"/>
              <a:t>CONTROLE DE LOG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pt-BR" dirty="0" smtClean="0"/>
              <a:t>Registra </a:t>
            </a:r>
            <a:r>
              <a:rPr lang="pt-BR" dirty="0"/>
              <a:t>as ações executadas por um usuário com a finalidade de auxiliar no diagnóstico de situações que estejam prejudicando o uso da </a:t>
            </a:r>
            <a:r>
              <a:rPr lang="pt-BR" dirty="0" smtClean="0"/>
              <a:t>plataforma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Quando o administrador habilita o log para o usuário, o log será criado apenas após a próxima autenticação desse usuário na </a:t>
            </a:r>
            <a:r>
              <a:rPr lang="pt-BR" dirty="0" smtClean="0"/>
              <a:t>plataforma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29" y="4414346"/>
            <a:ext cx="720000" cy="72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3157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processos</a:t>
            </a:r>
            <a:endParaRPr lang="pt-BR" dirty="0"/>
          </a:p>
        </p:txBody>
      </p:sp>
      <p:pic>
        <p:nvPicPr>
          <p:cNvPr id="3" name="Espaço Reservado para Imagem 2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895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358836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Painel de controle - processos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20" y="2134029"/>
            <a:ext cx="10853410" cy="588960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530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Painel de controle - processos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2126035" y="2529204"/>
            <a:ext cx="13198048" cy="5527675"/>
          </a:xfrm>
        </p:spPr>
        <p:txBody>
          <a:bodyPr/>
          <a:lstStyle/>
          <a:p>
            <a:pPr marL="0" indent="0" algn="just">
              <a:buNone/>
            </a:pPr>
            <a:r>
              <a:rPr lang="pt-BR" sz="3200" b="1" dirty="0" smtClean="0"/>
              <a:t>EXPEDIENTES E FERIADOS</a:t>
            </a:r>
          </a:p>
          <a:p>
            <a:pPr marL="0" indent="0" algn="just">
              <a:buNone/>
            </a:pPr>
            <a:endParaRPr lang="pt-BR" b="1" dirty="0" smtClean="0"/>
          </a:p>
          <a:p>
            <a:pPr marL="0" indent="0" algn="just">
              <a:buNone/>
            </a:pPr>
            <a:r>
              <a:rPr lang="pt-BR" dirty="0" smtClean="0"/>
              <a:t>Os </a:t>
            </a:r>
            <a:r>
              <a:rPr lang="pt-BR" b="1" dirty="0"/>
              <a:t>expedientes</a:t>
            </a:r>
            <a:r>
              <a:rPr lang="pt-BR" dirty="0"/>
              <a:t> </a:t>
            </a:r>
            <a:r>
              <a:rPr lang="pt-BR" dirty="0" smtClean="0"/>
              <a:t>– horários em que a empresa está em funcionamento - são </a:t>
            </a:r>
            <a:r>
              <a:rPr lang="pt-BR" dirty="0"/>
              <a:t>considerados no cálculo dos prazos para conclusão de tarefas </a:t>
            </a:r>
            <a:r>
              <a:rPr lang="pt-BR" dirty="0" smtClean="0"/>
              <a:t>nos processos</a:t>
            </a:r>
          </a:p>
          <a:p>
            <a:pPr algn="just"/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O </a:t>
            </a:r>
            <a:r>
              <a:rPr lang="pt-BR" dirty="0"/>
              <a:t>cadastro de </a:t>
            </a:r>
            <a:r>
              <a:rPr lang="pt-BR" b="1" dirty="0" smtClean="0"/>
              <a:t>feriados</a:t>
            </a:r>
            <a:r>
              <a:rPr lang="pt-BR" dirty="0" smtClean="0"/>
              <a:t> funciona </a:t>
            </a:r>
            <a:r>
              <a:rPr lang="pt-BR" dirty="0"/>
              <a:t>como um complemento </a:t>
            </a:r>
            <a:r>
              <a:rPr lang="pt-BR" dirty="0" smtClean="0"/>
              <a:t>ao expediente, evitando </a:t>
            </a:r>
            <a:r>
              <a:rPr lang="pt-BR" dirty="0"/>
              <a:t>que dias sem </a:t>
            </a:r>
            <a:r>
              <a:rPr lang="pt-BR" dirty="0" smtClean="0"/>
              <a:t>atividade na empresa sejam </a:t>
            </a:r>
            <a:r>
              <a:rPr lang="pt-BR" dirty="0"/>
              <a:t>considerados no </a:t>
            </a:r>
            <a:r>
              <a:rPr lang="pt-BR" dirty="0" smtClean="0"/>
              <a:t>cálculo </a:t>
            </a:r>
            <a:r>
              <a:rPr lang="pt-BR" dirty="0"/>
              <a:t>do </a:t>
            </a:r>
            <a:r>
              <a:rPr lang="pt-BR" dirty="0" smtClean="0"/>
              <a:t>prazo</a:t>
            </a:r>
          </a:p>
          <a:p>
            <a:pPr algn="just"/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Caso </a:t>
            </a:r>
            <a:r>
              <a:rPr lang="pt-BR" dirty="0"/>
              <a:t>não tenha sido configurado um expediente para a atividade, será utilizado o expediente configurado para o </a:t>
            </a:r>
            <a:r>
              <a:rPr lang="pt-BR" dirty="0" smtClean="0"/>
              <a:t>processo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46" y="3713758"/>
            <a:ext cx="660259" cy="720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076" y="5155324"/>
            <a:ext cx="720129" cy="720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076" y="6612656"/>
            <a:ext cx="720000" cy="72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862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Administração geral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Treinamento funcional</a:t>
            </a:r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146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Painel de controle - processos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2126034" y="2529204"/>
            <a:ext cx="12707565" cy="5527675"/>
          </a:xfrm>
        </p:spPr>
        <p:txBody>
          <a:bodyPr/>
          <a:lstStyle/>
          <a:p>
            <a:pPr marL="0" indent="0" algn="just">
              <a:buNone/>
            </a:pPr>
            <a:r>
              <a:rPr lang="pt-BR" sz="3200" b="1" dirty="0" smtClean="0"/>
              <a:t>VALOR HORA USUÁRIO</a:t>
            </a:r>
            <a:endParaRPr lang="pt-BR" sz="3200" b="1" dirty="0"/>
          </a:p>
          <a:p>
            <a:pPr algn="just"/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O </a:t>
            </a:r>
            <a:r>
              <a:rPr lang="pt-BR" b="1" dirty="0"/>
              <a:t>Valor Hora Usuário </a:t>
            </a:r>
            <a:r>
              <a:rPr lang="pt-BR" dirty="0"/>
              <a:t>corresponde ao custo por hora de um usuário, ou seja, é o valor pago por hora para este </a:t>
            </a:r>
            <a:r>
              <a:rPr lang="pt-BR" dirty="0" smtClean="0"/>
              <a:t>usuário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As informações cadastradas neste painel podem ser extraídas através de relatório BIRT ou consultadas nas solicitações</a:t>
            </a:r>
            <a:endParaRPr lang="pt-BR" dirty="0"/>
          </a:p>
          <a:p>
            <a:pPr algn="just"/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167" y="3704896"/>
            <a:ext cx="681569" cy="72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057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Painel de controle - processos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2126034" y="2529204"/>
            <a:ext cx="12707565" cy="5527675"/>
          </a:xfrm>
        </p:spPr>
        <p:txBody>
          <a:bodyPr/>
          <a:lstStyle/>
          <a:p>
            <a:pPr marL="0" indent="0" algn="just">
              <a:buNone/>
            </a:pPr>
            <a:r>
              <a:rPr lang="pt-BR" sz="3200" b="1" dirty="0" smtClean="0"/>
              <a:t>TEMAS DE FORMULÁRIOS</a:t>
            </a:r>
            <a:endParaRPr lang="pt-BR" sz="3200" b="1" dirty="0"/>
          </a:p>
          <a:p>
            <a:pPr algn="just"/>
            <a:endParaRPr lang="pt-BR" sz="2400" dirty="0" smtClean="0"/>
          </a:p>
          <a:p>
            <a:pPr marL="0" indent="0" algn="just">
              <a:buNone/>
            </a:pPr>
            <a:r>
              <a:rPr lang="pt-BR" dirty="0"/>
              <a:t>Temas de formulários são estilos que podem ser aplicados aos formulários que são criados em processos para personalizar sua </a:t>
            </a:r>
            <a:r>
              <a:rPr lang="pt-BR" dirty="0" smtClean="0"/>
              <a:t>aparência: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sz="3200" b="1" dirty="0" smtClean="0"/>
              <a:t>GERADOR DE IMAGEM DE PROCESSO</a:t>
            </a:r>
          </a:p>
          <a:p>
            <a:pPr marL="0" indent="0" algn="just">
              <a:buNone/>
            </a:pPr>
            <a:endParaRPr lang="pt-BR" sz="2400" b="1" dirty="0"/>
          </a:p>
          <a:p>
            <a:pPr marL="0" indent="0" algn="just">
              <a:buNone/>
            </a:pPr>
            <a:r>
              <a:rPr lang="pt-BR" dirty="0" smtClean="0"/>
              <a:t>Recurso para gerar as </a:t>
            </a:r>
            <a:r>
              <a:rPr lang="pt-BR" dirty="0"/>
              <a:t>imagens </a:t>
            </a:r>
            <a:r>
              <a:rPr lang="pt-BR" dirty="0" smtClean="0"/>
              <a:t>de processos </a:t>
            </a:r>
            <a:r>
              <a:rPr lang="pt-BR" dirty="0"/>
              <a:t>convertidos do </a:t>
            </a:r>
            <a:r>
              <a:rPr lang="pt-BR" dirty="0" smtClean="0"/>
              <a:t>ECM 3.00 </a:t>
            </a:r>
            <a:r>
              <a:rPr lang="pt-BR" dirty="0"/>
              <a:t>para </a:t>
            </a:r>
            <a:r>
              <a:rPr lang="pt-BR" dirty="0" smtClean="0"/>
              <a:t>o fluig</a:t>
            </a:r>
            <a:endParaRPr lang="pt-BR" b="1" dirty="0" smtClean="0"/>
          </a:p>
          <a:p>
            <a:pPr marL="0" indent="0" algn="just">
              <a:buNone/>
            </a:pPr>
            <a:endParaRPr lang="pt-BR" b="1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algn="just"/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36" y="3679103"/>
            <a:ext cx="693187" cy="720000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1238666" y="6337727"/>
            <a:ext cx="813257" cy="792000"/>
            <a:chOff x="1238666" y="6700344"/>
            <a:chExt cx="813257" cy="792000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923" y="6700344"/>
              <a:ext cx="720000" cy="720000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8666" y="7060344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</p:pic>
      </p:grpSp>
      <p:pic>
        <p:nvPicPr>
          <p:cNvPr id="10" name="Imagem 9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4721" y="4034635"/>
            <a:ext cx="438667" cy="432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645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FFFF"/>
                </a:solidFill>
              </a:rPr>
              <a:t>documentos</a:t>
            </a:r>
            <a:endParaRPr lang="pt-BR" b="1" dirty="0">
              <a:solidFill>
                <a:srgbClr val="FFFFFF"/>
              </a:solidFill>
            </a:endParaRPr>
          </a:p>
        </p:txBody>
      </p:sp>
      <p:pic>
        <p:nvPicPr>
          <p:cNvPr id="3" name="Espaço Reservado para Imagem 2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" b="1886"/>
          <a:stretch>
            <a:fillRect/>
          </a:stretch>
        </p:blipFill>
        <p:spPr>
          <a:xfrm>
            <a:off x="2785088" y="3813066"/>
            <a:ext cx="1449799" cy="14760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396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  <p:bldLst>
      <p:bldP spid="9" grpId="0" build="p">
        <p:tmplLst>
          <p:tmpl lvl="1">
            <p:tnLst>
              <p:par>
                <p:cTn presetID="1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down)">
                      <p:cBhvr>
                        <p:cTn dur="3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Painel de controle - documentos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20" y="2328994"/>
            <a:ext cx="10853410" cy="5499669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3597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Painel de controle - documentos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2126035" y="2529205"/>
            <a:ext cx="8153082" cy="5385086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 smtClean="0"/>
              <a:t>ADAPTERS E APLICATIVOS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 algn="just">
              <a:lnSpc>
                <a:spcPts val="3500"/>
              </a:lnSpc>
              <a:spcBef>
                <a:spcPts val="600"/>
              </a:spcBef>
              <a:buNone/>
            </a:pPr>
            <a:r>
              <a:rPr lang="pt-BR" dirty="0"/>
              <a:t>Os </a:t>
            </a:r>
            <a:r>
              <a:rPr lang="pt-BR" b="1" dirty="0"/>
              <a:t>aplicativos</a:t>
            </a:r>
            <a:r>
              <a:rPr lang="pt-BR" dirty="0"/>
              <a:t> são programas que podem ser cadastrados e acessados por meio </a:t>
            </a:r>
            <a:r>
              <a:rPr lang="pt-BR" dirty="0" smtClean="0"/>
              <a:t>da plataforma, </a:t>
            </a:r>
            <a:r>
              <a:rPr lang="pt-BR" dirty="0"/>
              <a:t>enquanto os </a:t>
            </a:r>
            <a:r>
              <a:rPr lang="pt-BR" b="1" dirty="0"/>
              <a:t>adapters</a:t>
            </a:r>
            <a:r>
              <a:rPr lang="pt-BR" dirty="0"/>
              <a:t> são componentes Java responsáveis pela comunicação do </a:t>
            </a:r>
            <a:r>
              <a:rPr lang="pt-BR" dirty="0" smtClean="0"/>
              <a:t>fluig com </a:t>
            </a:r>
            <a:r>
              <a:rPr lang="pt-BR" dirty="0"/>
              <a:t>o aplicativo a ser </a:t>
            </a:r>
            <a:r>
              <a:rPr lang="pt-BR" dirty="0" smtClean="0"/>
              <a:t>executado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algn="just">
              <a:lnSpc>
                <a:spcPts val="3000"/>
              </a:lnSpc>
            </a:pPr>
            <a:r>
              <a:rPr lang="pt-BR" dirty="0" smtClean="0"/>
              <a:t>Datasul 11: </a:t>
            </a:r>
          </a:p>
          <a:p>
            <a:pPr algn="just">
              <a:lnSpc>
                <a:spcPts val="3000"/>
              </a:lnSpc>
            </a:pPr>
            <a:r>
              <a:rPr lang="pt-BR" dirty="0" smtClean="0"/>
              <a:t>EMS: 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703" y="3498488"/>
            <a:ext cx="3563150" cy="3589107"/>
          </a:xfrm>
          <a:prstGeom prst="rect">
            <a:avLst/>
          </a:prstGeom>
        </p:spPr>
      </p:pic>
      <p:pic>
        <p:nvPicPr>
          <p:cNvPr id="6" name="Imagem 5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687" y="6419112"/>
            <a:ext cx="438667" cy="432000"/>
          </a:xfrm>
          <a:prstGeom prst="rect">
            <a:avLst/>
          </a:prstGeom>
        </p:spPr>
      </p:pic>
      <p:pic>
        <p:nvPicPr>
          <p:cNvPr id="8" name="Imagem 7">
            <a:hlinkClick r:id="rId6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011" y="6891522"/>
            <a:ext cx="438667" cy="432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2053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Painel de controle - documentos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2126035" y="2529204"/>
            <a:ext cx="8056880" cy="4095347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 smtClean="0"/>
              <a:t>ASSUNTOS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pt-BR" b="1" dirty="0" smtClean="0"/>
          </a:p>
          <a:p>
            <a:pPr marL="0" indent="0" algn="just">
              <a:lnSpc>
                <a:spcPts val="3500"/>
              </a:lnSpc>
              <a:spcBef>
                <a:spcPts val="0"/>
              </a:spcBef>
              <a:buNone/>
            </a:pPr>
            <a:r>
              <a:rPr lang="pt-BR" dirty="0" smtClean="0">
                <a:latin typeface="Trebuchet MS" pitchFamily="34" charset="0"/>
              </a:rPr>
              <a:t>O cadastro de </a:t>
            </a:r>
            <a:r>
              <a:rPr lang="pt-BR" b="1" dirty="0" smtClean="0">
                <a:latin typeface="Trebuchet MS" pitchFamily="34" charset="0"/>
              </a:rPr>
              <a:t>assuntos</a:t>
            </a:r>
            <a:r>
              <a:rPr lang="pt-BR" dirty="0" smtClean="0">
                <a:latin typeface="Trebuchet MS" pitchFamily="34" charset="0"/>
              </a:rPr>
              <a:t> é utilizado para </a:t>
            </a:r>
            <a:r>
              <a:rPr lang="pt-BR" b="1" dirty="0" smtClean="0">
                <a:latin typeface="Trebuchet MS" pitchFamily="34" charset="0"/>
              </a:rPr>
              <a:t>notificar</a:t>
            </a:r>
            <a:r>
              <a:rPr lang="pt-BR" dirty="0" smtClean="0">
                <a:latin typeface="Trebuchet MS" pitchFamily="34" charset="0"/>
              </a:rPr>
              <a:t> interessados quando da publicação, atualização ou eliminação de um documento</a:t>
            </a:r>
          </a:p>
          <a:p>
            <a:pPr marL="0" indent="0" algn="just">
              <a:lnSpc>
                <a:spcPts val="3500"/>
              </a:lnSpc>
              <a:spcBef>
                <a:spcPts val="0"/>
              </a:spcBef>
              <a:buNone/>
            </a:pPr>
            <a:endParaRPr lang="pt-BR" dirty="0" smtClean="0">
              <a:latin typeface="Trebuchet MS" pitchFamily="34" charset="0"/>
            </a:endParaRPr>
          </a:p>
          <a:p>
            <a:pPr marL="0" indent="0" algn="just">
              <a:lnSpc>
                <a:spcPts val="3500"/>
              </a:lnSpc>
              <a:spcBef>
                <a:spcPts val="0"/>
              </a:spcBef>
              <a:buNone/>
            </a:pPr>
            <a:r>
              <a:rPr lang="pt-BR" dirty="0" smtClean="0"/>
              <a:t>O </a:t>
            </a:r>
            <a:r>
              <a:rPr lang="pt-BR" dirty="0"/>
              <a:t>assunto deve </a:t>
            </a:r>
            <a:r>
              <a:rPr lang="pt-BR" dirty="0" smtClean="0"/>
              <a:t>ser relacionado </a:t>
            </a:r>
            <a:r>
              <a:rPr lang="pt-BR" dirty="0"/>
              <a:t>ao Documento </a:t>
            </a:r>
            <a:r>
              <a:rPr lang="pt-BR" dirty="0" smtClean="0"/>
              <a:t>publicado </a:t>
            </a:r>
            <a:r>
              <a:rPr lang="pt-BR" dirty="0"/>
              <a:t>e aos </a:t>
            </a:r>
            <a:r>
              <a:rPr lang="pt-BR" dirty="0" smtClean="0"/>
              <a:t>Usuários</a:t>
            </a:r>
            <a:endParaRPr lang="pt-BR" dirty="0" smtClean="0">
              <a:latin typeface="Trebuchet MS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703" y="3245368"/>
            <a:ext cx="3563150" cy="266301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73" y="5568262"/>
            <a:ext cx="720000" cy="72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363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Painel de controle - documentos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2126035" y="2529204"/>
            <a:ext cx="9455589" cy="5463859"/>
          </a:xfrm>
        </p:spPr>
        <p:txBody>
          <a:bodyPr/>
          <a:lstStyle/>
          <a:p>
            <a:pPr marL="0" indent="0" algn="just">
              <a:buNone/>
            </a:pPr>
            <a:r>
              <a:rPr lang="pt-BR" sz="3200" b="1" dirty="0" smtClean="0"/>
              <a:t>COTAS</a:t>
            </a:r>
          </a:p>
          <a:p>
            <a:pPr marL="0" indent="0" algn="just">
              <a:buNone/>
            </a:pPr>
            <a:endParaRPr lang="pt-BR" b="1" dirty="0"/>
          </a:p>
          <a:p>
            <a:pPr marL="0" indent="0" algn="just">
              <a:lnSpc>
                <a:spcPts val="3600"/>
              </a:lnSpc>
              <a:spcBef>
                <a:spcPts val="600"/>
              </a:spcBef>
              <a:buNone/>
            </a:pPr>
            <a:r>
              <a:rPr lang="pt-BR" dirty="0" smtClean="0"/>
              <a:t>O </a:t>
            </a:r>
            <a:r>
              <a:rPr lang="pt-BR" b="1" dirty="0" smtClean="0"/>
              <a:t>controle de cotas</a:t>
            </a:r>
            <a:r>
              <a:rPr lang="pt-BR" dirty="0" smtClean="0"/>
              <a:t> é responsável por limitar o armazenamento nas pastas do GED e Meus documentos</a:t>
            </a:r>
          </a:p>
          <a:p>
            <a:pPr marL="0" indent="0" algn="just">
              <a:lnSpc>
                <a:spcPts val="3600"/>
              </a:lnSpc>
              <a:spcBef>
                <a:spcPts val="600"/>
              </a:spcBef>
              <a:buNone/>
            </a:pPr>
            <a:endParaRPr lang="pt-BR" dirty="0"/>
          </a:p>
          <a:p>
            <a:pPr marL="0" indent="0" algn="just">
              <a:lnSpc>
                <a:spcPts val="3600"/>
              </a:lnSpc>
              <a:spcBef>
                <a:spcPts val="600"/>
              </a:spcBef>
              <a:buNone/>
            </a:pPr>
            <a:r>
              <a:rPr lang="pt-BR" dirty="0" smtClean="0"/>
              <a:t>É possível definir cotas específicas nas propriedades das pastas e no cadastro dos usuários</a:t>
            </a:r>
          </a:p>
          <a:p>
            <a:pPr marL="0" indent="0" algn="just">
              <a:lnSpc>
                <a:spcPts val="3600"/>
              </a:lnSpc>
              <a:spcBef>
                <a:spcPts val="600"/>
              </a:spcBef>
              <a:buNone/>
            </a:pPr>
            <a:endParaRPr lang="pt-BR" dirty="0"/>
          </a:p>
          <a:p>
            <a:pPr marL="0" indent="0" algn="just">
              <a:lnSpc>
                <a:spcPts val="3600"/>
              </a:lnSpc>
              <a:spcBef>
                <a:spcPts val="600"/>
              </a:spcBef>
              <a:buNone/>
            </a:pPr>
            <a:r>
              <a:rPr lang="pt-BR" dirty="0"/>
              <a:t>Para atribuir cotas específicas para </a:t>
            </a:r>
            <a:r>
              <a:rPr lang="pt-BR" dirty="0" smtClean="0"/>
              <a:t>pastas </a:t>
            </a:r>
            <a:r>
              <a:rPr lang="pt-BR" dirty="0"/>
              <a:t>filhas, é necessário que a cota da pasta pai seja ilimitada (valor 0)</a:t>
            </a:r>
            <a:endParaRPr lang="pt-BR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3625" y="3497133"/>
            <a:ext cx="3528000" cy="352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813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Painel de controle - documentos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2335720"/>
            <a:ext cx="10058400" cy="5657343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Elipse 4"/>
          <p:cNvSpPr/>
          <p:nvPr/>
        </p:nvSpPr>
        <p:spPr>
          <a:xfrm>
            <a:off x="12524025" y="7110249"/>
            <a:ext cx="1260000" cy="1260000"/>
          </a:xfrm>
          <a:prstGeom prst="ellipse">
            <a:avLst/>
          </a:prstGeom>
          <a:solidFill>
            <a:schemeClr val="accent1"/>
          </a:solidFill>
          <a:ln w="19050" cap="rnd">
            <a:solidFill>
              <a:schemeClr val="accent1"/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 dirty="0" smtClean="0">
                <a:solidFill>
                  <a:srgbClr val="FFFFFF"/>
                </a:solidFill>
                <a:latin typeface="Trebuchet MS"/>
                <a:cs typeface="Trebuchet MS"/>
              </a:rPr>
              <a:t>GIF</a:t>
            </a:r>
            <a:endParaRPr lang="pt-BR" b="1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462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colaboração</a:t>
            </a:r>
            <a:endParaRPr lang="pt-BR" dirty="0"/>
          </a:p>
        </p:txBody>
      </p:sp>
      <p:pic>
        <p:nvPicPr>
          <p:cNvPr id="4" name="Espaço Reservado para Imagem 3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789" y="3875009"/>
            <a:ext cx="1509422" cy="1381281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1066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Painel de controle - colaboração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421" y="2134029"/>
            <a:ext cx="10712808" cy="5889599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5830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administrador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99655" y="2529204"/>
            <a:ext cx="11933476" cy="5527675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2400"/>
              </a:spcBef>
            </a:pPr>
            <a:r>
              <a:rPr lang="pt-BR" dirty="0" smtClean="0"/>
              <a:t>Possui </a:t>
            </a:r>
            <a:r>
              <a:rPr lang="pt-BR" dirty="0"/>
              <a:t>permissão para utilizar o Painel de Controle, por onde se administra toda a </a:t>
            </a:r>
            <a:r>
              <a:rPr lang="pt-BR" dirty="0" smtClean="0"/>
              <a:t>plataforma</a:t>
            </a:r>
          </a:p>
          <a:p>
            <a:pPr algn="just">
              <a:lnSpc>
                <a:spcPct val="150000"/>
              </a:lnSpc>
              <a:spcBef>
                <a:spcPts val="2400"/>
              </a:spcBef>
            </a:pPr>
            <a:r>
              <a:rPr lang="pt-BR" dirty="0" smtClean="0"/>
              <a:t>Dispõe de acesso </a:t>
            </a:r>
            <a:r>
              <a:rPr lang="pt-BR" dirty="0"/>
              <a:t>total no </a:t>
            </a:r>
            <a:r>
              <a:rPr lang="pt-BR" dirty="0" smtClean="0"/>
              <a:t>produto, </a:t>
            </a:r>
            <a:r>
              <a:rPr lang="pt-BR" b="1" dirty="0"/>
              <a:t>exceto </a:t>
            </a:r>
            <a:r>
              <a:rPr lang="pt-BR" dirty="0" smtClean="0"/>
              <a:t>à </a:t>
            </a:r>
            <a:r>
              <a:rPr lang="pt-BR" dirty="0"/>
              <a:t>pasta Meus Documentos e a movimentação de tarefas de outros </a:t>
            </a:r>
            <a:r>
              <a:rPr lang="pt-BR" dirty="0" smtClean="0"/>
              <a:t>usuários</a:t>
            </a:r>
            <a:endParaRPr lang="pt-BR" dirty="0"/>
          </a:p>
          <a:p>
            <a:pPr algn="just">
              <a:lnSpc>
                <a:spcPct val="150000"/>
              </a:lnSpc>
              <a:spcBef>
                <a:spcPts val="2400"/>
              </a:spcBef>
            </a:pPr>
            <a:r>
              <a:rPr lang="pt-BR" dirty="0" smtClean="0"/>
              <a:t>Mesmo </a:t>
            </a:r>
            <a:r>
              <a:rPr lang="pt-BR" dirty="0"/>
              <a:t>que </a:t>
            </a:r>
            <a:r>
              <a:rPr lang="pt-BR" dirty="0" smtClean="0"/>
              <a:t>não </a:t>
            </a:r>
            <a:r>
              <a:rPr lang="pt-BR" dirty="0"/>
              <a:t>esteja cadastrado no grupo </a:t>
            </a:r>
            <a:r>
              <a:rPr lang="pt-BR" dirty="0" smtClean="0"/>
              <a:t>de segurança </a:t>
            </a:r>
            <a:r>
              <a:rPr lang="pt-BR" dirty="0"/>
              <a:t>de uma determinada </a:t>
            </a:r>
            <a:r>
              <a:rPr lang="pt-BR" dirty="0" smtClean="0"/>
              <a:t>recurso do </a:t>
            </a:r>
            <a:r>
              <a:rPr lang="pt-BR" dirty="0"/>
              <a:t>produto, ele terá </a:t>
            </a:r>
            <a:r>
              <a:rPr lang="pt-BR" dirty="0" smtClean="0"/>
              <a:t>acesso, pois </a:t>
            </a:r>
            <a:r>
              <a:rPr lang="pt-BR" dirty="0"/>
              <a:t>é um usuário </a:t>
            </a:r>
            <a:r>
              <a:rPr lang="pt-BR" dirty="0" smtClean="0"/>
              <a:t>administrador</a:t>
            </a:r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115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Painel de controle - colaboração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2126035" y="2773745"/>
            <a:ext cx="7853537" cy="4549513"/>
          </a:xfrm>
        </p:spPr>
        <p:txBody>
          <a:bodyPr/>
          <a:lstStyle/>
          <a:p>
            <a:pPr marL="0" indent="0" algn="just">
              <a:buNone/>
            </a:pPr>
            <a:r>
              <a:rPr lang="pt-BR" sz="3200" b="1" dirty="0" smtClean="0"/>
              <a:t>PALAVRAS RESTRITAS</a:t>
            </a:r>
          </a:p>
          <a:p>
            <a:pPr marL="0" indent="0" algn="just">
              <a:buNone/>
            </a:pPr>
            <a:endParaRPr lang="pt-BR" sz="3200" b="1" dirty="0"/>
          </a:p>
          <a:p>
            <a:pPr marL="0" indent="0" algn="just">
              <a:buNone/>
            </a:pPr>
            <a:r>
              <a:rPr lang="pt-BR" dirty="0" smtClean="0"/>
              <a:t>Permite </a:t>
            </a:r>
            <a:r>
              <a:rPr lang="pt-BR" dirty="0"/>
              <a:t>incluir </a:t>
            </a:r>
            <a:r>
              <a:rPr lang="pt-BR" dirty="0" smtClean="0"/>
              <a:t>palavras que </a:t>
            </a:r>
            <a:r>
              <a:rPr lang="pt-BR" dirty="0"/>
              <a:t>não devem ser </a:t>
            </a:r>
            <a:r>
              <a:rPr lang="pt-BR" dirty="0" smtClean="0"/>
              <a:t>publicadas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Quando </a:t>
            </a:r>
            <a:r>
              <a:rPr lang="pt-BR" dirty="0"/>
              <a:t>o usuário utilizar estas palavras </a:t>
            </a:r>
            <a:r>
              <a:rPr lang="pt-BR" dirty="0" smtClean="0"/>
              <a:t>em </a:t>
            </a:r>
            <a:r>
              <a:rPr lang="pt-BR" dirty="0"/>
              <a:t>alguma </a:t>
            </a:r>
            <a:r>
              <a:rPr lang="pt-BR" dirty="0" smtClean="0"/>
              <a:t>publicação, </a:t>
            </a:r>
            <a:r>
              <a:rPr lang="pt-BR" dirty="0"/>
              <a:t>automaticamente ela será </a:t>
            </a:r>
            <a:r>
              <a:rPr lang="pt-BR" b="1" dirty="0"/>
              <a:t>denunciada</a:t>
            </a:r>
            <a:r>
              <a:rPr lang="pt-BR" dirty="0"/>
              <a:t> pelo </a:t>
            </a:r>
            <a:r>
              <a:rPr lang="pt-BR" dirty="0" smtClean="0"/>
              <a:t>sistema e não </a:t>
            </a:r>
            <a:r>
              <a:rPr lang="pt-BR" dirty="0"/>
              <a:t>será exibida </a:t>
            </a:r>
            <a:r>
              <a:rPr lang="pt-BR" dirty="0" smtClean="0"/>
              <a:t>na timeline</a:t>
            </a:r>
            <a:endParaRPr lang="pt-BR" b="1" dirty="0"/>
          </a:p>
        </p:txBody>
      </p:sp>
      <p:pic>
        <p:nvPicPr>
          <p:cNvPr id="5" name="Espaço Reservado para Imagem 4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4" r="-1136"/>
          <a:stretch/>
        </p:blipFill>
        <p:spPr>
          <a:xfrm>
            <a:off x="10326414" y="2798501"/>
            <a:ext cx="4595008" cy="45000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6941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Painel de controle – colaboração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2126035" y="2378841"/>
            <a:ext cx="8468393" cy="5527675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 smtClean="0"/>
              <a:t>DENÚNCIAS</a:t>
            </a:r>
          </a:p>
          <a:p>
            <a:pPr marL="0" indent="0">
              <a:buNone/>
            </a:pPr>
            <a:endParaRPr lang="pt-BR" sz="3200" b="1" dirty="0"/>
          </a:p>
          <a:p>
            <a:pPr marL="0" indent="0" algn="just">
              <a:lnSpc>
                <a:spcPts val="3500"/>
              </a:lnSpc>
              <a:buNone/>
            </a:pPr>
            <a:r>
              <a:rPr lang="pt-BR" dirty="0"/>
              <a:t>A partir deste recurso é possível acompanhar </a:t>
            </a:r>
            <a:r>
              <a:rPr lang="pt-BR" dirty="0" smtClean="0"/>
              <a:t>as denúncias </a:t>
            </a:r>
            <a:r>
              <a:rPr lang="pt-BR" dirty="0"/>
              <a:t>feitas e tomar uma decisão sobre elas, possibilitando revogá-las ou </a:t>
            </a:r>
            <a:r>
              <a:rPr lang="pt-BR" dirty="0" smtClean="0"/>
              <a:t>arquivá-las</a:t>
            </a:r>
          </a:p>
          <a:p>
            <a:pPr marL="0" indent="0" algn="just">
              <a:lnSpc>
                <a:spcPts val="3500"/>
              </a:lnSpc>
              <a:buNone/>
            </a:pPr>
            <a:endParaRPr lang="pt-BR" dirty="0" smtClean="0"/>
          </a:p>
          <a:p>
            <a:pPr marL="0" indent="0" algn="just">
              <a:lnSpc>
                <a:spcPts val="3500"/>
              </a:lnSpc>
              <a:buNone/>
            </a:pPr>
            <a:r>
              <a:rPr lang="pt-BR" dirty="0" smtClean="0"/>
              <a:t>Além </a:t>
            </a:r>
            <a:r>
              <a:rPr lang="pt-BR" dirty="0"/>
              <a:t>disso, é possível acompanhar quais são os usuários mais denunciados e os usuários que mais </a:t>
            </a:r>
            <a:r>
              <a:rPr lang="pt-BR" dirty="0" smtClean="0"/>
              <a:t>denunciaram</a:t>
            </a:r>
            <a:endParaRPr lang="pt-BR" b="1" dirty="0" smtClean="0"/>
          </a:p>
        </p:txBody>
      </p:sp>
      <p:pic>
        <p:nvPicPr>
          <p:cNvPr id="5" name="Espaço Reservado para Imagem 4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805" y="2892678"/>
            <a:ext cx="3204121" cy="45000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93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Painel de controle – colaboração</a:t>
            </a:r>
          </a:p>
        </p:txBody>
      </p:sp>
      <p:pic>
        <p:nvPicPr>
          <p:cNvPr id="5" name="Espaço Reservado para Imagem 4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37" b="-8537"/>
          <a:stretch/>
        </p:blipFill>
        <p:spPr/>
      </p:pic>
      <p:sp>
        <p:nvSpPr>
          <p:cNvPr id="7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2126035" y="2378841"/>
            <a:ext cx="7790475" cy="5527675"/>
          </a:xfrm>
        </p:spPr>
        <p:txBody>
          <a:bodyPr/>
          <a:lstStyle/>
          <a:p>
            <a:pPr marL="0" indent="0" algn="just">
              <a:buNone/>
            </a:pPr>
            <a:r>
              <a:rPr lang="pt-BR" sz="3200" b="1" dirty="0" smtClean="0"/>
              <a:t>CONVITE DE USUÁRIOS</a:t>
            </a:r>
          </a:p>
          <a:p>
            <a:pPr marL="0" indent="0" algn="just">
              <a:buNone/>
            </a:pPr>
            <a:endParaRPr lang="pt-BR" sz="3200" b="1" dirty="0"/>
          </a:p>
          <a:p>
            <a:pPr marL="0" indent="0" algn="just">
              <a:lnSpc>
                <a:spcPts val="3600"/>
              </a:lnSpc>
              <a:buNone/>
            </a:pPr>
            <a:r>
              <a:rPr lang="pt-BR" dirty="0" smtClean="0"/>
              <a:t>O administrador pode adicionar </a:t>
            </a:r>
            <a:r>
              <a:rPr lang="pt-BR" dirty="0"/>
              <a:t>novas pessoas ao sistema </a:t>
            </a:r>
            <a:r>
              <a:rPr lang="pt-BR" dirty="0" smtClean="0"/>
              <a:t>cadastrando </a:t>
            </a:r>
            <a:r>
              <a:rPr lang="pt-BR" dirty="0"/>
              <a:t>o e-mail do usuário que será </a:t>
            </a:r>
            <a:r>
              <a:rPr lang="pt-BR" dirty="0" smtClean="0"/>
              <a:t>convidado</a:t>
            </a:r>
            <a:endParaRPr lang="pt-BR" dirty="0"/>
          </a:p>
          <a:p>
            <a:pPr marL="0" indent="0" algn="just">
              <a:lnSpc>
                <a:spcPts val="3600"/>
              </a:lnSpc>
              <a:buNone/>
            </a:pPr>
            <a:endParaRPr lang="pt-BR" dirty="0" smtClean="0"/>
          </a:p>
          <a:p>
            <a:pPr marL="0" indent="0" algn="just">
              <a:lnSpc>
                <a:spcPts val="3600"/>
              </a:lnSpc>
              <a:buNone/>
            </a:pPr>
            <a:r>
              <a:rPr lang="pt-BR" dirty="0" smtClean="0"/>
              <a:t>Posteriormente o convidado realizará </a:t>
            </a:r>
            <a:r>
              <a:rPr lang="pt-BR" dirty="0"/>
              <a:t>seu cadastro e terá acesso </a:t>
            </a:r>
            <a:r>
              <a:rPr lang="pt-BR" b="1" dirty="0"/>
              <a:t>exclusivamente</a:t>
            </a:r>
            <a:r>
              <a:rPr lang="pt-BR" dirty="0"/>
              <a:t> </a:t>
            </a:r>
            <a:r>
              <a:rPr lang="pt-BR" dirty="0" smtClean="0"/>
              <a:t>aos recursos sociais</a:t>
            </a:r>
            <a:r>
              <a:rPr lang="pt-BR" dirty="0"/>
              <a:t>, podendo interagir com demais usuários e </a:t>
            </a:r>
            <a:r>
              <a:rPr lang="pt-BR" dirty="0" smtClean="0"/>
              <a:t>participar de </a:t>
            </a:r>
            <a:r>
              <a:rPr lang="pt-BR" dirty="0"/>
              <a:t>comunidades</a:t>
            </a:r>
            <a:endParaRPr lang="pt-BR" b="1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826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Painel de controle - colaboração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2126033" y="2387600"/>
            <a:ext cx="13415591" cy="4644106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 smtClean="0"/>
              <a:t>COMUNIDADES</a:t>
            </a:r>
          </a:p>
          <a:p>
            <a:pPr marL="0" indent="0">
              <a:buNone/>
            </a:pPr>
            <a:endParaRPr lang="pt-BR" b="1" dirty="0"/>
          </a:p>
          <a:p>
            <a:pPr marL="0" indent="0" algn="just">
              <a:lnSpc>
                <a:spcPts val="3500"/>
              </a:lnSpc>
              <a:buNone/>
            </a:pPr>
            <a:r>
              <a:rPr lang="pt-BR" dirty="0" smtClean="0"/>
              <a:t>As </a:t>
            </a:r>
            <a:r>
              <a:rPr lang="pt-BR" b="1" dirty="0" smtClean="0"/>
              <a:t>comunidades</a:t>
            </a:r>
            <a:r>
              <a:rPr lang="pt-BR" dirty="0" smtClean="0"/>
              <a:t> promovem maior colaboração e engajamento entre os participantes da empresa, podendo ser contextualizadas, por exemplo, por áreas, projetos ou hierarquia</a:t>
            </a:r>
            <a:endParaRPr lang="pt-BR" dirty="0"/>
          </a:p>
          <a:p>
            <a:pPr marL="0" indent="0" algn="just">
              <a:lnSpc>
                <a:spcPts val="3500"/>
              </a:lnSpc>
              <a:buNone/>
            </a:pPr>
            <a:endParaRPr lang="pt-BR" dirty="0" smtClean="0"/>
          </a:p>
          <a:p>
            <a:pPr marL="0" indent="0" algn="just">
              <a:lnSpc>
                <a:spcPts val="3500"/>
              </a:lnSpc>
              <a:buNone/>
            </a:pPr>
            <a:r>
              <a:rPr lang="pt-BR" dirty="0" smtClean="0"/>
              <a:t>O administrador da empresa pode definir um usuário comum como </a:t>
            </a:r>
            <a:r>
              <a:rPr lang="pt-BR" b="1" dirty="0" smtClean="0"/>
              <a:t>administrador da comunidade</a:t>
            </a:r>
            <a:r>
              <a:rPr lang="pt-BR" dirty="0" smtClean="0"/>
              <a:t> para que este defina a visibilidade, convide participantes, moderadores e configure os diretórios de conteúdo da comunidade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88" y="3852000"/>
            <a:ext cx="889156" cy="72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01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Painel de controle - colaboração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2126033" y="2529204"/>
            <a:ext cx="13415591" cy="5527675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 smtClean="0"/>
              <a:t>COMUNIDADES - NÍVEIS DE VISIBILIDADE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lnSpc>
                <a:spcPct val="150000"/>
              </a:lnSpc>
              <a:buNone/>
            </a:pPr>
            <a:r>
              <a:rPr lang="pt-BR" b="1" dirty="0" smtClean="0"/>
              <a:t>Requer aprovação: </a:t>
            </a:r>
            <a:r>
              <a:rPr lang="pt-BR" dirty="0" smtClean="0"/>
              <a:t>determina </a:t>
            </a:r>
            <a:r>
              <a:rPr lang="pt-BR" dirty="0"/>
              <a:t>que é necessário obter aprovação do moderador ou administrador para ingressar na </a:t>
            </a:r>
            <a:r>
              <a:rPr lang="pt-BR" dirty="0" smtClean="0"/>
              <a:t>comunidade</a:t>
            </a:r>
            <a:r>
              <a:rPr lang="pt-BR" dirty="0"/>
              <a:t/>
            </a:r>
            <a:br>
              <a:rPr lang="pt-BR" dirty="0"/>
            </a:br>
            <a:endParaRPr lang="pt-B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pt-BR" b="1" dirty="0" smtClean="0"/>
              <a:t>Conteúdo privado: </a:t>
            </a:r>
            <a:r>
              <a:rPr lang="pt-BR" dirty="0" smtClean="0"/>
              <a:t>determina </a:t>
            </a:r>
            <a:r>
              <a:rPr lang="pt-BR" dirty="0"/>
              <a:t>que o conteúdo da comunidade é visualizado apenas pelos seus </a:t>
            </a:r>
            <a:r>
              <a:rPr lang="pt-BR" dirty="0" smtClean="0"/>
              <a:t>participantes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022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Painel de controle - colaboração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2126033" y="2529204"/>
            <a:ext cx="13415591" cy="5527675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 smtClean="0"/>
              <a:t>COMUNIDADES - NÍVEIS DE VISIBILIDADE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lnSpc>
                <a:spcPct val="150000"/>
              </a:lnSpc>
              <a:buNone/>
            </a:pPr>
            <a:r>
              <a:rPr lang="pt-BR" b="1" dirty="0" smtClean="0"/>
              <a:t>Visibilidade oculta: </a:t>
            </a:r>
            <a:r>
              <a:rPr lang="pt-BR" dirty="0" smtClean="0"/>
              <a:t>determina </a:t>
            </a:r>
            <a:r>
              <a:rPr lang="pt-BR" dirty="0"/>
              <a:t>que a comunidade permanece oculta e não é listada nos resultados de </a:t>
            </a:r>
            <a:r>
              <a:rPr lang="pt-BR" dirty="0" smtClean="0"/>
              <a:t>busca. </a:t>
            </a:r>
            <a:r>
              <a:rPr lang="pt-BR" dirty="0"/>
              <a:t>Ao assinalar esse campo, os campos Requer aprovação e Conteúdo privado são automaticamente </a:t>
            </a:r>
            <a:r>
              <a:rPr lang="pt-BR" dirty="0" smtClean="0"/>
              <a:t>assinalados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/>
          </a:p>
          <a:p>
            <a:pPr marL="0" indent="0">
              <a:lnSpc>
                <a:spcPct val="150000"/>
              </a:lnSpc>
              <a:buNone/>
            </a:pPr>
            <a:r>
              <a:rPr lang="pt-BR" dirty="0" smtClean="0"/>
              <a:t>Caso não seja selecionado nenhum nível de visibilidade a comunidade será </a:t>
            </a:r>
            <a:r>
              <a:rPr lang="pt-BR" b="1" dirty="0" smtClean="0"/>
              <a:t>pública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591" y="6400800"/>
            <a:ext cx="720000" cy="72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497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PAINEL DE CONTROLE - COLABORAÇÃO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2126034" y="2529204"/>
            <a:ext cx="9966117" cy="5463859"/>
          </a:xfrm>
        </p:spPr>
        <p:txBody>
          <a:bodyPr/>
          <a:lstStyle/>
          <a:p>
            <a:pPr marL="0" indent="0" algn="just">
              <a:buNone/>
            </a:pPr>
            <a:r>
              <a:rPr lang="pt-BR" sz="3200" b="1" dirty="0" smtClean="0"/>
              <a:t>NOTIFICAÇÕES</a:t>
            </a:r>
            <a:endParaRPr lang="pt-BR" b="1" dirty="0" smtClean="0"/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lnSpc>
                <a:spcPts val="3500"/>
              </a:lnSpc>
              <a:buNone/>
            </a:pPr>
            <a:r>
              <a:rPr lang="pt-BR" dirty="0"/>
              <a:t>Essa </a:t>
            </a:r>
            <a:r>
              <a:rPr lang="pt-BR" dirty="0" smtClean="0"/>
              <a:t>opção permite </a:t>
            </a:r>
            <a:r>
              <a:rPr lang="pt-BR" dirty="0"/>
              <a:t>que o administrador da empresa defina um padrão de envio de notificações para os </a:t>
            </a:r>
            <a:r>
              <a:rPr lang="pt-BR" b="1" dirty="0"/>
              <a:t>novos </a:t>
            </a:r>
            <a:r>
              <a:rPr lang="pt-BR" b="1" dirty="0" smtClean="0"/>
              <a:t>usuários</a:t>
            </a:r>
            <a:endParaRPr lang="pt-BR" dirty="0" smtClean="0"/>
          </a:p>
          <a:p>
            <a:pPr marL="0" indent="0" algn="just">
              <a:lnSpc>
                <a:spcPts val="3500"/>
              </a:lnSpc>
              <a:buNone/>
            </a:pPr>
            <a:endParaRPr lang="pt-BR" dirty="0" smtClean="0"/>
          </a:p>
          <a:p>
            <a:pPr marL="0" indent="0" algn="just">
              <a:lnSpc>
                <a:spcPts val="3500"/>
              </a:lnSpc>
              <a:buNone/>
            </a:pPr>
            <a:r>
              <a:rPr lang="pt-BR" dirty="0"/>
              <a:t>Mesmo sendo definidas pelo administrador, os usuários </a:t>
            </a:r>
            <a:r>
              <a:rPr lang="pt-BR" dirty="0" smtClean="0"/>
              <a:t>da plataforma podem </a:t>
            </a:r>
            <a:r>
              <a:rPr lang="pt-BR" dirty="0"/>
              <a:t>habilitar/desabilitar a emissão de notificações em </a:t>
            </a:r>
            <a:r>
              <a:rPr lang="pt-BR" dirty="0" smtClean="0"/>
              <a:t>sua </a:t>
            </a:r>
            <a:r>
              <a:rPr lang="pt-BR" dirty="0"/>
              <a:t>própria</a:t>
            </a:r>
            <a:r>
              <a:rPr lang="pt-BR" dirty="0" smtClean="0"/>
              <a:t> </a:t>
            </a:r>
            <a:r>
              <a:rPr lang="pt-BR" dirty="0"/>
              <a:t>Central de </a:t>
            </a:r>
            <a:r>
              <a:rPr lang="pt-BR" dirty="0" smtClean="0"/>
              <a:t>Notificações</a:t>
            </a:r>
          </a:p>
          <a:p>
            <a:pPr marL="0" indent="0" algn="just">
              <a:lnSpc>
                <a:spcPts val="3500"/>
              </a:lnSpc>
              <a:buNone/>
            </a:pPr>
            <a:endParaRPr lang="pt-BR" dirty="0"/>
          </a:p>
          <a:p>
            <a:pPr marL="0" indent="0" algn="just">
              <a:lnSpc>
                <a:spcPts val="3500"/>
              </a:lnSpc>
              <a:buNone/>
            </a:pPr>
            <a:r>
              <a:rPr lang="pt-BR" dirty="0" smtClean="0"/>
              <a:t>As alterações feitas pelo administrador não se aplicam às notificações de usuários já existentes</a:t>
            </a:r>
          </a:p>
        </p:txBody>
      </p:sp>
      <p:pic>
        <p:nvPicPr>
          <p:cNvPr id="5" name="Espaço Reservado para Imagem 4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281" b="-10281"/>
          <a:stretch/>
        </p:blipFill>
        <p:spPr>
          <a:xfrm>
            <a:off x="12479697" y="3461133"/>
            <a:ext cx="2898776" cy="3600000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42" y="7097519"/>
            <a:ext cx="720000" cy="72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3373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PAINEL DE CONTROLE - COLABORAÇÃO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8553"/>
          <a:stretch/>
        </p:blipFill>
        <p:spPr>
          <a:xfrm>
            <a:off x="3769487" y="2149472"/>
            <a:ext cx="8783702" cy="4064017"/>
          </a:xfrm>
          <a:ln>
            <a:solidFill>
              <a:schemeClr val="bg2"/>
            </a:solidFill>
          </a:ln>
        </p:spPr>
      </p:pic>
      <p:sp>
        <p:nvSpPr>
          <p:cNvPr id="6" name="CaixaDeTexto 5"/>
          <p:cNvSpPr txBox="1"/>
          <p:nvPr/>
        </p:nvSpPr>
        <p:spPr>
          <a:xfrm>
            <a:off x="1374004" y="6355194"/>
            <a:ext cx="13574668" cy="17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pt-BR" sz="2800" dirty="0" smtClean="0">
                <a:solidFill>
                  <a:srgbClr val="58595B"/>
                </a:solidFill>
                <a:latin typeface="Trebuchet MS"/>
                <a:ea typeface="+mn-ea"/>
                <a:cs typeface="Trebuchet MS"/>
              </a:rPr>
              <a:t>Por </a:t>
            </a:r>
            <a:r>
              <a:rPr lang="pt-BR" sz="2800" dirty="0">
                <a:solidFill>
                  <a:srgbClr val="58595B"/>
                </a:solidFill>
                <a:latin typeface="Trebuchet MS"/>
                <a:ea typeface="+mn-ea"/>
                <a:cs typeface="Trebuchet MS"/>
              </a:rPr>
              <a:t>padrão, notificações </a:t>
            </a:r>
            <a:r>
              <a:rPr lang="pt-BR" sz="2800" b="1" dirty="0">
                <a:solidFill>
                  <a:srgbClr val="58595B"/>
                </a:solidFill>
                <a:latin typeface="Trebuchet MS"/>
                <a:ea typeface="+mn-ea"/>
                <a:cs typeface="Trebuchet MS"/>
              </a:rPr>
              <a:t>lidas</a:t>
            </a:r>
            <a:r>
              <a:rPr lang="pt-BR" sz="2800" dirty="0">
                <a:solidFill>
                  <a:srgbClr val="58595B"/>
                </a:solidFill>
                <a:latin typeface="Trebuchet MS"/>
                <a:ea typeface="+mn-ea"/>
                <a:cs typeface="Trebuchet MS"/>
              </a:rPr>
              <a:t> com mais de </a:t>
            </a:r>
            <a:r>
              <a:rPr lang="pt-BR" sz="2800" b="1" dirty="0">
                <a:solidFill>
                  <a:srgbClr val="58595B"/>
                </a:solidFill>
                <a:latin typeface="Trebuchet MS"/>
                <a:ea typeface="+mn-ea"/>
                <a:cs typeface="Trebuchet MS"/>
              </a:rPr>
              <a:t>seis meses </a:t>
            </a:r>
            <a:r>
              <a:rPr lang="pt-BR" sz="2800" dirty="0">
                <a:solidFill>
                  <a:srgbClr val="58595B"/>
                </a:solidFill>
                <a:latin typeface="Trebuchet MS"/>
                <a:ea typeface="+mn-ea"/>
                <a:cs typeface="Trebuchet MS"/>
              </a:rPr>
              <a:t>são </a:t>
            </a:r>
            <a:r>
              <a:rPr lang="pt-BR" sz="2800" dirty="0" smtClean="0">
                <a:solidFill>
                  <a:srgbClr val="58595B"/>
                </a:solidFill>
                <a:latin typeface="Trebuchet MS"/>
                <a:ea typeface="+mn-ea"/>
                <a:cs typeface="Trebuchet MS"/>
              </a:rPr>
              <a:t>eliminadas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pt-BR" sz="2800" dirty="0" smtClean="0">
                <a:solidFill>
                  <a:srgbClr val="58595B"/>
                </a:solidFill>
                <a:latin typeface="Trebuchet MS"/>
                <a:ea typeface="+mn-ea"/>
                <a:cs typeface="Trebuchet MS"/>
              </a:rPr>
              <a:t>Notificações </a:t>
            </a:r>
            <a:r>
              <a:rPr lang="pt-BR" sz="2800" dirty="0">
                <a:solidFill>
                  <a:srgbClr val="58595B"/>
                </a:solidFill>
                <a:latin typeface="Trebuchet MS"/>
                <a:ea typeface="+mn-ea"/>
                <a:cs typeface="Trebuchet MS"/>
              </a:rPr>
              <a:t>que demandam uma </a:t>
            </a:r>
            <a:r>
              <a:rPr lang="pt-BR" sz="2800" b="1" dirty="0">
                <a:solidFill>
                  <a:srgbClr val="58595B"/>
                </a:solidFill>
                <a:latin typeface="Trebuchet MS"/>
                <a:ea typeface="+mn-ea"/>
                <a:cs typeface="Trebuchet MS"/>
              </a:rPr>
              <a:t>ação</a:t>
            </a:r>
            <a:r>
              <a:rPr lang="pt-BR" sz="2800" dirty="0">
                <a:solidFill>
                  <a:srgbClr val="58595B"/>
                </a:solidFill>
                <a:latin typeface="Trebuchet MS"/>
                <a:ea typeface="+mn-ea"/>
                <a:cs typeface="Trebuchet MS"/>
              </a:rPr>
              <a:t> do usuário não são excluídas até que uma ação seja </a:t>
            </a:r>
            <a:r>
              <a:rPr lang="pt-BR" sz="2800" dirty="0" smtClean="0">
                <a:solidFill>
                  <a:srgbClr val="58595B"/>
                </a:solidFill>
                <a:latin typeface="Trebuchet MS"/>
                <a:ea typeface="+mn-ea"/>
                <a:cs typeface="Trebuchet MS"/>
              </a:rPr>
              <a:t>efetuada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924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Painel de controle - colaboração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2126034" y="2529204"/>
            <a:ext cx="12707565" cy="5527675"/>
          </a:xfrm>
        </p:spPr>
        <p:txBody>
          <a:bodyPr/>
          <a:lstStyle/>
          <a:p>
            <a:pPr marL="0" indent="0" algn="just">
              <a:buNone/>
            </a:pPr>
            <a:r>
              <a:rPr lang="pt-BR" sz="3200" b="1" dirty="0" smtClean="0"/>
              <a:t>NUVENS DE RELACIONAMENTO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Uma nuvem de relacionamento é composta por um conjunto de usuários e comunidades que podem interagir </a:t>
            </a:r>
            <a:r>
              <a:rPr lang="pt-BR" b="1" dirty="0" smtClean="0"/>
              <a:t>apenas </a:t>
            </a:r>
            <a:r>
              <a:rPr lang="pt-BR" dirty="0" smtClean="0"/>
              <a:t>entre si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Esse </a:t>
            </a:r>
            <a:r>
              <a:rPr lang="pt-BR" dirty="0"/>
              <a:t>recurso é utilizado para restringir o acesso aos conteúdos </a:t>
            </a:r>
            <a:r>
              <a:rPr lang="pt-BR" dirty="0" smtClean="0"/>
              <a:t>sociais</a:t>
            </a:r>
            <a:endParaRPr lang="pt-BR" dirty="0"/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Por exemplo, um usuário somente visualizará o perfil de outros usuários e o conteúdo das comunidades que também fazem parte da nuvem de </a:t>
            </a:r>
            <a:r>
              <a:rPr lang="pt-BR" dirty="0" smtClean="0"/>
              <a:t>relacionamento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95" y="3680373"/>
            <a:ext cx="751955" cy="72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5365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Painel de controle - colaboração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55" y="3852000"/>
            <a:ext cx="845861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2126034" y="2529204"/>
            <a:ext cx="12707565" cy="5527675"/>
          </a:xfrm>
        </p:spPr>
        <p:txBody>
          <a:bodyPr/>
          <a:lstStyle/>
          <a:p>
            <a:pPr marL="0" indent="0" algn="just">
              <a:buNone/>
            </a:pPr>
            <a:r>
              <a:rPr lang="pt-BR" sz="3200" b="1" dirty="0" smtClean="0"/>
              <a:t>MESSAGING</a:t>
            </a:r>
          </a:p>
          <a:p>
            <a:pPr marL="0" indent="0" algn="just">
              <a:buNone/>
            </a:pPr>
            <a:endParaRPr lang="pt-BR" sz="2400" b="1" dirty="0" smtClean="0"/>
          </a:p>
          <a:p>
            <a:pPr marL="0" indent="0" algn="just">
              <a:lnSpc>
                <a:spcPts val="3600"/>
              </a:lnSpc>
              <a:buNone/>
            </a:pPr>
            <a:r>
              <a:rPr lang="pt-BR" dirty="0" smtClean="0"/>
              <a:t>Ferramenta </a:t>
            </a:r>
            <a:r>
              <a:rPr lang="pt-BR" dirty="0"/>
              <a:t>de comunicação instantânea </a:t>
            </a:r>
            <a:r>
              <a:rPr lang="pt-BR" dirty="0" smtClean="0"/>
              <a:t>que </a:t>
            </a:r>
            <a:r>
              <a:rPr lang="pt-BR" dirty="0"/>
              <a:t>permite que os </a:t>
            </a:r>
            <a:r>
              <a:rPr lang="pt-BR" dirty="0" smtClean="0"/>
              <a:t>usuários dialoguem, interajam e realizem reuniões virtuais através da web ou pelo aplicativo móvel</a:t>
            </a:r>
          </a:p>
          <a:p>
            <a:pPr marL="0" indent="0" algn="just">
              <a:lnSpc>
                <a:spcPts val="3600"/>
              </a:lnSpc>
              <a:buNone/>
            </a:pPr>
            <a:endParaRPr lang="pt-BR" sz="2400" dirty="0"/>
          </a:p>
          <a:p>
            <a:pPr marL="0" indent="0" algn="just">
              <a:lnSpc>
                <a:spcPts val="3600"/>
              </a:lnSpc>
              <a:buNone/>
            </a:pPr>
            <a:r>
              <a:rPr lang="pt-BR" dirty="0"/>
              <a:t>Ao habilitá-lo pela primeira vez, é possível utilizar </a:t>
            </a:r>
            <a:r>
              <a:rPr lang="pt-BR" dirty="0" smtClean="0"/>
              <a:t>a versão </a:t>
            </a:r>
            <a:r>
              <a:rPr lang="pt-BR" b="1" dirty="0" err="1" smtClean="0"/>
              <a:t>freemium</a:t>
            </a:r>
            <a:r>
              <a:rPr lang="pt-BR" dirty="0" smtClean="0"/>
              <a:t> </a:t>
            </a:r>
            <a:r>
              <a:rPr lang="pt-BR" dirty="0"/>
              <a:t>ou </a:t>
            </a:r>
            <a:r>
              <a:rPr lang="pt-BR" dirty="0" smtClean="0"/>
              <a:t>adquirir uma versão </a:t>
            </a:r>
            <a:r>
              <a:rPr lang="pt-BR" b="1" dirty="0" err="1" smtClean="0"/>
              <a:t>premium</a:t>
            </a:r>
            <a:r>
              <a:rPr lang="pt-BR" dirty="0" smtClean="0"/>
              <a:t> pela </a:t>
            </a:r>
            <a:r>
              <a:rPr lang="pt-BR" dirty="0">
                <a:hlinkClick r:id="rId4"/>
              </a:rPr>
              <a:t>fluig </a:t>
            </a:r>
            <a:r>
              <a:rPr lang="pt-BR" dirty="0" err="1" smtClean="0">
                <a:hlinkClick r:id="rId4"/>
              </a:rPr>
              <a:t>Store</a:t>
            </a:r>
            <a:endParaRPr lang="pt-BR" dirty="0"/>
          </a:p>
          <a:p>
            <a:pPr marL="0" indent="0" algn="just">
              <a:lnSpc>
                <a:spcPts val="3600"/>
              </a:lnSpc>
              <a:buNone/>
            </a:pPr>
            <a:endParaRPr lang="pt-BR" sz="2400" b="1" dirty="0" smtClean="0"/>
          </a:p>
          <a:p>
            <a:pPr marL="0" indent="0" algn="just">
              <a:lnSpc>
                <a:spcPts val="3600"/>
              </a:lnSpc>
              <a:buNone/>
            </a:pPr>
            <a:r>
              <a:rPr lang="pt-BR" dirty="0" smtClean="0"/>
              <a:t>O campo intervalo de atualização define a cada quanto tempo o balão de notificações do </a:t>
            </a:r>
            <a:r>
              <a:rPr lang="pt-BR" dirty="0" err="1" smtClean="0"/>
              <a:t>Messaging</a:t>
            </a:r>
            <a:r>
              <a:rPr lang="pt-BR" dirty="0" smtClean="0"/>
              <a:t> é atualizado: </a:t>
            </a:r>
            <a:endParaRPr lang="pt-BR" dirty="0"/>
          </a:p>
        </p:txBody>
      </p:sp>
      <p:pic>
        <p:nvPicPr>
          <p:cNvPr id="6" name="Imagem 5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943" y="7577581"/>
            <a:ext cx="438668" cy="4320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366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administrador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123438" y="2682239"/>
            <a:ext cx="6076000" cy="5372735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 smtClean="0"/>
              <a:t>PODE</a:t>
            </a:r>
          </a:p>
          <a:p>
            <a:endParaRPr lang="pt-BR" dirty="0"/>
          </a:p>
          <a:p>
            <a:r>
              <a:rPr lang="pt-BR" dirty="0" smtClean="0"/>
              <a:t>Criar e editar páginas WCM</a:t>
            </a:r>
          </a:p>
          <a:p>
            <a:r>
              <a:rPr lang="pt-BR" dirty="0" smtClean="0"/>
              <a:t>Incluir e desativar usuários</a:t>
            </a:r>
          </a:p>
          <a:p>
            <a:r>
              <a:rPr lang="pt-BR" dirty="0" smtClean="0"/>
              <a:t>Criar e gerenciar grupos/papéis</a:t>
            </a:r>
          </a:p>
          <a:p>
            <a:r>
              <a:rPr lang="pt-BR" dirty="0" smtClean="0"/>
              <a:t>Criar pastas na raiz do ECM</a:t>
            </a:r>
          </a:p>
          <a:p>
            <a:r>
              <a:rPr lang="pt-BR" dirty="0" smtClean="0"/>
              <a:t>Criar e editar processos</a:t>
            </a:r>
          </a:p>
          <a:p>
            <a:r>
              <a:rPr lang="pt-BR" dirty="0" smtClean="0"/>
              <a:t>Alterar segurança de pastas e documentos</a:t>
            </a:r>
          </a:p>
          <a:p>
            <a:r>
              <a:rPr lang="pt-BR" dirty="0" smtClean="0"/>
              <a:t>Transferir pendências</a:t>
            </a:r>
          </a:p>
          <a:p>
            <a:r>
              <a:rPr lang="pt-BR" dirty="0" smtClean="0"/>
              <a:t>E muito mais...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757600" y="2682240"/>
            <a:ext cx="6076000" cy="5372735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rgbClr val="58595B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/>
              <a:buNone/>
            </a:pPr>
            <a:r>
              <a:rPr lang="pt-BR" b="1" dirty="0" smtClean="0"/>
              <a:t>NÃO PODE</a:t>
            </a:r>
          </a:p>
          <a:p>
            <a:pPr fontAlgn="auto">
              <a:spcAft>
                <a:spcPts val="0"/>
              </a:spcAft>
            </a:pPr>
            <a:endParaRPr lang="pt-BR" dirty="0" smtClean="0"/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pt-BR" dirty="0" smtClean="0"/>
              <a:t>Acessar a pasta Meus Documentos de outros usuários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pt-BR" dirty="0" smtClean="0"/>
              <a:t>Movimentar solicitações e aprovar documentos pendentes com outros usuários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218" y="2587643"/>
            <a:ext cx="720000" cy="720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42" y="2587643"/>
            <a:ext cx="720000" cy="72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342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Painel de controle - colaboração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2126034" y="2229654"/>
            <a:ext cx="12707565" cy="5763409"/>
          </a:xfrm>
        </p:spPr>
        <p:txBody>
          <a:bodyPr/>
          <a:lstStyle/>
          <a:p>
            <a:pPr marL="0" indent="0" algn="just">
              <a:buNone/>
            </a:pPr>
            <a:r>
              <a:rPr lang="pt-BR" sz="3200" b="1" dirty="0" smtClean="0"/>
              <a:t>GAMIFICAÇÃO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dirty="0" smtClean="0"/>
              <a:t>Tem </a:t>
            </a:r>
            <a:r>
              <a:rPr lang="pt-BR" dirty="0"/>
              <a:t>por objetivo engajar os usuários </a:t>
            </a:r>
            <a:r>
              <a:rPr lang="pt-BR" dirty="0" smtClean="0"/>
              <a:t>da plataforma nas </a:t>
            </a:r>
            <a:r>
              <a:rPr lang="pt-BR" dirty="0"/>
              <a:t>mais diversas atividades, permitindo acompanhar os resultados </a:t>
            </a:r>
            <a:r>
              <a:rPr lang="pt-BR" dirty="0" smtClean="0"/>
              <a:t>e o progresso alcançados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dirty="0" smtClean="0"/>
              <a:t>Os </a:t>
            </a:r>
            <a:r>
              <a:rPr lang="pt-BR" dirty="0"/>
              <a:t>usuários podem obter títulos, troféus, conquistas, adquirir experiências </a:t>
            </a:r>
            <a:r>
              <a:rPr lang="pt-BR" dirty="0" smtClean="0"/>
              <a:t>e </a:t>
            </a:r>
            <a:r>
              <a:rPr lang="pt-BR" dirty="0"/>
              <a:t>fortalecer o seu perfil na </a:t>
            </a:r>
            <a:r>
              <a:rPr lang="pt-BR" dirty="0" smtClean="0"/>
              <a:t>plataforma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dirty="0"/>
              <a:t>No Painel de controle </a:t>
            </a:r>
            <a:r>
              <a:rPr lang="pt-BR" dirty="0" smtClean="0"/>
              <a:t>são feitos </a:t>
            </a:r>
            <a:r>
              <a:rPr lang="pt-BR" dirty="0"/>
              <a:t>todos os cadastros de títulos, troféus, atributos, conquistas e regras de pontuação conforme a </a:t>
            </a:r>
            <a:r>
              <a:rPr lang="pt-BR" dirty="0" smtClean="0"/>
              <a:t>necessidade: </a:t>
            </a:r>
            <a:endParaRPr lang="pt-BR" dirty="0"/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Disponível na </a:t>
            </a:r>
            <a:r>
              <a:rPr lang="pt-BR" dirty="0" smtClean="0">
                <a:hlinkClick r:id="rId3"/>
              </a:rPr>
              <a:t>fluig </a:t>
            </a:r>
            <a:r>
              <a:rPr lang="pt-BR" dirty="0" err="1" smtClean="0">
                <a:hlinkClick r:id="rId3"/>
              </a:rPr>
              <a:t>Store</a:t>
            </a:r>
            <a:endParaRPr lang="pt-BR" dirty="0" smtClean="0"/>
          </a:p>
        </p:txBody>
      </p:sp>
      <p:pic>
        <p:nvPicPr>
          <p:cNvPr id="5" name="Imagem 4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892" y="6489749"/>
            <a:ext cx="438668" cy="4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74" y="3198833"/>
            <a:ext cx="992629" cy="9719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522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Painel de controle - colaboração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327" y="2418371"/>
            <a:ext cx="9188997" cy="5543160"/>
          </a:xfrm>
          <a:ln>
            <a:solidFill>
              <a:schemeClr val="bg2"/>
            </a:solidFill>
          </a:ln>
        </p:spPr>
      </p:pic>
      <p:pic>
        <p:nvPicPr>
          <p:cNvPr id="6" name="Imagem 5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3600" y="4020207"/>
            <a:ext cx="1440000" cy="144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8873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wcm</a:t>
            </a:r>
            <a:endParaRPr lang="pt-BR" dirty="0"/>
          </a:p>
        </p:txBody>
      </p:sp>
      <p:pic>
        <p:nvPicPr>
          <p:cNvPr id="3" name="Espaço Reservado para Imagem 2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5" b="2235"/>
          <a:stretch>
            <a:fillRect/>
          </a:stretch>
        </p:blipFill>
        <p:spPr>
          <a:xfrm>
            <a:off x="2816620" y="3828832"/>
            <a:ext cx="1414438" cy="14400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155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Painel de controle - WCM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52" y="2466136"/>
            <a:ext cx="10779545" cy="5500814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517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PAINEL DE CONTROLE - WCM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2126034" y="2529204"/>
            <a:ext cx="12707565" cy="5527675"/>
          </a:xfrm>
        </p:spPr>
        <p:txBody>
          <a:bodyPr/>
          <a:lstStyle/>
          <a:p>
            <a:pPr marL="0" indent="0" algn="just">
              <a:buNone/>
            </a:pPr>
            <a:r>
              <a:rPr lang="pt-BR" sz="3200" b="1" dirty="0" smtClean="0"/>
              <a:t>MINHAS PÁGINAS</a:t>
            </a:r>
          </a:p>
          <a:p>
            <a:pPr marL="0" indent="0" algn="just">
              <a:buNone/>
            </a:pPr>
            <a:endParaRPr lang="pt-BR" sz="3200" b="1" dirty="0" smtClean="0"/>
          </a:p>
          <a:p>
            <a:pPr marL="0" indent="0" algn="just">
              <a:buNone/>
            </a:pPr>
            <a:r>
              <a:rPr lang="pt-BR" dirty="0" smtClean="0"/>
              <a:t>A plataforma </a:t>
            </a:r>
            <a:r>
              <a:rPr lang="pt-BR" dirty="0"/>
              <a:t>fluig é </a:t>
            </a:r>
            <a:r>
              <a:rPr lang="pt-BR" dirty="0" smtClean="0"/>
              <a:t>constituída </a:t>
            </a:r>
            <a:r>
              <a:rPr lang="pt-BR" dirty="0"/>
              <a:t>de páginas e essas possuem os seguintes elementos: </a:t>
            </a:r>
            <a:r>
              <a:rPr lang="pt-BR" i="1" dirty="0"/>
              <a:t>Layout</a:t>
            </a:r>
            <a:r>
              <a:rPr lang="pt-BR" dirty="0"/>
              <a:t>, </a:t>
            </a:r>
            <a:r>
              <a:rPr lang="pt-BR" i="1" dirty="0"/>
              <a:t>Slots</a:t>
            </a:r>
            <a:r>
              <a:rPr lang="pt-BR" dirty="0"/>
              <a:t> e </a:t>
            </a:r>
            <a:r>
              <a:rPr lang="pt-BR" i="1" dirty="0" err="1"/>
              <a:t>Widgets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sz="3200" b="1" dirty="0"/>
          </a:p>
          <a:p>
            <a:pPr marL="0" indent="0" algn="just">
              <a:buNone/>
            </a:pPr>
            <a:r>
              <a:rPr lang="pt-BR" b="1" dirty="0" smtClean="0"/>
              <a:t>Autorização: </a:t>
            </a:r>
            <a:r>
              <a:rPr lang="pt-BR" dirty="0" smtClean="0"/>
              <a:t>Configuração </a:t>
            </a:r>
            <a:r>
              <a:rPr lang="pt-BR" dirty="0"/>
              <a:t>para restringir o acesso à </a:t>
            </a:r>
            <a:r>
              <a:rPr lang="pt-BR" dirty="0" smtClean="0"/>
              <a:t>página</a:t>
            </a:r>
          </a:p>
          <a:p>
            <a:pPr algn="just"/>
            <a:r>
              <a:rPr lang="pt-BR" dirty="0" err="1" smtClean="0"/>
              <a:t>Public</a:t>
            </a:r>
            <a:r>
              <a:rPr lang="pt-BR" dirty="0"/>
              <a:t>: </a:t>
            </a:r>
            <a:r>
              <a:rPr lang="pt-BR" dirty="0" smtClean="0"/>
              <a:t>determina </a:t>
            </a:r>
            <a:r>
              <a:rPr lang="pt-BR" dirty="0"/>
              <a:t>que é possível acessar a página sem estar </a:t>
            </a:r>
            <a:r>
              <a:rPr lang="pt-BR" dirty="0" err="1" smtClean="0"/>
              <a:t>logado</a:t>
            </a:r>
            <a:r>
              <a:rPr lang="pt-BR" dirty="0" smtClean="0"/>
              <a:t> </a:t>
            </a:r>
            <a:r>
              <a:rPr lang="pt-BR" dirty="0"/>
              <a:t>no </a:t>
            </a:r>
            <a:r>
              <a:rPr lang="pt-BR" dirty="0" smtClean="0"/>
              <a:t>sistema</a:t>
            </a:r>
          </a:p>
          <a:p>
            <a:pPr algn="just"/>
            <a:r>
              <a:rPr lang="pt-BR" dirty="0" err="1" smtClean="0"/>
              <a:t>Authenticated</a:t>
            </a:r>
            <a:r>
              <a:rPr lang="pt-BR" dirty="0"/>
              <a:t>: </a:t>
            </a:r>
            <a:r>
              <a:rPr lang="pt-BR" dirty="0" smtClean="0"/>
              <a:t>determina </a:t>
            </a:r>
            <a:r>
              <a:rPr lang="pt-BR" dirty="0"/>
              <a:t>que apenas os usuários </a:t>
            </a:r>
            <a:r>
              <a:rPr lang="pt-BR" dirty="0" err="1" smtClean="0"/>
              <a:t>logados</a:t>
            </a:r>
            <a:r>
              <a:rPr lang="pt-BR" dirty="0" smtClean="0"/>
              <a:t> no </a:t>
            </a:r>
            <a:r>
              <a:rPr lang="pt-BR" dirty="0"/>
              <a:t>sistema podem acessar a </a:t>
            </a:r>
            <a:r>
              <a:rPr lang="pt-BR" dirty="0" smtClean="0"/>
              <a:t>página</a:t>
            </a:r>
            <a:endParaRPr lang="pt-BR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27" y="3804710"/>
            <a:ext cx="751122" cy="72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9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Painel de controle - </a:t>
            </a:r>
            <a:r>
              <a:rPr lang="pt-BR" dirty="0" err="1" smtClean="0"/>
              <a:t>wcm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2126035" y="2529204"/>
            <a:ext cx="13415590" cy="5527675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 smtClean="0"/>
              <a:t>TEMA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dirty="0" smtClean="0"/>
              <a:t>Ferramenta para personalização das páginas com as cores e imagens desejadas</a:t>
            </a:r>
          </a:p>
          <a:p>
            <a:pPr marL="0" indent="0" algn="just">
              <a:buNone/>
            </a:pPr>
            <a:endParaRPr lang="pt-BR" sz="3200" b="1" dirty="0" smtClean="0"/>
          </a:p>
          <a:p>
            <a:pPr marL="0" indent="0" algn="just">
              <a:buNone/>
            </a:pPr>
            <a:r>
              <a:rPr lang="pt-BR" sz="3200" b="1" dirty="0" smtClean="0"/>
              <a:t>GOOGLE </a:t>
            </a:r>
            <a:r>
              <a:rPr lang="pt-BR" sz="3200" b="1" dirty="0"/>
              <a:t>ANALYTICS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lnSpc>
                <a:spcPts val="3500"/>
              </a:lnSpc>
              <a:buNone/>
            </a:pPr>
            <a:r>
              <a:rPr lang="pt-BR" dirty="0"/>
              <a:t>Disponibiliza informações de uso por requisição, entre outros dados. Com ele é possível saber quem está utilizando o servidor, em tempo parcialmente real, dependendo das condições da conexão</a:t>
            </a:r>
            <a:endParaRPr lang="pt-BR" b="1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59" y="3443896"/>
            <a:ext cx="745728" cy="720000"/>
          </a:xfrm>
          <a:prstGeom prst="rect">
            <a:avLst/>
          </a:prstGeom>
        </p:spPr>
      </p:pic>
      <p:pic>
        <p:nvPicPr>
          <p:cNvPr id="10" name="Imagem 9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168" y="6605752"/>
            <a:ext cx="438668" cy="4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54" y="5806924"/>
            <a:ext cx="689337" cy="72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8699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Painel de controle - </a:t>
            </a:r>
            <a:r>
              <a:rPr lang="pt-BR" dirty="0" err="1" smtClean="0"/>
              <a:t>wcm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2126035" y="2529204"/>
            <a:ext cx="13415590" cy="5527675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 smtClean="0"/>
              <a:t>OAUTH PROVIDER</a:t>
            </a:r>
          </a:p>
          <a:p>
            <a:pPr marL="0" indent="0">
              <a:buNone/>
            </a:pPr>
            <a:endParaRPr lang="pt-BR" sz="2000" b="1" dirty="0" smtClean="0"/>
          </a:p>
          <a:p>
            <a:pPr marL="0" indent="0">
              <a:buNone/>
            </a:pPr>
            <a:r>
              <a:rPr lang="pt-BR" dirty="0" smtClean="0"/>
              <a:t>Protocolo </a:t>
            </a:r>
            <a:r>
              <a:rPr lang="pt-BR" dirty="0"/>
              <a:t>de autenticação para </a:t>
            </a:r>
            <a:r>
              <a:rPr lang="pt-BR" dirty="0" smtClean="0"/>
              <a:t>comunicação</a:t>
            </a:r>
            <a:endParaRPr lang="pt-BR" dirty="0"/>
          </a:p>
          <a:p>
            <a:pPr marL="0" indent="0">
              <a:buNone/>
            </a:pPr>
            <a:endParaRPr lang="pt-BR" sz="3200" b="1" dirty="0"/>
          </a:p>
          <a:p>
            <a:pPr marL="0" indent="0">
              <a:buNone/>
            </a:pPr>
            <a:r>
              <a:rPr lang="pt-BR" sz="3200" b="1" dirty="0" smtClean="0"/>
              <a:t>OAUTH APP</a:t>
            </a:r>
          </a:p>
          <a:p>
            <a:pPr marL="0" indent="0">
              <a:buNone/>
            </a:pPr>
            <a:endParaRPr lang="pt-BR" sz="2000" b="1" dirty="0" smtClean="0"/>
          </a:p>
          <a:p>
            <a:pPr marL="0" indent="0">
              <a:buNone/>
            </a:pPr>
            <a:r>
              <a:rPr lang="pt-BR" dirty="0" smtClean="0"/>
              <a:t>Cadastro </a:t>
            </a:r>
            <a:r>
              <a:rPr lang="pt-BR" dirty="0"/>
              <a:t>de aplicativo para integração </a:t>
            </a:r>
            <a:r>
              <a:rPr lang="pt-BR" dirty="0" err="1" smtClean="0"/>
              <a:t>Oauth</a:t>
            </a:r>
            <a:endParaRPr lang="pt-BR" dirty="0" smtClean="0"/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lnSpc>
                <a:spcPts val="3800"/>
              </a:lnSpc>
              <a:buNone/>
            </a:pPr>
            <a:r>
              <a:rPr lang="pt-BR" dirty="0" smtClean="0"/>
              <a:t>Estes recursos são utilizados em desenvolvimentos avançados, por exemplo: para listar documentos em </a:t>
            </a:r>
            <a:r>
              <a:rPr lang="pt-BR" b="1" dirty="0" smtClean="0"/>
              <a:t>páginas públicas</a:t>
            </a:r>
            <a:r>
              <a:rPr lang="pt-BR" dirty="0" smtClean="0"/>
              <a:t>, é necessário gerar um </a:t>
            </a:r>
            <a:r>
              <a:rPr lang="pt-BR" dirty="0" err="1" smtClean="0"/>
              <a:t>token</a:t>
            </a:r>
            <a:r>
              <a:rPr lang="pt-BR" dirty="0" smtClean="0"/>
              <a:t> para exibir as informações autenticadas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" b="-49"/>
          <a:stretch/>
        </p:blipFill>
        <p:spPr>
          <a:xfrm>
            <a:off x="1208474" y="3357456"/>
            <a:ext cx="719297" cy="72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862" y="5517484"/>
            <a:ext cx="498520" cy="720000"/>
          </a:xfrm>
          <a:prstGeom prst="rect">
            <a:avLst/>
          </a:prstGeom>
        </p:spPr>
      </p:pic>
      <p:pic>
        <p:nvPicPr>
          <p:cNvPr id="8" name="Imagem 7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953" y="3469924"/>
            <a:ext cx="438668" cy="4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>
            <a:hlinkClick r:id="rId7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953" y="5571610"/>
            <a:ext cx="438668" cy="4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771" y="6936084"/>
            <a:ext cx="720000" cy="72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198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Painel de controle - </a:t>
            </a:r>
            <a:r>
              <a:rPr lang="pt-BR" dirty="0" err="1" smtClean="0"/>
              <a:t>wcm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2126034" y="2529204"/>
            <a:ext cx="12707565" cy="5527675"/>
          </a:xfrm>
        </p:spPr>
        <p:txBody>
          <a:bodyPr/>
          <a:lstStyle/>
          <a:p>
            <a:pPr marL="0" indent="0" algn="just">
              <a:buNone/>
            </a:pPr>
            <a:r>
              <a:rPr lang="pt-BR" sz="3200" b="1" dirty="0" smtClean="0"/>
              <a:t>IMPORTAR E EXPORTAR PÁGINAS</a:t>
            </a:r>
          </a:p>
          <a:p>
            <a:pPr marL="0" indent="0" algn="just">
              <a:buNone/>
            </a:pPr>
            <a:endParaRPr lang="pt-BR" sz="3200" b="1" dirty="0"/>
          </a:p>
          <a:p>
            <a:pPr marL="0" indent="0" algn="just">
              <a:lnSpc>
                <a:spcPts val="3600"/>
              </a:lnSpc>
              <a:buNone/>
            </a:pPr>
            <a:r>
              <a:rPr lang="pt-BR" dirty="0" smtClean="0"/>
              <a:t>Permite que o administrador crie, configure e teste uma estrutura de páginas, layouts e </a:t>
            </a:r>
            <a:r>
              <a:rPr lang="pt-BR" dirty="0" err="1" smtClean="0"/>
              <a:t>widgets</a:t>
            </a:r>
            <a:r>
              <a:rPr lang="pt-BR" dirty="0"/>
              <a:t> </a:t>
            </a:r>
            <a:r>
              <a:rPr lang="pt-BR" dirty="0" smtClean="0"/>
              <a:t>em um ambiente de homologação, por exemplo, e depois exporte este conteúdo para utilização em ambiente de produção</a:t>
            </a:r>
          </a:p>
          <a:p>
            <a:pPr marL="0" indent="0" algn="just">
              <a:lnSpc>
                <a:spcPts val="3600"/>
              </a:lnSpc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Uma página somente pode ser exportada e importada entre instalações que estejam na mesma atualização</a:t>
            </a:r>
          </a:p>
          <a:p>
            <a:pPr marL="0" indent="0" algn="just">
              <a:lnSpc>
                <a:spcPts val="3600"/>
              </a:lnSpc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88" y="3856981"/>
            <a:ext cx="848817" cy="720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96" y="5773212"/>
            <a:ext cx="720000" cy="72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7381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Painel de controle - </a:t>
            </a:r>
            <a:r>
              <a:rPr lang="pt-BR" dirty="0" err="1" smtClean="0"/>
              <a:t>wcm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2126034" y="2529204"/>
            <a:ext cx="12707565" cy="5527675"/>
          </a:xfrm>
        </p:spPr>
        <p:txBody>
          <a:bodyPr/>
          <a:lstStyle/>
          <a:p>
            <a:pPr marL="0" indent="0" algn="just">
              <a:buNone/>
            </a:pPr>
            <a:r>
              <a:rPr lang="pt-BR" sz="3200" b="1" dirty="0" smtClean="0"/>
              <a:t>SERVIÇOS REST</a:t>
            </a:r>
            <a:endParaRPr lang="pt-BR" sz="3200" b="1" dirty="0" smtClean="0"/>
          </a:p>
          <a:p>
            <a:pPr marL="0" indent="0" algn="just">
              <a:buNone/>
            </a:pPr>
            <a:endParaRPr lang="pt-BR" sz="3200" b="1" dirty="0"/>
          </a:p>
          <a:p>
            <a:pPr marL="0" indent="0" algn="just">
              <a:lnSpc>
                <a:spcPts val="3600"/>
              </a:lnSpc>
              <a:spcAft>
                <a:spcPts val="1200"/>
              </a:spcAft>
              <a:buNone/>
            </a:pPr>
            <a:r>
              <a:rPr lang="pt-BR" dirty="0" smtClean="0"/>
              <a:t>Permite gerenciar as configurações de autenticação e segurança de serviços REST</a:t>
            </a:r>
            <a:endParaRPr lang="pt-BR" dirty="0"/>
          </a:p>
          <a:p>
            <a:pPr marL="0" indent="0" algn="just">
              <a:lnSpc>
                <a:spcPts val="3600"/>
              </a:lnSpc>
              <a:spcAft>
                <a:spcPts val="1200"/>
              </a:spcAft>
              <a:buNone/>
            </a:pPr>
            <a:r>
              <a:rPr lang="pt-BR" dirty="0" smtClean="0"/>
              <a:t>É possível cadastrar </a:t>
            </a:r>
            <a:r>
              <a:rPr lang="pt-BR" i="1" dirty="0" err="1" smtClean="0"/>
              <a:t>clients</a:t>
            </a:r>
            <a:r>
              <a:rPr lang="pt-BR" dirty="0" smtClean="0"/>
              <a:t> de serviços REST, configurar a autenticação através dos protocolos OAuth1, OAuth2 e </a:t>
            </a:r>
            <a:r>
              <a:rPr lang="pt-BR" i="1" dirty="0" smtClean="0"/>
              <a:t>Basic </a:t>
            </a:r>
            <a:r>
              <a:rPr lang="pt-BR" i="1" dirty="0" err="1" smtClean="0"/>
              <a:t>Authentication</a:t>
            </a:r>
            <a:r>
              <a:rPr lang="pt-BR" dirty="0"/>
              <a:t> </a:t>
            </a:r>
            <a:r>
              <a:rPr lang="pt-BR" dirty="0" smtClean="0"/>
              <a:t>e testar a validade dos dados cadastrados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36" y="3856981"/>
            <a:ext cx="714920" cy="720000"/>
          </a:xfrm>
          <a:prstGeom prst="rect">
            <a:avLst/>
          </a:prstGeom>
        </p:spPr>
      </p:pic>
      <p:pic>
        <p:nvPicPr>
          <p:cNvPr id="6" name="Imagem 5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81" y="5825065"/>
            <a:ext cx="438668" cy="4320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0472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aprendizado</a:t>
            </a:r>
            <a:endParaRPr lang="pt-BR" dirty="0"/>
          </a:p>
        </p:txBody>
      </p:sp>
      <p:pic>
        <p:nvPicPr>
          <p:cNvPr id="8" name="Espaço Reservado para Imagem 7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70" b="-2262"/>
          <a:stretch/>
        </p:blipFill>
        <p:spPr>
          <a:xfrm>
            <a:off x="2816620" y="3783725"/>
            <a:ext cx="1414438" cy="154502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837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Painel de controle</a:t>
            </a:r>
            <a:endParaRPr lang="pt-BR" dirty="0"/>
          </a:p>
        </p:txBody>
      </p:sp>
      <p:pic>
        <p:nvPicPr>
          <p:cNvPr id="5" name="Espaço Reservado para Imagem 4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" r="2179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202523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Painel de controle - aprendizado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79" y="2460761"/>
            <a:ext cx="11425493" cy="551213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1053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Painel de controle - aprendizado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2126034" y="2529204"/>
            <a:ext cx="12707565" cy="552767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3200" b="1" dirty="0" smtClean="0"/>
              <a:t>CONTAS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 smtClean="0">
                <a:solidFill>
                  <a:srgbClr val="626262"/>
                </a:solidFill>
                <a:latin typeface="Trebuchet MS" panose="020B0603020202020204" pitchFamily="34" charset="0"/>
                <a:cs typeface="Open Sans Light"/>
              </a:rPr>
              <a:t>Contas </a:t>
            </a:r>
            <a:r>
              <a:rPr lang="pt-BR" dirty="0">
                <a:solidFill>
                  <a:srgbClr val="626262"/>
                </a:solidFill>
                <a:latin typeface="Trebuchet MS" panose="020B0603020202020204" pitchFamily="34" charset="0"/>
                <a:cs typeface="Open Sans Light"/>
              </a:rPr>
              <a:t>permitem controlar as matrículas dos usuários através de créditos e custos de treinamentos e </a:t>
            </a:r>
            <a:r>
              <a:rPr lang="pt-BR" dirty="0" smtClean="0">
                <a:solidFill>
                  <a:srgbClr val="626262"/>
                </a:solidFill>
                <a:latin typeface="Trebuchet MS" panose="020B0603020202020204" pitchFamily="34" charset="0"/>
                <a:cs typeface="Open Sans Light"/>
              </a:rPr>
              <a:t>disciplinas. </a:t>
            </a:r>
            <a:r>
              <a:rPr lang="pt-BR" dirty="0" smtClean="0"/>
              <a:t>Todos </a:t>
            </a:r>
            <a:r>
              <a:rPr lang="pt-BR" dirty="0"/>
              <a:t>as matrículas serão validadas a partir das informações da </a:t>
            </a:r>
            <a:r>
              <a:rPr lang="pt-BR" dirty="0" smtClean="0"/>
              <a:t>conta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b="1" dirty="0" smtClean="0"/>
              <a:t>Tempo</a:t>
            </a:r>
            <a:r>
              <a:rPr lang="pt-BR" b="1" dirty="0"/>
              <a:t>:</a:t>
            </a:r>
            <a:r>
              <a:rPr lang="pt-BR" dirty="0"/>
              <a:t> a conta possui uma data de expiração. Enquanto permanecer ativa, os usuários vinculados a ela podem se matricular em qualquer trilha, treinamento ou turma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48" y="3689135"/>
            <a:ext cx="720000" cy="72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8981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Painel de controle - aprendizado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2126034" y="2529204"/>
            <a:ext cx="12707565" cy="552767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3200" b="1" dirty="0" smtClean="0"/>
              <a:t>CONTAS</a:t>
            </a:r>
          </a:p>
          <a:p>
            <a:pPr marL="0" indent="0" algn="just">
              <a:buNone/>
            </a:pPr>
            <a:endParaRPr lang="pt-BR" sz="2400" b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b="1" dirty="0" smtClean="0"/>
              <a:t>Créditos</a:t>
            </a:r>
            <a:r>
              <a:rPr lang="pt-BR" b="1" dirty="0"/>
              <a:t>: </a:t>
            </a:r>
            <a:r>
              <a:rPr lang="pt-BR" dirty="0" smtClean="0"/>
              <a:t>são </a:t>
            </a:r>
            <a:r>
              <a:rPr lang="pt-BR" dirty="0"/>
              <a:t>descontados toda vez que o usuário é matriculado em um curso que requer créditos, ou seja, que possui um custo de </a:t>
            </a:r>
            <a:r>
              <a:rPr lang="pt-BR" dirty="0" smtClean="0"/>
              <a:t>matrícula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 smtClean="0"/>
              <a:t>Ao </a:t>
            </a:r>
            <a:r>
              <a:rPr lang="pt-BR" dirty="0"/>
              <a:t>matricular um </a:t>
            </a:r>
            <a:r>
              <a:rPr lang="pt-BR" dirty="0" smtClean="0"/>
              <a:t>usuário, caso o administrador deseje que </a:t>
            </a:r>
            <a:r>
              <a:rPr lang="pt-BR" dirty="0"/>
              <a:t>sejam consumidos créditos de uma conta </a:t>
            </a:r>
            <a:r>
              <a:rPr lang="pt-BR" dirty="0" smtClean="0"/>
              <a:t>específica, </a:t>
            </a:r>
            <a:r>
              <a:rPr lang="pt-BR" dirty="0"/>
              <a:t>este usuário deve ser membro </a:t>
            </a:r>
            <a:r>
              <a:rPr lang="pt-BR" dirty="0" smtClean="0"/>
              <a:t>desta conta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610" y="4067505"/>
            <a:ext cx="720000" cy="72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1231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Painel de controle - aprendizado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2126034" y="2529204"/>
            <a:ext cx="12707565" cy="5527675"/>
          </a:xfrm>
        </p:spPr>
        <p:txBody>
          <a:bodyPr/>
          <a:lstStyle/>
          <a:p>
            <a:pPr marL="0" indent="0" algn="just">
              <a:buNone/>
            </a:pPr>
            <a:r>
              <a:rPr lang="pt-BR" sz="3200" b="1" dirty="0" smtClean="0"/>
              <a:t>CONFIGURAÇÕES DE TREINAMENTOS E TRILHAS</a:t>
            </a:r>
          </a:p>
          <a:p>
            <a:pPr marL="0" indent="0" algn="just">
              <a:buNone/>
            </a:pPr>
            <a:endParaRPr lang="pt-BR" b="1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b="1" dirty="0" smtClean="0"/>
              <a:t>Período de validade das matrículas: </a:t>
            </a:r>
            <a:r>
              <a:rPr lang="pt-BR" dirty="0" smtClean="0"/>
              <a:t>Período </a:t>
            </a:r>
            <a:r>
              <a:rPr lang="pt-BR" dirty="0"/>
              <a:t>que o aluno tem para concluir o treinamento após efetuar sua matrícula. Após esse período a matrícula expira, independentemente do treinamento estar ou não </a:t>
            </a:r>
            <a:r>
              <a:rPr lang="pt-BR" dirty="0" smtClean="0"/>
              <a:t>concluído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b="1" dirty="0"/>
              <a:t>Herdar automaticamente </a:t>
            </a:r>
            <a:r>
              <a:rPr lang="pt-BR" b="1" dirty="0" smtClean="0"/>
              <a:t>permissões de trilhas e treinamentos: </a:t>
            </a:r>
            <a:r>
              <a:rPr lang="pt-BR" dirty="0" smtClean="0"/>
              <a:t>Define se as </a:t>
            </a:r>
            <a:r>
              <a:rPr lang="pt-BR" dirty="0"/>
              <a:t>permissões do catálogo serão herdadas da pasta </a:t>
            </a:r>
            <a:r>
              <a:rPr lang="pt-BR" dirty="0" smtClean="0"/>
              <a:t>pai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655" y="3880409"/>
            <a:ext cx="712379" cy="7158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814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Painel de controle - aprendizado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2126034" y="2529204"/>
            <a:ext cx="12707565" cy="5527675"/>
          </a:xfrm>
        </p:spPr>
        <p:txBody>
          <a:bodyPr/>
          <a:lstStyle/>
          <a:p>
            <a:pPr marL="0" indent="0" algn="just">
              <a:buNone/>
            </a:pPr>
            <a:r>
              <a:rPr lang="pt-BR" sz="3200" b="1" dirty="0" smtClean="0"/>
              <a:t>CERTIFICADOS</a:t>
            </a:r>
          </a:p>
          <a:p>
            <a:pPr marL="0" indent="0" algn="just">
              <a:buNone/>
            </a:pPr>
            <a:endParaRPr lang="pt-BR" b="1" dirty="0" smtClean="0"/>
          </a:p>
          <a:p>
            <a:pPr marL="0" indent="0" algn="just">
              <a:buNone/>
            </a:pPr>
            <a:r>
              <a:rPr lang="pt-BR" dirty="0"/>
              <a:t>Os certificados ficam disponíveis no histórico de treinamentos/trilhas ou turmas para os alunos que concluem um curso com </a:t>
            </a:r>
            <a:r>
              <a:rPr lang="pt-BR" dirty="0" smtClean="0"/>
              <a:t>êxito</a:t>
            </a:r>
          </a:p>
          <a:p>
            <a:pPr marL="0" indent="0" algn="just">
              <a:buNone/>
            </a:pPr>
            <a:endParaRPr lang="pt-BR" sz="2400" dirty="0" smtClean="0"/>
          </a:p>
          <a:p>
            <a:pPr marL="0" indent="0" algn="just">
              <a:buNone/>
            </a:pPr>
            <a:r>
              <a:rPr lang="pt-BR" dirty="0" smtClean="0"/>
              <a:t>No Painel de Controle é feita a criação/edição dos certificados, que posteriormente poderão ser associados às trilhas, treinamentos e disciplinas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dirty="0"/>
              <a:t>Por meio de </a:t>
            </a:r>
            <a:r>
              <a:rPr lang="pt-BR" dirty="0" err="1"/>
              <a:t>tokens</a:t>
            </a:r>
            <a:r>
              <a:rPr lang="pt-BR" dirty="0"/>
              <a:t> </a:t>
            </a:r>
            <a:r>
              <a:rPr lang="pt-BR" dirty="0" err="1" smtClean="0"/>
              <a:t>pré</a:t>
            </a:r>
            <a:r>
              <a:rPr lang="pt-BR" dirty="0"/>
              <a:t>-</a:t>
            </a:r>
            <a:r>
              <a:rPr lang="pt-BR" dirty="0" smtClean="0"/>
              <a:t>cadastrados </a:t>
            </a:r>
            <a:r>
              <a:rPr lang="pt-BR" dirty="0"/>
              <a:t>é possível inserir textos variáveis nos certificados, que são preenchidos no momento da </a:t>
            </a:r>
            <a:r>
              <a:rPr lang="pt-BR" dirty="0" smtClean="0"/>
              <a:t>emissão, por exemplo, nome completo, data de matrícula</a:t>
            </a:r>
            <a:r>
              <a:rPr lang="pt-BR" dirty="0"/>
              <a:t> </a:t>
            </a:r>
            <a:r>
              <a:rPr lang="pt-BR" dirty="0" smtClean="0"/>
              <a:t>e disciplina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45" y="3770049"/>
            <a:ext cx="720000" cy="7158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6415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Painel de controle - aprendizado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2855" y="2225963"/>
            <a:ext cx="7000880" cy="5751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CaixaDeTexto 6"/>
          <p:cNvSpPr txBox="1"/>
          <p:nvPr/>
        </p:nvSpPr>
        <p:spPr>
          <a:xfrm rot="5400000">
            <a:off x="9037907" y="4912581"/>
            <a:ext cx="529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 smtClean="0">
                <a:solidFill>
                  <a:srgbClr val="636463"/>
                </a:solidFill>
                <a:latin typeface="Trebuchet MS"/>
                <a:cs typeface="Trebuchet MS"/>
              </a:rPr>
              <a:t>Exemplo de certificado</a:t>
            </a:r>
            <a:endParaRPr lang="pt-BR" sz="1800" dirty="0">
              <a:solidFill>
                <a:srgbClr val="636463"/>
              </a:solidFill>
              <a:latin typeface="Trebuchet MS"/>
              <a:cs typeface="Trebuchet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340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Painel de controle - aprendizado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2126034" y="2529204"/>
            <a:ext cx="12707565" cy="5527675"/>
          </a:xfrm>
        </p:spPr>
        <p:txBody>
          <a:bodyPr/>
          <a:lstStyle/>
          <a:p>
            <a:pPr marL="0" indent="0" algn="just">
              <a:buNone/>
            </a:pPr>
            <a:r>
              <a:rPr lang="pt-BR" sz="3200" b="1" dirty="0" smtClean="0"/>
              <a:t>CONFIGURAÇÃO AMS</a:t>
            </a:r>
          </a:p>
          <a:p>
            <a:pPr marL="0" indent="0" algn="just">
              <a:buNone/>
            </a:pPr>
            <a:endParaRPr lang="pt-BR" b="1" dirty="0" smtClean="0"/>
          </a:p>
          <a:p>
            <a:pPr marL="0" indent="0">
              <a:buNone/>
            </a:pPr>
            <a:r>
              <a:rPr lang="pt-BR" dirty="0"/>
              <a:t>O </a:t>
            </a:r>
            <a:r>
              <a:rPr lang="pt-BR" b="1" dirty="0"/>
              <a:t>AMS </a:t>
            </a:r>
            <a:r>
              <a:rPr lang="pt-BR" dirty="0"/>
              <a:t>– </a:t>
            </a:r>
            <a:r>
              <a:rPr lang="pt-BR" i="1" dirty="0" err="1"/>
              <a:t>Assessment</a:t>
            </a:r>
            <a:r>
              <a:rPr lang="pt-BR" i="1" dirty="0"/>
              <a:t> Management System </a:t>
            </a:r>
            <a:r>
              <a:rPr lang="pt-BR" dirty="0"/>
              <a:t>– é um produto </a:t>
            </a:r>
            <a:r>
              <a:rPr lang="pt-BR" b="1" dirty="0"/>
              <a:t>legado </a:t>
            </a:r>
            <a:r>
              <a:rPr lang="pt-BR" dirty="0"/>
              <a:t>de </a:t>
            </a:r>
            <a:r>
              <a:rPr lang="pt-BR" dirty="0" smtClean="0"/>
              <a:t>gestão de </a:t>
            </a:r>
            <a:r>
              <a:rPr lang="pt-BR" dirty="0"/>
              <a:t>avaliações que contém o cadastro das avaliações, banco de </a:t>
            </a:r>
            <a:r>
              <a:rPr lang="pt-BR" dirty="0" smtClean="0"/>
              <a:t>questões, blocos</a:t>
            </a:r>
            <a:r>
              <a:rPr lang="pt-BR" dirty="0"/>
              <a:t>, dentre outras </a:t>
            </a:r>
            <a:r>
              <a:rPr lang="pt-BR" dirty="0" smtClean="0"/>
              <a:t>informações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/>
              <a:t>O </a:t>
            </a:r>
            <a:r>
              <a:rPr lang="pt-BR" b="1" dirty="0"/>
              <a:t>LMS </a:t>
            </a:r>
            <a:r>
              <a:rPr lang="pt-BR" dirty="0" smtClean="0"/>
              <a:t>possibilita </a:t>
            </a:r>
            <a:r>
              <a:rPr lang="pt-BR" dirty="0"/>
              <a:t>a integração com o </a:t>
            </a:r>
            <a:r>
              <a:rPr lang="pt-BR" b="1" dirty="0"/>
              <a:t>AMS </a:t>
            </a:r>
            <a:r>
              <a:rPr lang="pt-BR" dirty="0" smtClean="0"/>
              <a:t>para </a:t>
            </a:r>
            <a:r>
              <a:rPr lang="pt-BR" dirty="0"/>
              <a:t>que </a:t>
            </a:r>
            <a:r>
              <a:rPr lang="pt-BR" dirty="0" smtClean="0"/>
              <a:t>seja possível </a:t>
            </a:r>
            <a:r>
              <a:rPr lang="pt-BR" dirty="0"/>
              <a:t>a </a:t>
            </a:r>
            <a:r>
              <a:rPr lang="pt-BR" dirty="0" smtClean="0"/>
              <a:t>realização </a:t>
            </a:r>
            <a:r>
              <a:rPr lang="pt-BR" dirty="0"/>
              <a:t>de avaliações já existentes nesse </a:t>
            </a:r>
            <a:r>
              <a:rPr lang="pt-BR" dirty="0" smtClean="0"/>
              <a:t>sistema antigo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Esta opção é para clientes que já utilizavam o AMS legado, pois o </a:t>
            </a:r>
            <a:r>
              <a:rPr lang="pt-BR" dirty="0" smtClean="0"/>
              <a:t>fluig LMS possui </a:t>
            </a:r>
            <a:r>
              <a:rPr lang="pt-BR" dirty="0"/>
              <a:t>a opção de Avaliações na própria </a:t>
            </a:r>
            <a:r>
              <a:rPr lang="pt-BR" dirty="0" smtClean="0"/>
              <a:t>plataforma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45" y="3769093"/>
            <a:ext cx="720000" cy="62314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45" y="7097517"/>
            <a:ext cx="720000" cy="72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98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Painel de controle - aprendizado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1718441" y="2529204"/>
            <a:ext cx="13274566" cy="5873817"/>
          </a:xfrm>
        </p:spPr>
        <p:txBody>
          <a:bodyPr>
            <a:noAutofit/>
          </a:bodyPr>
          <a:lstStyle/>
          <a:p>
            <a:pPr marL="0" indent="0" algn="just">
              <a:lnSpc>
                <a:spcPts val="3500"/>
              </a:lnSpc>
              <a:buNone/>
            </a:pPr>
            <a:r>
              <a:rPr lang="pt-BR" dirty="0" smtClean="0"/>
              <a:t>O primeiro passo é salvar a URL do servidor AMS. Assim o fluig já poderá verificar as avaliações do AMS legado</a:t>
            </a:r>
          </a:p>
          <a:p>
            <a:pPr marL="0" indent="0" algn="just">
              <a:buNone/>
            </a:pPr>
            <a:endParaRPr lang="pt-BR" sz="2400" b="1" dirty="0" smtClean="0"/>
          </a:p>
          <a:p>
            <a:pPr marL="0" indent="0" algn="just">
              <a:lnSpc>
                <a:spcPts val="3500"/>
              </a:lnSpc>
              <a:buNone/>
            </a:pPr>
            <a:r>
              <a:rPr lang="pt-BR" dirty="0" smtClean="0"/>
              <a:t>Após a integração, é possível efetuar dois tipos de alterações:</a:t>
            </a:r>
          </a:p>
          <a:p>
            <a:pPr algn="just"/>
            <a:endParaRPr lang="pt-BR" sz="2400" b="1" dirty="0" smtClean="0"/>
          </a:p>
          <a:p>
            <a:pPr algn="just">
              <a:lnSpc>
                <a:spcPts val="3500"/>
              </a:lnSpc>
            </a:pPr>
            <a:r>
              <a:rPr lang="pt-BR" b="1" dirty="0" smtClean="0"/>
              <a:t>Servidor AMS</a:t>
            </a:r>
            <a:r>
              <a:rPr lang="pt-BR" dirty="0" smtClean="0"/>
              <a:t>: Ao trocar o servidor AMS, todas as referências às avaliações do antigo servidor são perdidas. Portanto, antes de alterar o servidor, é necessário remover todas as avaliações externas das trilhas/treinamentos e turmas</a:t>
            </a:r>
          </a:p>
          <a:p>
            <a:pPr algn="just"/>
            <a:endParaRPr lang="pt-BR" sz="1800" dirty="0" smtClean="0"/>
          </a:p>
          <a:p>
            <a:pPr algn="just">
              <a:lnSpc>
                <a:spcPts val="3500"/>
              </a:lnSpc>
            </a:pPr>
            <a:r>
              <a:rPr lang="pt-BR" b="1" dirty="0"/>
              <a:t>L</a:t>
            </a:r>
            <a:r>
              <a:rPr lang="pt-BR" b="1" dirty="0" smtClean="0"/>
              <a:t>ocalização </a:t>
            </a:r>
            <a:r>
              <a:rPr lang="pt-BR" b="1" dirty="0"/>
              <a:t>do servidor </a:t>
            </a:r>
            <a:r>
              <a:rPr lang="pt-BR" b="1" dirty="0" smtClean="0"/>
              <a:t>AMS</a:t>
            </a:r>
            <a:r>
              <a:rPr lang="pt-BR" dirty="0" smtClean="0"/>
              <a:t>: Alterando </a:t>
            </a:r>
            <a:r>
              <a:rPr lang="pt-BR" dirty="0"/>
              <a:t>apenas a localização do </a:t>
            </a:r>
            <a:r>
              <a:rPr lang="pt-BR" dirty="0" smtClean="0"/>
              <a:t>servidor atual, </a:t>
            </a:r>
            <a:r>
              <a:rPr lang="pt-BR" dirty="0"/>
              <a:t>a utilização das avaliações não é afetada, desde que a base de dados no novo endereço do servidor seja a mesma que já estava sendo </a:t>
            </a:r>
            <a:r>
              <a:rPr lang="pt-BR" dirty="0" smtClean="0"/>
              <a:t>utilizada</a:t>
            </a:r>
            <a:endParaRPr lang="pt-BR" dirty="0"/>
          </a:p>
          <a:p>
            <a:pPr marL="0" indent="0" algn="just">
              <a:buNone/>
            </a:pPr>
            <a:endParaRPr lang="pt-BR" b="1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933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Painel de controle - aprendizado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2126034" y="2529204"/>
            <a:ext cx="12707565" cy="5527675"/>
          </a:xfrm>
        </p:spPr>
        <p:txBody>
          <a:bodyPr/>
          <a:lstStyle/>
          <a:p>
            <a:pPr marL="0" indent="0" algn="just">
              <a:buNone/>
            </a:pPr>
            <a:r>
              <a:rPr lang="pt-BR" sz="3200" b="1" dirty="0" smtClean="0"/>
              <a:t>CAMPOS ADICIONAIS</a:t>
            </a:r>
          </a:p>
          <a:p>
            <a:pPr marL="0" indent="0" algn="just">
              <a:buNone/>
            </a:pPr>
            <a:endParaRPr lang="pt-BR" b="1" dirty="0" smtClean="0"/>
          </a:p>
          <a:p>
            <a:pPr marL="0" indent="0" algn="just">
              <a:buNone/>
            </a:pPr>
            <a:r>
              <a:rPr lang="pt-BR" dirty="0" smtClean="0"/>
              <a:t>Campos </a:t>
            </a:r>
            <a:r>
              <a:rPr lang="pt-BR" dirty="0"/>
              <a:t>que não existem no cadastro padrão e servem para complementar esse cadastro quando </a:t>
            </a:r>
            <a:r>
              <a:rPr lang="pt-BR" dirty="0" smtClean="0"/>
              <a:t>necessário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Suporta validações ao </a:t>
            </a:r>
            <a:r>
              <a:rPr lang="pt-BR" dirty="0"/>
              <a:t>incluir, alterar ou remover um registro do cadastro ao qual eles pertencem, por meio do editor de </a:t>
            </a:r>
            <a:r>
              <a:rPr lang="pt-BR" dirty="0" err="1" smtClean="0"/>
              <a:t>JavaScript</a:t>
            </a:r>
            <a:endParaRPr lang="pt-BR" dirty="0" smtClean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Permite importar e exportar campos adicionais cadastrados por meio de XML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45" y="3839140"/>
            <a:ext cx="720000" cy="5776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780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Painel de controle - aprendizado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2126034" y="2529204"/>
            <a:ext cx="12707565" cy="5527675"/>
          </a:xfrm>
        </p:spPr>
        <p:txBody>
          <a:bodyPr/>
          <a:lstStyle/>
          <a:p>
            <a:pPr marL="0" indent="0" algn="just">
              <a:buNone/>
            </a:pPr>
            <a:r>
              <a:rPr lang="pt-BR" sz="3200" b="1" dirty="0" smtClean="0"/>
              <a:t>CONSOLE EAI</a:t>
            </a:r>
          </a:p>
          <a:p>
            <a:pPr marL="0" indent="0" algn="just">
              <a:buNone/>
            </a:pPr>
            <a:endParaRPr lang="pt-BR" b="1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 smtClean="0"/>
              <a:t>Ferramenta </a:t>
            </a:r>
            <a:r>
              <a:rPr lang="pt-BR" dirty="0"/>
              <a:t>fornecida pelo EAI 2.0 que permite gerenciar todos os aspectos relativos à gestão da integração, desde a configuração da instância do EAI, a ativação de mensagens, o cadastro de aplicativos externos e a consulta de mensagens </a:t>
            </a:r>
            <a:r>
              <a:rPr lang="pt-BR" dirty="0" smtClean="0"/>
              <a:t>enviadas/recebidas</a:t>
            </a:r>
            <a:endParaRPr lang="pt-BR" dirty="0"/>
          </a:p>
          <a:p>
            <a:pPr marL="0" indent="0" algn="just">
              <a:lnSpc>
                <a:spcPct val="150000"/>
              </a:lnSpc>
              <a:buNone/>
            </a:pPr>
            <a:endParaRPr lang="pt-BR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 smtClean="0"/>
              <a:t>O </a:t>
            </a:r>
            <a:r>
              <a:rPr lang="pt-BR" dirty="0"/>
              <a:t>acesso ao EAI Console é restrito ao administrador da </a:t>
            </a:r>
            <a:r>
              <a:rPr lang="pt-BR" dirty="0" smtClean="0"/>
              <a:t>empresa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09" y="3924513"/>
            <a:ext cx="679174" cy="684000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13619245" y="6713506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Imagem 3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985" y="6882706"/>
            <a:ext cx="584920" cy="576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3598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Painel de controle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0"/>
          </p:nvPr>
        </p:nvSpPr>
        <p:spPr>
          <a:xfrm>
            <a:off x="849918" y="2815308"/>
            <a:ext cx="6354927" cy="48152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/>
              <a:t>O Painel de Controle permite acessar os recursos administrativos da plataforma</a:t>
            </a:r>
          </a:p>
          <a:p>
            <a:pPr>
              <a:lnSpc>
                <a:spcPct val="150000"/>
              </a:lnSpc>
            </a:pP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É organizado em seis abas: Gerais, Processos, Documentos, Colaboração, WCM e Aprendizado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873" y="3416954"/>
            <a:ext cx="7632864" cy="3605079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040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8884920" y="3759282"/>
            <a:ext cx="5836920" cy="1625436"/>
          </a:xfrm>
        </p:spPr>
        <p:txBody>
          <a:bodyPr>
            <a:normAutofit/>
          </a:bodyPr>
          <a:lstStyle/>
          <a:p>
            <a:pPr algn="ctr"/>
            <a:r>
              <a:rPr lang="pt-BR" sz="6000" dirty="0" smtClean="0"/>
              <a:t>MÃOS à OBRA!</a:t>
            </a:r>
            <a:endParaRPr lang="pt-BR" sz="6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409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DE FIXAÇÃO - ADMINISTRAÇÃO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1434662" y="2144110"/>
            <a:ext cx="13968247" cy="5912769"/>
          </a:xfrm>
        </p:spPr>
        <p:txBody>
          <a:bodyPr/>
          <a:lstStyle/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361950" algn="l"/>
              </a:tabLst>
            </a:pPr>
            <a:r>
              <a:rPr lang="pt-BR" dirty="0" smtClean="0">
                <a:latin typeface="Trebuchet MS" pitchFamily="34" charset="0"/>
              </a:rPr>
              <a:t>Cadastre </a:t>
            </a:r>
            <a:r>
              <a:rPr lang="pt-BR" dirty="0">
                <a:latin typeface="Trebuchet MS" pitchFamily="34" charset="0"/>
              </a:rPr>
              <a:t>os Usuários: Ana Maria, Bruno Lopes e Carolina </a:t>
            </a:r>
            <a:r>
              <a:rPr lang="pt-BR" dirty="0" smtClean="0">
                <a:latin typeface="Trebuchet MS" pitchFamily="34" charset="0"/>
              </a:rPr>
              <a:t>Correia</a:t>
            </a:r>
            <a:endParaRPr lang="pt-BR" dirty="0">
              <a:latin typeface="Trebuchet MS" pitchFamily="34" charset="0"/>
            </a:endParaRP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361950" algn="l"/>
              </a:tabLst>
            </a:pPr>
            <a:r>
              <a:rPr lang="pt-BR" dirty="0">
                <a:latin typeface="Trebuchet MS" pitchFamily="34" charset="0"/>
              </a:rPr>
              <a:t>Crie os Grupos de Seguranças: Diretoria, Recursos Humanos e </a:t>
            </a:r>
            <a:r>
              <a:rPr lang="pt-BR" dirty="0" smtClean="0">
                <a:latin typeface="Trebuchet MS" pitchFamily="34" charset="0"/>
              </a:rPr>
              <a:t>Venda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361950" algn="l"/>
              </a:tabLst>
            </a:pPr>
            <a:r>
              <a:rPr lang="pt-BR" dirty="0" smtClean="0">
                <a:latin typeface="Trebuchet MS" pitchFamily="34" charset="0"/>
              </a:rPr>
              <a:t>Cadastre </a:t>
            </a:r>
            <a:r>
              <a:rPr lang="pt-BR" dirty="0">
                <a:latin typeface="Trebuchet MS" pitchFamily="34" charset="0"/>
              </a:rPr>
              <a:t>os Assuntos: Procedimentos ISO, Benefícios e Metodologia </a:t>
            </a:r>
            <a:r>
              <a:rPr lang="pt-BR" dirty="0" smtClean="0">
                <a:latin typeface="Trebuchet MS" pitchFamily="34" charset="0"/>
              </a:rPr>
              <a:t>fluig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361950" algn="l"/>
              </a:tabLst>
            </a:pPr>
            <a:r>
              <a:rPr lang="pt-BR" dirty="0" smtClean="0">
                <a:latin typeface="Trebuchet MS" pitchFamily="34" charset="0"/>
              </a:rPr>
              <a:t>Cadastre </a:t>
            </a:r>
            <a:r>
              <a:rPr lang="pt-BR" dirty="0">
                <a:latin typeface="Trebuchet MS" pitchFamily="34" charset="0"/>
              </a:rPr>
              <a:t>o </a:t>
            </a:r>
            <a:r>
              <a:rPr lang="pt-BR" dirty="0" err="1">
                <a:latin typeface="Trebuchet MS" pitchFamily="34" charset="0"/>
              </a:rPr>
              <a:t>Agendador</a:t>
            </a:r>
            <a:r>
              <a:rPr lang="pt-BR" dirty="0">
                <a:latin typeface="Trebuchet MS" pitchFamily="34" charset="0"/>
              </a:rPr>
              <a:t> de Tarefas: Expiração de Documentos, Arquivos Temporários de Documentos e Indexação de </a:t>
            </a:r>
            <a:r>
              <a:rPr lang="pt-BR" dirty="0" smtClean="0">
                <a:latin typeface="Trebuchet MS" pitchFamily="34" charset="0"/>
              </a:rPr>
              <a:t>Documentos</a:t>
            </a:r>
            <a:endParaRPr lang="pt-BR" dirty="0">
              <a:latin typeface="Trebuchet MS" pitchFamily="34" charset="0"/>
            </a:endParaRP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361950" algn="l"/>
              </a:tabLst>
            </a:pPr>
            <a:r>
              <a:rPr lang="pt-BR" dirty="0" smtClean="0">
                <a:latin typeface="Trebuchet MS" pitchFamily="34" charset="0"/>
              </a:rPr>
              <a:t>Crie </a:t>
            </a:r>
            <a:r>
              <a:rPr lang="pt-BR" dirty="0">
                <a:latin typeface="Trebuchet MS" pitchFamily="34" charset="0"/>
              </a:rPr>
              <a:t>a configuração nos Parâmetros do </a:t>
            </a:r>
            <a:r>
              <a:rPr lang="pt-BR" dirty="0" smtClean="0">
                <a:latin typeface="Trebuchet MS" pitchFamily="34" charset="0"/>
              </a:rPr>
              <a:t>fluig </a:t>
            </a:r>
            <a:r>
              <a:rPr lang="pt-BR" dirty="0">
                <a:latin typeface="Trebuchet MS" pitchFamily="34" charset="0"/>
              </a:rPr>
              <a:t>para 10 como “Valor máximo para resultados da busca avançada de documentos” e que todos os documentos publicados no GED tenham 30 dias Prazo para expiração</a:t>
            </a:r>
            <a:r>
              <a:rPr lang="pt-BR" dirty="0" smtClean="0">
                <a:latin typeface="Trebuchet MS" pitchFamily="34" charset="0"/>
              </a:rPr>
              <a:t>”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361950" algn="l"/>
              </a:tabLst>
            </a:pPr>
            <a:r>
              <a:rPr lang="pt-BR" dirty="0">
                <a:latin typeface="Trebuchet MS" pitchFamily="34" charset="0"/>
              </a:rPr>
              <a:t>Cadastrar e publicar o aplicativo dentro de uma </a:t>
            </a:r>
            <a:r>
              <a:rPr lang="pt-BR" dirty="0" smtClean="0">
                <a:latin typeface="Trebuchet MS" pitchFamily="34" charset="0"/>
              </a:rPr>
              <a:t>pasta</a:t>
            </a:r>
            <a:endParaRPr lang="pt-BR" dirty="0">
              <a:latin typeface="Trebuchet MS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25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DE FIXAÇÃO - ADMINISTRAÇÃO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1277008" y="2245418"/>
            <a:ext cx="14125902" cy="5747646"/>
          </a:xfrm>
        </p:spPr>
        <p:txBody>
          <a:bodyPr/>
          <a:lstStyle/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7"/>
              <a:tabLst>
                <a:tab pos="361950" algn="l"/>
              </a:tabLst>
            </a:pPr>
            <a:r>
              <a:rPr lang="pt-BR" dirty="0" smtClean="0">
                <a:latin typeface="Trebuchet MS" pitchFamily="34" charset="0"/>
              </a:rPr>
              <a:t>Cadastrar </a:t>
            </a:r>
            <a:r>
              <a:rPr lang="pt-BR" dirty="0">
                <a:latin typeface="Trebuchet MS" pitchFamily="34" charset="0"/>
              </a:rPr>
              <a:t>o expediente 08:00 às 17:00 para funcionários </a:t>
            </a:r>
            <a:r>
              <a:rPr lang="pt-BR" dirty="0" smtClean="0">
                <a:latin typeface="Trebuchet MS" pitchFamily="34" charset="0"/>
              </a:rPr>
              <a:t>administrados. </a:t>
            </a:r>
            <a:r>
              <a:rPr lang="pt-BR" dirty="0">
                <a:latin typeface="Trebuchet MS" pitchFamily="34" charset="0"/>
              </a:rPr>
              <a:t>E duas turmas ao pessoal de fábrica, sendo 06:00 às 14:00 o turno 1 e das 14:00 às 22:00 para o segundo </a:t>
            </a:r>
            <a:r>
              <a:rPr lang="pt-BR" dirty="0" smtClean="0">
                <a:latin typeface="Trebuchet MS" pitchFamily="34" charset="0"/>
              </a:rPr>
              <a:t>turno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7"/>
              <a:tabLst>
                <a:tab pos="361950" algn="l"/>
              </a:tabLst>
            </a:pPr>
            <a:r>
              <a:rPr lang="pt-BR" dirty="0" smtClean="0">
                <a:latin typeface="Trebuchet MS" pitchFamily="34" charset="0"/>
              </a:rPr>
              <a:t>Cadastrar os feriados: Carnaval, Natal e Ano Novo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7"/>
              <a:tabLst>
                <a:tab pos="361950" algn="l"/>
              </a:tabLst>
            </a:pPr>
            <a:r>
              <a:rPr lang="pt-BR" dirty="0" smtClean="0">
                <a:latin typeface="Trebuchet MS" pitchFamily="34" charset="0"/>
              </a:rPr>
              <a:t>Cadastrar Campos Customizados para localização física de documentos: Armazém, Rua, Pasta e Caixa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7"/>
              <a:tabLst>
                <a:tab pos="361950" algn="l"/>
              </a:tabLst>
            </a:pPr>
            <a:r>
              <a:rPr lang="pt-BR" dirty="0" smtClean="0">
                <a:latin typeface="Trebuchet MS" pitchFamily="34" charset="0"/>
              </a:rPr>
              <a:t> Cadastre </a:t>
            </a:r>
            <a:r>
              <a:rPr lang="pt-BR" dirty="0">
                <a:latin typeface="Trebuchet MS" pitchFamily="34" charset="0"/>
              </a:rPr>
              <a:t>os tipos de documentos: NF, Boletos, Certidões e </a:t>
            </a:r>
            <a:r>
              <a:rPr lang="pt-BR" dirty="0" smtClean="0">
                <a:latin typeface="Trebuchet MS" pitchFamily="34" charset="0"/>
              </a:rPr>
              <a:t>Procedimentos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7"/>
              <a:tabLst>
                <a:tab pos="361950" algn="l"/>
              </a:tabLst>
            </a:pPr>
            <a:r>
              <a:rPr lang="pt-BR" dirty="0" smtClean="0">
                <a:latin typeface="Trebuchet MS" pitchFamily="34" charset="0"/>
              </a:rPr>
              <a:t> Cadastre </a:t>
            </a:r>
            <a:r>
              <a:rPr lang="pt-BR" dirty="0">
                <a:latin typeface="Trebuchet MS" pitchFamily="34" charset="0"/>
              </a:rPr>
              <a:t>as palavras-restritas: greve, presidente, </a:t>
            </a:r>
            <a:r>
              <a:rPr lang="pt-BR" dirty="0" smtClean="0">
                <a:latin typeface="Trebuchet MS" pitchFamily="34" charset="0"/>
              </a:rPr>
              <a:t>demissão.</a:t>
            </a:r>
            <a:endParaRPr lang="pt-BR" dirty="0">
              <a:latin typeface="Trebuchet MS" pitchFamily="34" charset="0"/>
            </a:endParaRPr>
          </a:p>
          <a:p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005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Canais de comunicação fluig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>
          <a:xfrm>
            <a:off x="741998" y="2727960"/>
            <a:ext cx="13614082" cy="5328919"/>
          </a:xfrm>
        </p:spPr>
        <p:txBody>
          <a:bodyPr numCol="2" anchor="t"/>
          <a:lstStyle/>
          <a:p>
            <a:r>
              <a:rPr lang="pt-BR" dirty="0" smtClean="0"/>
              <a:t>Site: </a:t>
            </a:r>
            <a:r>
              <a:rPr lang="pt-BR" dirty="0" smtClean="0">
                <a:hlinkClick r:id="rId3"/>
              </a:rPr>
              <a:t>fluig.com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Documentação: </a:t>
            </a:r>
            <a:r>
              <a:rPr lang="pt-BR" dirty="0" smtClean="0">
                <a:hlinkClick r:id="rId4"/>
              </a:rPr>
              <a:t>dev.fluig.com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Guia de </a:t>
            </a:r>
            <a:r>
              <a:rPr lang="pt-BR" dirty="0" smtClean="0"/>
              <a:t>Relacionamento: </a:t>
            </a:r>
          </a:p>
          <a:p>
            <a:endParaRPr lang="pt-BR" dirty="0"/>
          </a:p>
          <a:p>
            <a:r>
              <a:rPr lang="pt-BR" dirty="0" smtClean="0"/>
              <a:t>Suporte: </a:t>
            </a:r>
            <a:r>
              <a:rPr lang="pt-BR" dirty="0" smtClean="0">
                <a:hlinkClick r:id="rId5" action="ppaction://hlinkfile"/>
              </a:rPr>
              <a:t>suporte.fluig.com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Comunidade DEV fluig:</a:t>
            </a:r>
          </a:p>
          <a:p>
            <a:endParaRPr lang="pt-BR" dirty="0" smtClean="0"/>
          </a:p>
          <a:p>
            <a:r>
              <a:rPr lang="pt-BR" dirty="0" smtClean="0"/>
              <a:t>Blog</a:t>
            </a:r>
            <a:r>
              <a:rPr lang="pt-BR" dirty="0"/>
              <a:t>: </a:t>
            </a:r>
            <a:r>
              <a:rPr lang="pt-BR" dirty="0" smtClean="0">
                <a:hlinkClick r:id="rId6"/>
              </a:rPr>
              <a:t>fluig.com/blog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YouTube</a:t>
            </a:r>
            <a:r>
              <a:rPr lang="pt-BR" dirty="0" smtClean="0"/>
              <a:t>: </a:t>
            </a:r>
            <a:r>
              <a:rPr lang="pt-BR" dirty="0" smtClean="0">
                <a:hlinkClick r:id="rId7"/>
              </a:rPr>
              <a:t>youtube.com/</a:t>
            </a:r>
            <a:r>
              <a:rPr lang="pt-BR" dirty="0" err="1" smtClean="0">
                <a:hlinkClick r:id="rId7"/>
              </a:rPr>
              <a:t>fluigplatform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SlideShare</a:t>
            </a:r>
            <a:r>
              <a:rPr lang="pt-BR" dirty="0"/>
              <a:t>: </a:t>
            </a:r>
            <a:r>
              <a:rPr lang="pt-BR" dirty="0" smtClean="0">
                <a:hlinkClick r:id="rId8"/>
              </a:rPr>
              <a:t>pt.slideshare.net/fluig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Scribd</a:t>
            </a:r>
            <a:r>
              <a:rPr lang="pt-BR" dirty="0" smtClean="0"/>
              <a:t>: </a:t>
            </a:r>
            <a:r>
              <a:rPr lang="pt-BR" dirty="0" smtClean="0">
                <a:hlinkClick r:id="rId9"/>
              </a:rPr>
              <a:t>scribd.com/</a:t>
            </a:r>
            <a:r>
              <a:rPr lang="pt-BR" dirty="0" err="1" smtClean="0">
                <a:hlinkClick r:id="rId9"/>
              </a:rPr>
              <a:t>fluigplatform</a:t>
            </a:r>
            <a:endParaRPr lang="pt-BR" dirty="0" smtClean="0"/>
          </a:p>
        </p:txBody>
      </p:sp>
      <p:pic>
        <p:nvPicPr>
          <p:cNvPr id="7" name="Espaço Reservado para Imagem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3857" r="-4227" b="-505"/>
          <a:stretch/>
        </p:blipFill>
        <p:spPr>
          <a:xfrm>
            <a:off x="4918758" y="6801801"/>
            <a:ext cx="467880" cy="468490"/>
          </a:xfrm>
          <a:prstGeom prst="rect">
            <a:avLst/>
          </a:prstGeom>
        </p:spPr>
      </p:pic>
      <p:pic>
        <p:nvPicPr>
          <p:cNvPr id="6" name="Espaço Reservado para Imagem 5">
            <a:hlinkClick r:id="rId12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3857" r="-4227" b="-505"/>
          <a:stretch/>
        </p:blipFill>
        <p:spPr>
          <a:xfrm>
            <a:off x="5301272" y="4763591"/>
            <a:ext cx="467880" cy="4684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504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FLUIG EDUCATION CENTER</a:t>
            </a:r>
            <a:endParaRPr lang="pt-B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0073640" y="4619301"/>
            <a:ext cx="4475163" cy="776714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E-mail: fluig.education.center@fluig.com</a:t>
            </a:r>
          </a:p>
          <a:p>
            <a:r>
              <a:rPr lang="pt-BR" dirty="0"/>
              <a:t>Fone: (11) 2099-7337</a:t>
            </a:r>
          </a:p>
          <a:p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616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1870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gerais</a:t>
            </a:r>
            <a:endParaRPr lang="pt-BR" dirty="0"/>
          </a:p>
        </p:txBody>
      </p:sp>
      <p:pic>
        <p:nvPicPr>
          <p:cNvPr id="4" name="Espaço Reservado para Imagem 3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4" r="-712"/>
          <a:stretch/>
        </p:blipFill>
        <p:spPr>
          <a:xfrm>
            <a:off x="2711669" y="3813066"/>
            <a:ext cx="1576552" cy="15367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994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Painel de controle - gerais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51" y="2255319"/>
            <a:ext cx="10831147" cy="565443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1520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Painel de controle - gerais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2126034" y="2484547"/>
            <a:ext cx="12882738" cy="5527675"/>
          </a:xfrm>
        </p:spPr>
        <p:txBody>
          <a:bodyPr/>
          <a:lstStyle/>
          <a:p>
            <a:pPr marL="0" indent="0" algn="just">
              <a:buNone/>
            </a:pPr>
            <a:r>
              <a:rPr lang="pt-BR" sz="3200" b="1" dirty="0" smtClean="0"/>
              <a:t>GRUPOS X PAPÉIS</a:t>
            </a:r>
          </a:p>
          <a:p>
            <a:pPr algn="just"/>
            <a:endParaRPr lang="pt-BR" sz="2400" b="1" dirty="0"/>
          </a:p>
          <a:p>
            <a:pPr marL="0" indent="0" algn="just">
              <a:spcBef>
                <a:spcPts val="700"/>
              </a:spcBef>
              <a:buNone/>
            </a:pPr>
            <a:r>
              <a:rPr lang="pt-BR" b="1" dirty="0" smtClean="0"/>
              <a:t>Grupos</a:t>
            </a:r>
            <a:r>
              <a:rPr lang="pt-BR" b="1" dirty="0"/>
              <a:t>:</a:t>
            </a:r>
            <a:r>
              <a:rPr lang="pt-BR" dirty="0"/>
              <a:t> tem o intuito de identificar e reunir </a:t>
            </a:r>
            <a:r>
              <a:rPr lang="pt-BR" dirty="0" smtClean="0"/>
              <a:t>os </a:t>
            </a:r>
            <a:r>
              <a:rPr lang="pt-BR" dirty="0"/>
              <a:t>usuários </a:t>
            </a:r>
            <a:r>
              <a:rPr lang="pt-BR" dirty="0" smtClean="0"/>
              <a:t>de um setor que </a:t>
            </a:r>
            <a:r>
              <a:rPr lang="pt-BR" dirty="0"/>
              <a:t>possuem os mesmos interesses e </a:t>
            </a:r>
            <a:r>
              <a:rPr lang="pt-BR" dirty="0" smtClean="0"/>
              <a:t>objetivos</a:t>
            </a:r>
          </a:p>
          <a:p>
            <a:pPr lvl="1" algn="just">
              <a:spcBef>
                <a:spcPts val="700"/>
              </a:spcBef>
            </a:pPr>
            <a:r>
              <a:rPr lang="pt-BR" dirty="0" smtClean="0"/>
              <a:t>Facilitam </a:t>
            </a:r>
            <a:r>
              <a:rPr lang="pt-BR" dirty="0"/>
              <a:t>a definição de permissões de acesso às várias funções do </a:t>
            </a:r>
            <a:r>
              <a:rPr lang="pt-BR" dirty="0" smtClean="0"/>
              <a:t>produto</a:t>
            </a:r>
          </a:p>
          <a:p>
            <a:pPr lvl="1" algn="just">
              <a:spcBef>
                <a:spcPts val="700"/>
              </a:spcBef>
            </a:pPr>
            <a:r>
              <a:rPr lang="pt-BR" dirty="0" smtClean="0"/>
              <a:t>Por exemplo: Almoxarifado, Administração, Financeiro.</a:t>
            </a:r>
          </a:p>
          <a:p>
            <a:pPr algn="just">
              <a:spcBef>
                <a:spcPts val="700"/>
              </a:spcBef>
            </a:pPr>
            <a:endParaRPr lang="pt-BR" sz="2400" dirty="0" smtClean="0"/>
          </a:p>
          <a:p>
            <a:pPr marL="0" indent="0" algn="just">
              <a:spcBef>
                <a:spcPts val="700"/>
              </a:spcBef>
              <a:buNone/>
            </a:pPr>
            <a:r>
              <a:rPr lang="pt-BR" b="1" dirty="0" smtClean="0"/>
              <a:t>Papéis</a:t>
            </a:r>
            <a:r>
              <a:rPr lang="pt-BR" dirty="0"/>
              <a:t>: </a:t>
            </a:r>
            <a:r>
              <a:rPr lang="pt-BR" dirty="0" smtClean="0"/>
              <a:t>visam </a:t>
            </a:r>
            <a:r>
              <a:rPr lang="pt-BR" dirty="0"/>
              <a:t>identificar as responsabilidades </a:t>
            </a:r>
            <a:r>
              <a:rPr lang="pt-BR" dirty="0" smtClean="0"/>
              <a:t>e diferentes funções disponíveis </a:t>
            </a:r>
            <a:r>
              <a:rPr lang="pt-BR" dirty="0"/>
              <a:t>na </a:t>
            </a:r>
            <a:r>
              <a:rPr lang="pt-BR" dirty="0" smtClean="0"/>
              <a:t>empresa</a:t>
            </a:r>
          </a:p>
          <a:p>
            <a:pPr lvl="1" algn="just">
              <a:spcBef>
                <a:spcPts val="700"/>
              </a:spcBef>
            </a:pPr>
            <a:r>
              <a:rPr lang="pt-BR" dirty="0" smtClean="0"/>
              <a:t>Facilitam </a:t>
            </a:r>
            <a:r>
              <a:rPr lang="pt-BR" dirty="0"/>
              <a:t>a identificação de usuários capazes de desempenhar determinada tarefa em um </a:t>
            </a:r>
            <a:r>
              <a:rPr lang="pt-BR" dirty="0" smtClean="0"/>
              <a:t>Workflow, por exemplo: Gerente, Analista, Diretor.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55" y="3583986"/>
            <a:ext cx="678542" cy="720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177" y="5903310"/>
            <a:ext cx="499098" cy="72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2153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6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LIDES_STAND BY">
  <a:themeElements>
    <a:clrScheme name="Fluig_Theme">
      <a:dk1>
        <a:srgbClr val="58595B"/>
      </a:dk1>
      <a:lt1>
        <a:srgbClr val="FFFFFF"/>
      </a:lt1>
      <a:dk2>
        <a:srgbClr val="A7A9AC"/>
      </a:dk2>
      <a:lt2>
        <a:srgbClr val="D1D3D4"/>
      </a:lt2>
      <a:accent1>
        <a:srgbClr val="ED145B"/>
      </a:accent1>
      <a:accent2>
        <a:srgbClr val="F15A22"/>
      </a:accent2>
      <a:accent3>
        <a:srgbClr val="FAA61A"/>
      </a:accent3>
      <a:accent4>
        <a:srgbClr val="FFCC00"/>
      </a:accent4>
      <a:accent5>
        <a:srgbClr val="A6CE39"/>
      </a:accent5>
      <a:accent6>
        <a:srgbClr val="454544"/>
      </a:accent6>
      <a:hlink>
        <a:srgbClr val="F15A22"/>
      </a:hlink>
      <a:folHlink>
        <a:srgbClr val="58595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5A22"/>
        </a:solidFill>
        <a:ln w="19050" cap="rnd">
          <a:noFill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rgbClr val="FFFFFF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>
            <a:solidFill>
              <a:srgbClr val="636463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1_SEPARATA_CINZA">
  <a:themeElements>
    <a:clrScheme name="Cores_fluig 1">
      <a:dk1>
        <a:srgbClr val="A1C30D"/>
      </a:dk1>
      <a:lt1>
        <a:srgbClr val="D6D706"/>
      </a:lt1>
      <a:dk2>
        <a:srgbClr val="EEE30A"/>
      </a:dk2>
      <a:lt2>
        <a:srgbClr val="FFEA59"/>
      </a:lt2>
      <a:accent1>
        <a:srgbClr val="DC0040"/>
      </a:accent1>
      <a:accent2>
        <a:srgbClr val="CE2C12"/>
      </a:accent2>
      <a:accent3>
        <a:srgbClr val="E54F0A"/>
      </a:accent3>
      <a:accent4>
        <a:srgbClr val="F39609"/>
      </a:accent4>
      <a:accent5>
        <a:srgbClr val="FEC307"/>
      </a:accent5>
      <a:accent6>
        <a:srgbClr val="45454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5A22"/>
        </a:solidFill>
        <a:ln w="19050" cap="rnd">
          <a:noFill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rgbClr val="FFFFFF"/>
            </a:solidFill>
            <a:latin typeface="Trebuchet MS"/>
            <a:cs typeface="Trebuchet M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>
            <a:solidFill>
              <a:srgbClr val="FFFFFF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11.xml><?xml version="1.0" encoding="utf-8"?>
<a:theme xmlns:a="http://schemas.openxmlformats.org/drawingml/2006/main" name="1_SEPARATA_VERMELHA">
  <a:themeElements>
    <a:clrScheme name="Cores_fluig 1">
      <a:dk1>
        <a:srgbClr val="A1C30D"/>
      </a:dk1>
      <a:lt1>
        <a:srgbClr val="D6D706"/>
      </a:lt1>
      <a:dk2>
        <a:srgbClr val="EEE30A"/>
      </a:dk2>
      <a:lt2>
        <a:srgbClr val="FFEA59"/>
      </a:lt2>
      <a:accent1>
        <a:srgbClr val="DC0040"/>
      </a:accent1>
      <a:accent2>
        <a:srgbClr val="CE2C12"/>
      </a:accent2>
      <a:accent3>
        <a:srgbClr val="E54F0A"/>
      </a:accent3>
      <a:accent4>
        <a:srgbClr val="F39609"/>
      </a:accent4>
      <a:accent5>
        <a:srgbClr val="FEC307"/>
      </a:accent5>
      <a:accent6>
        <a:srgbClr val="454544"/>
      </a:accent6>
      <a:hlink>
        <a:srgbClr val="0000FF"/>
      </a:hlink>
      <a:folHlink>
        <a:srgbClr val="800080"/>
      </a:folHlink>
    </a:clrScheme>
    <a:fontScheme name="pleno_red">
      <a:majorFont>
        <a:latin typeface="Open Sans 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noFill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rgbClr val="F15A22"/>
            </a:solidFill>
            <a:latin typeface="Trebuchet MS"/>
            <a:cs typeface="Trebuchet M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ts val="720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4C4C4C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800">
            <a:solidFill>
              <a:srgbClr val="FFFFFF"/>
            </a:solidFill>
            <a:latin typeface="Trebuchet MS"/>
            <a:cs typeface="Trebuchet MS"/>
          </a:defRPr>
        </a:defPPr>
      </a:lstStyle>
    </a:txDef>
  </a:objectDefaults>
  <a:extraClrSchemeLst>
    <a:extraClrScheme>
      <a:clrScheme name="pleno_r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_SEPARATA_LARANJA">
  <a:themeElements>
    <a:clrScheme name="Cores_fluig 1">
      <a:dk1>
        <a:srgbClr val="A1C30D"/>
      </a:dk1>
      <a:lt1>
        <a:srgbClr val="D6D706"/>
      </a:lt1>
      <a:dk2>
        <a:srgbClr val="EEE30A"/>
      </a:dk2>
      <a:lt2>
        <a:srgbClr val="FFEA59"/>
      </a:lt2>
      <a:accent1>
        <a:srgbClr val="DC0040"/>
      </a:accent1>
      <a:accent2>
        <a:srgbClr val="CE2C12"/>
      </a:accent2>
      <a:accent3>
        <a:srgbClr val="E54F0A"/>
      </a:accent3>
      <a:accent4>
        <a:srgbClr val="F39609"/>
      </a:accent4>
      <a:accent5>
        <a:srgbClr val="FEC307"/>
      </a:accent5>
      <a:accent6>
        <a:srgbClr val="454544"/>
      </a:accent6>
      <a:hlink>
        <a:srgbClr val="0000FF"/>
      </a:hlink>
      <a:folHlink>
        <a:srgbClr val="800080"/>
      </a:folHlink>
    </a:clrScheme>
    <a:fontScheme name="gradiente_red">
      <a:majorFont>
        <a:latin typeface="Open Sans 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noFill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rgbClr val="F15A22"/>
            </a:solidFill>
            <a:latin typeface="Trebuchet MS"/>
            <a:cs typeface="Trebuchet M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ts val="720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4C4C4C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800">
            <a:solidFill>
              <a:srgbClr val="FFFFFF"/>
            </a:solidFill>
            <a:latin typeface="Trebuchet MS"/>
            <a:cs typeface="Trebuchet MS"/>
          </a:defRPr>
        </a:defPPr>
      </a:lstStyle>
    </a:txDef>
  </a:objectDefaults>
  <a:extraClrSchemeLst>
    <a:extraClrScheme>
      <a:clrScheme name="gradiente_r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SEPARATA_AMARELA">
  <a:themeElements>
    <a:clrScheme name="Cores_fluig 1">
      <a:dk1>
        <a:srgbClr val="A1C30D"/>
      </a:dk1>
      <a:lt1>
        <a:srgbClr val="D6D706"/>
      </a:lt1>
      <a:dk2>
        <a:srgbClr val="EEE30A"/>
      </a:dk2>
      <a:lt2>
        <a:srgbClr val="FFEA59"/>
      </a:lt2>
      <a:accent1>
        <a:srgbClr val="DC0040"/>
      </a:accent1>
      <a:accent2>
        <a:srgbClr val="CE2C12"/>
      </a:accent2>
      <a:accent3>
        <a:srgbClr val="E54F0A"/>
      </a:accent3>
      <a:accent4>
        <a:srgbClr val="F39609"/>
      </a:accent4>
      <a:accent5>
        <a:srgbClr val="FEC307"/>
      </a:accent5>
      <a:accent6>
        <a:srgbClr val="45454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5A22"/>
        </a:solidFill>
        <a:ln w="19050" cap="rnd">
          <a:noFill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rgbClr val="FFFFFF"/>
            </a:solidFill>
            <a:latin typeface="Trebuchet MS"/>
            <a:cs typeface="Trebuchet M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>
            <a:solidFill>
              <a:srgbClr val="636463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14.xml><?xml version="1.0" encoding="utf-8"?>
<a:theme xmlns:a="http://schemas.openxmlformats.org/drawingml/2006/main" name="1_SEPARATA_VERDE">
  <a:themeElements>
    <a:clrScheme name="Cores_fluig 1">
      <a:dk1>
        <a:srgbClr val="A1C30D"/>
      </a:dk1>
      <a:lt1>
        <a:srgbClr val="D6D706"/>
      </a:lt1>
      <a:dk2>
        <a:srgbClr val="EEE30A"/>
      </a:dk2>
      <a:lt2>
        <a:srgbClr val="FFEA59"/>
      </a:lt2>
      <a:accent1>
        <a:srgbClr val="DC0040"/>
      </a:accent1>
      <a:accent2>
        <a:srgbClr val="CE2C12"/>
      </a:accent2>
      <a:accent3>
        <a:srgbClr val="E54F0A"/>
      </a:accent3>
      <a:accent4>
        <a:srgbClr val="F39609"/>
      </a:accent4>
      <a:accent5>
        <a:srgbClr val="FEC307"/>
      </a:accent5>
      <a:accent6>
        <a:srgbClr val="454544"/>
      </a:accent6>
      <a:hlink>
        <a:srgbClr val="0000FF"/>
      </a:hlink>
      <a:folHlink>
        <a:srgbClr val="800080"/>
      </a:folHlink>
    </a:clrScheme>
    <a:fontScheme name="gradiente_green">
      <a:majorFont>
        <a:latin typeface="Open Sans 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5A22"/>
        </a:solidFill>
        <a:ln w="19050" cap="rnd">
          <a:noFill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rgbClr val="FFFFFF"/>
            </a:solidFill>
            <a:latin typeface="Trebuchet MS"/>
            <a:cs typeface="Trebuchet M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ts val="720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4C4C4C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800">
            <a:solidFill>
              <a:srgbClr val="FFFFFF"/>
            </a:solidFill>
            <a:latin typeface="Trebuchet MS"/>
            <a:cs typeface="Trebuchet MS"/>
          </a:defRPr>
        </a:defPPr>
      </a:lstStyle>
    </a:txDef>
  </a:objectDefaults>
  <a:extraClrSchemeLst>
    <a:extraClrScheme>
      <a:clrScheme name="gradiente_gre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_SEPARATA_VERDE_2">
  <a:themeElements>
    <a:clrScheme name="Cores_fluig 1">
      <a:dk1>
        <a:srgbClr val="A1C30D"/>
      </a:dk1>
      <a:lt1>
        <a:srgbClr val="D6D706"/>
      </a:lt1>
      <a:dk2>
        <a:srgbClr val="EEE30A"/>
      </a:dk2>
      <a:lt2>
        <a:srgbClr val="FFEA59"/>
      </a:lt2>
      <a:accent1>
        <a:srgbClr val="DC0040"/>
      </a:accent1>
      <a:accent2>
        <a:srgbClr val="CE2C12"/>
      </a:accent2>
      <a:accent3>
        <a:srgbClr val="E54F0A"/>
      </a:accent3>
      <a:accent4>
        <a:srgbClr val="F39609"/>
      </a:accent4>
      <a:accent5>
        <a:srgbClr val="FEC307"/>
      </a:accent5>
      <a:accent6>
        <a:srgbClr val="45454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5A22"/>
        </a:solidFill>
        <a:ln w="19050" cap="rnd">
          <a:noFill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rgbClr val="FFFFFF"/>
            </a:solidFill>
            <a:latin typeface="Trebuchet MS"/>
            <a:cs typeface="Trebuchet M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>
            <a:solidFill>
              <a:srgbClr val="636463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16.xml><?xml version="1.0" encoding="utf-8"?>
<a:theme xmlns:a="http://schemas.openxmlformats.org/drawingml/2006/main" name="FLUIDOS_COLORIDOS">
  <a:themeElements>
    <a:clrScheme name="Cores_fluig 1">
      <a:dk1>
        <a:srgbClr val="A1C30D"/>
      </a:dk1>
      <a:lt1>
        <a:srgbClr val="D6D706"/>
      </a:lt1>
      <a:dk2>
        <a:srgbClr val="EEE30A"/>
      </a:dk2>
      <a:lt2>
        <a:srgbClr val="FFEA59"/>
      </a:lt2>
      <a:accent1>
        <a:srgbClr val="DC0040"/>
      </a:accent1>
      <a:accent2>
        <a:srgbClr val="CE2C12"/>
      </a:accent2>
      <a:accent3>
        <a:srgbClr val="E54F0A"/>
      </a:accent3>
      <a:accent4>
        <a:srgbClr val="F39609"/>
      </a:accent4>
      <a:accent5>
        <a:srgbClr val="FEC307"/>
      </a:accent5>
      <a:accent6>
        <a:srgbClr val="45454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5A22"/>
        </a:solidFill>
        <a:ln w="19050" cap="rnd">
          <a:noFill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rgbClr val="FFFFFF"/>
            </a:solidFill>
            <a:latin typeface="Trebuchet MS"/>
            <a:cs typeface="Trebuchet M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>
            <a:solidFill>
              <a:srgbClr val="636463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17.xml><?xml version="1.0" encoding="utf-8"?>
<a:theme xmlns:a="http://schemas.openxmlformats.org/drawingml/2006/main" name="VÍDEO">
  <a:themeElements>
    <a:clrScheme name="Cores_fluig 1">
      <a:dk1>
        <a:srgbClr val="A1C30D"/>
      </a:dk1>
      <a:lt1>
        <a:srgbClr val="D6D706"/>
      </a:lt1>
      <a:dk2>
        <a:srgbClr val="EEE30A"/>
      </a:dk2>
      <a:lt2>
        <a:srgbClr val="FFEA59"/>
      </a:lt2>
      <a:accent1>
        <a:srgbClr val="DC0040"/>
      </a:accent1>
      <a:accent2>
        <a:srgbClr val="CE2C12"/>
      </a:accent2>
      <a:accent3>
        <a:srgbClr val="E54F0A"/>
      </a:accent3>
      <a:accent4>
        <a:srgbClr val="F39609"/>
      </a:accent4>
      <a:accent5>
        <a:srgbClr val="FEC307"/>
      </a:accent5>
      <a:accent6>
        <a:srgbClr val="454544"/>
      </a:accent6>
      <a:hlink>
        <a:srgbClr val="0000FF"/>
      </a:hlink>
      <a:folHlink>
        <a:srgbClr val="800080"/>
      </a:folHlink>
    </a:clrScheme>
    <a:fontScheme name="all_white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5A22"/>
        </a:solidFill>
        <a:ln w="19050" cap="rnd">
          <a:noFill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rgbClr val="FFFFFF"/>
            </a:solidFill>
            <a:latin typeface="Trebuchet MS"/>
            <a:cs typeface="Trebuchet M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ts val="720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4C4C4C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800">
            <a:solidFill>
              <a:srgbClr val="636463"/>
            </a:solidFill>
            <a:latin typeface="Trebuchet MS"/>
            <a:cs typeface="Trebuchet MS"/>
          </a:defRPr>
        </a:defPPr>
      </a:lstStyle>
    </a:txDef>
  </a:objectDefaults>
  <a:extraClrSchemeLst>
    <a:extraClrScheme>
      <a:clrScheme name="all_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ENCERRAMENTO">
  <a:themeElements>
    <a:clrScheme name="Cores_fluig 1">
      <a:dk1>
        <a:srgbClr val="A1C30D"/>
      </a:dk1>
      <a:lt1>
        <a:srgbClr val="D6D706"/>
      </a:lt1>
      <a:dk2>
        <a:srgbClr val="EEE30A"/>
      </a:dk2>
      <a:lt2>
        <a:srgbClr val="FFEA59"/>
      </a:lt2>
      <a:accent1>
        <a:srgbClr val="DC0040"/>
      </a:accent1>
      <a:accent2>
        <a:srgbClr val="CE2C12"/>
      </a:accent2>
      <a:accent3>
        <a:srgbClr val="E54F0A"/>
      </a:accent3>
      <a:accent4>
        <a:srgbClr val="F39609"/>
      </a:accent4>
      <a:accent5>
        <a:srgbClr val="FEC307"/>
      </a:accent5>
      <a:accent6>
        <a:srgbClr val="45454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5A22"/>
        </a:solidFill>
        <a:ln w="19050" cap="rnd">
          <a:noFill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rgbClr val="FFFFFF"/>
            </a:solidFill>
            <a:latin typeface="Trebuchet MS"/>
            <a:cs typeface="Trebuchet M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>
            <a:solidFill>
              <a:srgbClr val="636463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19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5A22"/>
        </a:solidFill>
        <a:ln w="19050" cap="rnd">
          <a:noFill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rgbClr val="FFFFFF"/>
            </a:solidFill>
            <a:latin typeface="Trebuchet MS"/>
            <a:cs typeface="Trebuchet M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>
            <a:solidFill>
              <a:srgbClr val="636463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ABERTURA">
  <a:themeElements>
    <a:clrScheme name="Fluig_Theme">
      <a:dk1>
        <a:srgbClr val="58595B"/>
      </a:dk1>
      <a:lt1>
        <a:srgbClr val="FFFFFF"/>
      </a:lt1>
      <a:dk2>
        <a:srgbClr val="A7A9AC"/>
      </a:dk2>
      <a:lt2>
        <a:srgbClr val="D1D3D4"/>
      </a:lt2>
      <a:accent1>
        <a:srgbClr val="ED145B"/>
      </a:accent1>
      <a:accent2>
        <a:srgbClr val="F15A22"/>
      </a:accent2>
      <a:accent3>
        <a:srgbClr val="FAA61A"/>
      </a:accent3>
      <a:accent4>
        <a:srgbClr val="FFCC00"/>
      </a:accent4>
      <a:accent5>
        <a:srgbClr val="A6CE39"/>
      </a:accent5>
      <a:accent6>
        <a:srgbClr val="454544"/>
      </a:accent6>
      <a:hlink>
        <a:srgbClr val="F15A22"/>
      </a:hlink>
      <a:folHlink>
        <a:srgbClr val="58595B"/>
      </a:folHlink>
    </a:clrScheme>
    <a:fontScheme name="capa">
      <a:majorFont>
        <a:latin typeface="Open Sans 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5A22"/>
        </a:solidFill>
        <a:ln w="19050" cap="rnd">
          <a:noFill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rgbClr val="FFFFFF"/>
            </a:solidFill>
            <a:latin typeface="Trebuchet MS"/>
            <a:cs typeface="Trebuchet M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ts val="720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4C4C4C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800">
            <a:solidFill>
              <a:srgbClr val="636463"/>
            </a:solidFill>
            <a:latin typeface="Trebuchet MS"/>
            <a:cs typeface="Trebuchet MS"/>
          </a:defRPr>
        </a:defPPr>
      </a:lstStyle>
    </a:txDef>
  </a:objectDefaults>
  <a:extraClrSchemeLst>
    <a:extraClrScheme>
      <a:clrScheme name="cap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SLIDES_CONTEÚDOS">
  <a:themeElements>
    <a:clrScheme name="Fluig_Theme">
      <a:dk1>
        <a:srgbClr val="58595B"/>
      </a:dk1>
      <a:lt1>
        <a:srgbClr val="FFFFFF"/>
      </a:lt1>
      <a:dk2>
        <a:srgbClr val="A7A9AC"/>
      </a:dk2>
      <a:lt2>
        <a:srgbClr val="D1D3D4"/>
      </a:lt2>
      <a:accent1>
        <a:srgbClr val="ED145B"/>
      </a:accent1>
      <a:accent2>
        <a:srgbClr val="F15A22"/>
      </a:accent2>
      <a:accent3>
        <a:srgbClr val="FAA61A"/>
      </a:accent3>
      <a:accent4>
        <a:srgbClr val="FFCC00"/>
      </a:accent4>
      <a:accent5>
        <a:srgbClr val="A6CE39"/>
      </a:accent5>
      <a:accent6>
        <a:srgbClr val="454544"/>
      </a:accent6>
      <a:hlink>
        <a:srgbClr val="F15A22"/>
      </a:hlink>
      <a:folHlink>
        <a:srgbClr val="5859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5A22"/>
        </a:solidFill>
        <a:ln w="19050" cap="rnd">
          <a:noFill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rgbClr val="FFFFFF"/>
            </a:solidFill>
            <a:latin typeface="Trebuchet MS"/>
            <a:cs typeface="Trebuchet M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>
            <a:solidFill>
              <a:srgbClr val="636463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SEPARATA_CINZA">
  <a:themeElements>
    <a:clrScheme name="Cores_fluig 1">
      <a:dk1>
        <a:srgbClr val="A1C30D"/>
      </a:dk1>
      <a:lt1>
        <a:srgbClr val="D6D706"/>
      </a:lt1>
      <a:dk2>
        <a:srgbClr val="EEE30A"/>
      </a:dk2>
      <a:lt2>
        <a:srgbClr val="FFEA59"/>
      </a:lt2>
      <a:accent1>
        <a:srgbClr val="DC0040"/>
      </a:accent1>
      <a:accent2>
        <a:srgbClr val="CE2C12"/>
      </a:accent2>
      <a:accent3>
        <a:srgbClr val="E54F0A"/>
      </a:accent3>
      <a:accent4>
        <a:srgbClr val="F39609"/>
      </a:accent4>
      <a:accent5>
        <a:srgbClr val="FEC307"/>
      </a:accent5>
      <a:accent6>
        <a:srgbClr val="45454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5A22"/>
        </a:solidFill>
        <a:ln w="19050" cap="rnd">
          <a:noFill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rgbClr val="FFFFFF"/>
            </a:solidFill>
            <a:latin typeface="Trebuchet MS"/>
            <a:cs typeface="Trebuchet M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>
            <a:solidFill>
              <a:srgbClr val="FFFFFF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SEPARATA_VERMELHA">
  <a:themeElements>
    <a:clrScheme name="Cores_fluig 1">
      <a:dk1>
        <a:srgbClr val="A1C30D"/>
      </a:dk1>
      <a:lt1>
        <a:srgbClr val="D6D706"/>
      </a:lt1>
      <a:dk2>
        <a:srgbClr val="EEE30A"/>
      </a:dk2>
      <a:lt2>
        <a:srgbClr val="FFEA59"/>
      </a:lt2>
      <a:accent1>
        <a:srgbClr val="DC0040"/>
      </a:accent1>
      <a:accent2>
        <a:srgbClr val="CE2C12"/>
      </a:accent2>
      <a:accent3>
        <a:srgbClr val="E54F0A"/>
      </a:accent3>
      <a:accent4>
        <a:srgbClr val="F39609"/>
      </a:accent4>
      <a:accent5>
        <a:srgbClr val="FEC307"/>
      </a:accent5>
      <a:accent6>
        <a:srgbClr val="454544"/>
      </a:accent6>
      <a:hlink>
        <a:srgbClr val="0000FF"/>
      </a:hlink>
      <a:folHlink>
        <a:srgbClr val="800080"/>
      </a:folHlink>
    </a:clrScheme>
    <a:fontScheme name="pleno_red">
      <a:majorFont>
        <a:latin typeface="Open Sans 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noFill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rgbClr val="F15A22"/>
            </a:solidFill>
            <a:latin typeface="Trebuchet MS"/>
            <a:cs typeface="Trebuchet M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ts val="720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4C4C4C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800">
            <a:solidFill>
              <a:srgbClr val="FFFFFF"/>
            </a:solidFill>
            <a:latin typeface="Trebuchet MS"/>
            <a:cs typeface="Trebuchet MS"/>
          </a:defRPr>
        </a:defPPr>
      </a:lstStyle>
    </a:txDef>
  </a:objectDefaults>
  <a:extraClrSchemeLst>
    <a:extraClrScheme>
      <a:clrScheme name="pleno_r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SEPARATA_LARANJA">
  <a:themeElements>
    <a:clrScheme name="Cores_fluig 1">
      <a:dk1>
        <a:srgbClr val="A1C30D"/>
      </a:dk1>
      <a:lt1>
        <a:srgbClr val="D6D706"/>
      </a:lt1>
      <a:dk2>
        <a:srgbClr val="EEE30A"/>
      </a:dk2>
      <a:lt2>
        <a:srgbClr val="FFEA59"/>
      </a:lt2>
      <a:accent1>
        <a:srgbClr val="DC0040"/>
      </a:accent1>
      <a:accent2>
        <a:srgbClr val="CE2C12"/>
      </a:accent2>
      <a:accent3>
        <a:srgbClr val="E54F0A"/>
      </a:accent3>
      <a:accent4>
        <a:srgbClr val="F39609"/>
      </a:accent4>
      <a:accent5>
        <a:srgbClr val="FEC307"/>
      </a:accent5>
      <a:accent6>
        <a:srgbClr val="454544"/>
      </a:accent6>
      <a:hlink>
        <a:srgbClr val="0000FF"/>
      </a:hlink>
      <a:folHlink>
        <a:srgbClr val="800080"/>
      </a:folHlink>
    </a:clrScheme>
    <a:fontScheme name="gradiente_red">
      <a:majorFont>
        <a:latin typeface="Open Sans 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noFill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rgbClr val="F15A22"/>
            </a:solidFill>
            <a:latin typeface="Trebuchet MS"/>
            <a:cs typeface="Trebuchet M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ts val="720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4C4C4C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800">
            <a:solidFill>
              <a:srgbClr val="FFFFFF"/>
            </a:solidFill>
            <a:latin typeface="Trebuchet MS"/>
            <a:cs typeface="Trebuchet MS"/>
          </a:defRPr>
        </a:defPPr>
      </a:lstStyle>
    </a:txDef>
  </a:objectDefaults>
  <a:extraClrSchemeLst>
    <a:extraClrScheme>
      <a:clrScheme name="gradiente_r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SEPARATA_AMARELA">
  <a:themeElements>
    <a:clrScheme name="Cores_fluig 1">
      <a:dk1>
        <a:srgbClr val="A1C30D"/>
      </a:dk1>
      <a:lt1>
        <a:srgbClr val="D6D706"/>
      </a:lt1>
      <a:dk2>
        <a:srgbClr val="EEE30A"/>
      </a:dk2>
      <a:lt2>
        <a:srgbClr val="FFEA59"/>
      </a:lt2>
      <a:accent1>
        <a:srgbClr val="DC0040"/>
      </a:accent1>
      <a:accent2>
        <a:srgbClr val="CE2C12"/>
      </a:accent2>
      <a:accent3>
        <a:srgbClr val="E54F0A"/>
      </a:accent3>
      <a:accent4>
        <a:srgbClr val="F39609"/>
      </a:accent4>
      <a:accent5>
        <a:srgbClr val="FEC307"/>
      </a:accent5>
      <a:accent6>
        <a:srgbClr val="45454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5A22"/>
        </a:solidFill>
        <a:ln w="19050" cap="rnd">
          <a:noFill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rgbClr val="FFFFFF"/>
            </a:solidFill>
            <a:latin typeface="Trebuchet MS"/>
            <a:cs typeface="Trebuchet M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>
            <a:solidFill>
              <a:srgbClr val="636463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SEPARATA_VERDE">
  <a:themeElements>
    <a:clrScheme name="Cores_fluig 1">
      <a:dk1>
        <a:srgbClr val="A1C30D"/>
      </a:dk1>
      <a:lt1>
        <a:srgbClr val="D6D706"/>
      </a:lt1>
      <a:dk2>
        <a:srgbClr val="EEE30A"/>
      </a:dk2>
      <a:lt2>
        <a:srgbClr val="FFEA59"/>
      </a:lt2>
      <a:accent1>
        <a:srgbClr val="DC0040"/>
      </a:accent1>
      <a:accent2>
        <a:srgbClr val="CE2C12"/>
      </a:accent2>
      <a:accent3>
        <a:srgbClr val="E54F0A"/>
      </a:accent3>
      <a:accent4>
        <a:srgbClr val="F39609"/>
      </a:accent4>
      <a:accent5>
        <a:srgbClr val="FEC307"/>
      </a:accent5>
      <a:accent6>
        <a:srgbClr val="454544"/>
      </a:accent6>
      <a:hlink>
        <a:srgbClr val="0000FF"/>
      </a:hlink>
      <a:folHlink>
        <a:srgbClr val="800080"/>
      </a:folHlink>
    </a:clrScheme>
    <a:fontScheme name="gradiente_green">
      <a:majorFont>
        <a:latin typeface="Open Sans 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5A22"/>
        </a:solidFill>
        <a:ln w="19050" cap="rnd">
          <a:noFill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rgbClr val="FFFFFF"/>
            </a:solidFill>
            <a:latin typeface="Trebuchet MS"/>
            <a:cs typeface="Trebuchet M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ts val="720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4C4C4C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800">
            <a:solidFill>
              <a:srgbClr val="FFFFFF"/>
            </a:solidFill>
            <a:latin typeface="Trebuchet MS"/>
            <a:cs typeface="Trebuchet MS"/>
          </a:defRPr>
        </a:defPPr>
      </a:lstStyle>
    </a:txDef>
  </a:objectDefaults>
  <a:extraClrSchemeLst>
    <a:extraClrScheme>
      <a:clrScheme name="gradiente_gre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SEPARATA_VERDE_2">
  <a:themeElements>
    <a:clrScheme name="Cores_fluig 1">
      <a:dk1>
        <a:srgbClr val="A1C30D"/>
      </a:dk1>
      <a:lt1>
        <a:srgbClr val="D6D706"/>
      </a:lt1>
      <a:dk2>
        <a:srgbClr val="EEE30A"/>
      </a:dk2>
      <a:lt2>
        <a:srgbClr val="FFEA59"/>
      </a:lt2>
      <a:accent1>
        <a:srgbClr val="DC0040"/>
      </a:accent1>
      <a:accent2>
        <a:srgbClr val="CE2C12"/>
      </a:accent2>
      <a:accent3>
        <a:srgbClr val="E54F0A"/>
      </a:accent3>
      <a:accent4>
        <a:srgbClr val="F39609"/>
      </a:accent4>
      <a:accent5>
        <a:srgbClr val="FEC307"/>
      </a:accent5>
      <a:accent6>
        <a:srgbClr val="45454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5A22"/>
        </a:solidFill>
        <a:ln w="19050" cap="rnd">
          <a:noFill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rgbClr val="FFFFFF"/>
            </a:solidFill>
            <a:latin typeface="Trebuchet MS"/>
            <a:cs typeface="Trebuchet M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>
            <a:solidFill>
              <a:srgbClr val="636463"/>
            </a:solidFill>
            <a:latin typeface="Trebuchet MS"/>
            <a:cs typeface="Trebuchet M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Template_fluig</Template>
  <TotalTime>0</TotalTime>
  <Words>2672</Words>
  <Application>Microsoft Office PowerPoint</Application>
  <PresentationFormat>Personalizar</PresentationFormat>
  <Paragraphs>371</Paragraphs>
  <Slides>65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19</vt:i4>
      </vt:variant>
      <vt:variant>
        <vt:lpstr>Títulos de slides</vt:lpstr>
      </vt:variant>
      <vt:variant>
        <vt:i4>65</vt:i4>
      </vt:variant>
    </vt:vector>
  </HeadingPairs>
  <TitlesOfParts>
    <vt:vector size="93" baseType="lpstr">
      <vt:lpstr>Arial</vt:lpstr>
      <vt:lpstr>Gill Sans Light</vt:lpstr>
      <vt:lpstr>Open Sans Bold</vt:lpstr>
      <vt:lpstr>Open Sans Light</vt:lpstr>
      <vt:lpstr>Open Sans Semibold</vt:lpstr>
      <vt:lpstr>Tahoma</vt:lpstr>
      <vt:lpstr>Trebuchet MS</vt:lpstr>
      <vt:lpstr>ヒラギノ角ゴ ProN W3</vt:lpstr>
      <vt:lpstr>ヒラギノ角ゴ ProN W6</vt:lpstr>
      <vt:lpstr>SLIDES_STAND BY</vt:lpstr>
      <vt:lpstr>ABERTURA</vt:lpstr>
      <vt:lpstr>SLIDES_CONTEÚDOS</vt:lpstr>
      <vt:lpstr>SEPARATA_CINZA</vt:lpstr>
      <vt:lpstr>SEPARATA_VERMELHA</vt:lpstr>
      <vt:lpstr>SEPARATA_LARANJA</vt:lpstr>
      <vt:lpstr>SEPARATA_AMARELA</vt:lpstr>
      <vt:lpstr>SEPARATA_VERDE</vt:lpstr>
      <vt:lpstr>SEPARATA_VERDE_2</vt:lpstr>
      <vt:lpstr>1_SEPARATA_CINZA</vt:lpstr>
      <vt:lpstr>1_SEPARATA_VERMELHA</vt:lpstr>
      <vt:lpstr>1_SEPARATA_LARANJA</vt:lpstr>
      <vt:lpstr>1_SEPARATA_AMARELA</vt:lpstr>
      <vt:lpstr>1_SEPARATA_VERDE</vt:lpstr>
      <vt:lpstr>1_SEPARATA_VERDE_2</vt:lpstr>
      <vt:lpstr>FLUIDOS_COLORIDOS</vt:lpstr>
      <vt:lpstr>VÍDEO</vt:lpstr>
      <vt:lpstr>ENCERRAMENTO</vt:lpstr>
      <vt:lpstr>Custom Design</vt:lpstr>
      <vt:lpstr>Apresentação do PowerPoint</vt:lpstr>
      <vt:lpstr>Administração geral</vt:lpstr>
      <vt:lpstr>O administrador</vt:lpstr>
      <vt:lpstr>O administrador</vt:lpstr>
      <vt:lpstr>Apresentação do PowerPoint</vt:lpstr>
      <vt:lpstr>Painel de controle</vt:lpstr>
      <vt:lpstr>Apresentação do PowerPoint</vt:lpstr>
      <vt:lpstr>Painel de controle - gerais</vt:lpstr>
      <vt:lpstr>Painel de controle - gerais</vt:lpstr>
      <vt:lpstr>Painel de controle - gerais</vt:lpstr>
      <vt:lpstr>Painel de controle - GERAIS</vt:lpstr>
      <vt:lpstr>Painel de controle - GERAIS</vt:lpstr>
      <vt:lpstr>Painel de controle - gerais</vt:lpstr>
      <vt:lpstr>Painel de controle - gerais</vt:lpstr>
      <vt:lpstr>Eventos de usuários</vt:lpstr>
      <vt:lpstr>Painel de controle - gerais</vt:lpstr>
      <vt:lpstr>Apresentação do PowerPoint</vt:lpstr>
      <vt:lpstr>Painel de controle - processos</vt:lpstr>
      <vt:lpstr>Painel de controle - processos</vt:lpstr>
      <vt:lpstr>Painel de controle - processos</vt:lpstr>
      <vt:lpstr>Painel de controle - processos</vt:lpstr>
      <vt:lpstr>Apresentação do PowerPoint</vt:lpstr>
      <vt:lpstr>Painel de controle - documentos</vt:lpstr>
      <vt:lpstr>Painel de controle - documentos</vt:lpstr>
      <vt:lpstr>Painel de controle - documentos</vt:lpstr>
      <vt:lpstr>Painel de controle - documentos</vt:lpstr>
      <vt:lpstr>Painel de controle - documentos</vt:lpstr>
      <vt:lpstr>Apresentação do PowerPoint</vt:lpstr>
      <vt:lpstr>Painel de controle - colaboração</vt:lpstr>
      <vt:lpstr>Painel de controle - colaboração</vt:lpstr>
      <vt:lpstr>Painel de controle – colaboração</vt:lpstr>
      <vt:lpstr>Painel de controle – colaboração</vt:lpstr>
      <vt:lpstr>Painel de controle - colaboração</vt:lpstr>
      <vt:lpstr>Painel de controle - colaboração</vt:lpstr>
      <vt:lpstr>Painel de controle - colaboração</vt:lpstr>
      <vt:lpstr>PAINEL DE CONTROLE - COLABORAÇÃO</vt:lpstr>
      <vt:lpstr>PAINEL DE CONTROLE - COLABORAÇÃO</vt:lpstr>
      <vt:lpstr>Painel de controle - colaboração</vt:lpstr>
      <vt:lpstr>Painel de controle - colaboração</vt:lpstr>
      <vt:lpstr>Painel de controle - colaboração</vt:lpstr>
      <vt:lpstr>Painel de controle - colaboração</vt:lpstr>
      <vt:lpstr>Apresentação do PowerPoint</vt:lpstr>
      <vt:lpstr>Painel de controle - WCM</vt:lpstr>
      <vt:lpstr>PAINEL DE CONTROLE - WCM</vt:lpstr>
      <vt:lpstr>Painel de controle - wcm</vt:lpstr>
      <vt:lpstr>Painel de controle - wcm</vt:lpstr>
      <vt:lpstr>Painel de controle - wcm</vt:lpstr>
      <vt:lpstr>Painel de controle - wcm</vt:lpstr>
      <vt:lpstr>Apresentação do PowerPoint</vt:lpstr>
      <vt:lpstr>Painel de controle - aprendizado</vt:lpstr>
      <vt:lpstr>Painel de controle - aprendizado</vt:lpstr>
      <vt:lpstr>Painel de controle - aprendizado</vt:lpstr>
      <vt:lpstr>Painel de controle - aprendizado</vt:lpstr>
      <vt:lpstr>Painel de controle - aprendizado</vt:lpstr>
      <vt:lpstr>Painel de controle - aprendizado</vt:lpstr>
      <vt:lpstr>Painel de controle - aprendizado</vt:lpstr>
      <vt:lpstr>Painel de controle - aprendizado</vt:lpstr>
      <vt:lpstr>Painel de controle - aprendizado</vt:lpstr>
      <vt:lpstr>Painel de controle - aprendizado</vt:lpstr>
      <vt:lpstr>MÃOS à OBRA!</vt:lpstr>
      <vt:lpstr>EXERCÍCIOS DE FIXAÇÃO - ADMINISTRAÇÃO</vt:lpstr>
      <vt:lpstr>EXERCÍCIOS DE FIXAÇÃO - ADMINISTRAÇÃO</vt:lpstr>
      <vt:lpstr>Canais de comunicação fluig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2015-09-14T19:22:44Z</dcterms:created>
  <dcterms:modified xsi:type="dcterms:W3CDTF">2016-07-25T17:39:43Z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6926E4C4-6E9E-4C14-9660-2D252524373D</vt:lpwstr>
  </property>
  <property fmtid="{D5CDD505-2E9C-101B-9397-08002B2CF9AE}" pid="3" name="ArticulatePath">
    <vt:lpwstr>Treinamentos - Funcional Administração Geral</vt:lpwstr>
  </property>
</Properties>
</file>