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129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522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WIN32 is completely reliable; no *nix equivalent is.</a:t>
            </a:r>
          </a:p>
        </p:txBody>
      </p:sp>
    </p:spTree>
    <p:extLst>
      <p:ext uri="{BB962C8B-B14F-4D97-AF65-F5344CB8AC3E}">
        <p14:creationId xmlns:p14="http://schemas.microsoft.com/office/powerpoint/2010/main" val="2191467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892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98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942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522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WIN32 is completely reliable; no *nix equivalent is.</a:t>
            </a:r>
          </a:p>
        </p:txBody>
      </p:sp>
    </p:spTree>
    <p:extLst>
      <p:ext uri="{BB962C8B-B14F-4D97-AF65-F5344CB8AC3E}">
        <p14:creationId xmlns:p14="http://schemas.microsoft.com/office/powerpoint/2010/main" val="171154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WIN32 is completely reliable; no *nix equivalent is.</a:t>
            </a:r>
          </a:p>
        </p:txBody>
      </p:sp>
    </p:spTree>
    <p:extLst>
      <p:ext uri="{BB962C8B-B14F-4D97-AF65-F5344CB8AC3E}">
        <p14:creationId xmlns:p14="http://schemas.microsoft.com/office/powerpoint/2010/main" val="321666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WIN32 is completely reliable; no *nix equivalent is.</a:t>
            </a:r>
          </a:p>
        </p:txBody>
      </p:sp>
    </p:spTree>
    <p:extLst>
      <p:ext uri="{BB962C8B-B14F-4D97-AF65-F5344CB8AC3E}">
        <p14:creationId xmlns:p14="http://schemas.microsoft.com/office/powerpoint/2010/main" val="2022562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WIN32 is completely reliable; no *nix equivalent is.</a:t>
            </a:r>
          </a:p>
        </p:txBody>
      </p:sp>
    </p:spTree>
    <p:extLst>
      <p:ext uri="{BB962C8B-B14F-4D97-AF65-F5344CB8AC3E}">
        <p14:creationId xmlns:p14="http://schemas.microsoft.com/office/powerpoint/2010/main" val="2420355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WIN32 is completely reliable; no *nix equivalent is.</a:t>
            </a:r>
          </a:p>
        </p:txBody>
      </p:sp>
    </p:spTree>
    <p:extLst>
      <p:ext uri="{BB962C8B-B14F-4D97-AF65-F5344CB8AC3E}">
        <p14:creationId xmlns:p14="http://schemas.microsoft.com/office/powerpoint/2010/main" val="1390826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WIN32 is completely reliable; no *nix equivalent is.</a:t>
            </a:r>
          </a:p>
        </p:txBody>
      </p:sp>
    </p:spTree>
    <p:extLst>
      <p:ext uri="{BB962C8B-B14F-4D97-AF65-F5344CB8AC3E}">
        <p14:creationId xmlns:p14="http://schemas.microsoft.com/office/powerpoint/2010/main" val="136469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914400" y="4279285"/>
            <a:ext cx="721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5000" b="1"/>
            </a:lvl1pPr>
            <a:lvl2pPr>
              <a:spcBef>
                <a:spcPts val="0"/>
              </a:spcBef>
              <a:buSzPct val="100000"/>
              <a:defRPr sz="5000" b="1"/>
            </a:lvl2pPr>
            <a:lvl3pPr>
              <a:spcBef>
                <a:spcPts val="0"/>
              </a:spcBef>
              <a:buSzPct val="100000"/>
              <a:defRPr sz="5000" b="1"/>
            </a:lvl3pPr>
            <a:lvl4pPr>
              <a:spcBef>
                <a:spcPts val="0"/>
              </a:spcBef>
              <a:buSzPct val="100000"/>
              <a:defRPr sz="5000" b="1"/>
            </a:lvl4pPr>
            <a:lvl5pPr>
              <a:spcBef>
                <a:spcPts val="0"/>
              </a:spcBef>
              <a:buSzPct val="100000"/>
              <a:defRPr sz="5000" b="1"/>
            </a:lvl5pPr>
            <a:lvl6pPr>
              <a:spcBef>
                <a:spcPts val="0"/>
              </a:spcBef>
              <a:buSzPct val="100000"/>
              <a:defRPr sz="5000" b="1"/>
            </a:lvl6pPr>
            <a:lvl7pPr>
              <a:spcBef>
                <a:spcPts val="0"/>
              </a:spcBef>
              <a:buSzPct val="100000"/>
              <a:defRPr sz="5000" b="1"/>
            </a:lvl7pPr>
            <a:lvl8pPr>
              <a:spcBef>
                <a:spcPts val="0"/>
              </a:spcBef>
              <a:buSzPct val="100000"/>
              <a:defRPr sz="5000" b="1"/>
            </a:lvl8pPr>
            <a:lvl9pPr>
              <a:spcBef>
                <a:spcPts val="0"/>
              </a:spcBef>
              <a:buSzPct val="100000"/>
              <a:defRPr sz="5000" b="1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 rot="5400000">
            <a:off x="4511745" y="2218169"/>
            <a:ext cx="123450" cy="7106861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2" name="Shape 12"/>
          <p:cNvSpPr/>
          <p:nvPr/>
        </p:nvSpPr>
        <p:spPr>
          <a:xfrm rot="10800000">
            <a:off x="671075" y="4860025"/>
            <a:ext cx="1326899" cy="1326899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8365300" y="3066475"/>
            <a:ext cx="0" cy="2766899"/>
          </a:xfrm>
          <a:prstGeom prst="straightConnector1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" name="Shape 14"/>
          <p:cNvSpPr/>
          <p:nvPr/>
        </p:nvSpPr>
        <p:spPr>
          <a:xfrm rot="-5400000">
            <a:off x="4510270" y="-439080"/>
            <a:ext cx="123450" cy="7106861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dashDot"/>
            <a:miter/>
            <a:headEnd type="none" w="lg" len="lg"/>
            <a:tailEnd type="none" w="lg" len="lg"/>
          </a:ln>
        </p:spPr>
      </p:sp>
      <p:sp>
        <p:nvSpPr>
          <p:cNvPr id="15" name="Shape 15"/>
          <p:cNvSpPr/>
          <p:nvPr/>
        </p:nvSpPr>
        <p:spPr>
          <a:xfrm>
            <a:off x="7039675" y="2497866"/>
            <a:ext cx="1714199" cy="1714199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rot="5400000">
            <a:off x="4511745" y="450463"/>
            <a:ext cx="123450" cy="7106861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8" name="Shape 18"/>
          <p:cNvSpPr/>
          <p:nvPr/>
        </p:nvSpPr>
        <p:spPr>
          <a:xfrm rot="-5400000">
            <a:off x="663525" y="1362719"/>
            <a:ext cx="1326899" cy="1326899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8365300" y="1793733"/>
            <a:ext cx="0" cy="2262300"/>
          </a:xfrm>
          <a:prstGeom prst="straightConnector1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" name="Shape 20"/>
          <p:cNvSpPr/>
          <p:nvPr/>
        </p:nvSpPr>
        <p:spPr>
          <a:xfrm rot="-5400000">
            <a:off x="4510270" y="-1711822"/>
            <a:ext cx="123450" cy="7106861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dashDot"/>
            <a:miter/>
            <a:headEnd type="none" w="lg" len="lg"/>
            <a:tailEnd type="none" w="lg" len="lg"/>
          </a:ln>
        </p:spPr>
      </p:sp>
      <p:sp>
        <p:nvSpPr>
          <p:cNvPr id="21" name="Shape 21"/>
          <p:cNvSpPr/>
          <p:nvPr/>
        </p:nvSpPr>
        <p:spPr>
          <a:xfrm rot="5400000">
            <a:off x="6661378" y="3883740"/>
            <a:ext cx="1714199" cy="1714199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921199" y="2012275"/>
            <a:ext cx="7205700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3600" b="1"/>
            </a:lvl1pPr>
            <a:lvl2pPr rtl="0">
              <a:spcBef>
                <a:spcPts val="0"/>
              </a:spcBef>
              <a:buSzPct val="100000"/>
              <a:defRPr sz="3600" b="1"/>
            </a:lvl2pPr>
            <a:lvl3pPr rtl="0">
              <a:spcBef>
                <a:spcPts val="0"/>
              </a:spcBef>
              <a:buSzPct val="100000"/>
              <a:defRPr sz="3600" b="1"/>
            </a:lvl3pPr>
            <a:lvl4pPr rtl="0">
              <a:spcBef>
                <a:spcPts val="0"/>
              </a:spcBef>
              <a:buSzPct val="100000"/>
              <a:defRPr sz="3600" b="1"/>
            </a:lvl4pPr>
            <a:lvl5pPr rtl="0">
              <a:spcBef>
                <a:spcPts val="0"/>
              </a:spcBef>
              <a:buSzPct val="100000"/>
              <a:defRPr sz="3600" b="1"/>
            </a:lvl5pPr>
            <a:lvl6pPr rtl="0">
              <a:spcBef>
                <a:spcPts val="0"/>
              </a:spcBef>
              <a:buSzPct val="100000"/>
              <a:defRPr sz="3600" b="1"/>
            </a:lvl6pPr>
            <a:lvl7pPr rtl="0">
              <a:spcBef>
                <a:spcPts val="0"/>
              </a:spcBef>
              <a:buSzPct val="100000"/>
              <a:defRPr sz="3600" b="1"/>
            </a:lvl7pPr>
            <a:lvl8pPr rtl="0">
              <a:spcBef>
                <a:spcPts val="0"/>
              </a:spcBef>
              <a:buSzPct val="100000"/>
              <a:defRPr sz="3600" b="1"/>
            </a:lvl8pPr>
            <a:lvl9pPr rtl="0">
              <a:spcBef>
                <a:spcPts val="0"/>
              </a:spcBef>
              <a:buSzPct val="100000"/>
              <a:defRPr sz="3600" b="1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399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4pPr>
            <a:lvl5pPr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5pPr>
            <a:lvl6pPr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6pPr>
            <a:lvl7pPr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7pPr>
            <a:lvl8pPr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8pPr>
            <a:lvl9pPr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defRPr sz="2400" b="1"/>
            </a:lvl1pPr>
            <a:lvl2pPr algn="ctr" rtl="0">
              <a:spcBef>
                <a:spcPts val="0"/>
              </a:spcBef>
              <a:defRPr b="1"/>
            </a:lvl2pPr>
            <a:lvl3pPr algn="ctr" rtl="0">
              <a:spcBef>
                <a:spcPts val="0"/>
              </a:spcBef>
              <a:defRPr b="1"/>
            </a:lvl3pPr>
            <a:lvl4pPr algn="ctr" rtl="0">
              <a:spcBef>
                <a:spcPts val="0"/>
              </a:spcBef>
              <a:buSzPct val="100000"/>
              <a:defRPr sz="2400" b="1"/>
            </a:lvl4pPr>
            <a:lvl5pPr algn="ctr" rtl="0">
              <a:spcBef>
                <a:spcPts val="0"/>
              </a:spcBef>
              <a:buSzPct val="100000"/>
              <a:defRPr sz="2400" b="1"/>
            </a:lvl5pPr>
            <a:lvl6pPr algn="ctr" rtl="0">
              <a:spcBef>
                <a:spcPts val="0"/>
              </a:spcBef>
              <a:buSzPct val="100000"/>
              <a:defRPr sz="2400" b="1"/>
            </a:lvl6pPr>
            <a:lvl7pPr algn="ctr" rtl="0">
              <a:spcBef>
                <a:spcPts val="0"/>
              </a:spcBef>
              <a:buSzPct val="100000"/>
              <a:defRPr sz="2400" b="1"/>
            </a:lvl7pPr>
            <a:lvl8pPr algn="ctr" rtl="0">
              <a:spcBef>
                <a:spcPts val="0"/>
              </a:spcBef>
              <a:buSzPct val="100000"/>
              <a:defRPr sz="2400" b="1"/>
            </a:lvl8pPr>
            <a:lvl9pPr algn="ctr">
              <a:spcBef>
                <a:spcPts val="0"/>
              </a:spcBef>
              <a:buSzPct val="100000"/>
              <a:defRPr sz="2400" b="1"/>
            </a:lvl9pPr>
          </a:lstStyle>
          <a:p>
            <a:endParaRPr/>
          </a:p>
        </p:txBody>
      </p:sp>
      <p:grpSp>
        <p:nvGrpSpPr>
          <p:cNvPr id="26" name="Shape 26"/>
          <p:cNvGrpSpPr/>
          <p:nvPr/>
        </p:nvGrpSpPr>
        <p:grpSpPr>
          <a:xfrm>
            <a:off x="3770055" y="1437725"/>
            <a:ext cx="1580939" cy="1544724"/>
            <a:chOff x="3754950" y="1132925"/>
            <a:chExt cx="1580939" cy="1544724"/>
          </a:xfrm>
        </p:grpSpPr>
        <p:sp>
          <p:nvSpPr>
            <p:cNvPr id="27" name="Shape 27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-5400000">
              <a:off x="3754950" y="1132925"/>
              <a:ext cx="1480499" cy="1480499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>
              <a:solidFill>
                <a:srgbClr val="FFFFFF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9" name="Shape 29"/>
            <p:cNvCxnSpPr>
              <a:endCxn id="27" idx="1"/>
            </p:cNvCxnSpPr>
            <p:nvPr/>
          </p:nvCxnSpPr>
          <p:spPr>
            <a:xfrm>
              <a:off x="3890221" y="1268192"/>
              <a:ext cx="211800" cy="211800"/>
            </a:xfrm>
            <a:prstGeom prst="straightConnector1">
              <a:avLst/>
            </a:prstGeom>
            <a:noFill/>
            <a:ln w="9525" cap="flat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0" name="Shape 30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1" name="Shape 31"/>
            <p:cNvSpPr/>
            <p:nvPr/>
          </p:nvSpPr>
          <p:spPr>
            <a:xfrm>
              <a:off x="4222975" y="1683232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algn="ctr"/>
              <a:r>
                <a:rPr b="1" i="0">
                  <a:ln w="19050" cap="flat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2" name="Shape 32"/>
            <p:cNvCxnSpPr>
              <a:stCxn id="27" idx="5"/>
            </p:cNvCxnSpPr>
            <p:nvPr/>
          </p:nvCxnSpPr>
          <p:spPr>
            <a:xfrm>
              <a:off x="5041978" y="2419949"/>
              <a:ext cx="253800" cy="257700"/>
            </a:xfrm>
            <a:prstGeom prst="straightConnector1">
              <a:avLst/>
            </a:prstGeom>
            <a:noFill/>
            <a:ln w="9525" cap="flat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3" name="Shape 33"/>
            <p:cNvCxnSpPr/>
            <p:nvPr/>
          </p:nvCxnSpPr>
          <p:spPr>
            <a:xfrm>
              <a:off x="4244700" y="1591868"/>
              <a:ext cx="654599" cy="0"/>
            </a:xfrm>
            <a:prstGeom prst="straightConnector1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43224" y="1500000"/>
            <a:ext cx="8290800" cy="485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731380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223963" y="1645524"/>
            <a:ext cx="2631900" cy="446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1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914400" y="4279285"/>
            <a:ext cx="721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TRANSITIONING FROM WINDOWS TO POSIX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Issue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The POSIX standard defines the “call would block” response as EAGAIN, not EWOULDBLOCK. But older Unixes still use EWOULDBLOCK.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lt1"/>
                </a:solidFill>
              </a:rPr>
              <a:t>Warning Sign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You expect EWOULDBLOCK, but you get some unrecognized other error value.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Non-blocking IO Differences, Part II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731380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Solution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Whenever you check for EWOULDBLOCK, also check for EAGAIN at the same time.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 compiler knows what values these actually represent, and will optimize away the duplication wherever possible.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As always, hide this from the rest of your program.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  <p:bldP spid="1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43224" y="1500000"/>
            <a:ext cx="8290800" cy="485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Char char="▪"/>
            </a:pPr>
            <a:r>
              <a:rPr lang="en" dirty="0"/>
              <a:t>Understand the gcc toolchain</a:t>
            </a:r>
          </a:p>
          <a:p>
            <a:pPr marL="457200" lvl="0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Char char="▪"/>
            </a:pPr>
            <a:r>
              <a:rPr lang="en" dirty="0"/>
              <a:t>Use conditional compilation</a:t>
            </a:r>
          </a:p>
          <a:p>
            <a:pPr marL="457200" lvl="0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Char char="▪"/>
            </a:pPr>
            <a:r>
              <a:rPr lang="en" dirty="0"/>
              <a:t>Hide calls, types and return values/error codes behind your own </a:t>
            </a:r>
            <a:r>
              <a:rPr lang="en" dirty="0" smtClean="0"/>
              <a:t>API</a:t>
            </a:r>
          </a:p>
          <a:p>
            <a:pPr marL="457200" lvl="0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Char char="▪"/>
            </a:pPr>
            <a:r>
              <a:rPr lang="en" smtClean="0"/>
              <a:t>While you’re at it, solve the getaddrinfo() blocking problem as well.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43224" y="1500000"/>
            <a:ext cx="8290800" cy="485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DIFFERENCES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43224" y="1500000"/>
            <a:ext cx="8290800" cy="485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Cousine"/>
              <a:buChar char="▪"/>
            </a:pPr>
            <a:r>
              <a:rPr lang="en" dirty="0">
                <a:solidFill>
                  <a:schemeClr val="lt1"/>
                </a:solidFill>
              </a:rPr>
              <a:t>gcc vs. g++</a:t>
            </a:r>
          </a:p>
          <a:p>
            <a:pPr marL="457200" lvl="0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Char char="▪"/>
            </a:pPr>
            <a:r>
              <a:rPr lang="en" dirty="0"/>
              <a:t>No initialization</a:t>
            </a:r>
          </a:p>
          <a:p>
            <a:pPr marL="457200" lvl="0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Char char="▪"/>
            </a:pPr>
            <a:r>
              <a:rPr lang="en" dirty="0"/>
              <a:t>No “socket” type</a:t>
            </a:r>
          </a:p>
          <a:p>
            <a:pPr marL="457200" lvl="0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Char char="▪"/>
            </a:pPr>
            <a:r>
              <a:rPr lang="en" dirty="0"/>
              <a:t>Separate header files</a:t>
            </a:r>
          </a:p>
          <a:p>
            <a:pPr marL="457200" lvl="0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Char char="▪"/>
            </a:pPr>
            <a:r>
              <a:rPr lang="en" dirty="0"/>
              <a:t>errno &amp; error constants</a:t>
            </a:r>
          </a:p>
          <a:p>
            <a:pPr marL="457200" lvl="0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Char char="▪"/>
            </a:pPr>
            <a:r>
              <a:rPr lang="en" dirty="0"/>
              <a:t>File handles vs. sockets</a:t>
            </a:r>
          </a:p>
          <a:p>
            <a:pPr marL="457200" lvl="0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Char char="▪"/>
            </a:pPr>
            <a:r>
              <a:rPr lang="en" dirty="0"/>
              <a:t>Non-blocking IO differences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Issue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Visual Studio just has one compiler, and picks the compilation mode (C vs. C++) based on filename. GNU has separate compilers for straight-C and C++.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b="1" dirty="0">
                <a:solidFill>
                  <a:schemeClr val="lt1"/>
                </a:solidFill>
              </a:rPr>
              <a:t>Warning Sign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Error messages like “undefined reference to __gxx_personality_v0”.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gcc vs. g++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731380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Solution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Use the right compiler for your project--gcc for C, g++ for C++.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Google is your friend.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  <p:bldP spid="6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Issue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Winsock is a separate library that has to be loaded and unloaded. POSIX sockets are integral to the OS, so there’s no equivalent to WSAStartup() or WSACleanup().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lt1"/>
                </a:solidFill>
              </a:rPr>
              <a:t>Warning Sign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Error messages like “WSAStartup was not defined in this scope”.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Initialization or Cleanup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731380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Solution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Surround platform-specific code with conditional blocks: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#ifdef WIN32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// Do Windows things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#else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// Do *nix things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#endif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Don’t Repeat Yourself! Hide platform-specific code behind consistent APIs within your program.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  <p:bldP spid="7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Issue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POSIX sockets are simply ints; there is no “socket” type.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lt1"/>
                </a:solidFill>
              </a:rPr>
              <a:t>Warning Sign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Error messages like “socket does not name a type”.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“socket” Type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731380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Solution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Create a conditionally-compiled typedef for socket.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#ifndef WIN32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typedef int socket;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#endif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Or, in C++, hide sockets entirely behind a custom class.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  <p:bldP spid="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Issue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All of Winsock is in one header file. POSIX socket code is spread across several.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lt1"/>
                </a:solidFill>
              </a:rPr>
              <a:t>Warning Sign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Error messages like “socket was not defined in this scope”.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Separate Header Files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731380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Solution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Typing “man </a:t>
            </a:r>
            <a:r>
              <a:rPr lang="en" i="1"/>
              <a:t>function</a:t>
            </a:r>
            <a:r>
              <a:rPr lang="en"/>
              <a:t>” in a command shell will tell you what header file you’re missing.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Make one “sockets.h” header that includes all the others.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#include &lt;sys/socket.h&gt;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#include &lt;netdb.h&gt;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#include &lt;netinet/in.h&gt;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#include &lt;netinet/ip.h&gt;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#include &lt;arpa/inet.h&gt;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8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Issue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The POSIX equivalent of WSAGetLastError() is a global variable, errno.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Error constants are different--strip the “WSA” part off.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lt1"/>
                </a:solidFill>
              </a:rPr>
              <a:t>Warning Sign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Error messages like “WSAECONNRESET was not defined in this scope”.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errno and Error Constants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731380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Solution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Create your own “GetLastError()” function, wrapping a conditional-compilation block.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Define your own error codes for the errors you care about… or better yet use an enum for clarity and type-safety.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  <p:bldP spid="9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Issue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POSIX sockets are the same as file handles. Existing POSIX code may take advantage of this.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Also, the same close() call destroys both, unlike Winsock.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lt1"/>
                </a:solidFill>
              </a:rPr>
              <a:t>Warning Sign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Error messages like “closesocket was not defined in this scope”.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Handles vs. Sockets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731380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Solution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When reading POSIX code, understand that read() is equivalent to recv().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When writing portable code, avoid usage like that.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Call close() instead of closesocket()... and again, hide this behind an internal API.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build="p"/>
      <p:bldP spid="10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Issue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As with close() vs. closesocket(), you have to call a general-purpose function rather than ioctlsocket().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You can </a:t>
            </a:r>
            <a:r>
              <a:rPr lang="en" i="1" dirty="0"/>
              <a:t>mostly </a:t>
            </a:r>
            <a:r>
              <a:rPr lang="en" dirty="0"/>
              <a:t>rely on ioctl()... mostly.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lt1"/>
                </a:solidFill>
              </a:rPr>
              <a:t>Warning Sign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Error messages like “ioctlsocket was not defined in this scope”.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Non-blocking IO Differences, Part I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731380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Solution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You can call ioctl() with the exact same parameters as ioctlsocket(), on virtually every *nix you encounter.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Formal POSIX standard specifies fcntl(), which is inconvenient.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Hide this from the rest of your program.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algn="r" rtl="0">
              <a:spcBef>
                <a:spcPts val="0"/>
              </a:spcBef>
              <a:buNone/>
            </a:pPr>
            <a:r>
              <a:rPr lang="en" i="1"/>
              <a:t>continued...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uild="p"/>
      <p:bldP spid="107" grpId="0" build="p"/>
    </p:bldLst>
  </p:timing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Microsoft Office PowerPoint</Application>
  <PresentationFormat>On-screen Show (4:3)</PresentationFormat>
  <Paragraphs>147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Cousine</vt:lpstr>
      <vt:lpstr>Valentine template</vt:lpstr>
      <vt:lpstr>TRANSITIONING FROM WINDOWS TO POSIX</vt:lpstr>
      <vt:lpstr>DIFFERENCES</vt:lpstr>
      <vt:lpstr>gcc vs. g++</vt:lpstr>
      <vt:lpstr>No Initialization or Cleanup</vt:lpstr>
      <vt:lpstr>No “socket” Type</vt:lpstr>
      <vt:lpstr>Separate Header Files</vt:lpstr>
      <vt:lpstr>errno and Error Constants</vt:lpstr>
      <vt:lpstr>File Handles vs. Sockets</vt:lpstr>
      <vt:lpstr>Non-blocking IO Differences, Part I</vt:lpstr>
      <vt:lpstr>Non-blocking IO Differences, Part II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TRANSITIONING FROM WINDOWS TO POSIX</dc:title>
  <cp:lastModifiedBy>stebeemsft@hotmail.com</cp:lastModifiedBy>
  <cp:revision>2</cp:revision>
  <dcterms:modified xsi:type="dcterms:W3CDTF">2015-05-20T06:20:02Z</dcterms:modified>
</cp:coreProperties>
</file>