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3004800" cy="9753600"/>
  <p:notesSz cx="6858000" cy="9144000"/>
  <p:defaultTextStyle>
    <a:lvl1pPr algn="ctr" defTabSz="584200">
      <a:defRPr sz="38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1pPr>
    <a:lvl2pPr indent="228600" algn="ctr" defTabSz="584200">
      <a:defRPr sz="38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2pPr>
    <a:lvl3pPr indent="457200" algn="ctr" defTabSz="584200">
      <a:defRPr sz="38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3pPr>
    <a:lvl4pPr indent="685800" algn="ctr" defTabSz="584200">
      <a:defRPr sz="38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4pPr>
    <a:lvl5pPr indent="914400" algn="ctr" defTabSz="584200">
      <a:defRPr sz="38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5pPr>
    <a:lvl6pPr indent="1143000" algn="ctr" defTabSz="584200">
      <a:defRPr sz="38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6pPr>
    <a:lvl7pPr indent="1371600" algn="ctr" defTabSz="584200">
      <a:defRPr sz="38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7pPr>
    <a:lvl8pPr indent="1600200" algn="ctr" defTabSz="584200">
      <a:defRPr sz="38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8pPr>
    <a:lvl9pPr indent="1828800" algn="ctr" defTabSz="584200">
      <a:defRPr sz="38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b="def" i="def"/>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b="def" i="def"/>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b="def" i="def"/>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rgbClr val="1A8F00"/>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b="def" i="def"/>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D03317"/>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b="def" i="def"/>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b="def" i="def"/>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sldImg"/>
          </p:nvPr>
        </p:nvSpPr>
        <p:spPr>
          <a:prstGeom prst="rect">
            <a:avLst/>
          </a:prstGeom>
        </p:spPr>
        <p:txBody>
          <a:bodyPr/>
          <a:lstStyle/>
          <a:p>
            <a:pPr lvl="0"/>
          </a:p>
        </p:txBody>
      </p:sp>
      <p:sp>
        <p:nvSpPr>
          <p:cNvPr id="39" name="Shape 39"/>
          <p:cNvSpPr/>
          <p:nvPr>
            <p:ph type="body" sz="quarter" idx="1"/>
          </p:nvPr>
        </p:nvSpPr>
        <p:spPr>
          <a:prstGeom prst="rect">
            <a:avLst/>
          </a:prstGeom>
        </p:spPr>
        <p:txBody>
          <a:bodyPr/>
          <a:lstStyle/>
          <a:p>
            <a:pPr lvl="0">
              <a:defRPr sz="1800"/>
            </a:pPr>
            <a:r>
              <a:rPr sz="2400"/>
              <a:t>Unlike UDP, TCP connections are always from one machine to another, so they are initiated by one end and accepted by the other. We’ll call those two ends “client” and “server”, because that’s usually their relationship, but that oversimplifies things.</a:t>
            </a:r>
            <a:endParaRPr sz="2400"/>
          </a:p>
          <a:p>
            <a:pPr lvl="0">
              <a:defRPr sz="1800"/>
            </a:pPr>
            <a:endParaRPr sz="2400"/>
          </a:p>
          <a:p>
            <a:pPr lvl="0">
              <a:defRPr sz="1800"/>
            </a:pPr>
            <a:r>
              <a:rPr sz="2400"/>
              <a:t>Initialize</a:t>
            </a:r>
            <a:endParaRPr sz="2400"/>
          </a:p>
          <a:p>
            <a:pPr lvl="0">
              <a:defRPr sz="1800"/>
            </a:pPr>
            <a:r>
              <a:rPr sz="2400"/>
              <a:t>Make a socket—a handle (basically a pointer to a block of system-allocated RAM that holds the data)</a:t>
            </a:r>
            <a:endParaRPr sz="2400"/>
          </a:p>
          <a:p>
            <a:pPr lvl="0">
              <a:defRPr sz="1800"/>
            </a:pPr>
            <a:r>
              <a:rPr sz="2400"/>
              <a:t>Make an address—a data structure that’s more than just IP address; you have to allocate it yourself</a:t>
            </a:r>
            <a:endParaRPr sz="2400"/>
          </a:p>
          <a:p>
            <a:pPr lvl="0">
              <a:defRPr sz="1800"/>
            </a:pPr>
            <a:r>
              <a:rPr sz="2400"/>
              <a:t>Bind the socket to the address</a:t>
            </a:r>
            <a:endParaRPr sz="2400"/>
          </a:p>
          <a:p>
            <a:pPr lvl="0">
              <a:defRPr sz="1800"/>
            </a:pPr>
            <a:r>
              <a:rPr sz="2400"/>
              <a:t>Then:</a:t>
            </a:r>
            <a:endParaRPr sz="2400"/>
          </a:p>
          <a:p>
            <a:pPr lvl="0" marL="286870" indent="-286870">
              <a:buSzPct val="75000"/>
              <a:buChar char="*"/>
              <a:defRPr sz="1800"/>
            </a:pPr>
            <a:r>
              <a:rPr sz="2400"/>
              <a:t>Check for inbound packets</a:t>
            </a:r>
            <a:endParaRPr sz="2400"/>
          </a:p>
          <a:p>
            <a:pPr lvl="0" marL="286870" indent="-286870">
              <a:buSzPct val="75000"/>
              <a:buChar char="*"/>
              <a:defRPr sz="1800"/>
            </a:pPr>
            <a:r>
              <a:rPr sz="2400"/>
              <a:t>And/or send outbound packets</a:t>
            </a:r>
            <a:endParaRPr sz="2400"/>
          </a:p>
          <a:p>
            <a:pPr lvl="0">
              <a:defRPr sz="1800"/>
            </a:pPr>
            <a:r>
              <a:rPr sz="2400"/>
              <a:t>Eventually cleanup and shutdown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sldImg"/>
          </p:nvPr>
        </p:nvSpPr>
        <p:spPr>
          <a:prstGeom prst="rect">
            <a:avLst/>
          </a:prstGeom>
        </p:spPr>
        <p:txBody>
          <a:bodyPr/>
          <a:lstStyle/>
          <a:p>
            <a:pPr lvl="0"/>
          </a:p>
        </p:txBody>
      </p:sp>
      <p:sp>
        <p:nvSpPr>
          <p:cNvPr id="96" name="Shape 96"/>
          <p:cNvSpPr/>
          <p:nvPr>
            <p:ph type="body" sz="quarter" idx="1"/>
          </p:nvPr>
        </p:nvSpPr>
        <p:spPr>
          <a:prstGeom prst="rect">
            <a:avLst/>
          </a:prstGeom>
        </p:spPr>
        <p:txBody>
          <a:bodyPr/>
          <a:lstStyle/>
          <a:p>
            <a:pPr lvl="0">
              <a:defRPr sz="1800"/>
            </a:pPr>
            <a:r>
              <a:rPr sz="2400"/>
              <a:t>With a stream socket, there might still be bytes to read. So when you’re done </a:t>
            </a:r>
            <a:r>
              <a:rPr i="1" sz="2400"/>
              <a:t>sending </a:t>
            </a:r>
            <a:r>
              <a:rPr sz="2400"/>
              <a:t>on the socket, you call this new function, shutdown(). Shutdown takes a socket, and then either SD_SEND (I won’t send anymore), SD_RECEIVE (I won’t receive anymore), or SD_BOTH.</a:t>
            </a:r>
            <a:endParaRPr sz="2400"/>
          </a:p>
          <a:p>
            <a:pPr lvl="0">
              <a:defRPr sz="1800"/>
            </a:pPr>
            <a:endParaRPr sz="2400"/>
          </a:p>
          <a:p>
            <a:pPr lvl="0">
              <a:defRPr sz="1800"/>
            </a:pPr>
            <a:r>
              <a:rPr sz="2400"/>
              <a:t>If you shutdown with SD_RECEIVE or SD_BOTH and there are still bytes remaining to be delivered, the connection is reset—it’s basically as if you’d just called closesocket(). So generally you don’t want to do that. Instead, you call shutdown(). When a socket is closesocket() closed, you can’t touch it anymore, but when it’s been shutdown(), you can still read to collect the last data. When a later recv() returns 0, that tells you that the far end is done and you can then closesocket() normally.</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sldImg"/>
          </p:nvPr>
        </p:nvSpPr>
        <p:spPr>
          <a:prstGeom prst="rect">
            <a:avLst/>
          </a:prstGeom>
        </p:spPr>
        <p:txBody>
          <a:bodyPr/>
          <a:lstStyle/>
          <a:p>
            <a:pPr lvl="0"/>
          </a:p>
        </p:txBody>
      </p:sp>
      <p:sp>
        <p:nvSpPr>
          <p:cNvPr id="101" name="Shape 101"/>
          <p:cNvSpPr/>
          <p:nvPr>
            <p:ph type="body" sz="quarter" idx="1"/>
          </p:nvPr>
        </p:nvSpPr>
        <p:spPr>
          <a:prstGeom prst="rect">
            <a:avLst/>
          </a:prstGeom>
        </p:spPr>
        <p:txBody>
          <a:bodyPr/>
          <a:lstStyle/>
          <a:p>
            <a:pPr lvl="0">
              <a:defRPr sz="1800"/>
            </a:pPr>
            <a:r>
              <a:rPr sz="2400"/>
              <a:t>Okay, to recap, here’s the client’s sequence. Not too different.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sldImg"/>
          </p:nvPr>
        </p:nvSpPr>
        <p:spPr>
          <a:prstGeom prst="rect">
            <a:avLst/>
          </a:prstGeom>
        </p:spPr>
        <p:txBody>
          <a:bodyPr/>
          <a:lstStyle/>
          <a:p>
            <a:pPr lvl="0"/>
          </a:p>
        </p:txBody>
      </p:sp>
      <p:sp>
        <p:nvSpPr>
          <p:cNvPr id="106" name="Shape 106"/>
          <p:cNvSpPr/>
          <p:nvPr>
            <p:ph type="body" sz="quarter" idx="1"/>
          </p:nvPr>
        </p:nvSpPr>
        <p:spPr>
          <a:prstGeom prst="rect">
            <a:avLst/>
          </a:prstGeom>
        </p:spPr>
        <p:txBody>
          <a:bodyPr/>
          <a:lstStyle/>
          <a:p>
            <a:pPr lvl="0">
              <a:defRPr sz="1800"/>
            </a:pPr>
            <a:r>
              <a:rPr sz="2400"/>
              <a:t>The server’s sequence is quite a bit different. Remember, we’re saying “server” simply to mean “the recipient of the socket connection request”.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lvl="0"/>
          </a:p>
        </p:txBody>
      </p:sp>
      <p:sp>
        <p:nvSpPr>
          <p:cNvPr id="111" name="Shape 111"/>
          <p:cNvSpPr/>
          <p:nvPr>
            <p:ph type="body" sz="quarter" idx="1"/>
          </p:nvPr>
        </p:nvSpPr>
        <p:spPr>
          <a:prstGeom prst="rect">
            <a:avLst/>
          </a:prstGeom>
        </p:spPr>
        <p:txBody>
          <a:bodyPr/>
          <a:lstStyle/>
          <a:p>
            <a:pPr lvl="0">
              <a:defRPr sz="1800"/>
            </a:pPr>
            <a:r>
              <a:rPr sz="2400"/>
              <a:t>Same socket creation code… if we’re making a server, then we </a:t>
            </a:r>
            <a:r>
              <a:rPr i="1" sz="2400"/>
              <a:t>really </a:t>
            </a:r>
            <a:r>
              <a:rPr sz="2400"/>
              <a:t>can’t tolerate blocking sockets, so for sure we’ll use non-blocking sockets here.</a:t>
            </a:r>
            <a:endParaRPr sz="2400"/>
          </a:p>
          <a:p>
            <a:pPr lvl="0">
              <a:defRPr sz="1800"/>
            </a:pPr>
            <a:endParaRPr sz="2400"/>
          </a:p>
          <a:p>
            <a:pPr lvl="0">
              <a:defRPr sz="1800"/>
            </a:pPr>
            <a:r>
              <a:rPr sz="2400"/>
              <a:t>Now, something to note is that we’re going to wind up with more than one socket. This socket we’re creating here is the one that </a:t>
            </a:r>
            <a:r>
              <a:rPr i="1" sz="2400"/>
              <a:t>begins </a:t>
            </a:r>
            <a:r>
              <a:rPr sz="2400"/>
              <a:t>the connections… but once a connection is established, the OS will hand us a brand-new socket to manage that unique connection. That’s because there’s extra information associated with a TCP connection over a UDP one; the OS associates that info with the socket, because remember, a socket is just a handle to a block of memory inside the OS.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lvl="0"/>
          </a:p>
        </p:txBody>
      </p:sp>
      <p:sp>
        <p:nvSpPr>
          <p:cNvPr id="116" name="Shape 116"/>
          <p:cNvSpPr/>
          <p:nvPr>
            <p:ph type="body" sz="quarter" idx="1"/>
          </p:nvPr>
        </p:nvSpPr>
        <p:spPr>
          <a:prstGeom prst="rect">
            <a:avLst/>
          </a:prstGeom>
        </p:spPr>
        <p:txBody>
          <a:bodyPr/>
          <a:lstStyle/>
          <a:p>
            <a:pPr lvl="0">
              <a:defRPr sz="1800"/>
            </a:pPr>
            <a:r>
              <a:rPr sz="2400"/>
              <a:t>We create the address. This is our </a:t>
            </a:r>
            <a:r>
              <a:rPr i="1" sz="2400"/>
              <a:t>local </a:t>
            </a:r>
            <a:r>
              <a:rPr sz="2400"/>
              <a:t>address. That INADDR_ANY is important—that says “listen on all our IP addresses”. We could have multiple ones. In fact, we’re guaranteed to have at least two. One is our normal IP address. The other is 127.0.0.1, which is the special “loopback” address. If we’re a server in a datacenter, we will very frequently have multiple network cards with multiple IP addresses; often one set of addresses for the internal network (which is often called a “backplane” and is reserved for high-speed traffic to other servers inside our datacenter), and another set for the Internet-facing network.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lvl="0"/>
          </a:p>
        </p:txBody>
      </p:sp>
      <p:sp>
        <p:nvSpPr>
          <p:cNvPr id="121" name="Shape 121"/>
          <p:cNvSpPr/>
          <p:nvPr>
            <p:ph type="body" sz="quarter" idx="1"/>
          </p:nvPr>
        </p:nvSpPr>
        <p:spPr>
          <a:prstGeom prst="rect">
            <a:avLst/>
          </a:prstGeom>
        </p:spPr>
        <p:txBody>
          <a:bodyPr/>
          <a:lstStyle/>
          <a:p>
            <a:pPr lvl="0">
              <a:defRPr sz="1800"/>
            </a:pPr>
            <a:r>
              <a:rPr sz="2400"/>
              <a:t>Bind our socket to our local address. This </a:t>
            </a:r>
            <a:r>
              <a:rPr i="1" sz="2400"/>
              <a:t>is </a:t>
            </a:r>
            <a:r>
              <a:rPr sz="2400"/>
              <a:t>where we want to use bind, because we want to represent a known endpoint to the outside world.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lvl="0"/>
          </a:p>
        </p:txBody>
      </p:sp>
      <p:sp>
        <p:nvSpPr>
          <p:cNvPr id="126" name="Shape 126"/>
          <p:cNvSpPr/>
          <p:nvPr>
            <p:ph type="body" sz="quarter" idx="1"/>
          </p:nvPr>
        </p:nvSpPr>
        <p:spPr>
          <a:prstGeom prst="rect">
            <a:avLst/>
          </a:prstGeom>
        </p:spPr>
        <p:txBody>
          <a:bodyPr/>
          <a:lstStyle/>
          <a:p>
            <a:pPr lvl="0">
              <a:defRPr sz="1800"/>
            </a:pPr>
            <a:r>
              <a:rPr sz="2400"/>
              <a:t>Hey, this is new. The name “listen” might sound like something you’d call repeatedly, but it’s not—it really means “set up for listening”. Backlog is the maximum number of connections we’re prepared to accept. We can specify SOMAXCONN, which tells the OS “however many you think best”, which in practice will be a number in the hundreds. That’s fine for web servers—although let me remind you that actual Internet-scale web servers require </a:t>
            </a:r>
            <a:r>
              <a:rPr i="1" sz="2400"/>
              <a:t>completely different </a:t>
            </a:r>
            <a:r>
              <a:rPr sz="2400"/>
              <a:t>socket-management techniques that are beyond this class—but we’re probably looking for a value of 31 or less. Specify as low a value as you need, because otherwise you’re wasting resources.</a:t>
            </a:r>
            <a:endParaRPr sz="2400"/>
          </a:p>
          <a:p>
            <a:pPr lvl="0">
              <a:defRPr sz="1800"/>
            </a:pPr>
            <a:endParaRPr sz="2400"/>
          </a:p>
          <a:p>
            <a:pPr lvl="0">
              <a:defRPr sz="1800"/>
            </a:pPr>
            <a:r>
              <a:rPr sz="2400"/>
              <a:t>Listen will not block—it’s an internal socket-configuration call.</a:t>
            </a:r>
            <a:endParaRPr sz="2400"/>
          </a:p>
          <a:p>
            <a:pPr lvl="0">
              <a:defRPr sz="1800"/>
            </a:pPr>
            <a:endParaRPr sz="2400"/>
          </a:p>
          <a:p>
            <a:pPr lvl="0">
              <a:defRPr sz="1800"/>
            </a:pPr>
            <a:r>
              <a:rPr sz="2400"/>
              <a:t>Oh, PROTIP, whatever value you think you need, add one to it. Otherwise you’ll have all your sockets occupied by players, and you won’t be able to connect the admin client to your system.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lvl="0"/>
          </a:p>
        </p:txBody>
      </p:sp>
      <p:sp>
        <p:nvSpPr>
          <p:cNvPr id="131" name="Shape 131"/>
          <p:cNvSpPr/>
          <p:nvPr>
            <p:ph type="body" sz="quarter" idx="1"/>
          </p:nvPr>
        </p:nvSpPr>
        <p:spPr>
          <a:prstGeom prst="rect">
            <a:avLst/>
          </a:prstGeom>
        </p:spPr>
        <p:txBody>
          <a:bodyPr/>
          <a:lstStyle/>
          <a:p>
            <a:pPr lvl="0">
              <a:defRPr sz="1800"/>
            </a:pPr>
            <a:r>
              <a:rPr sz="2400"/>
              <a:t>It’s a lot like the UDP recvfrom, because that’s more or less exactly what’s happening: Our main TCP socket listens for a packet to initiate the connection. Upon receipt, the OS creates a new socket to hold that connection, and the original socket goes on listening for new inbound connections. Remember that one TCP connection is defined by </a:t>
            </a:r>
            <a:r>
              <a:rPr i="1" sz="2400"/>
              <a:t>both </a:t>
            </a:r>
            <a:r>
              <a:rPr sz="2400"/>
              <a:t>ends—in other words, the remote end of the connection is part of the socket definition, which is why multiple </a:t>
            </a:r>
            <a:r>
              <a:rPr i="1" sz="2400"/>
              <a:t>connected </a:t>
            </a:r>
            <a:r>
              <a:rPr sz="2400"/>
              <a:t>sockets can exist on the same port number. (An </a:t>
            </a:r>
            <a:r>
              <a:rPr i="1" sz="2400"/>
              <a:t>unconnected </a:t>
            </a:r>
            <a:r>
              <a:rPr sz="2400"/>
              <a:t>socket, like the listener itself, has no other end of the connection, which means that two or more unconnected sockets </a:t>
            </a:r>
            <a:r>
              <a:rPr i="1" sz="2400"/>
              <a:t>cannot </a:t>
            </a:r>
            <a:r>
              <a:rPr sz="2400"/>
              <a:t>share the same port.)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lvl="0"/>
          </a:p>
        </p:txBody>
      </p:sp>
      <p:sp>
        <p:nvSpPr>
          <p:cNvPr id="146" name="Shape 146"/>
          <p:cNvSpPr/>
          <p:nvPr>
            <p:ph type="body" sz="quarter" idx="1"/>
          </p:nvPr>
        </p:nvSpPr>
        <p:spPr>
          <a:prstGeom prst="rect">
            <a:avLst/>
          </a:prstGeom>
        </p:spPr>
        <p:txBody>
          <a:bodyPr/>
          <a:lstStyle/>
          <a:p>
            <a:pPr lvl="0">
              <a:defRPr sz="1800"/>
            </a:pPr>
            <a:r>
              <a:rPr sz="2400"/>
              <a:t>Once we have one or more ACCEPTed sockets, we can read and write on them the same way the client does. If we have multiple ones, we’ll have to poll all of them… just run through a list.</a:t>
            </a:r>
            <a:endParaRPr sz="2400"/>
          </a:p>
          <a:p>
            <a:pPr lvl="0">
              <a:defRPr sz="1800"/>
            </a:pPr>
            <a:endParaRPr sz="2400"/>
          </a:p>
          <a:p>
            <a:pPr lvl="0">
              <a:defRPr sz="1800"/>
            </a:pPr>
            <a:r>
              <a:rPr sz="2400"/>
              <a:t>[CLICK] NEVER THE LISTENING SOCKET! IT DOES NOTHING!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lvl="0"/>
          </a:p>
        </p:txBody>
      </p:sp>
      <p:sp>
        <p:nvSpPr>
          <p:cNvPr id="150" name="Shape 150"/>
          <p:cNvSpPr/>
          <p:nvPr>
            <p:ph type="body" sz="quarter" idx="1"/>
          </p:nvPr>
        </p:nvSpPr>
        <p:spPr>
          <a:prstGeom prst="rect">
            <a:avLst/>
          </a:prstGeom>
        </p:spPr>
        <p:txBody>
          <a:bodyPr/>
          <a:lstStyle/>
          <a:p>
            <a:pPr lvl="0">
              <a:defRPr sz="1800"/>
            </a:pPr>
            <a:r>
              <a:rPr sz="2400"/>
              <a:t>If you don’t like running through a loop for all your sockets, you can use this. It takes, basically, a list of sockets you want to see if you can read from, a list you want to see if you can write to, and a list you want to see if they have errors. You then poll that function, and it tells you what sockets require further attention. I think that since you’re polling in a game loop anyway, just poll each socket by hand and be done with it. If you’re </a:t>
            </a:r>
            <a:r>
              <a:rPr i="1" sz="2400"/>
              <a:t>serious </a:t>
            </a:r>
            <a:r>
              <a:rPr sz="2400"/>
              <a:t>about handling many sockets, you’re going to use something different like asynchronous IO. So I’m not going to talk about this, but you’ll see it a lot so be aware of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sldImg"/>
          </p:nvPr>
        </p:nvSpPr>
        <p:spPr>
          <a:prstGeom prst="rect">
            <a:avLst/>
          </a:prstGeom>
        </p:spPr>
        <p:txBody>
          <a:bodyPr/>
          <a:lstStyle/>
          <a:p>
            <a:pPr lvl="0"/>
          </a:p>
        </p:txBody>
      </p:sp>
      <p:sp>
        <p:nvSpPr>
          <p:cNvPr id="47" name="Shape 47"/>
          <p:cNvSpPr/>
          <p:nvPr>
            <p:ph type="body" sz="quarter" idx="1"/>
          </p:nvPr>
        </p:nvSpPr>
        <p:spPr>
          <a:prstGeom prst="rect">
            <a:avLst/>
          </a:prstGeom>
        </p:spPr>
        <p:txBody>
          <a:bodyPr/>
          <a:lstStyle/>
          <a:p>
            <a:pPr lvl="0">
              <a:defRPr sz="1800"/>
            </a:pPr>
            <a:r>
              <a:rPr sz="2400"/>
              <a:t>Something to point out here—addresses know NOTHING about protocol. But in fact you can’t connect a UDP socket to a TCP server. So really, port number is </a:t>
            </a:r>
            <a:r>
              <a:rPr i="1" sz="2400"/>
              <a:t>both </a:t>
            </a:r>
            <a:r>
              <a:rPr sz="2400"/>
              <a:t>the actual number and the protocol.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lvl="0"/>
          </a:p>
        </p:txBody>
      </p:sp>
      <p:sp>
        <p:nvSpPr>
          <p:cNvPr id="155" name="Shape 155"/>
          <p:cNvSpPr/>
          <p:nvPr>
            <p:ph type="body" sz="quarter" idx="1"/>
          </p:nvPr>
        </p:nvSpPr>
        <p:spPr>
          <a:prstGeom prst="rect">
            <a:avLst/>
          </a:prstGeom>
        </p:spPr>
        <p:txBody>
          <a:bodyPr/>
          <a:lstStyle/>
          <a:p>
            <a:pPr lvl="0">
              <a:defRPr sz="1800"/>
            </a:pPr>
            <a:r>
              <a:rPr sz="2400"/>
              <a:t>Closing those accepted sockets is super-important! They’re a finite resource. If we never close them, then they’ll just clutter up our space (and we’ll eventually run out—remember the backlog argument to listen?)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sldImg"/>
          </p:nvPr>
        </p:nvSpPr>
        <p:spPr>
          <a:prstGeom prst="rect">
            <a:avLst/>
          </a:prstGeom>
        </p:spPr>
        <p:txBody>
          <a:bodyPr/>
          <a:lstStyle/>
          <a:p>
            <a:pPr lvl="0"/>
          </a:p>
        </p:txBody>
      </p:sp>
      <p:sp>
        <p:nvSpPr>
          <p:cNvPr id="53" name="Shape 53"/>
          <p:cNvSpPr/>
          <p:nvPr>
            <p:ph type="body" sz="quarter" idx="1"/>
          </p:nvPr>
        </p:nvSpPr>
        <p:spPr>
          <a:prstGeom prst="rect">
            <a:avLst/>
          </a:prstGeom>
        </p:spPr>
        <p:txBody>
          <a:bodyPr/>
          <a:lstStyle/>
          <a:p>
            <a:pPr lvl="0">
              <a:defRPr sz="1800"/>
            </a:pPr>
            <a:r>
              <a:rPr sz="2400"/>
              <a:t>We’ve already seen this call… EXCEPT [CLICK]</a:t>
            </a:r>
            <a:endParaRPr sz="2400"/>
          </a:p>
          <a:p>
            <a:pPr lvl="0">
              <a:defRPr sz="1800"/>
            </a:pPr>
            <a:r>
              <a:rPr sz="2400"/>
              <a:t>connect() is blocking for TCP sockets! We haven’t seen why that’s true yet, but basically the TCP connect process hides a handshaking exchange with the remote computer, much like the “hello” packets you send at the start of RSFTP.</a:t>
            </a:r>
            <a:endParaRPr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lvl="0"/>
          </a:p>
        </p:txBody>
      </p:sp>
      <p:sp>
        <p:nvSpPr>
          <p:cNvPr id="58" name="Shape 58"/>
          <p:cNvSpPr/>
          <p:nvPr>
            <p:ph type="body" sz="quarter" idx="1"/>
          </p:nvPr>
        </p:nvSpPr>
        <p:spPr>
          <a:prstGeom prst="rect">
            <a:avLst/>
          </a:prstGeom>
        </p:spPr>
        <p:txBody>
          <a:bodyPr/>
          <a:lstStyle/>
          <a:p>
            <a:pPr lvl="0">
              <a:defRPr sz="1800"/>
            </a:pPr>
            <a:r>
              <a:rPr sz="2400"/>
              <a:t>So let’s modify our CreateSocket API to make sure that we never have a blocking TCP socket.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lvl="0"/>
          </a:p>
        </p:txBody>
      </p:sp>
      <p:sp>
        <p:nvSpPr>
          <p:cNvPr id="63" name="Shape 63"/>
          <p:cNvSpPr/>
          <p:nvPr>
            <p:ph type="body" sz="quarter" idx="1"/>
          </p:nvPr>
        </p:nvSpPr>
        <p:spPr>
          <a:prstGeom prst="rect">
            <a:avLst/>
          </a:prstGeom>
        </p:spPr>
        <p:txBody>
          <a:bodyPr/>
          <a:lstStyle/>
          <a:p>
            <a:pPr lvl="0">
              <a:defRPr sz="1800"/>
            </a:pPr>
            <a:r>
              <a:rPr sz="2400"/>
              <a:t>So this is that situation we talked about last week, when you DON’T bind the socket. Remember that the purpose of bind is to establish a </a:t>
            </a:r>
            <a:r>
              <a:rPr i="1" sz="2400"/>
              <a:t>known </a:t>
            </a:r>
            <a:r>
              <a:rPr sz="2400"/>
              <a:t>port number so that other machines can send packets to you. This is not necessary as the client—the initiator—of a TCP connection. Your socket will still have a local address and port number, so that it can receive packets, but that port number will be randomly determined. Note that this isn’t just to keep things simple, or to be conservative of port numbers; it actually has some security implications.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lvl="0"/>
          </a:p>
        </p:txBody>
      </p:sp>
      <p:sp>
        <p:nvSpPr>
          <p:cNvPr id="68" name="Shape 68"/>
          <p:cNvSpPr/>
          <p:nvPr>
            <p:ph type="body" sz="quarter" idx="1"/>
          </p:nvPr>
        </p:nvSpPr>
        <p:spPr>
          <a:prstGeom prst="rect">
            <a:avLst/>
          </a:prstGeom>
        </p:spPr>
        <p:txBody>
          <a:bodyPr/>
          <a:lstStyle/>
          <a:p>
            <a:pPr lvl="0">
              <a:defRPr sz="1800"/>
            </a:pPr>
            <a:r>
              <a:rPr sz="2400"/>
              <a:t>So this was a generic receive that could handle anything. We discussed how the filterAddress wasn’t necessary for a connected socket, and since TCP sockets are always connected, why don’t we have a simpler version…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lvl="0"/>
          </a:p>
        </p:txBody>
      </p:sp>
      <p:sp>
        <p:nvSpPr>
          <p:cNvPr id="78" name="Shape 78"/>
          <p:cNvSpPr/>
          <p:nvPr>
            <p:ph type="body" sz="quarter" idx="1"/>
          </p:nvPr>
        </p:nvSpPr>
        <p:spPr>
          <a:prstGeom prst="rect">
            <a:avLst/>
          </a:prstGeom>
        </p:spPr>
        <p:txBody>
          <a:bodyPr/>
          <a:lstStyle/>
          <a:p>
            <a:pPr lvl="0">
              <a:defRPr sz="1800"/>
            </a:pPr>
            <a:r>
              <a:rPr sz="2400"/>
              <a:t>…like this.</a:t>
            </a:r>
            <a:endParaRPr sz="2400"/>
          </a:p>
          <a:p>
            <a:pPr lvl="0">
              <a:defRPr sz="1800"/>
            </a:pPr>
            <a:endParaRPr sz="2400"/>
          </a:p>
          <a:p>
            <a:pPr lvl="0">
              <a:defRPr sz="1800"/>
            </a:pPr>
            <a:r>
              <a:rPr sz="2400"/>
              <a:t>This is also a good chance to talk about the flags value here, because sometimes maybe you might want to use it. There are three values you could pass in here…</a:t>
            </a:r>
            <a:endParaRPr sz="2400"/>
          </a:p>
          <a:p>
            <a:pPr lvl="0">
              <a:defRPr sz="1800"/>
            </a:pPr>
            <a:r>
              <a:rPr sz="2400"/>
              <a:t>[CLICK] First, there’s MSG_WAITALL, which doesn’t work with nonblocking sockets. I’m not even going to bother telling you what it does, because it’s a crappy way to write your app.</a:t>
            </a:r>
            <a:endParaRPr sz="2400"/>
          </a:p>
          <a:p>
            <a:pPr lvl="0">
              <a:defRPr sz="1800"/>
            </a:pPr>
            <a:r>
              <a:rPr sz="2400"/>
              <a:t>[CLICK] MSG_PEEK says “just show me the next packet, bypassing all the stream stuff”. TCP is stream-based instead of datagram-based, but it still runs on top of datagrams. That means that, </a:t>
            </a:r>
            <a:r>
              <a:rPr b="1" i="1" sz="2400"/>
              <a:t>in general</a:t>
            </a:r>
            <a:r>
              <a:rPr i="1" sz="2400"/>
              <a:t>, </a:t>
            </a:r>
            <a:r>
              <a:rPr sz="2400"/>
              <a:t>whatever the sender passes to send() shows up as one contiguous block, and it’s those blocks you see with MSG_PEEK. Not super-useful.</a:t>
            </a:r>
            <a:endParaRPr sz="2400"/>
          </a:p>
          <a:p>
            <a:pPr lvl="0">
              <a:defRPr sz="1800"/>
            </a:pPr>
            <a:r>
              <a:rPr sz="2400"/>
              <a:t>[CLICK] MSG_OOB is interesting… but not because it’s useful. TCP has a way to send “urgent” packets that bypass the whole “always delivered in sequence” thing—they’re delivered as soon as they arrive. So that sounds cool, except that there’s no guarantee they get delivered at all, because what to do if two or more “urgent” messages show up is not defined (and has some network hacks associated with it). As of RFC6093, “urgent” data is basically deprecated.</a:t>
            </a:r>
            <a:endParaRPr sz="2400"/>
          </a:p>
          <a:p>
            <a:pPr lvl="0">
              <a:defRPr sz="1800"/>
            </a:pPr>
            <a:endParaRPr sz="2400"/>
          </a:p>
          <a:p>
            <a:pPr lvl="0">
              <a:defRPr sz="1800"/>
            </a:pPr>
            <a:r>
              <a:rPr sz="2400"/>
              <a:t>So, bottom line… [CLICK] this value should always be 0, no matter how cool or interesting the things you read in the docs are.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lvl="0"/>
          </a:p>
        </p:txBody>
      </p:sp>
      <p:sp>
        <p:nvSpPr>
          <p:cNvPr id="83" name="Shape 83"/>
          <p:cNvSpPr/>
          <p:nvPr>
            <p:ph type="body" sz="quarter" idx="1"/>
          </p:nvPr>
        </p:nvSpPr>
        <p:spPr>
          <a:prstGeom prst="rect">
            <a:avLst/>
          </a:prstGeom>
        </p:spPr>
        <p:txBody>
          <a:bodyPr/>
          <a:lstStyle/>
          <a:p>
            <a:pPr lvl="0">
              <a:defRPr sz="1800"/>
            </a:pPr>
            <a:r>
              <a:rPr sz="2400"/>
              <a:t>This was our generic send…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sldImg"/>
          </p:nvPr>
        </p:nvSpPr>
        <p:spPr>
          <a:prstGeom prst="rect">
            <a:avLst/>
          </a:prstGeom>
        </p:spPr>
        <p:txBody>
          <a:bodyPr/>
          <a:lstStyle/>
          <a:p>
            <a:pPr lvl="0"/>
          </a:p>
        </p:txBody>
      </p:sp>
      <p:sp>
        <p:nvSpPr>
          <p:cNvPr id="91" name="Shape 91"/>
          <p:cNvSpPr/>
          <p:nvPr>
            <p:ph type="body" sz="quarter" idx="1"/>
          </p:nvPr>
        </p:nvSpPr>
        <p:spPr>
          <a:prstGeom prst="rect">
            <a:avLst/>
          </a:prstGeom>
        </p:spPr>
        <p:txBody>
          <a:bodyPr/>
          <a:lstStyle/>
          <a:p>
            <a:pPr lvl="0">
              <a:defRPr sz="1800"/>
            </a:pPr>
            <a:r>
              <a:rPr sz="2400"/>
              <a:t>And this is the TCP version, where we just dispense with the superfluous destination address.</a:t>
            </a:r>
            <a:endParaRPr sz="2400"/>
          </a:p>
          <a:p>
            <a:pPr lvl="0">
              <a:defRPr sz="1800"/>
            </a:pPr>
            <a:endParaRPr sz="2400"/>
          </a:p>
          <a:p>
            <a:pPr lvl="0">
              <a:defRPr sz="1800"/>
            </a:pPr>
            <a:r>
              <a:rPr sz="2400"/>
              <a:t>Now, something we need to remember here [CLICK], is that unlike UDP sockets, and unlike blocking TCP sockets, a non-blocking TCP socket doesn’t necessarily send all the data we give it. In fact, that’s what “non-blocking” means for send()—it sends as much as it can immediately. “Sending” of course means “handing over to the operating system, which assumes responsibility for making sure it gets there”—it’s completely possible that no bytes hit the wire.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762000" y="2463800"/>
            <a:ext cx="11480800" cy="2540000"/>
          </a:xfrm>
          <a:prstGeom prst="rect">
            <a:avLst/>
          </a:prstGeom>
        </p:spPr>
        <p:txBody>
          <a:bodyPr anchor="b"/>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Title Text</a:t>
            </a:r>
          </a:p>
        </p:txBody>
      </p:sp>
      <p:sp>
        <p:nvSpPr>
          <p:cNvPr id="6" name="Shape 6"/>
          <p:cNvSpPr/>
          <p:nvPr>
            <p:ph type="body"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lvl="0">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One</a:t>
            </a:r>
            <a:endParaRPr sz="2400">
              <a:solidFill>
                <a:srgbClr val="FFFFFF"/>
              </a:solidFill>
              <a:effectLst>
                <a:outerShdw sx="100000" sy="100000" kx="0" ky="0" algn="b" rotWithShape="0" blurRad="50800" dist="25400" dir="5400000">
                  <a:srgbClr val="000000"/>
                </a:outerShdw>
              </a:effectLst>
            </a:endParaRPr>
          </a:p>
          <a:p>
            <a:pPr lvl="1">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Two</a:t>
            </a:r>
            <a:endParaRPr sz="2400">
              <a:solidFill>
                <a:srgbClr val="FFFFFF"/>
              </a:solidFill>
              <a:effectLst>
                <a:outerShdw sx="100000" sy="100000" kx="0" ky="0" algn="b" rotWithShape="0" blurRad="50800" dist="25400" dir="5400000">
                  <a:srgbClr val="000000"/>
                </a:outerShdw>
              </a:effectLst>
            </a:endParaRPr>
          </a:p>
          <a:p>
            <a:pPr lvl="2">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Three</a:t>
            </a:r>
            <a:endParaRPr sz="2400">
              <a:solidFill>
                <a:srgbClr val="FFFFFF"/>
              </a:solidFill>
              <a:effectLst>
                <a:outerShdw sx="100000" sy="100000" kx="0" ky="0" algn="b" rotWithShape="0" blurRad="50800" dist="25400" dir="5400000">
                  <a:srgbClr val="000000"/>
                </a:outerShdw>
              </a:effectLst>
            </a:endParaRPr>
          </a:p>
          <a:p>
            <a:pPr lvl="3">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Four</a:t>
            </a:r>
            <a:endParaRPr sz="2400">
              <a:solidFill>
                <a:srgbClr val="FFFFFF"/>
              </a:solidFill>
              <a:effectLst>
                <a:outerShdw sx="100000" sy="100000" kx="0" ky="0" algn="b" rotWithShape="0" blurRad="50800" dist="25400" dir="5400000">
                  <a:srgbClr val="000000"/>
                </a:outerShdw>
              </a:effectLst>
            </a:endParaRPr>
          </a:p>
          <a:p>
            <a:pPr lvl="4">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762000" y="6883400"/>
            <a:ext cx="11480800" cy="1079500"/>
          </a:xfrm>
          <a:prstGeom prst="rect">
            <a:avLst/>
          </a:prstGeom>
        </p:spPr>
        <p:txBody>
          <a:bodyPr anchor="b"/>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Title Text</a:t>
            </a:r>
          </a:p>
        </p:txBody>
      </p:sp>
      <p:sp>
        <p:nvSpPr>
          <p:cNvPr id="9" name="Shape 9"/>
          <p:cNvSpPr/>
          <p:nvPr>
            <p:ph type="body"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lvl="0">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One</a:t>
            </a:r>
            <a:endParaRPr sz="2400">
              <a:solidFill>
                <a:srgbClr val="FFFFFF"/>
              </a:solidFill>
              <a:effectLst>
                <a:outerShdw sx="100000" sy="100000" kx="0" ky="0" algn="b" rotWithShape="0" blurRad="50800" dist="25400" dir="5400000">
                  <a:srgbClr val="000000"/>
                </a:outerShdw>
              </a:effectLst>
            </a:endParaRPr>
          </a:p>
          <a:p>
            <a:pPr lvl="1">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Two</a:t>
            </a:r>
            <a:endParaRPr sz="2400">
              <a:solidFill>
                <a:srgbClr val="FFFFFF"/>
              </a:solidFill>
              <a:effectLst>
                <a:outerShdw sx="100000" sy="100000" kx="0" ky="0" algn="b" rotWithShape="0" blurRad="50800" dist="25400" dir="5400000">
                  <a:srgbClr val="000000"/>
                </a:outerShdw>
              </a:effectLst>
            </a:endParaRPr>
          </a:p>
          <a:p>
            <a:pPr lvl="2">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Three</a:t>
            </a:r>
            <a:endParaRPr sz="2400">
              <a:solidFill>
                <a:srgbClr val="FFFFFF"/>
              </a:solidFill>
              <a:effectLst>
                <a:outerShdw sx="100000" sy="100000" kx="0" ky="0" algn="b" rotWithShape="0" blurRad="50800" dist="25400" dir="5400000">
                  <a:srgbClr val="000000"/>
                </a:outerShdw>
              </a:effectLst>
            </a:endParaRPr>
          </a:p>
          <a:p>
            <a:pPr lvl="3">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Four</a:t>
            </a:r>
            <a:endParaRPr sz="2400">
              <a:solidFill>
                <a:srgbClr val="FFFFFF"/>
              </a:solidFill>
              <a:effectLst>
                <a:outerShdw sx="100000" sy="100000" kx="0" ky="0" algn="b" rotWithShape="0" blurRad="50800" dist="25400" dir="5400000">
                  <a:srgbClr val="000000"/>
                </a:outerShdw>
              </a:effectLst>
            </a:endParaRPr>
          </a:p>
          <a:p>
            <a:pPr lvl="4">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762000" y="3517900"/>
            <a:ext cx="11480800" cy="2717800"/>
          </a:xfrm>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762000" y="419100"/>
            <a:ext cx="5384800" cy="4597400"/>
          </a:xfrm>
          <a:prstGeom prst="rect">
            <a:avLst/>
          </a:prstGeom>
        </p:spPr>
        <p:txBody>
          <a:bodyPr anchor="b"/>
          <a:lstStyle>
            <a:lvl1pPr>
              <a:defRPr sz="5200"/>
            </a:lvl1pPr>
          </a:lstStyle>
          <a:p>
            <a:pPr lvl="0">
              <a:defRPr b="0" sz="1800">
                <a:solidFill>
                  <a:srgbClr val="000000"/>
                </a:solidFill>
                <a:effectLst/>
              </a:defRPr>
            </a:pPr>
            <a:r>
              <a:rPr b="1" sz="5200">
                <a:solidFill>
                  <a:srgbClr val="FFFFFF"/>
                </a:solidFill>
                <a:effectLst>
                  <a:outerShdw sx="100000" sy="100000" kx="0" ky="0" algn="b" rotWithShape="0" blurRad="50800" dist="25400" dir="5400000">
                    <a:srgbClr val="000000"/>
                  </a:outerShdw>
                </a:effectLst>
              </a:rPr>
              <a:t>Title Text</a:t>
            </a:r>
          </a:p>
        </p:txBody>
      </p:sp>
      <p:sp>
        <p:nvSpPr>
          <p:cNvPr id="14" name="Shape 14"/>
          <p:cNvSpPr/>
          <p:nvPr>
            <p:ph type="body"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lvl="0">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One</a:t>
            </a:r>
            <a:endParaRPr sz="2400">
              <a:solidFill>
                <a:srgbClr val="FFFFFF"/>
              </a:solidFill>
              <a:effectLst>
                <a:outerShdw sx="100000" sy="100000" kx="0" ky="0" algn="b" rotWithShape="0" blurRad="50800" dist="25400" dir="5400000">
                  <a:srgbClr val="000000"/>
                </a:outerShdw>
              </a:effectLst>
            </a:endParaRPr>
          </a:p>
          <a:p>
            <a:pPr lvl="1">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Two</a:t>
            </a:r>
            <a:endParaRPr sz="2400">
              <a:solidFill>
                <a:srgbClr val="FFFFFF"/>
              </a:solidFill>
              <a:effectLst>
                <a:outerShdw sx="100000" sy="100000" kx="0" ky="0" algn="b" rotWithShape="0" blurRad="50800" dist="25400" dir="5400000">
                  <a:srgbClr val="000000"/>
                </a:outerShdw>
              </a:effectLst>
            </a:endParaRPr>
          </a:p>
          <a:p>
            <a:pPr lvl="2">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Three</a:t>
            </a:r>
            <a:endParaRPr sz="2400">
              <a:solidFill>
                <a:srgbClr val="FFFFFF"/>
              </a:solidFill>
              <a:effectLst>
                <a:outerShdw sx="100000" sy="100000" kx="0" ky="0" algn="b" rotWithShape="0" blurRad="50800" dist="25400" dir="5400000">
                  <a:srgbClr val="000000"/>
                </a:outerShdw>
              </a:effectLst>
            </a:endParaRPr>
          </a:p>
          <a:p>
            <a:pPr lvl="3">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Four</a:t>
            </a:r>
            <a:endParaRPr sz="2400">
              <a:solidFill>
                <a:srgbClr val="FFFFFF"/>
              </a:solidFill>
              <a:effectLst>
                <a:outerShdw sx="100000" sy="100000" kx="0" ky="0" algn="b" rotWithShape="0" blurRad="50800" dist="25400" dir="5400000">
                  <a:srgbClr val="000000"/>
                </a:outerShdw>
              </a:effectLst>
            </a:endParaRPr>
          </a:p>
          <a:p>
            <a:pPr lvl="4">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Title Text</a:t>
            </a:r>
          </a:p>
        </p:txBody>
      </p:sp>
      <p:sp>
        <p:nvSpPr>
          <p:cNvPr id="19" name="Shape 19"/>
          <p:cNvSpPr/>
          <p:nvPr>
            <p:ph type="body" idx="1"/>
          </p:nvPr>
        </p:nvSpPr>
        <p:spPr>
          <a:prstGeom prst="rect">
            <a:avLst/>
          </a:prstGeom>
        </p:spPr>
        <p:txBody>
          <a:bodyPr/>
          <a:lstStyle/>
          <a:p>
            <a:pPr lvl="0">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One</a:t>
            </a:r>
            <a:endParaRPr sz="3400">
              <a:solidFill>
                <a:srgbClr val="EBEBEB"/>
              </a:solidFill>
              <a:effectLst>
                <a:outerShdw sx="100000" sy="100000" kx="0" ky="0" algn="b" rotWithShape="0" blurRad="50800" dist="25400" dir="5400000">
                  <a:srgbClr val="000000"/>
                </a:outerShdw>
              </a:effectLst>
            </a:endParaRPr>
          </a:p>
          <a:p>
            <a:pPr lvl="1">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Two</a:t>
            </a:r>
            <a:endParaRPr sz="3400">
              <a:solidFill>
                <a:srgbClr val="EBEBEB"/>
              </a:solidFill>
              <a:effectLst>
                <a:outerShdw sx="100000" sy="100000" kx="0" ky="0" algn="b" rotWithShape="0" blurRad="50800" dist="25400" dir="5400000">
                  <a:srgbClr val="000000"/>
                </a:outerShdw>
              </a:effectLst>
            </a:endParaRPr>
          </a:p>
          <a:p>
            <a:pPr lvl="2">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Three</a:t>
            </a:r>
            <a:endParaRPr sz="3400">
              <a:solidFill>
                <a:srgbClr val="EBEBEB"/>
              </a:solidFill>
              <a:effectLst>
                <a:outerShdw sx="100000" sy="100000" kx="0" ky="0" algn="b" rotWithShape="0" blurRad="50800" dist="25400" dir="5400000">
                  <a:srgbClr val="000000"/>
                </a:outerShdw>
              </a:effectLst>
            </a:endParaRPr>
          </a:p>
          <a:p>
            <a:pPr lvl="3">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Four</a:t>
            </a:r>
            <a:endParaRPr sz="3400">
              <a:solidFill>
                <a:srgbClr val="EBEBEB"/>
              </a:solidFill>
              <a:effectLst>
                <a:outerShdw sx="100000" sy="100000" kx="0" ky="0" algn="b" rotWithShape="0" blurRad="50800" dist="25400" dir="5400000">
                  <a:srgbClr val="000000"/>
                </a:outerShdw>
              </a:effectLst>
            </a:endParaRPr>
          </a:p>
          <a:p>
            <a:pPr lvl="4">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xfrm>
            <a:off x="762000" y="203200"/>
            <a:ext cx="11480800" cy="2146300"/>
          </a:xfrm>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Title Text</a:t>
            </a:r>
          </a:p>
        </p:txBody>
      </p:sp>
      <p:sp>
        <p:nvSpPr>
          <p:cNvPr id="22" name="Shape 22"/>
          <p:cNvSpPr/>
          <p:nvPr>
            <p:ph type="body" idx="1"/>
          </p:nvPr>
        </p:nvSpPr>
        <p:spPr>
          <a:xfrm>
            <a:off x="762000" y="2374900"/>
            <a:ext cx="5384800" cy="6807200"/>
          </a:xfrm>
          <a:prstGeom prst="rect">
            <a:avLst/>
          </a:prstGeom>
        </p:spPr>
        <p:txBody>
          <a:bodyPr/>
          <a:lstStyle>
            <a:lvl1pPr marL="342900" indent="-342900">
              <a:spcBef>
                <a:spcPts val="3200"/>
              </a:spcBef>
              <a:buClr>
                <a:srgbClr val="EBEBEB"/>
              </a:buClr>
              <a:defRPr sz="2800"/>
            </a:lvl1pPr>
            <a:lvl2pPr marL="685800" indent="-342900">
              <a:spcBef>
                <a:spcPts val="3200"/>
              </a:spcBef>
              <a:buClr>
                <a:srgbClr val="EBEBEB"/>
              </a:buClr>
              <a:defRPr sz="2800"/>
            </a:lvl2pPr>
            <a:lvl3pPr marL="1028700" indent="-342900">
              <a:spcBef>
                <a:spcPts val="3200"/>
              </a:spcBef>
              <a:buClr>
                <a:srgbClr val="EBEBEB"/>
              </a:buClr>
              <a:defRPr sz="2800"/>
            </a:lvl3pPr>
            <a:lvl4pPr marL="1371600" indent="-342900">
              <a:spcBef>
                <a:spcPts val="3200"/>
              </a:spcBef>
              <a:buClr>
                <a:srgbClr val="EBEBEB"/>
              </a:buClr>
              <a:defRPr sz="2800"/>
            </a:lvl4pPr>
            <a:lvl5pPr marL="1714500" indent="-342900">
              <a:spcBef>
                <a:spcPts val="3200"/>
              </a:spcBef>
              <a:buClr>
                <a:srgbClr val="EBEBEB"/>
              </a:buClr>
              <a:defRPr sz="2800"/>
            </a:lvl5pPr>
          </a:lstStyle>
          <a:p>
            <a:pPr lvl="0">
              <a:defRPr sz="1800">
                <a:solidFill>
                  <a:srgbClr val="000000"/>
                </a:solidFill>
                <a:effectLst/>
              </a:defRPr>
            </a:pPr>
            <a:r>
              <a:rPr sz="2800">
                <a:solidFill>
                  <a:srgbClr val="EBEBEB"/>
                </a:solidFill>
                <a:effectLst>
                  <a:outerShdw sx="100000" sy="100000" kx="0" ky="0" algn="b" rotWithShape="0" blurRad="50800" dist="25400" dir="5400000">
                    <a:srgbClr val="000000"/>
                  </a:outerShdw>
                </a:effectLst>
              </a:rPr>
              <a:t>Body Level One</a:t>
            </a:r>
            <a:endParaRPr sz="2800">
              <a:solidFill>
                <a:srgbClr val="EBEBEB"/>
              </a:solidFill>
              <a:effectLst>
                <a:outerShdw sx="100000" sy="100000" kx="0" ky="0" algn="b" rotWithShape="0" blurRad="50800" dist="25400" dir="5400000">
                  <a:srgbClr val="000000"/>
                </a:outerShdw>
              </a:effectLst>
            </a:endParaRPr>
          </a:p>
          <a:p>
            <a:pPr lvl="1">
              <a:defRPr sz="1800">
                <a:solidFill>
                  <a:srgbClr val="000000"/>
                </a:solidFill>
                <a:effectLst/>
              </a:defRPr>
            </a:pPr>
            <a:r>
              <a:rPr sz="2800">
                <a:solidFill>
                  <a:srgbClr val="EBEBEB"/>
                </a:solidFill>
                <a:effectLst>
                  <a:outerShdw sx="100000" sy="100000" kx="0" ky="0" algn="b" rotWithShape="0" blurRad="50800" dist="25400" dir="5400000">
                    <a:srgbClr val="000000"/>
                  </a:outerShdw>
                </a:effectLst>
              </a:rPr>
              <a:t>Body Level Two</a:t>
            </a:r>
            <a:endParaRPr sz="2800">
              <a:solidFill>
                <a:srgbClr val="EBEBEB"/>
              </a:solidFill>
              <a:effectLst>
                <a:outerShdw sx="100000" sy="100000" kx="0" ky="0" algn="b" rotWithShape="0" blurRad="50800" dist="25400" dir="5400000">
                  <a:srgbClr val="000000"/>
                </a:outerShdw>
              </a:effectLst>
            </a:endParaRPr>
          </a:p>
          <a:p>
            <a:pPr lvl="2">
              <a:defRPr sz="1800">
                <a:solidFill>
                  <a:srgbClr val="000000"/>
                </a:solidFill>
                <a:effectLst/>
              </a:defRPr>
            </a:pPr>
            <a:r>
              <a:rPr sz="2800">
                <a:solidFill>
                  <a:srgbClr val="EBEBEB"/>
                </a:solidFill>
                <a:effectLst>
                  <a:outerShdw sx="100000" sy="100000" kx="0" ky="0" algn="b" rotWithShape="0" blurRad="50800" dist="25400" dir="5400000">
                    <a:srgbClr val="000000"/>
                  </a:outerShdw>
                </a:effectLst>
              </a:rPr>
              <a:t>Body Level Three</a:t>
            </a:r>
            <a:endParaRPr sz="2800">
              <a:solidFill>
                <a:srgbClr val="EBEBEB"/>
              </a:solidFill>
              <a:effectLst>
                <a:outerShdw sx="100000" sy="100000" kx="0" ky="0" algn="b" rotWithShape="0" blurRad="50800" dist="25400" dir="5400000">
                  <a:srgbClr val="000000"/>
                </a:outerShdw>
              </a:effectLst>
            </a:endParaRPr>
          </a:p>
          <a:p>
            <a:pPr lvl="3">
              <a:defRPr sz="1800">
                <a:solidFill>
                  <a:srgbClr val="000000"/>
                </a:solidFill>
                <a:effectLst/>
              </a:defRPr>
            </a:pPr>
            <a:r>
              <a:rPr sz="2800">
                <a:solidFill>
                  <a:srgbClr val="EBEBEB"/>
                </a:solidFill>
                <a:effectLst>
                  <a:outerShdw sx="100000" sy="100000" kx="0" ky="0" algn="b" rotWithShape="0" blurRad="50800" dist="25400" dir="5400000">
                    <a:srgbClr val="000000"/>
                  </a:outerShdw>
                </a:effectLst>
              </a:rPr>
              <a:t>Body Level Four</a:t>
            </a:r>
            <a:endParaRPr sz="2800">
              <a:solidFill>
                <a:srgbClr val="EBEBEB"/>
              </a:solidFill>
              <a:effectLst>
                <a:outerShdw sx="100000" sy="100000" kx="0" ky="0" algn="b" rotWithShape="0" blurRad="50800" dist="25400" dir="5400000">
                  <a:srgbClr val="000000"/>
                </a:outerShdw>
              </a:effectLst>
            </a:endParaRPr>
          </a:p>
          <a:p>
            <a:pPr lvl="4">
              <a:defRPr sz="1800">
                <a:solidFill>
                  <a:srgbClr val="000000"/>
                </a:solidFill>
                <a:effectLst/>
              </a:defRPr>
            </a:pPr>
            <a:r>
              <a:rPr sz="2800">
                <a:solidFill>
                  <a:srgbClr val="EBEBEB"/>
                </a:solidFill>
                <a:effectLst>
                  <a:outerShdw sx="100000" sy="100000" kx="0" ky="0" algn="b" rotWithShape="0" blurRad="50800" dist="25400" dir="5400000">
                    <a:srgbClr val="000000"/>
                  </a:outerShdw>
                </a:effectLst>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762000" y="965200"/>
            <a:ext cx="11480800" cy="7823200"/>
          </a:xfrm>
          <a:prstGeom prst="rect">
            <a:avLst/>
          </a:prstGeom>
        </p:spPr>
        <p:txBody>
          <a:bodyPr/>
          <a:lstStyle/>
          <a:p>
            <a:pPr lvl="0">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One</a:t>
            </a:r>
            <a:endParaRPr sz="3400">
              <a:solidFill>
                <a:srgbClr val="EBEBEB"/>
              </a:solidFill>
              <a:effectLst>
                <a:outerShdw sx="100000" sy="100000" kx="0" ky="0" algn="b" rotWithShape="0" blurRad="50800" dist="25400" dir="5400000">
                  <a:srgbClr val="000000"/>
                </a:outerShdw>
              </a:effectLst>
            </a:endParaRPr>
          </a:p>
          <a:p>
            <a:pPr lvl="1">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Two</a:t>
            </a:r>
            <a:endParaRPr sz="3400">
              <a:solidFill>
                <a:srgbClr val="EBEBEB"/>
              </a:solidFill>
              <a:effectLst>
                <a:outerShdw sx="100000" sy="100000" kx="0" ky="0" algn="b" rotWithShape="0" blurRad="50800" dist="25400" dir="5400000">
                  <a:srgbClr val="000000"/>
                </a:outerShdw>
              </a:effectLst>
            </a:endParaRPr>
          </a:p>
          <a:p>
            <a:pPr lvl="2">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Three</a:t>
            </a:r>
            <a:endParaRPr sz="3400">
              <a:solidFill>
                <a:srgbClr val="EBEBEB"/>
              </a:solidFill>
              <a:effectLst>
                <a:outerShdw sx="100000" sy="100000" kx="0" ky="0" algn="b" rotWithShape="0" blurRad="50800" dist="25400" dir="5400000">
                  <a:srgbClr val="000000"/>
                </a:outerShdw>
              </a:effectLst>
            </a:endParaRPr>
          </a:p>
          <a:p>
            <a:pPr lvl="3">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Four</a:t>
            </a:r>
            <a:endParaRPr sz="3400">
              <a:solidFill>
                <a:srgbClr val="EBEBEB"/>
              </a:solidFill>
              <a:effectLst>
                <a:outerShdw sx="100000" sy="100000" kx="0" ky="0" algn="b" rotWithShape="0" blurRad="50800" dist="25400" dir="5400000">
                  <a:srgbClr val="000000"/>
                </a:outerShdw>
              </a:effectLst>
            </a:endParaRPr>
          </a:p>
          <a:p>
            <a:pPr lvl="4">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762000" y="241300"/>
            <a:ext cx="11480800" cy="21463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Title Text</a:t>
            </a:r>
          </a:p>
        </p:txBody>
      </p:sp>
      <p:sp>
        <p:nvSpPr>
          <p:cNvPr id="3" name="Shape 3"/>
          <p:cNvSpPr/>
          <p:nvPr>
            <p:ph type="body" idx="1"/>
          </p:nvPr>
        </p:nvSpPr>
        <p:spPr>
          <a:xfrm>
            <a:off x="762000" y="2413000"/>
            <a:ext cx="11480800" cy="63627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One</a:t>
            </a:r>
            <a:endParaRPr sz="3400">
              <a:solidFill>
                <a:srgbClr val="EBEBEB"/>
              </a:solidFill>
              <a:effectLst>
                <a:outerShdw sx="100000" sy="100000" kx="0" ky="0" algn="b" rotWithShape="0" blurRad="50800" dist="25400" dir="5400000">
                  <a:srgbClr val="000000"/>
                </a:outerShdw>
              </a:effectLst>
            </a:endParaRPr>
          </a:p>
          <a:p>
            <a:pPr lvl="1">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Two</a:t>
            </a:r>
            <a:endParaRPr sz="3400">
              <a:solidFill>
                <a:srgbClr val="EBEBEB"/>
              </a:solidFill>
              <a:effectLst>
                <a:outerShdw sx="100000" sy="100000" kx="0" ky="0" algn="b" rotWithShape="0" blurRad="50800" dist="25400" dir="5400000">
                  <a:srgbClr val="000000"/>
                </a:outerShdw>
              </a:effectLst>
            </a:endParaRPr>
          </a:p>
          <a:p>
            <a:pPr lvl="2">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Three</a:t>
            </a:r>
            <a:endParaRPr sz="3400">
              <a:solidFill>
                <a:srgbClr val="EBEBEB"/>
              </a:solidFill>
              <a:effectLst>
                <a:outerShdw sx="100000" sy="100000" kx="0" ky="0" algn="b" rotWithShape="0" blurRad="50800" dist="25400" dir="5400000">
                  <a:srgbClr val="000000"/>
                </a:outerShdw>
              </a:effectLst>
            </a:endParaRPr>
          </a:p>
          <a:p>
            <a:pPr lvl="3">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Four</a:t>
            </a:r>
            <a:endParaRPr sz="3400">
              <a:solidFill>
                <a:srgbClr val="EBEBEB"/>
              </a:solidFill>
              <a:effectLst>
                <a:outerShdw sx="100000" sy="100000" kx="0" ky="0" algn="b" rotWithShape="0" blurRad="50800" dist="25400" dir="5400000">
                  <a:srgbClr val="000000"/>
                </a:outerShdw>
              </a:effectLst>
            </a:endParaRPr>
          </a:p>
          <a:p>
            <a:pPr lvl="4">
              <a:defRPr sz="1800">
                <a:solidFill>
                  <a:srgbClr val="000000"/>
                </a:solidFill>
                <a:effectLst/>
              </a:defRPr>
            </a:pPr>
            <a:r>
              <a:rPr sz="3400">
                <a:solidFill>
                  <a:srgbClr val="EBEBEB"/>
                </a:solidFill>
                <a:effectLst>
                  <a:outerShdw sx="100000" sy="100000" kx="0" ky="0" algn="b" rotWithShape="0" blurRad="50800" dist="25400" dir="5400000">
                    <a:srgbClr val="000000"/>
                  </a:outerShdw>
                </a:effectLst>
              </a:rPr>
              <a:t>Body Level Five</a:t>
            </a:r>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b="1" sz="6400">
          <a:solidFill>
            <a:srgbClr val="FFFFFF"/>
          </a:solidFill>
          <a:effectLst>
            <a:outerShdw sx="100000" sy="100000" kx="0" ky="0" algn="b" rotWithShape="0" blurRad="50800" dist="25400" dir="5400000">
              <a:srgbClr val="000000"/>
            </a:outerShdw>
          </a:effectLst>
          <a:latin typeface="+mn-lt"/>
          <a:ea typeface="+mn-ea"/>
          <a:cs typeface="+mn-cs"/>
          <a:sym typeface="Helvetica Neue"/>
        </a:defRPr>
      </a:lvl1pPr>
      <a:lvl2pPr indent="228600" algn="ctr" defTabSz="584200">
        <a:defRPr b="1" sz="6400">
          <a:solidFill>
            <a:srgbClr val="FFFFFF"/>
          </a:solidFill>
          <a:effectLst>
            <a:outerShdw sx="100000" sy="100000" kx="0" ky="0" algn="b" rotWithShape="0" blurRad="50800" dist="25400" dir="5400000">
              <a:srgbClr val="000000"/>
            </a:outerShdw>
          </a:effectLst>
          <a:latin typeface="+mn-lt"/>
          <a:ea typeface="+mn-ea"/>
          <a:cs typeface="+mn-cs"/>
          <a:sym typeface="Helvetica Neue"/>
        </a:defRPr>
      </a:lvl2pPr>
      <a:lvl3pPr indent="457200" algn="ctr" defTabSz="584200">
        <a:defRPr b="1" sz="6400">
          <a:solidFill>
            <a:srgbClr val="FFFFFF"/>
          </a:solidFill>
          <a:effectLst>
            <a:outerShdw sx="100000" sy="100000" kx="0" ky="0" algn="b" rotWithShape="0" blurRad="50800" dist="25400" dir="5400000">
              <a:srgbClr val="000000"/>
            </a:outerShdw>
          </a:effectLst>
          <a:latin typeface="+mn-lt"/>
          <a:ea typeface="+mn-ea"/>
          <a:cs typeface="+mn-cs"/>
          <a:sym typeface="Helvetica Neue"/>
        </a:defRPr>
      </a:lvl3pPr>
      <a:lvl4pPr indent="685800" algn="ctr" defTabSz="584200">
        <a:defRPr b="1" sz="6400">
          <a:solidFill>
            <a:srgbClr val="FFFFFF"/>
          </a:solidFill>
          <a:effectLst>
            <a:outerShdw sx="100000" sy="100000" kx="0" ky="0" algn="b" rotWithShape="0" blurRad="50800" dist="25400" dir="5400000">
              <a:srgbClr val="000000"/>
            </a:outerShdw>
          </a:effectLst>
          <a:latin typeface="+mn-lt"/>
          <a:ea typeface="+mn-ea"/>
          <a:cs typeface="+mn-cs"/>
          <a:sym typeface="Helvetica Neue"/>
        </a:defRPr>
      </a:lvl4pPr>
      <a:lvl5pPr indent="914400" algn="ctr" defTabSz="584200">
        <a:defRPr b="1" sz="6400">
          <a:solidFill>
            <a:srgbClr val="FFFFFF"/>
          </a:solidFill>
          <a:effectLst>
            <a:outerShdw sx="100000" sy="100000" kx="0" ky="0" algn="b" rotWithShape="0" blurRad="50800" dist="25400" dir="5400000">
              <a:srgbClr val="000000"/>
            </a:outerShdw>
          </a:effectLst>
          <a:latin typeface="+mn-lt"/>
          <a:ea typeface="+mn-ea"/>
          <a:cs typeface="+mn-cs"/>
          <a:sym typeface="Helvetica Neue"/>
        </a:defRPr>
      </a:lvl5pPr>
      <a:lvl6pPr indent="1143000" algn="ctr" defTabSz="584200">
        <a:defRPr b="1" sz="6400">
          <a:solidFill>
            <a:srgbClr val="FFFFFF"/>
          </a:solidFill>
          <a:effectLst>
            <a:outerShdw sx="100000" sy="100000" kx="0" ky="0" algn="b" rotWithShape="0" blurRad="50800" dist="25400" dir="5400000">
              <a:srgbClr val="000000"/>
            </a:outerShdw>
          </a:effectLst>
          <a:latin typeface="+mn-lt"/>
          <a:ea typeface="+mn-ea"/>
          <a:cs typeface="+mn-cs"/>
          <a:sym typeface="Helvetica Neue"/>
        </a:defRPr>
      </a:lvl6pPr>
      <a:lvl7pPr indent="1371600" algn="ctr" defTabSz="584200">
        <a:defRPr b="1" sz="6400">
          <a:solidFill>
            <a:srgbClr val="FFFFFF"/>
          </a:solidFill>
          <a:effectLst>
            <a:outerShdw sx="100000" sy="100000" kx="0" ky="0" algn="b" rotWithShape="0" blurRad="50800" dist="25400" dir="5400000">
              <a:srgbClr val="000000"/>
            </a:outerShdw>
          </a:effectLst>
          <a:latin typeface="+mn-lt"/>
          <a:ea typeface="+mn-ea"/>
          <a:cs typeface="+mn-cs"/>
          <a:sym typeface="Helvetica Neue"/>
        </a:defRPr>
      </a:lvl7pPr>
      <a:lvl8pPr indent="1600200" algn="ctr" defTabSz="584200">
        <a:defRPr b="1" sz="6400">
          <a:solidFill>
            <a:srgbClr val="FFFFFF"/>
          </a:solidFill>
          <a:effectLst>
            <a:outerShdw sx="100000" sy="100000" kx="0" ky="0" algn="b" rotWithShape="0" blurRad="50800" dist="25400" dir="5400000">
              <a:srgbClr val="000000"/>
            </a:outerShdw>
          </a:effectLst>
          <a:latin typeface="+mn-lt"/>
          <a:ea typeface="+mn-ea"/>
          <a:cs typeface="+mn-cs"/>
          <a:sym typeface="Helvetica Neue"/>
        </a:defRPr>
      </a:lvl8pPr>
      <a:lvl9pPr indent="1828800" algn="ctr" defTabSz="584200">
        <a:defRPr b="1" sz="6400">
          <a:solidFill>
            <a:srgbClr val="FFFFFF"/>
          </a:solidFill>
          <a:effectLst>
            <a:outerShdw sx="100000" sy="100000" kx="0" ky="0" algn="b" rotWithShape="0" blurRad="50800" dist="25400" dir="5400000">
              <a:srgbClr val="000000"/>
            </a:outerShdw>
          </a:effectLst>
          <a:latin typeface="+mn-lt"/>
          <a:ea typeface="+mn-ea"/>
          <a:cs typeface="+mn-cs"/>
          <a:sym typeface="Helvetica Neue"/>
        </a:defRPr>
      </a:lvl9pPr>
    </p:titleStyle>
    <p:bodyStyle>
      <a:lvl1pPr marL="406400" indent="-406400" defTabSz="584200">
        <a:spcBef>
          <a:spcPts val="4200"/>
        </a:spcBef>
        <a:buSzPct val="75000"/>
        <a:buChar char="•"/>
        <a:defRPr sz="34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1pPr>
      <a:lvl2pPr marL="812800" indent="-406400" defTabSz="584200">
        <a:spcBef>
          <a:spcPts val="4200"/>
        </a:spcBef>
        <a:buSzPct val="75000"/>
        <a:buChar char="•"/>
        <a:defRPr sz="34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2pPr>
      <a:lvl3pPr marL="1219200" indent="-406400" defTabSz="584200">
        <a:spcBef>
          <a:spcPts val="4200"/>
        </a:spcBef>
        <a:buSzPct val="75000"/>
        <a:buChar char="•"/>
        <a:defRPr sz="34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3pPr>
      <a:lvl4pPr marL="1625600" indent="-406400" defTabSz="584200">
        <a:spcBef>
          <a:spcPts val="4200"/>
        </a:spcBef>
        <a:buSzPct val="75000"/>
        <a:buChar char="•"/>
        <a:defRPr sz="34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4pPr>
      <a:lvl5pPr marL="2032000" indent="-406400" defTabSz="584200">
        <a:spcBef>
          <a:spcPts val="4200"/>
        </a:spcBef>
        <a:buSzPct val="75000"/>
        <a:buChar char="•"/>
        <a:defRPr sz="34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5pPr>
      <a:lvl6pPr marL="2438400" indent="-406400" defTabSz="584200">
        <a:spcBef>
          <a:spcPts val="4200"/>
        </a:spcBef>
        <a:buSzPct val="75000"/>
        <a:buChar char="•"/>
        <a:defRPr sz="34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6pPr>
      <a:lvl7pPr marL="2844800" indent="-406400" defTabSz="584200">
        <a:spcBef>
          <a:spcPts val="4200"/>
        </a:spcBef>
        <a:buSzPct val="75000"/>
        <a:buChar char="•"/>
        <a:defRPr sz="34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7pPr>
      <a:lvl8pPr marL="3251200" indent="-406400" defTabSz="584200">
        <a:spcBef>
          <a:spcPts val="4200"/>
        </a:spcBef>
        <a:buSzPct val="75000"/>
        <a:buChar char="•"/>
        <a:defRPr sz="34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8pPr>
      <a:lvl9pPr marL="3657600" indent="-406400" defTabSz="584200">
        <a:spcBef>
          <a:spcPts val="4200"/>
        </a:spcBef>
        <a:buSzPct val="75000"/>
        <a:buChar char="•"/>
        <a:defRPr sz="3400">
          <a:solidFill>
            <a:srgbClr val="EBEBEB"/>
          </a:solidFill>
          <a:effectLst>
            <a:outerShdw sx="100000" sy="100000" kx="0" ky="0" algn="b" rotWithShape="0" blurRad="50800" dist="25400" dir="5400000">
              <a:srgbClr val="000000"/>
            </a:outerShdw>
          </a:effectLst>
          <a:latin typeface="Helvetica Neue Medium"/>
          <a:ea typeface="Helvetica Neue Medium"/>
          <a:cs typeface="Helvetica Neue Medium"/>
          <a:sym typeface="Helvetica Neue Medium"/>
        </a:defRPr>
      </a:lvl9pPr>
    </p:bodyStyle>
    <p:otherStyle>
      <a:lvl1pPr algn="ctr" defTabSz="584200">
        <a:defRPr>
          <a:solidFill>
            <a:schemeClr val="tx1"/>
          </a:solidFill>
          <a:latin typeface="+mn-lt"/>
          <a:ea typeface="+mn-ea"/>
          <a:cs typeface="+mn-cs"/>
          <a:sym typeface="Helvetica Neue"/>
        </a:defRPr>
      </a:lvl1pPr>
      <a:lvl2pPr indent="228600" algn="ctr" defTabSz="584200">
        <a:defRPr>
          <a:solidFill>
            <a:schemeClr val="tx1"/>
          </a:solidFill>
          <a:latin typeface="+mn-lt"/>
          <a:ea typeface="+mn-ea"/>
          <a:cs typeface="+mn-cs"/>
          <a:sym typeface="Helvetica Neue"/>
        </a:defRPr>
      </a:lvl2pPr>
      <a:lvl3pPr indent="457200" algn="ctr" defTabSz="584200">
        <a:defRPr>
          <a:solidFill>
            <a:schemeClr val="tx1"/>
          </a:solidFill>
          <a:latin typeface="+mn-lt"/>
          <a:ea typeface="+mn-ea"/>
          <a:cs typeface="+mn-cs"/>
          <a:sym typeface="Helvetica Neue"/>
        </a:defRPr>
      </a:lvl3pPr>
      <a:lvl4pPr indent="685800" algn="ctr" defTabSz="584200">
        <a:defRPr>
          <a:solidFill>
            <a:schemeClr val="tx1"/>
          </a:solidFill>
          <a:latin typeface="+mn-lt"/>
          <a:ea typeface="+mn-ea"/>
          <a:cs typeface="+mn-cs"/>
          <a:sym typeface="Helvetica Neue"/>
        </a:defRPr>
      </a:lvl4pPr>
      <a:lvl5pPr indent="914400" algn="ctr" defTabSz="584200">
        <a:defRPr>
          <a:solidFill>
            <a:schemeClr val="tx1"/>
          </a:solidFill>
          <a:latin typeface="+mn-lt"/>
          <a:ea typeface="+mn-ea"/>
          <a:cs typeface="+mn-cs"/>
          <a:sym typeface="Helvetica Neue"/>
        </a:defRPr>
      </a:lvl5pPr>
      <a:lvl6pPr indent="1143000" algn="ctr" defTabSz="584200">
        <a:defRPr>
          <a:solidFill>
            <a:schemeClr val="tx1"/>
          </a:solidFill>
          <a:latin typeface="+mn-lt"/>
          <a:ea typeface="+mn-ea"/>
          <a:cs typeface="+mn-cs"/>
          <a:sym typeface="Helvetica Neue"/>
        </a:defRPr>
      </a:lvl6pPr>
      <a:lvl7pPr indent="1371600" algn="ctr" defTabSz="584200">
        <a:defRPr>
          <a:solidFill>
            <a:schemeClr val="tx1"/>
          </a:solidFill>
          <a:latin typeface="+mn-lt"/>
          <a:ea typeface="+mn-ea"/>
          <a:cs typeface="+mn-cs"/>
          <a:sym typeface="Helvetica Neue"/>
        </a:defRPr>
      </a:lvl7pPr>
      <a:lvl8pPr indent="1600200" algn="ctr" defTabSz="584200">
        <a:defRPr>
          <a:solidFill>
            <a:schemeClr val="tx1"/>
          </a:solidFill>
          <a:latin typeface="+mn-lt"/>
          <a:ea typeface="+mn-ea"/>
          <a:cs typeface="+mn-cs"/>
          <a:sym typeface="Helvetica Neue"/>
        </a:defRPr>
      </a:lvl8pPr>
      <a:lvl9pPr indent="1828800" algn="ctr" defTabSz="584200">
        <a:defRPr>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 name="tcp windsock.jpg"/>
          <p:cNvPicPr/>
          <p:nvPr/>
        </p:nvPicPr>
        <p:blipFill>
          <a:blip r:embed="rId2">
            <a:extLst/>
          </a:blip>
          <a:srcRect l="0" t="13294" r="0" b="13294"/>
          <a:stretch>
            <a:fillRect/>
          </a:stretch>
        </p:blipFill>
        <p:spPr>
          <a:xfrm>
            <a:off x="1104900" y="758938"/>
            <a:ext cx="10795000" cy="5943601"/>
          </a:xfrm>
          <a:prstGeom prst="rect">
            <a:avLst/>
          </a:prstGeom>
          <a:ln w="25400">
            <a:miter lim="400000"/>
          </a:ln>
          <a:effectLst>
            <a:outerShdw sx="100000" sy="100000" kx="0" ky="0" algn="b" rotWithShape="0" blurRad="254000" dist="127000" dir="5400000">
              <a:srgbClr val="000000">
                <a:alpha val="70000"/>
              </a:srgbClr>
            </a:outerShdw>
          </a:effectLst>
        </p:spPr>
      </p:pic>
      <p:sp>
        <p:nvSpPr>
          <p:cNvPr id="33" name="Shape 33"/>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The WinSock API</a:t>
            </a:r>
          </a:p>
        </p:txBody>
      </p:sp>
      <p:sp>
        <p:nvSpPr>
          <p:cNvPr id="34" name="Shape 34"/>
          <p:cNvSpPr/>
          <p:nvPr>
            <p:ph type="body" idx="1"/>
          </p:nvPr>
        </p:nvSpPr>
        <p:spPr>
          <a:prstGeom prst="rect">
            <a:avLst/>
          </a:prstGeom>
        </p:spPr>
        <p:txBody>
          <a:bodyPr/>
          <a:lstStyle/>
          <a:p>
            <a:pPr lvl="0">
              <a:defRPr sz="1800">
                <a:solidFill>
                  <a:srgbClr val="000000"/>
                </a:solidFill>
                <a:effectLst/>
              </a:defRPr>
            </a:pPr>
            <a:r>
              <a:rPr sz="2400">
                <a:solidFill>
                  <a:srgbClr val="FFFFFF"/>
                </a:solidFill>
                <a:effectLst>
                  <a:outerShdw sx="100000" sy="100000" kx="0" ky="0" algn="b" rotWithShape="0" blurRad="50800" dist="25400" dir="5400000">
                    <a:srgbClr val="000000"/>
                  </a:outerShdw>
                </a:effectLst>
              </a:rPr>
              <a:t>NOW WITH TCP!</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Send To</a:t>
            </a:r>
          </a:p>
        </p:txBody>
      </p:sp>
      <p:sp>
        <p:nvSpPr>
          <p:cNvPr id="81" name="Shape 81"/>
          <p:cNvSpPr/>
          <p:nvPr/>
        </p:nvSpPr>
        <p:spPr>
          <a:xfrm>
            <a:off x="424656" y="3225800"/>
            <a:ext cx="12155488" cy="480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Send</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SOCKET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sock</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char</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buffer</a:t>
            </a:r>
            <a:r>
              <a:rPr b="1" sz="3200">
                <a:solidFill>
                  <a:srgbClr val="C1C1C1"/>
                </a:solidFill>
                <a:latin typeface="Courier New"/>
                <a:ea typeface="Courier New"/>
                <a:cs typeface="Courier New"/>
                <a:sym typeface="Courier New"/>
              </a:rPr>
              <a:t>,</a:t>
            </a:r>
            <a:br>
              <a:rPr b="1" sz="3200">
                <a:solidFill>
                  <a:srgbClr val="E3E3E3"/>
                </a:solidFill>
                <a:latin typeface="Courier New"/>
                <a:ea typeface="Courier New"/>
                <a:cs typeface="Courier New"/>
                <a:sym typeface="Courier New"/>
              </a:rPr>
            </a:b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bytes</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5BD1BE"/>
                </a:solidFill>
                <a:latin typeface="Courier New"/>
                <a:ea typeface="Courier New"/>
                <a:cs typeface="Courier New"/>
                <a:sym typeface="Courier New"/>
              </a:rPr>
              <a:t>sockaddr_in</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dest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sendto</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sock</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buffer</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bytes</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1D6B7"/>
                </a:solidFill>
                <a:latin typeface="Courier New"/>
                <a:ea typeface="Courier New"/>
                <a:cs typeface="Courier New"/>
                <a:sym typeface="Courier New"/>
              </a:rPr>
              <a:t>0</a:t>
            </a:r>
            <a:r>
              <a:rPr b="1" sz="3200">
                <a:solidFill>
                  <a:srgbClr val="C1C1C1"/>
                </a:solidFill>
                <a:latin typeface="Courier New"/>
                <a:ea typeface="Courier New"/>
                <a:cs typeface="Courier New"/>
                <a:sym typeface="Courier New"/>
              </a:rPr>
              <a:t>,</a:t>
            </a:r>
            <a:br>
              <a:rPr b="1" sz="3200">
                <a:solidFill>
                  <a:srgbClr val="C1C1C1"/>
                </a:solidFill>
                <a:latin typeface="Courier New"/>
                <a:ea typeface="Courier New"/>
                <a:cs typeface="Courier New"/>
                <a:sym typeface="Courier New"/>
              </a:rPr>
            </a:br>
            <a:r>
              <a:rPr b="1" sz="3200">
                <a:solidFill>
                  <a:srgbClr val="C1C1C1"/>
                </a:solidFill>
                <a:latin typeface="Courier New"/>
                <a:ea typeface="Courier New"/>
                <a:cs typeface="Courier New"/>
                <a:sym typeface="Courier New"/>
              </a:rPr>
              <a:t>					</a:t>
            </a:r>
            <a:r>
              <a:rPr b="1" sz="3200">
                <a:solidFill>
                  <a:srgbClr val="E3E3E3"/>
                </a:solidFill>
                <a:latin typeface="Courier New"/>
                <a:ea typeface="Courier New"/>
                <a:cs typeface="Courier New"/>
                <a:sym typeface="Courier New"/>
              </a:rPr>
              <a:t> (sockaddr*)</a:t>
            </a:r>
            <a:r>
              <a:rPr b="1" sz="3200">
                <a:solidFill>
                  <a:srgbClr val="919191"/>
                </a:solidFill>
                <a:latin typeface="Courier New"/>
                <a:ea typeface="Courier New"/>
                <a:cs typeface="Courier New"/>
                <a:sym typeface="Courier New"/>
              </a:rPr>
              <a:t>dest</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sizeof</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sockaddr_in</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if</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SOCKET_ERROR</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C1D6B7"/>
                </a:solidFill>
                <a:latin typeface="Courier New"/>
                <a:ea typeface="Courier New"/>
                <a:cs typeface="Courier New"/>
                <a:sym typeface="Courier New"/>
              </a:rPr>
              <a:t>1</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else</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TCP Send</a:t>
            </a:r>
          </a:p>
        </p:txBody>
      </p:sp>
      <p:sp>
        <p:nvSpPr>
          <p:cNvPr id="86" name="Shape 86"/>
          <p:cNvSpPr/>
          <p:nvPr/>
        </p:nvSpPr>
        <p:spPr>
          <a:xfrm>
            <a:off x="348257" y="3695700"/>
            <a:ext cx="12308286"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SendTCP</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SOCKET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sock</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char</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buffer</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bytes</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send</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sock</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buffer</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bytes</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1D6B7"/>
                </a:solidFill>
                <a:latin typeface="Courier New"/>
                <a:ea typeface="Courier New"/>
                <a:cs typeface="Courier New"/>
                <a:sym typeface="Courier New"/>
              </a:rPr>
              <a:t>0</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if</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SOCKET_ERROR</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C1D6B7"/>
                </a:solidFill>
                <a:latin typeface="Courier New"/>
                <a:ea typeface="Courier New"/>
                <a:cs typeface="Courier New"/>
                <a:sym typeface="Courier New"/>
              </a:rPr>
              <a:t>1</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else</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p>
        </p:txBody>
      </p:sp>
      <p:grpSp>
        <p:nvGrpSpPr>
          <p:cNvPr id="89" name="Group 89"/>
          <p:cNvGrpSpPr/>
          <p:nvPr/>
        </p:nvGrpSpPr>
        <p:grpSpPr>
          <a:xfrm>
            <a:off x="348257" y="3625593"/>
            <a:ext cx="12308286" cy="4001015"/>
            <a:chOff x="0" y="0"/>
            <a:chExt cx="12308284" cy="4001014"/>
          </a:xfrm>
        </p:grpSpPr>
        <p:sp>
          <p:nvSpPr>
            <p:cNvPr id="87" name="Shape 87"/>
            <p:cNvSpPr/>
            <p:nvPr/>
          </p:nvSpPr>
          <p:spPr>
            <a:xfrm>
              <a:off x="0" y="0"/>
              <a:ext cx="12308285" cy="386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l" defTabSz="457200">
                <a:defRPr sz="1800">
                  <a:solidFill>
                    <a:srgbClr val="000000"/>
                  </a:solidFill>
                  <a:effectLst/>
                </a:defRPr>
              </a:pP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SendTCP</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SOCKET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sock</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char</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buffer</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bytes</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send</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sock</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buffer</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bytes</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1D6B7"/>
                  </a:solidFill>
                  <a:latin typeface="Courier New"/>
                  <a:ea typeface="Courier New"/>
                  <a:cs typeface="Courier New"/>
                  <a:sym typeface="Courier New"/>
                </a:rPr>
                <a:t>0</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if</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SOCKET_ERROR</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C1D6B7"/>
                  </a:solidFill>
                  <a:latin typeface="Courier New"/>
                  <a:ea typeface="Courier New"/>
                  <a:cs typeface="Courier New"/>
                  <a:sym typeface="Courier New"/>
                </a:rPr>
                <a:t>1</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else</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D41D03"/>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p>
          </p:txBody>
        </p:sp>
        <p:sp>
          <p:nvSpPr>
            <p:cNvPr id="88" name="Shape 88"/>
            <p:cNvSpPr/>
            <p:nvPr/>
          </p:nvSpPr>
          <p:spPr>
            <a:xfrm>
              <a:off x="3699690" y="3289013"/>
              <a:ext cx="5987778" cy="7120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solidFill>
                    <a:srgbClr val="000000"/>
                  </a:solidFill>
                  <a:effectLst/>
                </a:defRPr>
              </a:pPr>
              <a:r>
                <a:rPr sz="3800">
                  <a:solidFill>
                    <a:srgbClr val="EBEBEB"/>
                  </a:solidFill>
                  <a:effectLst>
                    <a:outerShdw sx="100000" sy="100000" kx="0" ky="0" algn="b" rotWithShape="0" blurRad="50800" dist="25400" dir="5400000">
                      <a:srgbClr val="000000"/>
                    </a:outerShdw>
                  </a:effectLst>
                </a:rPr>
                <a:t>Could be less than </a:t>
              </a:r>
              <a:r>
                <a:rPr b="1" sz="3800">
                  <a:solidFill>
                    <a:srgbClr val="EBEBEB"/>
                  </a:solidFill>
                  <a:effectLst>
                    <a:outerShdw sx="100000" sy="100000" kx="0" ky="0" algn="b" rotWithShape="0" blurRad="50800" dist="25400" dir="5400000">
                      <a:srgbClr val="000000"/>
                    </a:outerShdw>
                  </a:effectLst>
                  <a:latin typeface="Courier New"/>
                  <a:ea typeface="Courier New"/>
                  <a:cs typeface="Courier New"/>
                  <a:sym typeface="Courier New"/>
                </a:rPr>
                <a:t>bytes</a:t>
              </a:r>
              <a:r>
                <a:rPr sz="3800">
                  <a:solidFill>
                    <a:srgbClr val="EBEBEB"/>
                  </a:solidFill>
                  <a:effectLst>
                    <a:outerShdw sx="100000" sy="100000" kx="0" ky="0" algn="b" rotWithShape="0" blurRad="50800" dist="25400" dir="5400000">
                      <a:srgbClr val="000000"/>
                    </a:outerShdw>
                  </a:effectLst>
                </a:rPr>
                <a:t>!</a:t>
              </a:r>
            </a:p>
          </p:txBody>
        </p:sp>
      </p:gr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9"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Closure</a:t>
            </a:r>
          </a:p>
        </p:txBody>
      </p:sp>
      <p:sp>
        <p:nvSpPr>
          <p:cNvPr id="94" name="Shape 94"/>
          <p:cNvSpPr/>
          <p:nvPr/>
        </p:nvSpPr>
        <p:spPr>
          <a:xfrm>
            <a:off x="1933475" y="3695700"/>
            <a:ext cx="913785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3200">
                <a:solidFill>
                  <a:srgbClr val="67ADDE"/>
                </a:solidFill>
                <a:latin typeface="Courier New"/>
                <a:ea typeface="Courier New"/>
                <a:cs typeface="Courier New"/>
                <a:sym typeface="Courier New"/>
              </a:rPr>
              <a:t>void</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Close</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SOCKET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sock, </a:t>
            </a:r>
            <a:r>
              <a:rPr b="1" sz="3200">
                <a:solidFill>
                  <a:srgbClr val="67D3BD"/>
                </a:solidFill>
                <a:latin typeface="Courier New"/>
                <a:ea typeface="Courier New"/>
                <a:cs typeface="Courier New"/>
                <a:sym typeface="Courier New"/>
              </a:rPr>
              <a:t>boolean</a:t>
            </a:r>
            <a:r>
              <a:rPr b="1" sz="3200">
                <a:solidFill>
                  <a:srgbClr val="919191"/>
                </a:solidFill>
                <a:latin typeface="Courier New"/>
                <a:ea typeface="Courier New"/>
                <a:cs typeface="Courier New"/>
                <a:sym typeface="Courier New"/>
              </a:rPr>
              <a:t> now</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endParaRPr b="1" sz="32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if (</a:t>
            </a:r>
            <a:r>
              <a:rPr b="1" sz="3200">
                <a:solidFill>
                  <a:srgbClr val="949494"/>
                </a:solidFill>
                <a:latin typeface="Courier New"/>
                <a:ea typeface="Courier New"/>
                <a:cs typeface="Courier New"/>
                <a:sym typeface="Courier New"/>
              </a:rPr>
              <a:t>now</a:t>
            </a:r>
            <a:r>
              <a:rPr b="1" sz="3200">
                <a:solidFill>
                  <a:srgbClr val="D2D2D2"/>
                </a:solidFill>
                <a:latin typeface="Courier New"/>
                <a:ea typeface="Courier New"/>
                <a:cs typeface="Courier New"/>
                <a:sym typeface="Courier New"/>
              </a:rPr>
              <a:t>)</a:t>
            </a:r>
            <a:endParaRPr b="1" sz="3200">
              <a:solidFill>
                <a:srgbClr val="D2D2D2"/>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D2D2D2"/>
                </a:solidFill>
                <a:latin typeface="Courier New"/>
                <a:ea typeface="Courier New"/>
                <a:cs typeface="Courier New"/>
                <a:sym typeface="Courier New"/>
              </a:rPr>
              <a:t>		closesocket(</a:t>
            </a:r>
            <a:r>
              <a:rPr b="1" sz="3200">
                <a:solidFill>
                  <a:srgbClr val="919191"/>
                </a:solidFill>
                <a:latin typeface="Courier New"/>
                <a:ea typeface="Courier New"/>
                <a:cs typeface="Courier New"/>
                <a:sym typeface="Courier New"/>
              </a:rPr>
              <a:t>sock</a:t>
            </a:r>
            <a:r>
              <a:rPr b="1" sz="3200">
                <a:solidFill>
                  <a:srgbClr val="D2D2D2"/>
                </a:solidFill>
                <a:latin typeface="Courier New"/>
                <a:ea typeface="Courier New"/>
                <a:cs typeface="Courier New"/>
                <a:sym typeface="Courier New"/>
              </a:rPr>
              <a:t>);</a:t>
            </a:r>
            <a:endParaRPr b="1" sz="3200">
              <a:solidFill>
                <a:srgbClr val="D2D2D2"/>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D2D2D2"/>
                </a:solidFill>
                <a:latin typeface="Courier New"/>
                <a:ea typeface="Courier New"/>
                <a:cs typeface="Courier New"/>
                <a:sym typeface="Courier New"/>
              </a:rPr>
              <a:t>	else</a:t>
            </a:r>
            <a:endParaRPr b="1" sz="3200">
              <a:solidFill>
                <a:srgbClr val="D2D2D2"/>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D2D2D2"/>
                </a:solidFill>
                <a:latin typeface="Courier New"/>
                <a:ea typeface="Courier New"/>
                <a:cs typeface="Courier New"/>
                <a:sym typeface="Courier New"/>
              </a:rPr>
              <a:t>		shutdown(</a:t>
            </a:r>
            <a:r>
              <a:rPr b="1" sz="3200">
                <a:solidFill>
                  <a:srgbClr val="919191"/>
                </a:solidFill>
                <a:latin typeface="Courier New"/>
                <a:ea typeface="Courier New"/>
                <a:cs typeface="Courier New"/>
                <a:sym typeface="Courier New"/>
              </a:rPr>
              <a:t>sock</a:t>
            </a:r>
            <a:r>
              <a:rPr b="1" sz="3200">
                <a:solidFill>
                  <a:srgbClr val="D2D2D2"/>
                </a:solidFill>
                <a:latin typeface="Courier New"/>
                <a:ea typeface="Courier New"/>
                <a:cs typeface="Courier New"/>
                <a:sym typeface="Courier New"/>
              </a:rPr>
              <a:t>, </a:t>
            </a:r>
            <a:r>
              <a:rPr b="1" sz="3200">
                <a:solidFill>
                  <a:srgbClr val="C878CF"/>
                </a:solidFill>
                <a:latin typeface="Courier New"/>
                <a:ea typeface="Courier New"/>
                <a:cs typeface="Courier New"/>
                <a:sym typeface="Courier New"/>
              </a:rPr>
              <a:t>SD_SEND</a:t>
            </a:r>
            <a:r>
              <a:rPr b="1" sz="3200">
                <a:solidFill>
                  <a:srgbClr val="D2D2D2"/>
                </a:solidFill>
                <a:latin typeface="Courier New"/>
                <a:ea typeface="Courier New"/>
                <a:cs typeface="Courier New"/>
                <a:sym typeface="Courier New"/>
              </a:rPr>
              <a: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prstGeom prst="rect">
            <a:avLst/>
          </a:prstGeom>
        </p:spPr>
        <p:txBody>
          <a:bodyPr/>
          <a:lstStyle/>
          <a:p>
            <a:pPr lvl="0">
              <a:defRPr b="0" sz="1800">
                <a:solidFill>
                  <a:srgbClr val="000000"/>
                </a:solidFill>
                <a:effectLst/>
              </a:defRPr>
            </a:pPr>
            <a:r>
              <a:rPr b="1" sz="6400">
                <a:solidFill>
                  <a:srgbClr val="EDAC0F"/>
                </a:solidFill>
                <a:effectLst>
                  <a:outerShdw sx="100000" sy="100000" kx="0" ky="0" algn="b" rotWithShape="0" blurRad="50800" dist="25400" dir="5400000">
                    <a:srgbClr val="000000"/>
                  </a:outerShdw>
                </a:effectLst>
              </a:rPr>
              <a:t>Client’s</a:t>
            </a:r>
            <a:r>
              <a:rPr b="1" sz="6400">
                <a:solidFill>
                  <a:srgbClr val="FFFFFF"/>
                </a:solidFill>
                <a:effectLst>
                  <a:outerShdw sx="100000" sy="100000" kx="0" ky="0" algn="b" rotWithShape="0" blurRad="50800" dist="25400" dir="5400000">
                    <a:srgbClr val="000000"/>
                  </a:outerShdw>
                </a:effectLst>
              </a:rPr>
              <a:t> sequence of calls</a:t>
            </a:r>
          </a:p>
        </p:txBody>
      </p:sp>
      <p:sp>
        <p:nvSpPr>
          <p:cNvPr id="99" name="Shape 99"/>
          <p:cNvSpPr/>
          <p:nvPr>
            <p:ph type="body" idx="1"/>
          </p:nvPr>
        </p:nvSpPr>
        <p:spPr>
          <a:prstGeom prst="rect">
            <a:avLst/>
          </a:prstGeom>
        </p:spPr>
        <p:txBody>
          <a:bodyPr/>
          <a:lstStyle/>
          <a:p>
            <a:pPr lvl="0" marL="308863" indent="-308863" defTabSz="443991">
              <a:spcBef>
                <a:spcPts val="3100"/>
              </a:spcBef>
              <a:defRPr sz="1800">
                <a:solidFill>
                  <a:srgbClr val="000000"/>
                </a:solidFill>
                <a:effectLst/>
              </a:defRPr>
            </a:pPr>
            <a:r>
              <a:rPr sz="2584">
                <a:solidFill>
                  <a:srgbClr val="EBEBEB"/>
                </a:solidFill>
                <a:effectLst>
                  <a:outerShdw sx="100000" sy="100000" kx="0" ky="0" algn="b" rotWithShape="0" blurRad="38608" dist="19304" dir="5400000">
                    <a:srgbClr val="000000"/>
                  </a:outerShdw>
                </a:effectLst>
              </a:rPr>
              <a:t>Initialize</a:t>
            </a:r>
            <a:endParaRPr sz="2584">
              <a:solidFill>
                <a:srgbClr val="EBEBEB"/>
              </a:solidFill>
              <a:effectLst>
                <a:outerShdw sx="100000" sy="100000" kx="0" ky="0" algn="b" rotWithShape="0" blurRad="38608" dist="19304" dir="5400000">
                  <a:srgbClr val="000000"/>
                </a:outerShdw>
              </a:effectLst>
            </a:endParaRPr>
          </a:p>
          <a:p>
            <a:pPr lvl="0" marL="308863" indent="-308863" defTabSz="443991">
              <a:spcBef>
                <a:spcPts val="3100"/>
              </a:spcBef>
              <a:defRPr sz="1800">
                <a:solidFill>
                  <a:srgbClr val="000000"/>
                </a:solidFill>
                <a:effectLst/>
              </a:defRPr>
            </a:pPr>
            <a:r>
              <a:rPr sz="2584">
                <a:solidFill>
                  <a:srgbClr val="EBEBEB"/>
                </a:solidFill>
                <a:effectLst>
                  <a:outerShdw sx="100000" sy="100000" kx="0" ky="0" algn="b" rotWithShape="0" blurRad="38608" dist="19304" dir="5400000">
                    <a:srgbClr val="000000"/>
                  </a:outerShdw>
                </a:effectLst>
              </a:rPr>
              <a:t>Make a socket</a:t>
            </a:r>
            <a:endParaRPr sz="2584">
              <a:solidFill>
                <a:srgbClr val="EBEBEB"/>
              </a:solidFill>
              <a:effectLst>
                <a:outerShdw sx="100000" sy="100000" kx="0" ky="0" algn="b" rotWithShape="0" blurRad="38608" dist="19304" dir="5400000">
                  <a:srgbClr val="000000"/>
                </a:outerShdw>
              </a:effectLst>
            </a:endParaRPr>
          </a:p>
          <a:p>
            <a:pPr lvl="0" marL="308863" indent="-308863" defTabSz="443991">
              <a:spcBef>
                <a:spcPts val="3100"/>
              </a:spcBef>
              <a:defRPr sz="1800">
                <a:solidFill>
                  <a:srgbClr val="000000"/>
                </a:solidFill>
                <a:effectLst/>
              </a:defRPr>
            </a:pPr>
            <a:r>
              <a:rPr sz="2584">
                <a:solidFill>
                  <a:srgbClr val="EBEBEB"/>
                </a:solidFill>
                <a:effectLst>
                  <a:outerShdw sx="100000" sy="100000" kx="0" ky="0" algn="b" rotWithShape="0" blurRad="38608" dist="19304" dir="5400000">
                    <a:srgbClr val="000000"/>
                  </a:outerShdw>
                </a:effectLst>
              </a:rPr>
              <a:t>Make a remote address</a:t>
            </a:r>
            <a:endParaRPr sz="2584">
              <a:solidFill>
                <a:srgbClr val="EBEBEB"/>
              </a:solidFill>
              <a:effectLst>
                <a:outerShdw sx="100000" sy="100000" kx="0" ky="0" algn="b" rotWithShape="0" blurRad="38608" dist="19304" dir="5400000">
                  <a:srgbClr val="000000"/>
                </a:outerShdw>
              </a:effectLst>
            </a:endParaRPr>
          </a:p>
          <a:p>
            <a:pPr lvl="0" marL="308863" indent="-308863" defTabSz="443991">
              <a:spcBef>
                <a:spcPts val="3100"/>
              </a:spcBef>
              <a:defRPr sz="1800">
                <a:solidFill>
                  <a:srgbClr val="000000"/>
                </a:solidFill>
                <a:effectLst/>
              </a:defRPr>
            </a:pPr>
            <a:r>
              <a:rPr b="1" sz="2584">
                <a:solidFill>
                  <a:srgbClr val="EBEBEB"/>
                </a:solidFill>
                <a:effectLst>
                  <a:outerShdw sx="100000" sy="100000" kx="0" ky="0" algn="b" rotWithShape="0" blurRad="38608" dist="19304" dir="5400000">
                    <a:srgbClr val="000000"/>
                  </a:outerShdw>
                </a:effectLst>
                <a:latin typeface="Courier New"/>
                <a:ea typeface="Courier New"/>
                <a:cs typeface="Courier New"/>
                <a:sym typeface="Courier New"/>
              </a:rPr>
              <a:t>connect()</a:t>
            </a:r>
            <a:r>
              <a:rPr sz="2584">
                <a:solidFill>
                  <a:srgbClr val="EBEBEB"/>
                </a:solidFill>
                <a:effectLst>
                  <a:outerShdw sx="100000" sy="100000" kx="0" ky="0" algn="b" rotWithShape="0" blurRad="38608" dist="19304" dir="5400000">
                    <a:srgbClr val="000000"/>
                  </a:outerShdw>
                </a:effectLst>
              </a:rPr>
              <a:t> the socket to the address</a:t>
            </a:r>
            <a:endParaRPr sz="2584">
              <a:solidFill>
                <a:srgbClr val="EBEBEB"/>
              </a:solidFill>
              <a:effectLst>
                <a:outerShdw sx="100000" sy="100000" kx="0" ky="0" algn="b" rotWithShape="0" blurRad="38608" dist="19304" dir="5400000">
                  <a:srgbClr val="000000"/>
                </a:outerShdw>
              </a:effectLst>
            </a:endParaRPr>
          </a:p>
          <a:p>
            <a:pPr lvl="0" marL="308863" indent="-308863" defTabSz="443991">
              <a:spcBef>
                <a:spcPts val="3100"/>
              </a:spcBef>
              <a:defRPr sz="1800">
                <a:solidFill>
                  <a:srgbClr val="000000"/>
                </a:solidFill>
                <a:effectLst/>
              </a:defRPr>
            </a:pPr>
            <a:r>
              <a:rPr sz="2584">
                <a:solidFill>
                  <a:srgbClr val="EBEBEB"/>
                </a:solidFill>
                <a:effectLst>
                  <a:outerShdw sx="100000" sy="100000" kx="0" ky="0" algn="b" rotWithShape="0" blurRad="38608" dist="19304" dir="5400000">
                    <a:srgbClr val="000000"/>
                  </a:outerShdw>
                </a:effectLst>
              </a:rPr>
              <a:t>As desired:</a:t>
            </a:r>
            <a:endParaRPr sz="2584">
              <a:solidFill>
                <a:srgbClr val="EBEBEB"/>
              </a:solidFill>
              <a:effectLst>
                <a:outerShdw sx="100000" sy="100000" kx="0" ky="0" algn="b" rotWithShape="0" blurRad="38608" dist="19304" dir="5400000">
                  <a:srgbClr val="000000"/>
                </a:outerShdw>
              </a:effectLst>
            </a:endParaRPr>
          </a:p>
          <a:p>
            <a:pPr lvl="1" marL="617727" indent="-308863" defTabSz="443991">
              <a:spcBef>
                <a:spcPts val="3100"/>
              </a:spcBef>
              <a:defRPr sz="1800">
                <a:solidFill>
                  <a:srgbClr val="000000"/>
                </a:solidFill>
                <a:effectLst/>
              </a:defRPr>
            </a:pPr>
            <a:r>
              <a:rPr b="1" sz="2584">
                <a:solidFill>
                  <a:srgbClr val="EBEBEB"/>
                </a:solidFill>
                <a:effectLst>
                  <a:outerShdw sx="100000" sy="100000" kx="0" ky="0" algn="b" rotWithShape="0" blurRad="38608" dist="19304" dir="5400000">
                    <a:srgbClr val="000000"/>
                  </a:outerShdw>
                </a:effectLst>
                <a:latin typeface="Courier New"/>
                <a:ea typeface="Courier New"/>
                <a:cs typeface="Courier New"/>
                <a:sym typeface="Courier New"/>
              </a:rPr>
              <a:t>recv()</a:t>
            </a:r>
            <a:r>
              <a:rPr sz="2584">
                <a:solidFill>
                  <a:srgbClr val="EBEBEB"/>
                </a:solidFill>
                <a:effectLst>
                  <a:outerShdw sx="100000" sy="100000" kx="0" ky="0" algn="b" rotWithShape="0" blurRad="38608" dist="19304" dir="5400000">
                    <a:srgbClr val="000000"/>
                  </a:outerShdw>
                </a:effectLst>
              </a:rPr>
              <a:t> inbound bytes</a:t>
            </a:r>
            <a:endParaRPr sz="2584">
              <a:solidFill>
                <a:srgbClr val="EBEBEB"/>
              </a:solidFill>
              <a:effectLst>
                <a:outerShdw sx="100000" sy="100000" kx="0" ky="0" algn="b" rotWithShape="0" blurRad="38608" dist="19304" dir="5400000">
                  <a:srgbClr val="000000"/>
                </a:outerShdw>
              </a:effectLst>
            </a:endParaRPr>
          </a:p>
          <a:p>
            <a:pPr lvl="1" marL="617727" indent="-308863" defTabSz="443991">
              <a:spcBef>
                <a:spcPts val="3100"/>
              </a:spcBef>
              <a:defRPr sz="1800">
                <a:solidFill>
                  <a:srgbClr val="000000"/>
                </a:solidFill>
                <a:effectLst/>
              </a:defRPr>
            </a:pPr>
            <a:r>
              <a:rPr b="1" sz="2584">
                <a:solidFill>
                  <a:srgbClr val="EBEBEB"/>
                </a:solidFill>
                <a:effectLst>
                  <a:outerShdw sx="100000" sy="100000" kx="0" ky="0" algn="b" rotWithShape="0" blurRad="38608" dist="19304" dir="5400000">
                    <a:srgbClr val="000000"/>
                  </a:outerShdw>
                </a:effectLst>
                <a:latin typeface="Courier New"/>
                <a:ea typeface="Courier New"/>
                <a:cs typeface="Courier New"/>
                <a:sym typeface="Courier New"/>
              </a:rPr>
              <a:t>send()</a:t>
            </a:r>
            <a:r>
              <a:rPr sz="2584">
                <a:solidFill>
                  <a:srgbClr val="EBEBEB"/>
                </a:solidFill>
                <a:effectLst>
                  <a:outerShdw sx="100000" sy="100000" kx="0" ky="0" algn="b" rotWithShape="0" blurRad="38608" dist="19304" dir="5400000">
                    <a:srgbClr val="000000"/>
                  </a:outerShdw>
                </a:effectLst>
              </a:rPr>
              <a:t> outbound bytes</a:t>
            </a:r>
            <a:endParaRPr sz="2584">
              <a:solidFill>
                <a:srgbClr val="EBEBEB"/>
              </a:solidFill>
              <a:effectLst>
                <a:outerShdw sx="100000" sy="100000" kx="0" ky="0" algn="b" rotWithShape="0" blurRad="38608" dist="19304" dir="5400000">
                  <a:srgbClr val="000000"/>
                </a:outerShdw>
              </a:effectLst>
            </a:endParaRPr>
          </a:p>
          <a:p>
            <a:pPr lvl="0" marL="308863" indent="-308863" defTabSz="443991">
              <a:spcBef>
                <a:spcPts val="3100"/>
              </a:spcBef>
              <a:defRPr sz="1800">
                <a:solidFill>
                  <a:srgbClr val="000000"/>
                </a:solidFill>
                <a:effectLst/>
              </a:defRPr>
            </a:pPr>
            <a:r>
              <a:rPr sz="2584">
                <a:solidFill>
                  <a:srgbClr val="EBEBEB"/>
                </a:solidFill>
                <a:effectLst>
                  <a:outerShdw sx="100000" sy="100000" kx="0" ky="0" algn="b" rotWithShape="0" blurRad="38608" dist="19304" dir="5400000">
                    <a:srgbClr val="000000"/>
                  </a:outerShdw>
                </a:effectLst>
              </a:rPr>
              <a:t>Cleanup and shutdown</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prstGeom prst="rect">
            <a:avLst/>
          </a:prstGeom>
        </p:spPr>
        <p:txBody>
          <a:bodyPr/>
          <a:lstStyle/>
          <a:p>
            <a:pPr lvl="0">
              <a:defRPr b="0" sz="1800">
                <a:solidFill>
                  <a:srgbClr val="000000"/>
                </a:solidFill>
                <a:effectLst/>
              </a:defRPr>
            </a:pPr>
            <a:r>
              <a:rPr b="1" sz="6400">
                <a:solidFill>
                  <a:srgbClr val="619AE3"/>
                </a:solidFill>
                <a:effectLst>
                  <a:outerShdw sx="100000" sy="100000" kx="0" ky="0" algn="b" rotWithShape="0" blurRad="50800" dist="25400" dir="5400000">
                    <a:srgbClr val="000000"/>
                  </a:outerShdw>
                </a:effectLst>
              </a:rPr>
              <a:t>Server’s</a:t>
            </a:r>
            <a:r>
              <a:rPr b="1" sz="6400">
                <a:solidFill>
                  <a:srgbClr val="FFFFFF"/>
                </a:solidFill>
                <a:effectLst>
                  <a:outerShdw sx="100000" sy="100000" kx="0" ky="0" algn="b" rotWithShape="0" blurRad="50800" dist="25400" dir="5400000">
                    <a:srgbClr val="000000"/>
                  </a:outerShdw>
                </a:effectLst>
              </a:rPr>
              <a:t> sequence of calls</a:t>
            </a:r>
          </a:p>
        </p:txBody>
      </p:sp>
      <p:sp>
        <p:nvSpPr>
          <p:cNvPr id="104" name="Shape 104"/>
          <p:cNvSpPr/>
          <p:nvPr>
            <p:ph type="body" idx="1"/>
          </p:nvPr>
        </p:nvSpPr>
        <p:spPr>
          <a:prstGeom prst="rect">
            <a:avLst/>
          </a:prstGeom>
        </p:spPr>
        <p:txBody>
          <a:bodyPr/>
          <a:lstStyle/>
          <a:p>
            <a:pPr lvl="0" marL="223520" indent="-223520" defTabSz="321310">
              <a:spcBef>
                <a:spcPts val="2300"/>
              </a:spcBef>
              <a:defRPr sz="1800">
                <a:solidFill>
                  <a:srgbClr val="000000"/>
                </a:solidFill>
                <a:effectLst/>
              </a:defRPr>
            </a:pPr>
            <a:r>
              <a:rPr sz="1870">
                <a:solidFill>
                  <a:srgbClr val="EBEBEB"/>
                </a:solidFill>
                <a:effectLst>
                  <a:outerShdw sx="100000" sy="100000" kx="0" ky="0" algn="b" rotWithShape="0" blurRad="27940" dist="13970" dir="5400000">
                    <a:srgbClr val="000000"/>
                  </a:outerShdw>
                </a:effectLst>
              </a:rPr>
              <a:t>Initialize</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sz="1870">
                <a:solidFill>
                  <a:srgbClr val="EBEBEB"/>
                </a:solidFill>
                <a:effectLst>
                  <a:outerShdw sx="100000" sy="100000" kx="0" ky="0" algn="b" rotWithShape="0" blurRad="27940" dist="13970" dir="5400000">
                    <a:srgbClr val="000000"/>
                  </a:outerShdw>
                </a:effectLst>
              </a:rPr>
              <a:t>Make a socket</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sz="1870">
                <a:solidFill>
                  <a:srgbClr val="EBEBEB"/>
                </a:solidFill>
                <a:effectLst>
                  <a:outerShdw sx="100000" sy="100000" kx="0" ky="0" algn="b" rotWithShape="0" blurRad="27940" dist="13970" dir="5400000">
                    <a:srgbClr val="000000"/>
                  </a:outerShdw>
                </a:effectLst>
              </a:rPr>
              <a:t>Make a local address</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b="1" sz="1870">
                <a:solidFill>
                  <a:srgbClr val="EBEBEB"/>
                </a:solidFill>
                <a:effectLst>
                  <a:outerShdw sx="100000" sy="100000" kx="0" ky="0" algn="b" rotWithShape="0" blurRad="27940" dist="13970" dir="5400000">
                    <a:srgbClr val="000000"/>
                  </a:outerShdw>
                </a:effectLst>
                <a:latin typeface="Courier New"/>
                <a:ea typeface="Courier New"/>
                <a:cs typeface="Courier New"/>
                <a:sym typeface="Courier New"/>
              </a:rPr>
              <a:t>bind()</a:t>
            </a:r>
            <a:r>
              <a:rPr sz="1870">
                <a:solidFill>
                  <a:srgbClr val="EBEBEB"/>
                </a:solidFill>
                <a:effectLst>
                  <a:outerShdw sx="100000" sy="100000" kx="0" ky="0" algn="b" rotWithShape="0" blurRad="27940" dist="13970" dir="5400000">
                    <a:srgbClr val="000000"/>
                  </a:outerShdw>
                </a:effectLst>
              </a:rPr>
              <a:t> the socket to the address</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b="1" sz="1870">
                <a:solidFill>
                  <a:srgbClr val="EBEBEB"/>
                </a:solidFill>
                <a:effectLst>
                  <a:outerShdw sx="100000" sy="100000" kx="0" ky="0" algn="b" rotWithShape="0" blurRad="27940" dist="13970" dir="5400000">
                    <a:srgbClr val="000000"/>
                  </a:outerShdw>
                </a:effectLst>
                <a:latin typeface="Courier New"/>
                <a:ea typeface="Courier New"/>
                <a:cs typeface="Courier New"/>
                <a:sym typeface="Courier New"/>
              </a:rPr>
              <a:t>listen()</a:t>
            </a:r>
            <a:r>
              <a:rPr sz="1870">
                <a:solidFill>
                  <a:srgbClr val="EBEBEB"/>
                </a:solidFill>
                <a:effectLst>
                  <a:outerShdw sx="100000" sy="100000" kx="0" ky="0" algn="b" rotWithShape="0" blurRad="27940" dist="13970" dir="5400000">
                    <a:srgbClr val="000000"/>
                  </a:outerShdw>
                </a:effectLst>
              </a:rPr>
              <a:t> for incoming connections</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sz="1870">
                <a:solidFill>
                  <a:srgbClr val="EBEBEB"/>
                </a:solidFill>
                <a:effectLst>
                  <a:outerShdw sx="100000" sy="100000" kx="0" ky="0" algn="b" rotWithShape="0" blurRad="27940" dist="13970" dir="5400000">
                    <a:srgbClr val="000000"/>
                  </a:outerShdw>
                </a:effectLst>
              </a:rPr>
              <a:t>As desired:</a:t>
            </a:r>
            <a:endParaRPr sz="1870">
              <a:solidFill>
                <a:srgbClr val="EBEBEB"/>
              </a:solidFill>
              <a:effectLst>
                <a:outerShdw sx="100000" sy="100000" kx="0" ky="0" algn="b" rotWithShape="0" blurRad="27940" dist="13970" dir="5400000">
                  <a:srgbClr val="000000"/>
                </a:outerShdw>
              </a:effectLst>
            </a:endParaRPr>
          </a:p>
          <a:p>
            <a:pPr lvl="1" marL="447040" indent="-223520" defTabSz="321310">
              <a:spcBef>
                <a:spcPts val="2300"/>
              </a:spcBef>
              <a:defRPr sz="1800">
                <a:solidFill>
                  <a:srgbClr val="000000"/>
                </a:solidFill>
                <a:effectLst/>
              </a:defRPr>
            </a:pPr>
            <a:r>
              <a:rPr b="1" sz="1870">
                <a:solidFill>
                  <a:srgbClr val="EBEBEB"/>
                </a:solidFill>
                <a:effectLst>
                  <a:outerShdw sx="100000" sy="100000" kx="0" ky="0" algn="b" rotWithShape="0" blurRad="27940" dist="13970" dir="5400000">
                    <a:srgbClr val="000000"/>
                  </a:outerShdw>
                </a:effectLst>
                <a:latin typeface="Courier New"/>
                <a:ea typeface="Courier New"/>
                <a:cs typeface="Courier New"/>
                <a:sym typeface="Courier New"/>
              </a:rPr>
              <a:t>accept()</a:t>
            </a:r>
            <a:r>
              <a:rPr sz="1870">
                <a:solidFill>
                  <a:srgbClr val="EBEBEB"/>
                </a:solidFill>
                <a:effectLst>
                  <a:outerShdw sx="100000" sy="100000" kx="0" ky="0" algn="b" rotWithShape="0" blurRad="27940" dist="13970" dir="5400000">
                    <a:srgbClr val="000000"/>
                  </a:outerShdw>
                </a:effectLst>
              </a:rPr>
              <a:t> an incoming connection on the listening socket, getting a new socket</a:t>
            </a:r>
            <a:endParaRPr sz="1870">
              <a:solidFill>
                <a:srgbClr val="EBEBEB"/>
              </a:solidFill>
              <a:effectLst>
                <a:outerShdw sx="100000" sy="100000" kx="0" ky="0" algn="b" rotWithShape="0" blurRad="27940" dist="13970" dir="5400000">
                  <a:srgbClr val="000000"/>
                </a:outerShdw>
              </a:effectLst>
            </a:endParaRPr>
          </a:p>
          <a:p>
            <a:pPr lvl="1" marL="447040" indent="-223520" defTabSz="321310">
              <a:spcBef>
                <a:spcPts val="2300"/>
              </a:spcBef>
              <a:defRPr sz="1800">
                <a:solidFill>
                  <a:srgbClr val="000000"/>
                </a:solidFill>
                <a:effectLst/>
              </a:defRPr>
            </a:pPr>
            <a:r>
              <a:rPr b="1" sz="1870">
                <a:solidFill>
                  <a:srgbClr val="EBEBEB"/>
                </a:solidFill>
                <a:effectLst>
                  <a:outerShdw sx="100000" sy="100000" kx="0" ky="0" algn="b" rotWithShape="0" blurRad="27940" dist="13970" dir="5400000">
                    <a:srgbClr val="000000"/>
                  </a:outerShdw>
                </a:effectLst>
                <a:latin typeface="Courier New"/>
                <a:ea typeface="Courier New"/>
                <a:cs typeface="Courier New"/>
                <a:sym typeface="Courier New"/>
              </a:rPr>
              <a:t>recv()</a:t>
            </a:r>
            <a:r>
              <a:rPr sz="1870">
                <a:solidFill>
                  <a:srgbClr val="EBEBEB"/>
                </a:solidFill>
                <a:effectLst>
                  <a:outerShdw sx="100000" sy="100000" kx="0" ky="0" algn="b" rotWithShape="0" blurRad="27940" dist="13970" dir="5400000">
                    <a:srgbClr val="000000"/>
                  </a:outerShdw>
                </a:effectLst>
              </a:rPr>
              <a:t> inbound bytes on an accepted socket</a:t>
            </a:r>
            <a:endParaRPr sz="1870">
              <a:solidFill>
                <a:srgbClr val="EBEBEB"/>
              </a:solidFill>
              <a:effectLst>
                <a:outerShdw sx="100000" sy="100000" kx="0" ky="0" algn="b" rotWithShape="0" blurRad="27940" dist="13970" dir="5400000">
                  <a:srgbClr val="000000"/>
                </a:outerShdw>
              </a:effectLst>
            </a:endParaRPr>
          </a:p>
          <a:p>
            <a:pPr lvl="1" marL="447040" indent="-223520" defTabSz="321310">
              <a:spcBef>
                <a:spcPts val="2300"/>
              </a:spcBef>
              <a:defRPr sz="1800">
                <a:solidFill>
                  <a:srgbClr val="000000"/>
                </a:solidFill>
                <a:effectLst/>
              </a:defRPr>
            </a:pPr>
            <a:r>
              <a:rPr b="1" sz="1870">
                <a:solidFill>
                  <a:srgbClr val="EBEBEB"/>
                </a:solidFill>
                <a:effectLst>
                  <a:outerShdw sx="100000" sy="100000" kx="0" ky="0" algn="b" rotWithShape="0" blurRad="27940" dist="13970" dir="5400000">
                    <a:srgbClr val="000000"/>
                  </a:outerShdw>
                </a:effectLst>
                <a:latin typeface="Courier New"/>
                <a:ea typeface="Courier New"/>
                <a:cs typeface="Courier New"/>
                <a:sym typeface="Courier New"/>
              </a:rPr>
              <a:t>send()</a:t>
            </a:r>
            <a:r>
              <a:rPr sz="1870">
                <a:solidFill>
                  <a:srgbClr val="EBEBEB"/>
                </a:solidFill>
                <a:effectLst>
                  <a:outerShdw sx="100000" sy="100000" kx="0" ky="0" algn="b" rotWithShape="0" blurRad="27940" dist="13970" dir="5400000">
                    <a:srgbClr val="000000"/>
                  </a:outerShdw>
                </a:effectLst>
              </a:rPr>
              <a:t> outbound bytes on an accepted socket</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sz="1870">
                <a:solidFill>
                  <a:srgbClr val="EBEBEB"/>
                </a:solidFill>
                <a:effectLst>
                  <a:outerShdw sx="100000" sy="100000" kx="0" ky="0" algn="b" rotWithShape="0" blurRad="27940" dist="13970" dir="5400000">
                    <a:srgbClr val="000000"/>
                  </a:outerShdw>
                </a:effectLst>
              </a:rPr>
              <a:t>Close the accepted socket</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sz="1870">
                <a:solidFill>
                  <a:srgbClr val="EBEBEB"/>
                </a:solidFill>
                <a:effectLst>
                  <a:outerShdw sx="100000" sy="100000" kx="0" ky="0" algn="b" rotWithShape="0" blurRad="27940" dist="13970" dir="5400000">
                    <a:srgbClr val="000000"/>
                  </a:outerShdw>
                </a:effectLst>
              </a:rPr>
              <a:t>Cleanup and shutdown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04">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1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1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10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10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10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10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1" fill="hold">
                                  <p:stCondLst>
                                    <p:cond delay="0"/>
                                  </p:stCondLst>
                                  <p:iterate type="el" backwards="0">
                                    <p:tmAbs val="0"/>
                                  </p:iterate>
                                  <p:childTnLst>
                                    <p:set>
                                      <p:cBhvr>
                                        <p:cTn id="32" fill="hold"/>
                                        <p:tgtEl>
                                          <p:spTgt spid="10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presetClass="entr" presetSubtype="0" presetID="1" grpId="1" fill="hold">
                                  <p:stCondLst>
                                    <p:cond delay="0"/>
                                  </p:stCondLst>
                                  <p:iterate type="el" backwards="0">
                                    <p:tmAbs val="0"/>
                                  </p:iterate>
                                  <p:childTnLst>
                                    <p:set>
                                      <p:cBhvr>
                                        <p:cTn id="36" fill="hold"/>
                                        <p:tgtEl>
                                          <p:spTgt spid="10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presetClass="entr" presetSubtype="0" presetID="1" grpId="1" fill="hold">
                                  <p:stCondLst>
                                    <p:cond delay="0"/>
                                  </p:stCondLst>
                                  <p:iterate type="el" backwards="0">
                                    <p:tmAbs val="0"/>
                                  </p:iterate>
                                  <p:childTnLst>
                                    <p:set>
                                      <p:cBhvr>
                                        <p:cTn id="40" fill="hold"/>
                                        <p:tgtEl>
                                          <p:spTgt spid="10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presetClass="entr" presetSubtype="0" presetID="1" grpId="1" fill="hold">
                                  <p:stCondLst>
                                    <p:cond delay="0"/>
                                  </p:stCondLst>
                                  <p:iterate type="el" backwards="0">
                                    <p:tmAbs val="0"/>
                                  </p:iterate>
                                  <p:childTnLst>
                                    <p:set>
                                      <p:cBhvr>
                                        <p:cTn id="44" fill="hold"/>
                                        <p:tgtEl>
                                          <p:spTgt spid="10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presetClass="entr" presetSubtype="0" presetID="1" grpId="1" fill="hold">
                                  <p:stCondLst>
                                    <p:cond delay="0"/>
                                  </p:stCondLst>
                                  <p:iterate type="el" backwards="0">
                                    <p:tmAbs val="0"/>
                                  </p:iterate>
                                  <p:childTnLst>
                                    <p:set>
                                      <p:cBhvr>
                                        <p:cTn id="48" fill="hold"/>
                                        <p:tgtEl>
                                          <p:spTgt spid="104">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4"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Create </a:t>
            </a:r>
            <a:r>
              <a:rPr b="1" sz="6400">
                <a:solidFill>
                  <a:srgbClr val="EDAC0F"/>
                </a:solidFill>
                <a:effectLst>
                  <a:outerShdw sx="100000" sy="100000" kx="0" ky="0" algn="b" rotWithShape="0" blurRad="50800" dist="25400" dir="5400000">
                    <a:srgbClr val="000000"/>
                  </a:outerShdw>
                </a:effectLst>
              </a:rPr>
              <a:t>non-blocking</a:t>
            </a:r>
            <a:r>
              <a:rPr b="1" sz="6400">
                <a:solidFill>
                  <a:srgbClr val="FFFFFF"/>
                </a:solidFill>
                <a:effectLst>
                  <a:outerShdw sx="100000" sy="100000" kx="0" ky="0" algn="b" rotWithShape="0" blurRad="50800" dist="25400" dir="5400000">
                    <a:srgbClr val="000000"/>
                  </a:outerShdw>
                </a:effectLst>
              </a:rPr>
              <a:t> socket</a:t>
            </a:r>
          </a:p>
        </p:txBody>
      </p:sp>
      <p:sp>
        <p:nvSpPr>
          <p:cNvPr id="109" name="Shape 109"/>
          <p:cNvSpPr/>
          <p:nvPr/>
        </p:nvSpPr>
        <p:spPr>
          <a:xfrm>
            <a:off x="786516" y="1892299"/>
            <a:ext cx="11431768"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2500">
                <a:solidFill>
                  <a:srgbClr val="5BD1BE"/>
                </a:solidFill>
                <a:latin typeface="Courier New"/>
                <a:ea typeface="Courier New"/>
                <a:cs typeface="Courier New"/>
                <a:sym typeface="Courier New"/>
              </a:rPr>
              <a:t>SOCKET</a:t>
            </a: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CreateSocket</a:t>
            </a:r>
            <a:r>
              <a:rPr b="1" sz="2500">
                <a:solidFill>
                  <a:srgbClr val="C1C1C1"/>
                </a:solidFill>
                <a:latin typeface="Courier New"/>
                <a:ea typeface="Courier New"/>
                <a:cs typeface="Courier New"/>
                <a:sym typeface="Courier New"/>
              </a:rPr>
              <a:t>(</a:t>
            </a:r>
            <a:r>
              <a:rPr b="1" sz="2500">
                <a:solidFill>
                  <a:srgbClr val="67ADDE"/>
                </a:solidFill>
                <a:latin typeface="Courier New"/>
                <a:ea typeface="Courier New"/>
                <a:cs typeface="Courier New"/>
                <a:sym typeface="Courier New"/>
              </a:rPr>
              <a:t>int</a:t>
            </a:r>
            <a:r>
              <a:rPr b="1" sz="2500">
                <a:solidFill>
                  <a:srgbClr val="E3E3E3"/>
                </a:solidFill>
                <a:latin typeface="Courier New"/>
                <a:ea typeface="Courier New"/>
                <a:cs typeface="Courier New"/>
                <a:sym typeface="Courier New"/>
              </a:rPr>
              <a:t> </a:t>
            </a:r>
            <a:r>
              <a:rPr b="1" sz="2500">
                <a:solidFill>
                  <a:srgbClr val="919191"/>
                </a:solidFill>
                <a:latin typeface="Courier New"/>
                <a:ea typeface="Courier New"/>
                <a:cs typeface="Courier New"/>
                <a:sym typeface="Courier New"/>
              </a:rPr>
              <a:t>protocol</a:t>
            </a: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E3E3E3"/>
                </a:solidFill>
                <a:latin typeface="Courier New"/>
                <a:ea typeface="Courier New"/>
                <a:cs typeface="Courier New"/>
                <a:sym typeface="Courier New"/>
              </a:rPr>
              <a:t>	</a:t>
            </a:r>
            <a:r>
              <a:rPr b="1" sz="2500">
                <a:solidFill>
                  <a:srgbClr val="5BD1BE"/>
                </a:solidFill>
                <a:latin typeface="Courier New"/>
                <a:ea typeface="Courier New"/>
                <a:cs typeface="Courier New"/>
                <a:sym typeface="Courier New"/>
              </a:rPr>
              <a:t>SOCKET</a:t>
            </a: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result</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CB7DD0"/>
                </a:solidFill>
                <a:latin typeface="Courier New"/>
                <a:ea typeface="Courier New"/>
                <a:cs typeface="Courier New"/>
                <a:sym typeface="Courier New"/>
              </a:rPr>
              <a:t>INVALID_SOCKET</a:t>
            </a: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E3E3E3"/>
                </a:solidFill>
                <a:latin typeface="Courier New"/>
                <a:ea typeface="Courier New"/>
                <a:cs typeface="Courier New"/>
                <a:sym typeface="Courier New"/>
              </a:rPr>
              <a:t>	</a:t>
            </a:r>
            <a:r>
              <a:rPr b="1" sz="2500">
                <a:solidFill>
                  <a:srgbClr val="67ADDE"/>
                </a:solidFill>
                <a:latin typeface="Courier New"/>
                <a:ea typeface="Courier New"/>
                <a:cs typeface="Courier New"/>
                <a:sym typeface="Courier New"/>
              </a:rPr>
              <a:t>int</a:t>
            </a: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type</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CB7DD0"/>
                </a:solidFill>
                <a:latin typeface="Courier New"/>
                <a:ea typeface="Courier New"/>
                <a:cs typeface="Courier New"/>
                <a:sym typeface="Courier New"/>
              </a:rPr>
              <a:t>SOCK_DGRAM</a:t>
            </a: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E3E3E3"/>
                </a:solidFill>
                <a:latin typeface="Courier New"/>
                <a:ea typeface="Courier New"/>
                <a:cs typeface="Courier New"/>
                <a:sym typeface="Courier New"/>
              </a:rPr>
              <a:t>	</a:t>
            </a:r>
            <a:r>
              <a:rPr b="1" sz="2500">
                <a:solidFill>
                  <a:srgbClr val="67ADDE"/>
                </a:solidFill>
                <a:latin typeface="Courier New"/>
                <a:ea typeface="Courier New"/>
                <a:cs typeface="Courier New"/>
                <a:sym typeface="Courier New"/>
              </a:rPr>
              <a:t>if</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919191"/>
                </a:solidFill>
                <a:latin typeface="Courier New"/>
                <a:ea typeface="Courier New"/>
                <a:cs typeface="Courier New"/>
                <a:sym typeface="Courier New"/>
              </a:rPr>
              <a:t>protocol</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C4DDB2"/>
                </a:solidFill>
                <a:latin typeface="Courier New"/>
                <a:ea typeface="Courier New"/>
                <a:cs typeface="Courier New"/>
                <a:sym typeface="Courier New"/>
              </a:rPr>
              <a:t>IPPROTO_TCP</a:t>
            </a: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type</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CB7DD0"/>
                </a:solidFill>
                <a:latin typeface="Courier New"/>
                <a:ea typeface="Courier New"/>
                <a:cs typeface="Courier New"/>
                <a:sym typeface="Courier New"/>
              </a:rPr>
              <a:t>SOCK_STREAM</a:t>
            </a: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result</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socket</a:t>
            </a:r>
            <a:r>
              <a:rPr b="1" sz="2500">
                <a:solidFill>
                  <a:srgbClr val="C1C1C1"/>
                </a:solidFill>
                <a:latin typeface="Courier New"/>
                <a:ea typeface="Courier New"/>
                <a:cs typeface="Courier New"/>
                <a:sym typeface="Courier New"/>
              </a:rPr>
              <a:t>(</a:t>
            </a:r>
            <a:r>
              <a:rPr b="1" sz="2500">
                <a:solidFill>
                  <a:srgbClr val="CB7DD0"/>
                </a:solidFill>
                <a:latin typeface="Courier New"/>
                <a:ea typeface="Courier New"/>
                <a:cs typeface="Courier New"/>
                <a:sym typeface="Courier New"/>
              </a:rPr>
              <a:t>AF_INET</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type</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919191"/>
                </a:solidFill>
                <a:latin typeface="Courier New"/>
                <a:ea typeface="Courier New"/>
                <a:cs typeface="Courier New"/>
                <a:sym typeface="Courier New"/>
              </a:rPr>
              <a:t>protocol</a:t>
            </a:r>
            <a:r>
              <a:rPr b="1" sz="2500">
                <a:solidFill>
                  <a:srgbClr val="C1C1C1"/>
                </a:solidFill>
                <a:latin typeface="Courier New"/>
                <a:ea typeface="Courier New"/>
                <a:cs typeface="Courier New"/>
                <a:sym typeface="Courier New"/>
              </a:rPr>
              <a:t>);</a:t>
            </a:r>
            <a:endParaRPr b="1" sz="25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1C1C1"/>
                </a:solidFill>
                <a:latin typeface="Courier New"/>
                <a:ea typeface="Courier New"/>
                <a:cs typeface="Courier New"/>
                <a:sym typeface="Courier New"/>
              </a:rPr>
              <a:t>	if (result != INVALID_SOCKET &amp;&amp; </a:t>
            </a:r>
            <a:r>
              <a:rPr b="1" sz="2500">
                <a:solidFill>
                  <a:srgbClr val="919191"/>
                </a:solidFill>
                <a:latin typeface="Courier New"/>
                <a:ea typeface="Courier New"/>
                <a:cs typeface="Courier New"/>
                <a:sym typeface="Courier New"/>
              </a:rPr>
              <a:t>protocol</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919191"/>
                </a:solidFill>
                <a:latin typeface="Courier New"/>
                <a:ea typeface="Courier New"/>
                <a:cs typeface="Courier New"/>
                <a:sym typeface="Courier New"/>
              </a:rPr>
              <a:t>IPPROTO_TCP)</a:t>
            </a:r>
            <a:endParaRPr b="1" sz="2500">
              <a:solidFill>
                <a:srgbClr val="919191"/>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919191"/>
                </a:solidFill>
                <a:latin typeface="Courier New"/>
                <a:ea typeface="Courier New"/>
                <a:cs typeface="Courier New"/>
                <a:sym typeface="Courier New"/>
              </a:rPr>
              <a:t>	</a:t>
            </a:r>
            <a:r>
              <a:rPr b="1" sz="2500">
                <a:solidFill>
                  <a:srgbClr val="C9C9C9"/>
                </a:solidFill>
                <a:latin typeface="Courier New"/>
                <a:ea typeface="Courier New"/>
                <a:cs typeface="Courier New"/>
                <a:sym typeface="Courier New"/>
              </a:rPr>
              <a:t>{</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int mode = 1;</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int err = ioctlsocket(result, FIONBIO, &amp;mode);</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if (err != NO_ERROR)</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closesocket(result);</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result = INVALID_SOCKET;</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E3E3E3"/>
                </a:solidFill>
                <a:latin typeface="Courier New"/>
                <a:ea typeface="Courier New"/>
                <a:cs typeface="Courier New"/>
                <a:sym typeface="Courier New"/>
              </a:rPr>
              <a:t>	</a:t>
            </a:r>
            <a:r>
              <a:rPr b="1" sz="2500">
                <a:solidFill>
                  <a:srgbClr val="67ADDE"/>
                </a:solidFill>
                <a:latin typeface="Courier New"/>
                <a:ea typeface="Courier New"/>
                <a:cs typeface="Courier New"/>
                <a:sym typeface="Courier New"/>
              </a:rPr>
              <a:t>return</a:t>
            </a: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result</a:t>
            </a: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1C1C1"/>
                </a:solidFill>
                <a:latin typeface="Courier New"/>
                <a:ea typeface="Courier New"/>
                <a:cs typeface="Courier New"/>
                <a:sym typeface="Courier New"/>
              </a:rPr>
              <a:t>}</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Create address</a:t>
            </a:r>
          </a:p>
        </p:txBody>
      </p:sp>
      <p:sp>
        <p:nvSpPr>
          <p:cNvPr id="114" name="Shape 114"/>
          <p:cNvSpPr/>
          <p:nvPr/>
        </p:nvSpPr>
        <p:spPr>
          <a:xfrm>
            <a:off x="378817" y="1816100"/>
            <a:ext cx="12247166" cy="762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3200">
                <a:solidFill>
                  <a:srgbClr val="5BD1BE"/>
                </a:solidFill>
                <a:latin typeface="Courier New"/>
                <a:ea typeface="Courier New"/>
                <a:cs typeface="Courier New"/>
                <a:sym typeface="Courier New"/>
              </a:rPr>
              <a:t>sockaddr_in</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CreateAddress</a:t>
            </a:r>
            <a:r>
              <a:rPr b="1" sz="3200">
                <a:solidFill>
                  <a:srgbClr val="C1C1C1"/>
                </a:solidFill>
                <a:latin typeface="Courier New"/>
                <a:ea typeface="Courier New"/>
                <a:cs typeface="Courier New"/>
                <a:sym typeface="Courier New"/>
              </a:rPr>
              <a:t>(</a:t>
            </a:r>
            <a:r>
              <a:rPr b="1" sz="3200">
                <a:solidFill>
                  <a:srgbClr val="67ADDE"/>
                </a:solidFill>
                <a:latin typeface="Courier New"/>
                <a:ea typeface="Courier New"/>
                <a:cs typeface="Courier New"/>
                <a:sym typeface="Courier New"/>
              </a:rPr>
              <a:t>char</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ip</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port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5BD1BE"/>
                </a:solidFill>
                <a:latin typeface="Courier New"/>
                <a:ea typeface="Courier New"/>
                <a:cs typeface="Courier New"/>
                <a:sym typeface="Courier New"/>
              </a:rPr>
              <a:t>sockaddr_in</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sockaddr_in</a:t>
            </a:r>
            <a:r>
              <a:rPr b="1" sz="3200">
                <a:solidFill>
                  <a:srgbClr val="C1C1C1"/>
                </a:solidFill>
                <a:latin typeface="Courier New"/>
                <a:ea typeface="Courier New"/>
                <a:cs typeface="Courier New"/>
                <a:sym typeface="Courier New"/>
              </a:rPr>
              <a:t>*)</a:t>
            </a:r>
            <a:r>
              <a:rPr b="1" sz="3200">
                <a:solidFill>
                  <a:srgbClr val="D2D2D2"/>
                </a:solidFill>
                <a:latin typeface="Courier New"/>
                <a:ea typeface="Courier New"/>
                <a:cs typeface="Courier New"/>
                <a:sym typeface="Courier New"/>
              </a:rPr>
              <a:t>calloc</a:t>
            </a:r>
            <a:r>
              <a:rPr b="1" sz="3200">
                <a:solidFill>
                  <a:srgbClr val="C1C1C1"/>
                </a:solidFill>
                <a:latin typeface="Courier New"/>
                <a:ea typeface="Courier New"/>
                <a:cs typeface="Courier New"/>
                <a:sym typeface="Courier New"/>
              </a:rPr>
              <a:t>(</a:t>
            </a:r>
            <a:r>
              <a:rPr b="1" sz="3200">
                <a:solidFill>
                  <a:srgbClr val="67ADDE"/>
                </a:solidFill>
                <a:latin typeface="Courier New"/>
                <a:ea typeface="Courier New"/>
                <a:cs typeface="Courier New"/>
                <a:sym typeface="Courier New"/>
              </a:rPr>
              <a:t>sizeof</a:t>
            </a:r>
            <a:r>
              <a:rPr b="1" sz="3200">
                <a:solidFill>
                  <a:srgbClr val="C1C1C1"/>
                </a:solidFill>
                <a:latin typeface="Courier New"/>
                <a:ea typeface="Courier New"/>
                <a:cs typeface="Courier New"/>
                <a:sym typeface="Courier New"/>
              </a:rPr>
              <a:t>(*</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1D6B7"/>
                </a:solidFill>
                <a:latin typeface="Courier New"/>
                <a:ea typeface="Courier New"/>
                <a:cs typeface="Courier New"/>
                <a:sym typeface="Courier New"/>
              </a:rPr>
              <a:t>1</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-&gt;</a:t>
            </a:r>
            <a:r>
              <a:rPr b="1" sz="3200">
                <a:solidFill>
                  <a:srgbClr val="E1E1E1"/>
                </a:solidFill>
                <a:latin typeface="Courier New"/>
                <a:ea typeface="Courier New"/>
                <a:cs typeface="Courier New"/>
                <a:sym typeface="Courier New"/>
              </a:rPr>
              <a:t>sin_family</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AF_INET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-&gt;</a:t>
            </a:r>
            <a:r>
              <a:rPr b="1" sz="3200">
                <a:solidFill>
                  <a:srgbClr val="E1E1E1"/>
                </a:solidFill>
                <a:latin typeface="Courier New"/>
                <a:ea typeface="Courier New"/>
                <a:cs typeface="Courier New"/>
                <a:sym typeface="Courier New"/>
              </a:rPr>
              <a:t>sin_port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htons</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port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if</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ip</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NULL</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-&gt;</a:t>
            </a:r>
            <a:r>
              <a:rPr b="1" sz="3200">
                <a:solidFill>
                  <a:srgbClr val="E1E1E1"/>
                </a:solidFill>
                <a:latin typeface="Courier New"/>
                <a:ea typeface="Courier New"/>
                <a:cs typeface="Courier New"/>
                <a:sym typeface="Courier New"/>
              </a:rPr>
              <a:t>sin_addr</a:t>
            </a:r>
            <a:r>
              <a:rPr b="1" sz="3200">
                <a:solidFill>
                  <a:srgbClr val="C1C1C1"/>
                </a:solidFill>
                <a:latin typeface="Courier New"/>
                <a:ea typeface="Courier New"/>
                <a:cs typeface="Courier New"/>
                <a:sym typeface="Courier New"/>
              </a:rPr>
              <a:t>.</a:t>
            </a:r>
            <a:r>
              <a:rPr b="1" sz="3200">
                <a:solidFill>
                  <a:srgbClr val="E1E1E1"/>
                </a:solidFill>
                <a:latin typeface="Courier New"/>
                <a:ea typeface="Courier New"/>
                <a:cs typeface="Courier New"/>
                <a:sym typeface="Courier New"/>
              </a:rPr>
              <a:t>S_un</a:t>
            </a:r>
            <a:r>
              <a:rPr b="1" sz="3200">
                <a:solidFill>
                  <a:srgbClr val="C1C1C1"/>
                </a:solidFill>
                <a:latin typeface="Courier New"/>
                <a:ea typeface="Courier New"/>
                <a:cs typeface="Courier New"/>
                <a:sym typeface="Courier New"/>
              </a:rPr>
              <a:t>.</a:t>
            </a:r>
            <a:r>
              <a:rPr b="1" sz="3200">
                <a:solidFill>
                  <a:srgbClr val="E1E1E1"/>
                </a:solidFill>
                <a:latin typeface="Courier New"/>
                <a:ea typeface="Courier New"/>
                <a:cs typeface="Courier New"/>
                <a:sym typeface="Courier New"/>
              </a:rPr>
              <a:t>S_addr</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INADDR_ANY</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else</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-&gt;</a:t>
            </a:r>
            <a:r>
              <a:rPr b="1" sz="3200">
                <a:solidFill>
                  <a:srgbClr val="E1E1E1"/>
                </a:solidFill>
                <a:latin typeface="Courier New"/>
                <a:ea typeface="Courier New"/>
                <a:cs typeface="Courier New"/>
                <a:sym typeface="Courier New"/>
              </a:rPr>
              <a:t>sin_addr</a:t>
            </a:r>
            <a:r>
              <a:rPr b="1" sz="3200">
                <a:solidFill>
                  <a:srgbClr val="C1C1C1"/>
                </a:solidFill>
                <a:latin typeface="Courier New"/>
                <a:ea typeface="Courier New"/>
                <a:cs typeface="Courier New"/>
                <a:sym typeface="Courier New"/>
              </a:rPr>
              <a:t>.</a:t>
            </a:r>
            <a:r>
              <a:rPr b="1" sz="3200">
                <a:solidFill>
                  <a:srgbClr val="E1E1E1"/>
                </a:solidFill>
                <a:latin typeface="Courier New"/>
                <a:ea typeface="Courier New"/>
                <a:cs typeface="Courier New"/>
                <a:sym typeface="Courier New"/>
              </a:rPr>
              <a:t>S_un</a:t>
            </a:r>
            <a:r>
              <a:rPr b="1" sz="3200">
                <a:solidFill>
                  <a:srgbClr val="C1C1C1"/>
                </a:solidFill>
                <a:latin typeface="Courier New"/>
                <a:ea typeface="Courier New"/>
                <a:cs typeface="Courier New"/>
                <a:sym typeface="Courier New"/>
              </a:rPr>
              <a:t>.</a:t>
            </a:r>
            <a:r>
              <a:rPr b="1" sz="3200">
                <a:solidFill>
                  <a:srgbClr val="E1E1E1"/>
                </a:solidFill>
                <a:latin typeface="Courier New"/>
                <a:ea typeface="Courier New"/>
                <a:cs typeface="Courier New"/>
                <a:sym typeface="Courier New"/>
              </a:rPr>
              <a:t>S_addr</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inet_addr</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ip</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B25C"/>
                </a:solidFill>
                <a:latin typeface="Courier New"/>
                <a:ea typeface="Courier New"/>
                <a:cs typeface="Courier New"/>
                <a:sym typeface="Courier New"/>
              </a:rPr>
              <a:t>// Caller will be responsible for free()</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Bind</a:t>
            </a:r>
          </a:p>
        </p:txBody>
      </p:sp>
      <p:sp>
        <p:nvSpPr>
          <p:cNvPr id="119" name="Shape 119"/>
          <p:cNvSpPr/>
          <p:nvPr/>
        </p:nvSpPr>
        <p:spPr>
          <a:xfrm>
            <a:off x="363537" y="3460749"/>
            <a:ext cx="12277726"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Bind</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SOCKET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sock</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5BD1BE"/>
                </a:solidFill>
                <a:latin typeface="Courier New"/>
                <a:ea typeface="Courier New"/>
                <a:cs typeface="Courier New"/>
                <a:sym typeface="Courier New"/>
              </a:rPr>
              <a:t>sockaddr_in</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addr</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size</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sizeof</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sockaddr_in</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bind</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sock</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sockaddr</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addr</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size</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if</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SOCKET_ERROR</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GetLastError</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C1D6B7"/>
                </a:solidFill>
                <a:latin typeface="Courier New"/>
                <a:ea typeface="Courier New"/>
                <a:cs typeface="Courier New"/>
                <a:sym typeface="Courier New"/>
              </a:rPr>
              <a:t>0</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Listen</a:t>
            </a:r>
          </a:p>
        </p:txBody>
      </p:sp>
      <p:sp>
        <p:nvSpPr>
          <p:cNvPr id="124" name="Shape 124"/>
          <p:cNvSpPr/>
          <p:nvPr/>
        </p:nvSpPr>
        <p:spPr>
          <a:xfrm>
            <a:off x="1933475" y="2755900"/>
            <a:ext cx="9137850" cy="574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Listen</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SOCKET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sock</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5BD1B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backlog</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endParaRPr b="1" sz="32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max</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backlog</a:t>
            </a:r>
            <a:r>
              <a:rPr b="1" sz="3200">
                <a:solidFill>
                  <a:srgbClr val="C1C1C1"/>
                </a:solidFill>
                <a:latin typeface="Courier New"/>
                <a:ea typeface="Courier New"/>
                <a:cs typeface="Courier New"/>
                <a:sym typeface="Courier New"/>
              </a:rPr>
              <a:t>;</a:t>
            </a:r>
            <a:endParaRPr b="1" sz="32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	if (max &lt; 1)</a:t>
            </a:r>
            <a:endParaRPr b="1" sz="32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		max = </a:t>
            </a:r>
            <a:r>
              <a:rPr b="1" sz="3200">
                <a:solidFill>
                  <a:srgbClr val="C778CF"/>
                </a:solidFill>
                <a:latin typeface="Courier New"/>
                <a:ea typeface="Courier New"/>
                <a:cs typeface="Courier New"/>
                <a:sym typeface="Courier New"/>
              </a:rPr>
              <a:t>SOMAXCONN</a:t>
            </a:r>
            <a:r>
              <a:rPr b="1" sz="3200">
                <a:solidFill>
                  <a:srgbClr val="C1C1C1"/>
                </a:solidFill>
                <a:latin typeface="Courier New"/>
                <a:ea typeface="Courier New"/>
                <a:cs typeface="Courier New"/>
                <a:sym typeface="Courier New"/>
              </a:rPr>
              <a:t>;</a:t>
            </a:r>
            <a:endParaRPr b="1" sz="3200">
              <a:solidFill>
                <a:srgbClr val="C1C1C1"/>
              </a:solidFill>
              <a:latin typeface="Courier New"/>
              <a:ea typeface="Courier New"/>
              <a:cs typeface="Courier New"/>
              <a:sym typeface="Courier New"/>
            </a:endParaRPr>
          </a:p>
          <a:p>
            <a:pPr lvl="0" algn="l" defTabSz="457200">
              <a:defRPr sz="1800">
                <a:solidFill>
                  <a:srgbClr val="000000"/>
                </a:solidFill>
                <a:effectLst/>
              </a:defRPr>
            </a:pP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listen</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sock, max</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if</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SOCKET_ERROR</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GetLastError</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C1D6B7"/>
                </a:solidFill>
                <a:latin typeface="Courier New"/>
                <a:ea typeface="Courier New"/>
                <a:cs typeface="Courier New"/>
                <a:sym typeface="Courier New"/>
              </a:rPr>
              <a:t>0</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Accept</a:t>
            </a:r>
          </a:p>
        </p:txBody>
      </p:sp>
      <p:sp>
        <p:nvSpPr>
          <p:cNvPr id="129" name="Shape 129"/>
          <p:cNvSpPr/>
          <p:nvPr/>
        </p:nvSpPr>
        <p:spPr>
          <a:xfrm>
            <a:off x="1300912" y="3670300"/>
            <a:ext cx="10402976" cy="391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2700">
                <a:solidFill>
                  <a:srgbClr val="67ADDE"/>
                </a:solidFill>
                <a:latin typeface="Courier New"/>
                <a:ea typeface="Courier New"/>
                <a:cs typeface="Courier New"/>
                <a:sym typeface="Courier New"/>
              </a:rPr>
              <a:t>SOCKET</a:t>
            </a:r>
            <a:r>
              <a:rPr b="1" sz="2700">
                <a:solidFill>
                  <a:srgbClr val="E3E3E3"/>
                </a:solidFill>
                <a:latin typeface="Courier New"/>
                <a:ea typeface="Courier New"/>
                <a:cs typeface="Courier New"/>
                <a:sym typeface="Courier New"/>
              </a:rPr>
              <a:t> </a:t>
            </a:r>
            <a:r>
              <a:rPr b="1" sz="2700">
                <a:solidFill>
                  <a:srgbClr val="D2D2D2"/>
                </a:solidFill>
                <a:latin typeface="Courier New"/>
                <a:ea typeface="Courier New"/>
                <a:cs typeface="Courier New"/>
                <a:sym typeface="Courier New"/>
              </a:rPr>
              <a:t>Accept</a:t>
            </a:r>
            <a:r>
              <a:rPr b="1" sz="2700">
                <a:solidFill>
                  <a:srgbClr val="C1C1C1"/>
                </a:solidFill>
                <a:latin typeface="Courier New"/>
                <a:ea typeface="Courier New"/>
                <a:cs typeface="Courier New"/>
                <a:sym typeface="Courier New"/>
              </a:rPr>
              <a:t>(</a:t>
            </a:r>
            <a:r>
              <a:rPr b="1" sz="2700">
                <a:solidFill>
                  <a:srgbClr val="5BD1BE"/>
                </a:solidFill>
                <a:latin typeface="Courier New"/>
                <a:ea typeface="Courier New"/>
                <a:cs typeface="Courier New"/>
                <a:sym typeface="Courier New"/>
              </a:rPr>
              <a:t>SOCKET</a:t>
            </a:r>
            <a:r>
              <a:rPr b="1" sz="2700">
                <a:solidFill>
                  <a:srgbClr val="E3E3E3"/>
                </a:solidFill>
                <a:latin typeface="Courier New"/>
                <a:ea typeface="Courier New"/>
                <a:cs typeface="Courier New"/>
                <a:sym typeface="Courier New"/>
              </a:rPr>
              <a:t> </a:t>
            </a:r>
            <a:r>
              <a:rPr b="1" sz="2700">
                <a:solidFill>
                  <a:srgbClr val="919191"/>
                </a:solidFill>
                <a:latin typeface="Courier New"/>
                <a:ea typeface="Courier New"/>
                <a:cs typeface="Courier New"/>
                <a:sym typeface="Courier New"/>
              </a:rPr>
              <a:t>sock</a:t>
            </a:r>
            <a:r>
              <a:rPr b="1" sz="2700">
                <a:solidFill>
                  <a:srgbClr val="C1C1C1"/>
                </a:solidFill>
                <a:latin typeface="Courier New"/>
                <a:ea typeface="Courier New"/>
                <a:cs typeface="Courier New"/>
                <a:sym typeface="Courier New"/>
              </a:rPr>
              <a:t>,</a:t>
            </a:r>
            <a:r>
              <a:rPr b="1" sz="2700">
                <a:solidFill>
                  <a:srgbClr val="E3E3E3"/>
                </a:solidFill>
                <a:latin typeface="Courier New"/>
                <a:ea typeface="Courier New"/>
                <a:cs typeface="Courier New"/>
                <a:sym typeface="Courier New"/>
              </a:rPr>
              <a:t> </a:t>
            </a:r>
            <a:r>
              <a:rPr b="1" sz="2700">
                <a:solidFill>
                  <a:srgbClr val="5BD1BE"/>
                </a:solidFill>
                <a:latin typeface="Courier New"/>
                <a:ea typeface="Courier New"/>
                <a:cs typeface="Courier New"/>
                <a:sym typeface="Courier New"/>
              </a:rPr>
              <a:t>sockaddr_in</a:t>
            </a:r>
            <a:r>
              <a:rPr b="1" sz="2700">
                <a:solidFill>
                  <a:srgbClr val="C1C1C1"/>
                </a:solidFill>
                <a:latin typeface="Courier New"/>
                <a:ea typeface="Courier New"/>
                <a:cs typeface="Courier New"/>
                <a:sym typeface="Courier New"/>
              </a:rPr>
              <a:t>*</a:t>
            </a:r>
            <a:r>
              <a:rPr b="1" sz="2700">
                <a:solidFill>
                  <a:srgbClr val="E3E3E3"/>
                </a:solidFill>
                <a:latin typeface="Courier New"/>
                <a:ea typeface="Courier New"/>
                <a:cs typeface="Courier New"/>
                <a:sym typeface="Courier New"/>
              </a:rPr>
              <a:t> </a:t>
            </a:r>
            <a:r>
              <a:rPr b="1" sz="2700">
                <a:solidFill>
                  <a:srgbClr val="919191"/>
                </a:solidFill>
                <a:latin typeface="Courier New"/>
                <a:ea typeface="Courier New"/>
                <a:cs typeface="Courier New"/>
                <a:sym typeface="Courier New"/>
              </a:rPr>
              <a:t>incoming</a:t>
            </a:r>
            <a:r>
              <a:rPr b="1" sz="2700">
                <a:solidFill>
                  <a:srgbClr val="C1C1C1"/>
                </a:solidFill>
                <a:latin typeface="Courier New"/>
                <a:ea typeface="Courier New"/>
                <a:cs typeface="Courier New"/>
                <a:sym typeface="Courier New"/>
              </a:rPr>
              <a:t>)</a:t>
            </a:r>
            <a:endParaRPr b="1" sz="27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700">
                <a:solidFill>
                  <a:srgbClr val="C1C1C1"/>
                </a:solidFill>
                <a:latin typeface="Courier New"/>
                <a:ea typeface="Courier New"/>
                <a:cs typeface="Courier New"/>
                <a:sym typeface="Courier New"/>
              </a:rPr>
              <a:t>{</a:t>
            </a:r>
            <a:endParaRPr b="1" sz="27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700">
                <a:solidFill>
                  <a:srgbClr val="E3E3E3"/>
                </a:solidFill>
                <a:latin typeface="Courier New"/>
                <a:ea typeface="Courier New"/>
                <a:cs typeface="Courier New"/>
                <a:sym typeface="Courier New"/>
              </a:rPr>
              <a:t>	</a:t>
            </a:r>
            <a:r>
              <a:rPr b="1" sz="2700">
                <a:solidFill>
                  <a:srgbClr val="67ADDE"/>
                </a:solidFill>
                <a:latin typeface="Courier New"/>
                <a:ea typeface="Courier New"/>
                <a:cs typeface="Courier New"/>
                <a:sym typeface="Courier New"/>
              </a:rPr>
              <a:t>int</a:t>
            </a:r>
            <a:r>
              <a:rPr b="1" sz="2700">
                <a:solidFill>
                  <a:srgbClr val="E3E3E3"/>
                </a:solidFill>
                <a:latin typeface="Courier New"/>
                <a:ea typeface="Courier New"/>
                <a:cs typeface="Courier New"/>
                <a:sym typeface="Courier New"/>
              </a:rPr>
              <a:t> </a:t>
            </a:r>
            <a:r>
              <a:rPr b="1" sz="2700">
                <a:solidFill>
                  <a:srgbClr val="D2D2D2"/>
                </a:solidFill>
                <a:latin typeface="Courier New"/>
                <a:ea typeface="Courier New"/>
                <a:cs typeface="Courier New"/>
                <a:sym typeface="Courier New"/>
              </a:rPr>
              <a:t>size</a:t>
            </a:r>
            <a:r>
              <a:rPr b="1" sz="2700">
                <a:solidFill>
                  <a:srgbClr val="E3E3E3"/>
                </a:solidFill>
                <a:latin typeface="Courier New"/>
                <a:ea typeface="Courier New"/>
                <a:cs typeface="Courier New"/>
                <a:sym typeface="Courier New"/>
              </a:rPr>
              <a:t> </a:t>
            </a:r>
            <a:r>
              <a:rPr b="1" sz="2700">
                <a:solidFill>
                  <a:srgbClr val="C1C1C1"/>
                </a:solidFill>
                <a:latin typeface="Courier New"/>
                <a:ea typeface="Courier New"/>
                <a:cs typeface="Courier New"/>
                <a:sym typeface="Courier New"/>
              </a:rPr>
              <a:t>=</a:t>
            </a:r>
            <a:r>
              <a:rPr b="1" sz="2700">
                <a:solidFill>
                  <a:srgbClr val="E3E3E3"/>
                </a:solidFill>
                <a:latin typeface="Courier New"/>
                <a:ea typeface="Courier New"/>
                <a:cs typeface="Courier New"/>
                <a:sym typeface="Courier New"/>
              </a:rPr>
              <a:t> </a:t>
            </a:r>
            <a:r>
              <a:rPr b="1" sz="2700">
                <a:solidFill>
                  <a:srgbClr val="67ADDE"/>
                </a:solidFill>
                <a:latin typeface="Courier New"/>
                <a:ea typeface="Courier New"/>
                <a:cs typeface="Courier New"/>
                <a:sym typeface="Courier New"/>
              </a:rPr>
              <a:t>sizeof</a:t>
            </a:r>
            <a:r>
              <a:rPr b="1" sz="2700">
                <a:solidFill>
                  <a:srgbClr val="C1C1C1"/>
                </a:solidFill>
                <a:latin typeface="Courier New"/>
                <a:ea typeface="Courier New"/>
                <a:cs typeface="Courier New"/>
                <a:sym typeface="Courier New"/>
              </a:rPr>
              <a:t>(</a:t>
            </a:r>
            <a:r>
              <a:rPr b="1" sz="2700">
                <a:solidFill>
                  <a:srgbClr val="5BD1BE"/>
                </a:solidFill>
                <a:latin typeface="Courier New"/>
                <a:ea typeface="Courier New"/>
                <a:cs typeface="Courier New"/>
                <a:sym typeface="Courier New"/>
              </a:rPr>
              <a:t>sockaddr_in</a:t>
            </a:r>
            <a:r>
              <a:rPr b="1" sz="2700">
                <a:solidFill>
                  <a:srgbClr val="C1C1C1"/>
                </a:solidFill>
                <a:latin typeface="Courier New"/>
                <a:ea typeface="Courier New"/>
                <a:cs typeface="Courier New"/>
                <a:sym typeface="Courier New"/>
              </a:rPr>
              <a:t>);</a:t>
            </a:r>
            <a:endParaRPr b="1" sz="27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700">
                <a:solidFill>
                  <a:srgbClr val="E3E3E3"/>
                </a:solidFill>
                <a:latin typeface="Courier New"/>
                <a:ea typeface="Courier New"/>
                <a:cs typeface="Courier New"/>
                <a:sym typeface="Courier New"/>
              </a:rPr>
              <a:t>	</a:t>
            </a:r>
            <a:r>
              <a:rPr b="1" sz="2700">
                <a:solidFill>
                  <a:srgbClr val="67ADDE"/>
                </a:solidFill>
                <a:latin typeface="Courier New"/>
                <a:ea typeface="Courier New"/>
                <a:cs typeface="Courier New"/>
                <a:sym typeface="Courier New"/>
              </a:rPr>
              <a:t>SOCKET</a:t>
            </a:r>
            <a:r>
              <a:rPr b="1" sz="2700">
                <a:solidFill>
                  <a:srgbClr val="E3E3E3"/>
                </a:solidFill>
                <a:latin typeface="Courier New"/>
                <a:ea typeface="Courier New"/>
                <a:cs typeface="Courier New"/>
                <a:sym typeface="Courier New"/>
              </a:rPr>
              <a:t> sock </a:t>
            </a:r>
            <a:r>
              <a:rPr b="1" sz="2700">
                <a:solidFill>
                  <a:srgbClr val="C1C1C1"/>
                </a:solidFill>
                <a:latin typeface="Courier New"/>
                <a:ea typeface="Courier New"/>
                <a:cs typeface="Courier New"/>
                <a:sym typeface="Courier New"/>
              </a:rPr>
              <a:t>=</a:t>
            </a:r>
            <a:r>
              <a:rPr b="1" sz="2700">
                <a:solidFill>
                  <a:srgbClr val="E3E3E3"/>
                </a:solidFill>
                <a:latin typeface="Courier New"/>
                <a:ea typeface="Courier New"/>
                <a:cs typeface="Courier New"/>
                <a:sym typeface="Courier New"/>
              </a:rPr>
              <a:t> </a:t>
            </a:r>
            <a:r>
              <a:rPr b="1" sz="2700">
                <a:solidFill>
                  <a:srgbClr val="D2D2D2"/>
                </a:solidFill>
                <a:latin typeface="Courier New"/>
                <a:ea typeface="Courier New"/>
                <a:cs typeface="Courier New"/>
                <a:sym typeface="Courier New"/>
              </a:rPr>
              <a:t>accept</a:t>
            </a:r>
            <a:r>
              <a:rPr b="1" sz="2700">
                <a:solidFill>
                  <a:srgbClr val="C1C1C1"/>
                </a:solidFill>
                <a:latin typeface="Courier New"/>
                <a:ea typeface="Courier New"/>
                <a:cs typeface="Courier New"/>
                <a:sym typeface="Courier New"/>
              </a:rPr>
              <a:t>(</a:t>
            </a:r>
            <a:r>
              <a:rPr b="1" sz="2700">
                <a:solidFill>
                  <a:srgbClr val="919191"/>
                </a:solidFill>
                <a:latin typeface="Courier New"/>
                <a:ea typeface="Courier New"/>
                <a:cs typeface="Courier New"/>
                <a:sym typeface="Courier New"/>
              </a:rPr>
              <a:t>sock</a:t>
            </a:r>
            <a:r>
              <a:rPr b="1" sz="2700">
                <a:solidFill>
                  <a:srgbClr val="C1C1C1"/>
                </a:solidFill>
                <a:latin typeface="Courier New"/>
                <a:ea typeface="Courier New"/>
                <a:cs typeface="Courier New"/>
                <a:sym typeface="Courier New"/>
              </a:rPr>
              <a:t>,</a:t>
            </a:r>
            <a:r>
              <a:rPr b="1" sz="2700">
                <a:solidFill>
                  <a:srgbClr val="E3E3E3"/>
                </a:solidFill>
                <a:latin typeface="Courier New"/>
                <a:ea typeface="Courier New"/>
                <a:cs typeface="Courier New"/>
                <a:sym typeface="Courier New"/>
              </a:rPr>
              <a:t> </a:t>
            </a:r>
            <a:r>
              <a:rPr b="1" sz="2700">
                <a:solidFill>
                  <a:srgbClr val="919191"/>
                </a:solidFill>
                <a:latin typeface="Courier New"/>
                <a:ea typeface="Courier New"/>
                <a:cs typeface="Courier New"/>
                <a:sym typeface="Courier New"/>
              </a:rPr>
              <a:t>incoming</a:t>
            </a:r>
            <a:r>
              <a:rPr b="1" sz="2700">
                <a:solidFill>
                  <a:srgbClr val="C1C1C1"/>
                </a:solidFill>
                <a:latin typeface="Courier New"/>
                <a:ea typeface="Courier New"/>
                <a:cs typeface="Courier New"/>
                <a:sym typeface="Courier New"/>
              </a:rPr>
              <a:t>,</a:t>
            </a:r>
            <a:r>
              <a:rPr b="1" sz="2700">
                <a:solidFill>
                  <a:srgbClr val="E3E3E3"/>
                </a:solidFill>
                <a:latin typeface="Courier New"/>
                <a:ea typeface="Courier New"/>
                <a:cs typeface="Courier New"/>
                <a:sym typeface="Courier New"/>
              </a:rPr>
              <a:t> </a:t>
            </a:r>
            <a:r>
              <a:rPr b="1" sz="2700">
                <a:solidFill>
                  <a:srgbClr val="C1C1C1"/>
                </a:solidFill>
                <a:latin typeface="Courier New"/>
                <a:ea typeface="Courier New"/>
                <a:cs typeface="Courier New"/>
                <a:sym typeface="Courier New"/>
              </a:rPr>
              <a:t>&amp;</a:t>
            </a:r>
            <a:r>
              <a:rPr b="1" sz="2700">
                <a:solidFill>
                  <a:srgbClr val="D2D2D2"/>
                </a:solidFill>
                <a:latin typeface="Courier New"/>
                <a:ea typeface="Courier New"/>
                <a:cs typeface="Courier New"/>
                <a:sym typeface="Courier New"/>
              </a:rPr>
              <a:t>size</a:t>
            </a:r>
            <a:r>
              <a:rPr b="1" sz="2700">
                <a:solidFill>
                  <a:srgbClr val="C1C1C1"/>
                </a:solidFill>
                <a:latin typeface="Courier New"/>
                <a:ea typeface="Courier New"/>
                <a:cs typeface="Courier New"/>
                <a:sym typeface="Courier New"/>
              </a:rPr>
              <a:t>);</a:t>
            </a:r>
            <a:endParaRPr b="1" sz="27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700">
                <a:solidFill>
                  <a:srgbClr val="C1C1C1"/>
                </a:solidFill>
                <a:latin typeface="Courier New"/>
                <a:ea typeface="Courier New"/>
                <a:cs typeface="Courier New"/>
                <a:sym typeface="Courier New"/>
              </a:rPr>
              <a:t>	if (</a:t>
            </a:r>
            <a:r>
              <a:rPr b="1" sz="2700">
                <a:solidFill>
                  <a:srgbClr val="E3E3E3"/>
                </a:solidFill>
                <a:latin typeface="Courier New"/>
                <a:ea typeface="Courier New"/>
                <a:cs typeface="Courier New"/>
                <a:sym typeface="Courier New"/>
              </a:rPr>
              <a:t>sock</a:t>
            </a:r>
            <a:r>
              <a:rPr b="1" sz="2700">
                <a:solidFill>
                  <a:srgbClr val="C1C1C1"/>
                </a:solidFill>
                <a:latin typeface="Courier New"/>
                <a:ea typeface="Courier New"/>
                <a:cs typeface="Courier New"/>
                <a:sym typeface="Courier New"/>
              </a:rPr>
              <a:t> == INVALID_SOCKET)</a:t>
            </a:r>
            <a:endParaRPr b="1" sz="27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700">
                <a:solidFill>
                  <a:srgbClr val="C1C1C1"/>
                </a:solidFill>
                <a:latin typeface="Courier New"/>
                <a:ea typeface="Courier New"/>
                <a:cs typeface="Courier New"/>
                <a:sym typeface="Courier New"/>
              </a:rPr>
              <a:t>		return -1;	</a:t>
            </a:r>
            <a:r>
              <a:rPr b="1" sz="2700">
                <a:solidFill>
                  <a:srgbClr val="6BB45E"/>
                </a:solidFill>
                <a:latin typeface="Courier New"/>
                <a:ea typeface="Courier New"/>
                <a:cs typeface="Courier New"/>
                <a:sym typeface="Courier New"/>
              </a:rPr>
              <a:t>// WSAGetLastError will probably</a:t>
            </a:r>
            <a:endParaRPr b="1" sz="2700">
              <a:solidFill>
                <a:srgbClr val="6BB45E"/>
              </a:solidFill>
              <a:latin typeface="Courier New"/>
              <a:ea typeface="Courier New"/>
              <a:cs typeface="Courier New"/>
              <a:sym typeface="Courier New"/>
            </a:endParaRPr>
          </a:p>
          <a:p>
            <a:pPr lvl="0" algn="l" defTabSz="457200">
              <a:defRPr sz="1800">
                <a:solidFill>
                  <a:srgbClr val="000000"/>
                </a:solidFill>
                <a:effectLst/>
              </a:defRPr>
            </a:pPr>
            <a:r>
              <a:rPr b="1" sz="2700">
                <a:solidFill>
                  <a:srgbClr val="6BB45E"/>
                </a:solidFill>
                <a:latin typeface="Courier New"/>
                <a:ea typeface="Courier New"/>
                <a:cs typeface="Courier New"/>
                <a:sym typeface="Courier New"/>
              </a:rPr>
              <a:t>						 	// return WSAEWOULDBLOCK</a:t>
            </a:r>
            <a:endParaRPr b="1" sz="2700">
              <a:solidFill>
                <a:srgbClr val="C1C1C1"/>
              </a:solidFill>
              <a:latin typeface="Courier New"/>
              <a:ea typeface="Courier New"/>
              <a:cs typeface="Courier New"/>
              <a:sym typeface="Courier New"/>
            </a:endParaRPr>
          </a:p>
          <a:p>
            <a:pPr lvl="0" algn="l" defTabSz="457200">
              <a:defRPr sz="1800">
                <a:solidFill>
                  <a:srgbClr val="000000"/>
                </a:solidFill>
                <a:effectLst/>
              </a:defRPr>
            </a:pPr>
            <a:endParaRPr b="1" sz="2700">
              <a:solidFill>
                <a:srgbClr val="D2D2D2"/>
              </a:solidFill>
              <a:latin typeface="Courier New"/>
              <a:ea typeface="Courier New"/>
              <a:cs typeface="Courier New"/>
              <a:sym typeface="Courier New"/>
            </a:endParaRPr>
          </a:p>
          <a:p>
            <a:pPr lvl="0" algn="l" defTabSz="457200">
              <a:defRPr sz="1800">
                <a:solidFill>
                  <a:srgbClr val="000000"/>
                </a:solidFill>
                <a:effectLst/>
              </a:defRPr>
            </a:pPr>
            <a:r>
              <a:rPr b="1" sz="2700">
                <a:solidFill>
                  <a:srgbClr val="E3E3E3"/>
                </a:solidFill>
                <a:latin typeface="Courier New"/>
                <a:ea typeface="Courier New"/>
                <a:cs typeface="Courier New"/>
                <a:sym typeface="Courier New"/>
              </a:rPr>
              <a:t>	</a:t>
            </a:r>
            <a:r>
              <a:rPr b="1" sz="2700">
                <a:solidFill>
                  <a:srgbClr val="67ADDE"/>
                </a:solidFill>
                <a:latin typeface="Courier New"/>
                <a:ea typeface="Courier New"/>
                <a:cs typeface="Courier New"/>
                <a:sym typeface="Courier New"/>
              </a:rPr>
              <a:t>return</a:t>
            </a:r>
            <a:r>
              <a:rPr b="1" sz="2700">
                <a:solidFill>
                  <a:srgbClr val="E3E3E3"/>
                </a:solidFill>
                <a:latin typeface="Courier New"/>
                <a:ea typeface="Courier New"/>
                <a:cs typeface="Courier New"/>
                <a:sym typeface="Courier New"/>
              </a:rPr>
              <a:t> </a:t>
            </a:r>
            <a:r>
              <a:rPr b="1" sz="2700">
                <a:solidFill>
                  <a:srgbClr val="D2D2D2"/>
                </a:solidFill>
                <a:latin typeface="Courier New"/>
                <a:ea typeface="Courier New"/>
                <a:cs typeface="Courier New"/>
                <a:sym typeface="Courier New"/>
              </a:rPr>
              <a:t>sock</a:t>
            </a:r>
            <a:r>
              <a:rPr b="1" sz="2700">
                <a:solidFill>
                  <a:srgbClr val="C1C1C1"/>
                </a:solidFill>
                <a:latin typeface="Courier New"/>
                <a:ea typeface="Courier New"/>
                <a:cs typeface="Courier New"/>
                <a:sym typeface="Courier New"/>
              </a:rPr>
              <a:t>;</a:t>
            </a:r>
            <a:endParaRPr b="1" sz="27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700">
                <a:solidFill>
                  <a:srgbClr val="C1C1C1"/>
                </a:solidFill>
                <a:latin typeface="Courier New"/>
                <a:ea typeface="Courier New"/>
                <a:cs typeface="Courier New"/>
                <a:sym typeface="Courier New"/>
              </a:rPr>
              <a:t>}</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prstGeom prst="rect">
            <a:avLst/>
          </a:prstGeom>
        </p:spPr>
        <p:txBody>
          <a:bodyPr/>
          <a:lstStyle/>
          <a:p>
            <a:pPr lvl="0">
              <a:defRPr b="0" sz="1800">
                <a:solidFill>
                  <a:srgbClr val="000000"/>
                </a:solidFill>
                <a:effectLst/>
              </a:defRPr>
            </a:pPr>
            <a:r>
              <a:rPr b="1" sz="6400">
                <a:solidFill>
                  <a:srgbClr val="EDAC0F"/>
                </a:solidFill>
                <a:effectLst>
                  <a:outerShdw sx="100000" sy="100000" kx="0" ky="0" algn="b" rotWithShape="0" blurRad="50800" dist="25400" dir="5400000">
                    <a:srgbClr val="000000"/>
                  </a:outerShdw>
                </a:effectLst>
              </a:rPr>
              <a:t>Client’s</a:t>
            </a:r>
            <a:r>
              <a:rPr b="1" sz="6400">
                <a:solidFill>
                  <a:srgbClr val="FFFFFF"/>
                </a:solidFill>
                <a:effectLst>
                  <a:outerShdw sx="100000" sy="100000" kx="0" ky="0" algn="b" rotWithShape="0" blurRad="50800" dist="25400" dir="5400000">
                    <a:srgbClr val="000000"/>
                  </a:outerShdw>
                </a:effectLst>
              </a:rPr>
              <a:t> sequence of calls</a:t>
            </a:r>
          </a:p>
        </p:txBody>
      </p:sp>
      <p:sp>
        <p:nvSpPr>
          <p:cNvPr id="37" name="Shape 37"/>
          <p:cNvSpPr/>
          <p:nvPr>
            <p:ph type="body" idx="1"/>
          </p:nvPr>
        </p:nvSpPr>
        <p:spPr>
          <a:prstGeom prst="rect">
            <a:avLst/>
          </a:prstGeom>
        </p:spPr>
        <p:txBody>
          <a:bodyPr/>
          <a:lstStyle/>
          <a:p>
            <a:pPr lvl="0" marL="308863" indent="-308863" defTabSz="443991">
              <a:spcBef>
                <a:spcPts val="3100"/>
              </a:spcBef>
              <a:defRPr sz="1800">
                <a:solidFill>
                  <a:srgbClr val="000000"/>
                </a:solidFill>
                <a:effectLst/>
              </a:defRPr>
            </a:pPr>
            <a:r>
              <a:rPr sz="2584">
                <a:solidFill>
                  <a:srgbClr val="EBEBEB"/>
                </a:solidFill>
                <a:effectLst>
                  <a:outerShdw sx="100000" sy="100000" kx="0" ky="0" algn="b" rotWithShape="0" blurRad="38608" dist="19304" dir="5400000">
                    <a:srgbClr val="000000"/>
                  </a:outerShdw>
                </a:effectLst>
              </a:rPr>
              <a:t>Initialize</a:t>
            </a:r>
            <a:endParaRPr sz="2584">
              <a:solidFill>
                <a:srgbClr val="EBEBEB"/>
              </a:solidFill>
              <a:effectLst>
                <a:outerShdw sx="100000" sy="100000" kx="0" ky="0" algn="b" rotWithShape="0" blurRad="38608" dist="19304" dir="5400000">
                  <a:srgbClr val="000000"/>
                </a:outerShdw>
              </a:effectLst>
            </a:endParaRPr>
          </a:p>
          <a:p>
            <a:pPr lvl="0" marL="308863" indent="-308863" defTabSz="443991">
              <a:spcBef>
                <a:spcPts val="3100"/>
              </a:spcBef>
              <a:defRPr sz="1800">
                <a:solidFill>
                  <a:srgbClr val="000000"/>
                </a:solidFill>
                <a:effectLst/>
              </a:defRPr>
            </a:pPr>
            <a:r>
              <a:rPr sz="2584">
                <a:solidFill>
                  <a:srgbClr val="EBEBEB"/>
                </a:solidFill>
                <a:effectLst>
                  <a:outerShdw sx="100000" sy="100000" kx="0" ky="0" algn="b" rotWithShape="0" blurRad="38608" dist="19304" dir="5400000">
                    <a:srgbClr val="000000"/>
                  </a:outerShdw>
                </a:effectLst>
              </a:rPr>
              <a:t>Make a socket</a:t>
            </a:r>
            <a:endParaRPr sz="2584">
              <a:solidFill>
                <a:srgbClr val="EBEBEB"/>
              </a:solidFill>
              <a:effectLst>
                <a:outerShdw sx="100000" sy="100000" kx="0" ky="0" algn="b" rotWithShape="0" blurRad="38608" dist="19304" dir="5400000">
                  <a:srgbClr val="000000"/>
                </a:outerShdw>
              </a:effectLst>
            </a:endParaRPr>
          </a:p>
          <a:p>
            <a:pPr lvl="0" marL="308863" indent="-308863" defTabSz="443991">
              <a:spcBef>
                <a:spcPts val="3100"/>
              </a:spcBef>
              <a:defRPr sz="1800">
                <a:solidFill>
                  <a:srgbClr val="000000"/>
                </a:solidFill>
                <a:effectLst/>
              </a:defRPr>
            </a:pPr>
            <a:r>
              <a:rPr sz="2584">
                <a:solidFill>
                  <a:srgbClr val="EBEBEB"/>
                </a:solidFill>
                <a:effectLst>
                  <a:outerShdw sx="100000" sy="100000" kx="0" ky="0" algn="b" rotWithShape="0" blurRad="38608" dist="19304" dir="5400000">
                    <a:srgbClr val="000000"/>
                  </a:outerShdw>
                </a:effectLst>
              </a:rPr>
              <a:t>Make a remote address</a:t>
            </a:r>
            <a:endParaRPr sz="2584">
              <a:solidFill>
                <a:srgbClr val="EBEBEB"/>
              </a:solidFill>
              <a:effectLst>
                <a:outerShdw sx="100000" sy="100000" kx="0" ky="0" algn="b" rotWithShape="0" blurRad="38608" dist="19304" dir="5400000">
                  <a:srgbClr val="000000"/>
                </a:outerShdw>
              </a:effectLst>
            </a:endParaRPr>
          </a:p>
          <a:p>
            <a:pPr lvl="0" marL="308863" indent="-308863" defTabSz="443991">
              <a:spcBef>
                <a:spcPts val="3100"/>
              </a:spcBef>
              <a:defRPr sz="1800">
                <a:solidFill>
                  <a:srgbClr val="000000"/>
                </a:solidFill>
                <a:effectLst/>
              </a:defRPr>
            </a:pPr>
            <a:r>
              <a:rPr b="1" sz="2584">
                <a:solidFill>
                  <a:srgbClr val="EBEBEB"/>
                </a:solidFill>
                <a:effectLst>
                  <a:outerShdw sx="100000" sy="100000" kx="0" ky="0" algn="b" rotWithShape="0" blurRad="38608" dist="19304" dir="5400000">
                    <a:srgbClr val="000000"/>
                  </a:outerShdw>
                </a:effectLst>
                <a:latin typeface="Courier New"/>
                <a:ea typeface="Courier New"/>
                <a:cs typeface="Courier New"/>
                <a:sym typeface="Courier New"/>
              </a:rPr>
              <a:t>connect()</a:t>
            </a:r>
            <a:r>
              <a:rPr sz="2584">
                <a:solidFill>
                  <a:srgbClr val="EBEBEB"/>
                </a:solidFill>
                <a:effectLst>
                  <a:outerShdw sx="100000" sy="100000" kx="0" ky="0" algn="b" rotWithShape="0" blurRad="38608" dist="19304" dir="5400000">
                    <a:srgbClr val="000000"/>
                  </a:outerShdw>
                </a:effectLst>
              </a:rPr>
              <a:t> the socket to the address</a:t>
            </a:r>
            <a:endParaRPr sz="2584">
              <a:solidFill>
                <a:srgbClr val="EBEBEB"/>
              </a:solidFill>
              <a:effectLst>
                <a:outerShdw sx="100000" sy="100000" kx="0" ky="0" algn="b" rotWithShape="0" blurRad="38608" dist="19304" dir="5400000">
                  <a:srgbClr val="000000"/>
                </a:outerShdw>
              </a:effectLst>
            </a:endParaRPr>
          </a:p>
          <a:p>
            <a:pPr lvl="0" marL="308863" indent="-308863" defTabSz="443991">
              <a:spcBef>
                <a:spcPts val="3100"/>
              </a:spcBef>
              <a:defRPr sz="1800">
                <a:solidFill>
                  <a:srgbClr val="000000"/>
                </a:solidFill>
                <a:effectLst/>
              </a:defRPr>
            </a:pPr>
            <a:r>
              <a:rPr sz="2584">
                <a:solidFill>
                  <a:srgbClr val="EBEBEB"/>
                </a:solidFill>
                <a:effectLst>
                  <a:outerShdw sx="100000" sy="100000" kx="0" ky="0" algn="b" rotWithShape="0" blurRad="38608" dist="19304" dir="5400000">
                    <a:srgbClr val="000000"/>
                  </a:outerShdw>
                </a:effectLst>
              </a:rPr>
              <a:t>As desired:</a:t>
            </a:r>
            <a:endParaRPr sz="2584">
              <a:solidFill>
                <a:srgbClr val="EBEBEB"/>
              </a:solidFill>
              <a:effectLst>
                <a:outerShdw sx="100000" sy="100000" kx="0" ky="0" algn="b" rotWithShape="0" blurRad="38608" dist="19304" dir="5400000">
                  <a:srgbClr val="000000"/>
                </a:outerShdw>
              </a:effectLst>
            </a:endParaRPr>
          </a:p>
          <a:p>
            <a:pPr lvl="1" marL="617727" indent="-308863" defTabSz="443991">
              <a:spcBef>
                <a:spcPts val="3100"/>
              </a:spcBef>
              <a:defRPr sz="1800">
                <a:solidFill>
                  <a:srgbClr val="000000"/>
                </a:solidFill>
                <a:effectLst/>
              </a:defRPr>
            </a:pPr>
            <a:r>
              <a:rPr b="1" sz="2584">
                <a:solidFill>
                  <a:srgbClr val="EBEBEB"/>
                </a:solidFill>
                <a:effectLst>
                  <a:outerShdw sx="100000" sy="100000" kx="0" ky="0" algn="b" rotWithShape="0" blurRad="38608" dist="19304" dir="5400000">
                    <a:srgbClr val="000000"/>
                  </a:outerShdw>
                </a:effectLst>
                <a:latin typeface="Courier New"/>
                <a:ea typeface="Courier New"/>
                <a:cs typeface="Courier New"/>
                <a:sym typeface="Courier New"/>
              </a:rPr>
              <a:t>recv()</a:t>
            </a:r>
            <a:r>
              <a:rPr sz="2584">
                <a:solidFill>
                  <a:srgbClr val="EBEBEB"/>
                </a:solidFill>
                <a:effectLst>
                  <a:outerShdw sx="100000" sy="100000" kx="0" ky="0" algn="b" rotWithShape="0" blurRad="38608" dist="19304" dir="5400000">
                    <a:srgbClr val="000000"/>
                  </a:outerShdw>
                </a:effectLst>
              </a:rPr>
              <a:t> inbound bytes</a:t>
            </a:r>
            <a:endParaRPr sz="2584">
              <a:solidFill>
                <a:srgbClr val="EBEBEB"/>
              </a:solidFill>
              <a:effectLst>
                <a:outerShdw sx="100000" sy="100000" kx="0" ky="0" algn="b" rotWithShape="0" blurRad="38608" dist="19304" dir="5400000">
                  <a:srgbClr val="000000"/>
                </a:outerShdw>
              </a:effectLst>
            </a:endParaRPr>
          </a:p>
          <a:p>
            <a:pPr lvl="1" marL="617727" indent="-308863" defTabSz="443991">
              <a:spcBef>
                <a:spcPts val="3100"/>
              </a:spcBef>
              <a:defRPr sz="1800">
                <a:solidFill>
                  <a:srgbClr val="000000"/>
                </a:solidFill>
                <a:effectLst/>
              </a:defRPr>
            </a:pPr>
            <a:r>
              <a:rPr b="1" sz="2584">
                <a:solidFill>
                  <a:srgbClr val="EBEBEB"/>
                </a:solidFill>
                <a:effectLst>
                  <a:outerShdw sx="100000" sy="100000" kx="0" ky="0" algn="b" rotWithShape="0" blurRad="38608" dist="19304" dir="5400000">
                    <a:srgbClr val="000000"/>
                  </a:outerShdw>
                </a:effectLst>
                <a:latin typeface="Courier New"/>
                <a:ea typeface="Courier New"/>
                <a:cs typeface="Courier New"/>
                <a:sym typeface="Courier New"/>
              </a:rPr>
              <a:t>send()</a:t>
            </a:r>
            <a:r>
              <a:rPr sz="2584">
                <a:solidFill>
                  <a:srgbClr val="EBEBEB"/>
                </a:solidFill>
                <a:effectLst>
                  <a:outerShdw sx="100000" sy="100000" kx="0" ky="0" algn="b" rotWithShape="0" blurRad="38608" dist="19304" dir="5400000">
                    <a:srgbClr val="000000"/>
                  </a:outerShdw>
                </a:effectLst>
              </a:rPr>
              <a:t> outbound bytes</a:t>
            </a:r>
            <a:endParaRPr sz="2584">
              <a:solidFill>
                <a:srgbClr val="EBEBEB"/>
              </a:solidFill>
              <a:effectLst>
                <a:outerShdw sx="100000" sy="100000" kx="0" ky="0" algn="b" rotWithShape="0" blurRad="38608" dist="19304" dir="5400000">
                  <a:srgbClr val="000000"/>
                </a:outerShdw>
              </a:effectLst>
            </a:endParaRPr>
          </a:p>
          <a:p>
            <a:pPr lvl="0" marL="308863" indent="-308863" defTabSz="443991">
              <a:spcBef>
                <a:spcPts val="3100"/>
              </a:spcBef>
              <a:defRPr sz="1800">
                <a:solidFill>
                  <a:srgbClr val="000000"/>
                </a:solidFill>
                <a:effectLst/>
              </a:defRPr>
            </a:pPr>
            <a:r>
              <a:rPr sz="2584">
                <a:solidFill>
                  <a:srgbClr val="EBEBEB"/>
                </a:solidFill>
                <a:effectLst>
                  <a:outerShdw sx="100000" sy="100000" kx="0" ky="0" algn="b" rotWithShape="0" blurRad="38608" dist="19304" dir="5400000">
                    <a:srgbClr val="000000"/>
                  </a:outerShdw>
                </a:effectLst>
              </a:rPr>
              <a:t>Cleanup and shutdown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37">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3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3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3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3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3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3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1" fill="hold">
                                  <p:stCondLst>
                                    <p:cond delay="0"/>
                                  </p:stCondLst>
                                  <p:iterate type="el" backwards="0">
                                    <p:tmAbs val="0"/>
                                  </p:iterate>
                                  <p:childTnLst>
                                    <p:set>
                                      <p:cBhvr>
                                        <p:cTn id="32" fill="hold"/>
                                        <p:tgtEl>
                                          <p:spTgt spid="3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presetClass="entr" presetSubtype="0" presetID="1" grpId="1" fill="hold">
                                  <p:stCondLst>
                                    <p:cond delay="0"/>
                                  </p:stCondLst>
                                  <p:iterate type="el" backwards="0">
                                    <p:tmAbs val="0"/>
                                  </p:iterate>
                                  <p:childTnLst>
                                    <p:set>
                                      <p:cBhvr>
                                        <p:cTn id="36" fill="hold"/>
                                        <p:tgtEl>
                                          <p:spTgt spid="37">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7"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TCP Send and Receive</a:t>
            </a:r>
          </a:p>
        </p:txBody>
      </p:sp>
      <p:grpSp>
        <p:nvGrpSpPr>
          <p:cNvPr id="136" name="Group 136"/>
          <p:cNvGrpSpPr/>
          <p:nvPr/>
        </p:nvGrpSpPr>
        <p:grpSpPr>
          <a:xfrm>
            <a:off x="1323776" y="2818033"/>
            <a:ext cx="10357248" cy="5616134"/>
            <a:chOff x="0" y="0"/>
            <a:chExt cx="10357246" cy="5616133"/>
          </a:xfrm>
        </p:grpSpPr>
        <p:sp>
          <p:nvSpPr>
            <p:cNvPr id="134" name="Shape 134"/>
            <p:cNvSpPr/>
            <p:nvPr/>
          </p:nvSpPr>
          <p:spPr>
            <a:xfrm>
              <a:off x="0" y="-1"/>
              <a:ext cx="10357247" cy="2501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l" defTabSz="457200">
                <a:defRPr sz="1800">
                  <a:solidFill>
                    <a:srgbClr val="000000"/>
                  </a:solidFill>
                  <a:effectLst/>
                </a:defRPr>
              </a:pPr>
              <a:r>
                <a:rPr b="1" sz="2400">
                  <a:solidFill>
                    <a:srgbClr val="67ADDE"/>
                  </a:solidFill>
                  <a:latin typeface="Courier New"/>
                  <a:ea typeface="Courier New"/>
                  <a:cs typeface="Courier New"/>
                  <a:sym typeface="Courier New"/>
                </a:rPr>
                <a:t>int</a:t>
              </a:r>
              <a:r>
                <a:rPr b="1" sz="2400">
                  <a:solidFill>
                    <a:srgbClr val="E3E3E3"/>
                  </a:solidFill>
                  <a:latin typeface="Courier New"/>
                  <a:ea typeface="Courier New"/>
                  <a:cs typeface="Courier New"/>
                  <a:sym typeface="Courier New"/>
                </a:rPr>
                <a:t> </a:t>
              </a:r>
              <a:r>
                <a:rPr b="1" sz="2400">
                  <a:solidFill>
                    <a:srgbClr val="D2D2D2"/>
                  </a:solidFill>
                  <a:latin typeface="Courier New"/>
                  <a:ea typeface="Courier New"/>
                  <a:cs typeface="Courier New"/>
                  <a:sym typeface="Courier New"/>
                </a:rPr>
                <a:t>ReceiveTCP</a:t>
              </a:r>
              <a:r>
                <a:rPr b="1" sz="2400">
                  <a:solidFill>
                    <a:srgbClr val="C1C1C1"/>
                  </a:solidFill>
                  <a:latin typeface="Courier New"/>
                  <a:ea typeface="Courier New"/>
                  <a:cs typeface="Courier New"/>
                  <a:sym typeface="Courier New"/>
                </a:rPr>
                <a:t>(</a:t>
              </a:r>
              <a:r>
                <a:rPr b="1" sz="2400">
                  <a:solidFill>
                    <a:srgbClr val="5BD1BE"/>
                  </a:solidFill>
                  <a:latin typeface="Courier New"/>
                  <a:ea typeface="Courier New"/>
                  <a:cs typeface="Courier New"/>
                  <a:sym typeface="Courier New"/>
                </a:rPr>
                <a:t>SOCKET</a:t>
              </a:r>
              <a:r>
                <a:rPr b="1" sz="2400">
                  <a:solidFill>
                    <a:srgbClr val="E3E3E3"/>
                  </a:solidFill>
                  <a:latin typeface="Courier New"/>
                  <a:ea typeface="Courier New"/>
                  <a:cs typeface="Courier New"/>
                  <a:sym typeface="Courier New"/>
                </a:rPr>
                <a:t> </a:t>
              </a:r>
              <a:r>
                <a:rPr b="1" sz="2400">
                  <a:solidFill>
                    <a:srgbClr val="919191"/>
                  </a:solidFill>
                  <a:latin typeface="Courier New"/>
                  <a:ea typeface="Courier New"/>
                  <a:cs typeface="Courier New"/>
                  <a:sym typeface="Courier New"/>
                </a:rPr>
                <a:t>sock</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67ADDE"/>
                  </a:solidFill>
                  <a:latin typeface="Courier New"/>
                  <a:ea typeface="Courier New"/>
                  <a:cs typeface="Courier New"/>
                  <a:sym typeface="Courier New"/>
                </a:rPr>
                <a:t>char</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919191"/>
                  </a:solidFill>
                  <a:latin typeface="Courier New"/>
                  <a:ea typeface="Courier New"/>
                  <a:cs typeface="Courier New"/>
                  <a:sym typeface="Courier New"/>
                </a:rPr>
                <a:t>buffer</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67ADDE"/>
                  </a:solidFill>
                  <a:latin typeface="Courier New"/>
                  <a:ea typeface="Courier New"/>
                  <a:cs typeface="Courier New"/>
                  <a:sym typeface="Courier New"/>
                </a:rPr>
                <a:t>int</a:t>
              </a:r>
              <a:r>
                <a:rPr b="1" sz="2400">
                  <a:solidFill>
                    <a:srgbClr val="E3E3E3"/>
                  </a:solidFill>
                  <a:latin typeface="Courier New"/>
                  <a:ea typeface="Courier New"/>
                  <a:cs typeface="Courier New"/>
                  <a:sym typeface="Courier New"/>
                </a:rPr>
                <a:t> </a:t>
              </a:r>
              <a:r>
                <a:rPr b="1" sz="2400">
                  <a:solidFill>
                    <a:srgbClr val="919191"/>
                  </a:solidFill>
                  <a:latin typeface="Courier New"/>
                  <a:ea typeface="Courier New"/>
                  <a:cs typeface="Courier New"/>
                  <a:sym typeface="Courier New"/>
                </a:rPr>
                <a:t>maxBytes</a:t>
              </a:r>
              <a:r>
                <a:rPr b="1" sz="2400">
                  <a:solidFill>
                    <a:srgbClr val="C1C1C1"/>
                  </a:solidFill>
                  <a:latin typeface="Courier New"/>
                  <a:ea typeface="Courier New"/>
                  <a:cs typeface="Courier New"/>
                  <a:sym typeface="Courier New"/>
                </a:rPr>
                <a:t>)</a:t>
              </a:r>
              <a:endParaRPr b="1" sz="24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400">
                  <a:solidFill>
                    <a:srgbClr val="C1C1C1"/>
                  </a:solidFill>
                  <a:latin typeface="Courier New"/>
                  <a:ea typeface="Courier New"/>
                  <a:cs typeface="Courier New"/>
                  <a:sym typeface="Courier New"/>
                </a:rPr>
                <a:t>{</a:t>
              </a:r>
              <a:endParaRPr b="1" sz="24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400">
                  <a:solidFill>
                    <a:srgbClr val="E3E3E3"/>
                  </a:solidFill>
                  <a:latin typeface="Courier New"/>
                  <a:ea typeface="Courier New"/>
                  <a:cs typeface="Courier New"/>
                  <a:sym typeface="Courier New"/>
                </a:rPr>
                <a:t>	</a:t>
              </a:r>
              <a:r>
                <a:rPr b="1" sz="2400">
                  <a:solidFill>
                    <a:srgbClr val="67ADDE"/>
                  </a:solidFill>
                  <a:latin typeface="Courier New"/>
                  <a:ea typeface="Courier New"/>
                  <a:cs typeface="Courier New"/>
                  <a:sym typeface="Courier New"/>
                </a:rPr>
                <a:t>int</a:t>
              </a:r>
              <a:r>
                <a:rPr b="1" sz="2400">
                  <a:solidFill>
                    <a:srgbClr val="E3E3E3"/>
                  </a:solidFill>
                  <a:latin typeface="Courier New"/>
                  <a:ea typeface="Courier New"/>
                  <a:cs typeface="Courier New"/>
                  <a:sym typeface="Courier New"/>
                </a:rPr>
                <a:t> </a:t>
              </a:r>
              <a:r>
                <a:rPr b="1" sz="2400">
                  <a:solidFill>
                    <a:srgbClr val="D2D2D2"/>
                  </a:solidFill>
                  <a:latin typeface="Courier New"/>
                  <a:ea typeface="Courier New"/>
                  <a:cs typeface="Courier New"/>
                  <a:sym typeface="Courier New"/>
                </a:rPr>
                <a:t>bytes</a:t>
              </a:r>
              <a:r>
                <a:rPr b="1" sz="2400">
                  <a:solidFill>
                    <a:srgbClr val="E3E3E3"/>
                  </a:solidFill>
                  <a:latin typeface="Courier New"/>
                  <a:ea typeface="Courier New"/>
                  <a:cs typeface="Courier New"/>
                  <a:sym typeface="Courier New"/>
                </a:rPr>
                <a:t> </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D2D2D2"/>
                  </a:solidFill>
                  <a:latin typeface="Courier New"/>
                  <a:ea typeface="Courier New"/>
                  <a:cs typeface="Courier New"/>
                  <a:sym typeface="Courier New"/>
                </a:rPr>
                <a:t>recv</a:t>
              </a:r>
              <a:r>
                <a:rPr b="1" sz="2400">
                  <a:solidFill>
                    <a:srgbClr val="C1C1C1"/>
                  </a:solidFill>
                  <a:latin typeface="Courier New"/>
                  <a:ea typeface="Courier New"/>
                  <a:cs typeface="Courier New"/>
                  <a:sym typeface="Courier New"/>
                </a:rPr>
                <a:t>(</a:t>
              </a:r>
              <a:r>
                <a:rPr b="1" sz="2400">
                  <a:solidFill>
                    <a:srgbClr val="919191"/>
                  </a:solidFill>
                  <a:latin typeface="Courier New"/>
                  <a:ea typeface="Courier New"/>
                  <a:cs typeface="Courier New"/>
                  <a:sym typeface="Courier New"/>
                </a:rPr>
                <a:t>sock</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919191"/>
                  </a:solidFill>
                  <a:latin typeface="Courier New"/>
                  <a:ea typeface="Courier New"/>
                  <a:cs typeface="Courier New"/>
                  <a:sym typeface="Courier New"/>
                </a:rPr>
                <a:t>buffer</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919191"/>
                  </a:solidFill>
                  <a:latin typeface="Courier New"/>
                  <a:ea typeface="Courier New"/>
                  <a:cs typeface="Courier New"/>
                  <a:sym typeface="Courier New"/>
                </a:rPr>
                <a:t>maxBytes</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C1D6B7"/>
                  </a:solidFill>
                  <a:latin typeface="Courier New"/>
                  <a:ea typeface="Courier New"/>
                  <a:cs typeface="Courier New"/>
                  <a:sym typeface="Courier New"/>
                </a:rPr>
                <a:t>0</a:t>
              </a:r>
              <a:r>
                <a:rPr b="1" sz="2400">
                  <a:solidFill>
                    <a:srgbClr val="C1C1C1"/>
                  </a:solidFill>
                  <a:latin typeface="Courier New"/>
                  <a:ea typeface="Courier New"/>
                  <a:cs typeface="Courier New"/>
                  <a:sym typeface="Courier New"/>
                </a:rPr>
                <a:t>);</a:t>
              </a:r>
              <a:endParaRPr b="1" sz="24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400">
                  <a:solidFill>
                    <a:srgbClr val="C1C1C1"/>
                  </a:solidFill>
                  <a:latin typeface="Courier New"/>
                  <a:ea typeface="Courier New"/>
                  <a:cs typeface="Courier New"/>
                  <a:sym typeface="Courier New"/>
                </a:rPr>
                <a:t>	if (bytes == SOCKET_ERROR)</a:t>
              </a:r>
              <a:endParaRPr b="1" sz="24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400">
                  <a:solidFill>
                    <a:srgbClr val="C1C1C1"/>
                  </a:solidFill>
                  <a:latin typeface="Courier New"/>
                  <a:ea typeface="Courier New"/>
                  <a:cs typeface="Courier New"/>
                  <a:sym typeface="Courier New"/>
                </a:rPr>
                <a:t>		return -1;</a:t>
              </a:r>
              <a:endParaRPr b="1" sz="24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400">
                  <a:solidFill>
                    <a:srgbClr val="E3E3E3"/>
                  </a:solidFill>
                  <a:latin typeface="Courier New"/>
                  <a:ea typeface="Courier New"/>
                  <a:cs typeface="Courier New"/>
                  <a:sym typeface="Courier New"/>
                </a:rPr>
                <a:t>	</a:t>
              </a:r>
              <a:r>
                <a:rPr b="1" sz="2400">
                  <a:solidFill>
                    <a:srgbClr val="67ADDE"/>
                  </a:solidFill>
                  <a:latin typeface="Courier New"/>
                  <a:ea typeface="Courier New"/>
                  <a:cs typeface="Courier New"/>
                  <a:sym typeface="Courier New"/>
                </a:rPr>
                <a:t>return</a:t>
              </a:r>
              <a:r>
                <a:rPr b="1" sz="2400">
                  <a:solidFill>
                    <a:srgbClr val="E3E3E3"/>
                  </a:solidFill>
                  <a:latin typeface="Courier New"/>
                  <a:ea typeface="Courier New"/>
                  <a:cs typeface="Courier New"/>
                  <a:sym typeface="Courier New"/>
                </a:rPr>
                <a:t> </a:t>
              </a:r>
              <a:r>
                <a:rPr b="1" sz="2400">
                  <a:solidFill>
                    <a:srgbClr val="D2D2D2"/>
                  </a:solidFill>
                  <a:latin typeface="Courier New"/>
                  <a:ea typeface="Courier New"/>
                  <a:cs typeface="Courier New"/>
                  <a:sym typeface="Courier New"/>
                </a:rPr>
                <a:t>bytes</a:t>
              </a:r>
              <a:r>
                <a:rPr b="1" sz="2400">
                  <a:solidFill>
                    <a:srgbClr val="C1C1C1"/>
                  </a:solidFill>
                  <a:latin typeface="Courier New"/>
                  <a:ea typeface="Courier New"/>
                  <a:cs typeface="Courier New"/>
                  <a:sym typeface="Courier New"/>
                </a:rPr>
                <a:t>;</a:t>
              </a:r>
              <a:endParaRPr b="1" sz="24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400">
                  <a:solidFill>
                    <a:srgbClr val="C1C1C1"/>
                  </a:solidFill>
                  <a:latin typeface="Courier New"/>
                  <a:ea typeface="Courier New"/>
                  <a:cs typeface="Courier New"/>
                  <a:sym typeface="Courier New"/>
                </a:rPr>
                <a:t>}</a:t>
              </a:r>
            </a:p>
          </p:txBody>
        </p:sp>
        <p:sp>
          <p:nvSpPr>
            <p:cNvPr id="135" name="Shape 135"/>
            <p:cNvSpPr/>
            <p:nvPr/>
          </p:nvSpPr>
          <p:spPr>
            <a:xfrm>
              <a:off x="14570" y="2771333"/>
              <a:ext cx="9259789" cy="284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l" defTabSz="457200">
                <a:defRPr sz="1800">
                  <a:solidFill>
                    <a:srgbClr val="000000"/>
                  </a:solidFill>
                  <a:effectLst/>
                </a:defRPr>
              </a:pPr>
              <a:r>
                <a:rPr b="1" sz="2400">
                  <a:solidFill>
                    <a:srgbClr val="67ADDE"/>
                  </a:solidFill>
                  <a:latin typeface="Courier New"/>
                  <a:ea typeface="Courier New"/>
                  <a:cs typeface="Courier New"/>
                  <a:sym typeface="Courier New"/>
                </a:rPr>
                <a:t>int</a:t>
              </a:r>
              <a:r>
                <a:rPr b="1" sz="2400">
                  <a:solidFill>
                    <a:srgbClr val="E3E3E3"/>
                  </a:solidFill>
                  <a:latin typeface="Courier New"/>
                  <a:ea typeface="Courier New"/>
                  <a:cs typeface="Courier New"/>
                  <a:sym typeface="Courier New"/>
                </a:rPr>
                <a:t> </a:t>
              </a:r>
              <a:r>
                <a:rPr b="1" sz="2400">
                  <a:solidFill>
                    <a:srgbClr val="D2D2D2"/>
                  </a:solidFill>
                  <a:latin typeface="Courier New"/>
                  <a:ea typeface="Courier New"/>
                  <a:cs typeface="Courier New"/>
                  <a:sym typeface="Courier New"/>
                </a:rPr>
                <a:t>SendTCP</a:t>
              </a:r>
              <a:r>
                <a:rPr b="1" sz="2400">
                  <a:solidFill>
                    <a:srgbClr val="C1C1C1"/>
                  </a:solidFill>
                  <a:latin typeface="Courier New"/>
                  <a:ea typeface="Courier New"/>
                  <a:cs typeface="Courier New"/>
                  <a:sym typeface="Courier New"/>
                </a:rPr>
                <a:t>(</a:t>
              </a:r>
              <a:r>
                <a:rPr b="1" sz="2400">
                  <a:solidFill>
                    <a:srgbClr val="5BD1BE"/>
                  </a:solidFill>
                  <a:latin typeface="Courier New"/>
                  <a:ea typeface="Courier New"/>
                  <a:cs typeface="Courier New"/>
                  <a:sym typeface="Courier New"/>
                </a:rPr>
                <a:t>SOCKET</a:t>
              </a:r>
              <a:r>
                <a:rPr b="1" sz="2400">
                  <a:solidFill>
                    <a:srgbClr val="E3E3E3"/>
                  </a:solidFill>
                  <a:latin typeface="Courier New"/>
                  <a:ea typeface="Courier New"/>
                  <a:cs typeface="Courier New"/>
                  <a:sym typeface="Courier New"/>
                </a:rPr>
                <a:t> </a:t>
              </a:r>
              <a:r>
                <a:rPr b="1" sz="2400">
                  <a:solidFill>
                    <a:srgbClr val="919191"/>
                  </a:solidFill>
                  <a:latin typeface="Courier New"/>
                  <a:ea typeface="Courier New"/>
                  <a:cs typeface="Courier New"/>
                  <a:sym typeface="Courier New"/>
                </a:rPr>
                <a:t>sock</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67ADDE"/>
                  </a:solidFill>
                  <a:latin typeface="Courier New"/>
                  <a:ea typeface="Courier New"/>
                  <a:cs typeface="Courier New"/>
                  <a:sym typeface="Courier New"/>
                </a:rPr>
                <a:t>char</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919191"/>
                  </a:solidFill>
                  <a:latin typeface="Courier New"/>
                  <a:ea typeface="Courier New"/>
                  <a:cs typeface="Courier New"/>
                  <a:sym typeface="Courier New"/>
                </a:rPr>
                <a:t>buffer</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67ADDE"/>
                  </a:solidFill>
                  <a:latin typeface="Courier New"/>
                  <a:ea typeface="Courier New"/>
                  <a:cs typeface="Courier New"/>
                  <a:sym typeface="Courier New"/>
                </a:rPr>
                <a:t>int</a:t>
              </a:r>
              <a:r>
                <a:rPr b="1" sz="2400">
                  <a:solidFill>
                    <a:srgbClr val="E3E3E3"/>
                  </a:solidFill>
                  <a:latin typeface="Courier New"/>
                  <a:ea typeface="Courier New"/>
                  <a:cs typeface="Courier New"/>
                  <a:sym typeface="Courier New"/>
                </a:rPr>
                <a:t> </a:t>
              </a:r>
              <a:r>
                <a:rPr b="1" sz="2400">
                  <a:solidFill>
                    <a:srgbClr val="919191"/>
                  </a:solidFill>
                  <a:latin typeface="Courier New"/>
                  <a:ea typeface="Courier New"/>
                  <a:cs typeface="Courier New"/>
                  <a:sym typeface="Courier New"/>
                </a:rPr>
                <a:t>bytes</a:t>
              </a:r>
              <a:r>
                <a:rPr b="1" sz="2400">
                  <a:solidFill>
                    <a:srgbClr val="C1C1C1"/>
                  </a:solidFill>
                  <a:latin typeface="Courier New"/>
                  <a:ea typeface="Courier New"/>
                  <a:cs typeface="Courier New"/>
                  <a:sym typeface="Courier New"/>
                </a:rPr>
                <a:t>)</a:t>
              </a:r>
              <a:endParaRPr b="1" sz="24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400">
                  <a:solidFill>
                    <a:srgbClr val="C1C1C1"/>
                  </a:solidFill>
                  <a:latin typeface="Courier New"/>
                  <a:ea typeface="Courier New"/>
                  <a:cs typeface="Courier New"/>
                  <a:sym typeface="Courier New"/>
                </a:rPr>
                <a:t>{</a:t>
              </a:r>
              <a:endParaRPr b="1" sz="24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400">
                  <a:solidFill>
                    <a:srgbClr val="E3E3E3"/>
                  </a:solidFill>
                  <a:latin typeface="Courier New"/>
                  <a:ea typeface="Courier New"/>
                  <a:cs typeface="Courier New"/>
                  <a:sym typeface="Courier New"/>
                </a:rPr>
                <a:t>	</a:t>
              </a:r>
              <a:r>
                <a:rPr b="1" sz="2400">
                  <a:solidFill>
                    <a:srgbClr val="67ADDE"/>
                  </a:solidFill>
                  <a:latin typeface="Courier New"/>
                  <a:ea typeface="Courier New"/>
                  <a:cs typeface="Courier New"/>
                  <a:sym typeface="Courier New"/>
                </a:rPr>
                <a:t>int</a:t>
              </a:r>
              <a:r>
                <a:rPr b="1" sz="2400">
                  <a:solidFill>
                    <a:srgbClr val="E3E3E3"/>
                  </a:solidFill>
                  <a:latin typeface="Courier New"/>
                  <a:ea typeface="Courier New"/>
                  <a:cs typeface="Courier New"/>
                  <a:sym typeface="Courier New"/>
                </a:rPr>
                <a:t> </a:t>
              </a:r>
              <a:r>
                <a:rPr b="1" sz="2400">
                  <a:solidFill>
                    <a:srgbClr val="D2D2D2"/>
                  </a:solidFill>
                  <a:latin typeface="Courier New"/>
                  <a:ea typeface="Courier New"/>
                  <a:cs typeface="Courier New"/>
                  <a:sym typeface="Courier New"/>
                </a:rPr>
                <a:t>result</a:t>
              </a:r>
              <a:r>
                <a:rPr b="1" sz="2400">
                  <a:solidFill>
                    <a:srgbClr val="E3E3E3"/>
                  </a:solidFill>
                  <a:latin typeface="Courier New"/>
                  <a:ea typeface="Courier New"/>
                  <a:cs typeface="Courier New"/>
                  <a:sym typeface="Courier New"/>
                </a:rPr>
                <a:t> </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D2D2D2"/>
                  </a:solidFill>
                  <a:latin typeface="Courier New"/>
                  <a:ea typeface="Courier New"/>
                  <a:cs typeface="Courier New"/>
                  <a:sym typeface="Courier New"/>
                </a:rPr>
                <a:t>send</a:t>
              </a:r>
              <a:r>
                <a:rPr b="1" sz="2400">
                  <a:solidFill>
                    <a:srgbClr val="C1C1C1"/>
                  </a:solidFill>
                  <a:latin typeface="Courier New"/>
                  <a:ea typeface="Courier New"/>
                  <a:cs typeface="Courier New"/>
                  <a:sym typeface="Courier New"/>
                </a:rPr>
                <a:t>(</a:t>
              </a:r>
              <a:r>
                <a:rPr b="1" sz="2400">
                  <a:solidFill>
                    <a:srgbClr val="919191"/>
                  </a:solidFill>
                  <a:latin typeface="Courier New"/>
                  <a:ea typeface="Courier New"/>
                  <a:cs typeface="Courier New"/>
                  <a:sym typeface="Courier New"/>
                </a:rPr>
                <a:t>sock</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919191"/>
                  </a:solidFill>
                  <a:latin typeface="Courier New"/>
                  <a:ea typeface="Courier New"/>
                  <a:cs typeface="Courier New"/>
                  <a:sym typeface="Courier New"/>
                </a:rPr>
                <a:t>buffer</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919191"/>
                  </a:solidFill>
                  <a:latin typeface="Courier New"/>
                  <a:ea typeface="Courier New"/>
                  <a:cs typeface="Courier New"/>
                  <a:sym typeface="Courier New"/>
                </a:rPr>
                <a:t>bytes</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C1D6B7"/>
                  </a:solidFill>
                  <a:latin typeface="Courier New"/>
                  <a:ea typeface="Courier New"/>
                  <a:cs typeface="Courier New"/>
                  <a:sym typeface="Courier New"/>
                </a:rPr>
                <a:t>0</a:t>
              </a:r>
              <a:r>
                <a:rPr b="1" sz="2400">
                  <a:solidFill>
                    <a:srgbClr val="C1C1C1"/>
                  </a:solidFill>
                  <a:latin typeface="Courier New"/>
                  <a:ea typeface="Courier New"/>
                  <a:cs typeface="Courier New"/>
                  <a:sym typeface="Courier New"/>
                </a:rPr>
                <a:t>);</a:t>
              </a:r>
              <a:endParaRPr b="1" sz="24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400">
                  <a:solidFill>
                    <a:srgbClr val="E3E3E3"/>
                  </a:solidFill>
                  <a:latin typeface="Courier New"/>
                  <a:ea typeface="Courier New"/>
                  <a:cs typeface="Courier New"/>
                  <a:sym typeface="Courier New"/>
                </a:rPr>
                <a:t>	</a:t>
              </a:r>
              <a:r>
                <a:rPr b="1" sz="2400">
                  <a:solidFill>
                    <a:srgbClr val="67ADDE"/>
                  </a:solidFill>
                  <a:latin typeface="Courier New"/>
                  <a:ea typeface="Courier New"/>
                  <a:cs typeface="Courier New"/>
                  <a:sym typeface="Courier New"/>
                </a:rPr>
                <a:t>if</a:t>
              </a:r>
              <a:r>
                <a:rPr b="1" sz="2400">
                  <a:solidFill>
                    <a:srgbClr val="E3E3E3"/>
                  </a:solidFill>
                  <a:latin typeface="Courier New"/>
                  <a:ea typeface="Courier New"/>
                  <a:cs typeface="Courier New"/>
                  <a:sym typeface="Courier New"/>
                </a:rPr>
                <a:t> </a:t>
              </a:r>
              <a:r>
                <a:rPr b="1" sz="2400">
                  <a:solidFill>
                    <a:srgbClr val="C1C1C1"/>
                  </a:solidFill>
                  <a:latin typeface="Courier New"/>
                  <a:ea typeface="Courier New"/>
                  <a:cs typeface="Courier New"/>
                  <a:sym typeface="Courier New"/>
                </a:rPr>
                <a:t>(</a:t>
              </a:r>
              <a:r>
                <a:rPr b="1" sz="2400">
                  <a:solidFill>
                    <a:srgbClr val="D2D2D2"/>
                  </a:solidFill>
                  <a:latin typeface="Courier New"/>
                  <a:ea typeface="Courier New"/>
                  <a:cs typeface="Courier New"/>
                  <a:sym typeface="Courier New"/>
                </a:rPr>
                <a:t>result</a:t>
              </a:r>
              <a:r>
                <a:rPr b="1" sz="2400">
                  <a:solidFill>
                    <a:srgbClr val="E3E3E3"/>
                  </a:solidFill>
                  <a:latin typeface="Courier New"/>
                  <a:ea typeface="Courier New"/>
                  <a:cs typeface="Courier New"/>
                  <a:sym typeface="Courier New"/>
                </a:rPr>
                <a:t> </a:t>
              </a:r>
              <a:r>
                <a:rPr b="1" sz="2400">
                  <a:solidFill>
                    <a:srgbClr val="C1C1C1"/>
                  </a:solidFill>
                  <a:latin typeface="Courier New"/>
                  <a:ea typeface="Courier New"/>
                  <a:cs typeface="Courier New"/>
                  <a:sym typeface="Courier New"/>
                </a:rPr>
                <a:t>==</a:t>
              </a:r>
              <a:r>
                <a:rPr b="1" sz="2400">
                  <a:solidFill>
                    <a:srgbClr val="E3E3E3"/>
                  </a:solidFill>
                  <a:latin typeface="Courier New"/>
                  <a:ea typeface="Courier New"/>
                  <a:cs typeface="Courier New"/>
                  <a:sym typeface="Courier New"/>
                </a:rPr>
                <a:t> </a:t>
              </a:r>
              <a:r>
                <a:rPr b="1" sz="2400">
                  <a:solidFill>
                    <a:srgbClr val="CB7DD0"/>
                  </a:solidFill>
                  <a:latin typeface="Courier New"/>
                  <a:ea typeface="Courier New"/>
                  <a:cs typeface="Courier New"/>
                  <a:sym typeface="Courier New"/>
                </a:rPr>
                <a:t>SOCKET_ERROR</a:t>
              </a:r>
              <a:r>
                <a:rPr b="1" sz="2400">
                  <a:solidFill>
                    <a:srgbClr val="C1C1C1"/>
                  </a:solidFill>
                  <a:latin typeface="Courier New"/>
                  <a:ea typeface="Courier New"/>
                  <a:cs typeface="Courier New"/>
                  <a:sym typeface="Courier New"/>
                </a:rPr>
                <a:t>)</a:t>
              </a:r>
              <a:endParaRPr b="1" sz="24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400">
                  <a:solidFill>
                    <a:srgbClr val="E3E3E3"/>
                  </a:solidFill>
                  <a:latin typeface="Courier New"/>
                  <a:ea typeface="Courier New"/>
                  <a:cs typeface="Courier New"/>
                  <a:sym typeface="Courier New"/>
                </a:rPr>
                <a:t>		</a:t>
              </a:r>
              <a:r>
                <a:rPr b="1" sz="2400">
                  <a:solidFill>
                    <a:srgbClr val="67ADDE"/>
                  </a:solidFill>
                  <a:latin typeface="Courier New"/>
                  <a:ea typeface="Courier New"/>
                  <a:cs typeface="Courier New"/>
                  <a:sym typeface="Courier New"/>
                </a:rPr>
                <a:t>return</a:t>
              </a:r>
              <a:r>
                <a:rPr b="1" sz="2400">
                  <a:solidFill>
                    <a:srgbClr val="E3E3E3"/>
                  </a:solidFill>
                  <a:latin typeface="Courier New"/>
                  <a:ea typeface="Courier New"/>
                  <a:cs typeface="Courier New"/>
                  <a:sym typeface="Courier New"/>
                </a:rPr>
                <a:t> </a:t>
              </a:r>
              <a:r>
                <a:rPr b="1" sz="2400">
                  <a:solidFill>
                    <a:srgbClr val="C1C1C1"/>
                  </a:solidFill>
                  <a:latin typeface="Courier New"/>
                  <a:ea typeface="Courier New"/>
                  <a:cs typeface="Courier New"/>
                  <a:sym typeface="Courier New"/>
                </a:rPr>
                <a:t>-</a:t>
              </a:r>
              <a:r>
                <a:rPr b="1" sz="2400">
                  <a:solidFill>
                    <a:srgbClr val="C1D6B7"/>
                  </a:solidFill>
                  <a:latin typeface="Courier New"/>
                  <a:ea typeface="Courier New"/>
                  <a:cs typeface="Courier New"/>
                  <a:sym typeface="Courier New"/>
                </a:rPr>
                <a:t>1</a:t>
              </a:r>
              <a:r>
                <a:rPr b="1" sz="2400">
                  <a:solidFill>
                    <a:srgbClr val="C1C1C1"/>
                  </a:solidFill>
                  <a:latin typeface="Courier New"/>
                  <a:ea typeface="Courier New"/>
                  <a:cs typeface="Courier New"/>
                  <a:sym typeface="Courier New"/>
                </a:rPr>
                <a:t>;</a:t>
              </a:r>
              <a:endParaRPr b="1" sz="24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400">
                  <a:solidFill>
                    <a:srgbClr val="E3E3E3"/>
                  </a:solidFill>
                  <a:latin typeface="Courier New"/>
                  <a:ea typeface="Courier New"/>
                  <a:cs typeface="Courier New"/>
                  <a:sym typeface="Courier New"/>
                </a:rPr>
                <a:t>	</a:t>
              </a:r>
              <a:r>
                <a:rPr b="1" sz="2400">
                  <a:solidFill>
                    <a:srgbClr val="67ADDE"/>
                  </a:solidFill>
                  <a:latin typeface="Courier New"/>
                  <a:ea typeface="Courier New"/>
                  <a:cs typeface="Courier New"/>
                  <a:sym typeface="Courier New"/>
                </a:rPr>
                <a:t>else</a:t>
              </a:r>
              <a:endParaRPr b="1" sz="24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400">
                  <a:solidFill>
                    <a:srgbClr val="E3E3E3"/>
                  </a:solidFill>
                  <a:latin typeface="Courier New"/>
                  <a:ea typeface="Courier New"/>
                  <a:cs typeface="Courier New"/>
                  <a:sym typeface="Courier New"/>
                </a:rPr>
                <a:t>		</a:t>
              </a:r>
              <a:r>
                <a:rPr b="1" sz="2400">
                  <a:solidFill>
                    <a:srgbClr val="67ADDE"/>
                  </a:solidFill>
                  <a:latin typeface="Courier New"/>
                  <a:ea typeface="Courier New"/>
                  <a:cs typeface="Courier New"/>
                  <a:sym typeface="Courier New"/>
                </a:rPr>
                <a:t>return</a:t>
              </a:r>
              <a:r>
                <a:rPr b="1" sz="2400">
                  <a:solidFill>
                    <a:srgbClr val="E3E3E3"/>
                  </a:solidFill>
                  <a:latin typeface="Courier New"/>
                  <a:ea typeface="Courier New"/>
                  <a:cs typeface="Courier New"/>
                  <a:sym typeface="Courier New"/>
                </a:rPr>
                <a:t> </a:t>
              </a:r>
              <a:r>
                <a:rPr b="1" sz="2400">
                  <a:solidFill>
                    <a:srgbClr val="D2D2D2"/>
                  </a:solidFill>
                  <a:latin typeface="Courier New"/>
                  <a:ea typeface="Courier New"/>
                  <a:cs typeface="Courier New"/>
                  <a:sym typeface="Courier New"/>
                </a:rPr>
                <a:t>result</a:t>
              </a:r>
              <a:r>
                <a:rPr b="1" sz="2400">
                  <a:solidFill>
                    <a:srgbClr val="C1C1C1"/>
                  </a:solidFill>
                  <a:latin typeface="Courier New"/>
                  <a:ea typeface="Courier New"/>
                  <a:cs typeface="Courier New"/>
                  <a:sym typeface="Courier New"/>
                </a:rPr>
                <a:t>;</a:t>
              </a:r>
              <a:endParaRPr b="1" sz="24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400">
                  <a:solidFill>
                    <a:srgbClr val="C1C1C1"/>
                  </a:solidFill>
                  <a:latin typeface="Courier New"/>
                  <a:ea typeface="Courier New"/>
                  <a:cs typeface="Courier New"/>
                  <a:sym typeface="Courier New"/>
                </a:rPr>
                <a:t>}</a:t>
              </a:r>
            </a:p>
          </p:txBody>
        </p:sp>
      </p:grpSp>
      <p:grpSp>
        <p:nvGrpSpPr>
          <p:cNvPr id="144" name="Group 144"/>
          <p:cNvGrpSpPr/>
          <p:nvPr/>
        </p:nvGrpSpPr>
        <p:grpSpPr>
          <a:xfrm>
            <a:off x="4242032" y="2499792"/>
            <a:ext cx="8603302" cy="3755898"/>
            <a:chOff x="0" y="-50799"/>
            <a:chExt cx="8603300" cy="3755896"/>
          </a:xfrm>
        </p:grpSpPr>
        <p:pic>
          <p:nvPicPr>
            <p:cNvPr id="137" name=""/>
            <p:cNvPicPr/>
            <p:nvPr/>
          </p:nvPicPr>
          <p:blipFill>
            <a:blip r:embed="rId3">
              <a:extLst/>
            </a:blip>
            <a:stretch>
              <a:fillRect/>
            </a:stretch>
          </p:blipFill>
          <p:spPr>
            <a:xfrm>
              <a:off x="874757" y="-50800"/>
              <a:ext cx="1371601" cy="917134"/>
            </a:xfrm>
            <a:prstGeom prst="rect">
              <a:avLst/>
            </a:prstGeom>
            <a:effectLst>
              <a:outerShdw sx="100000" sy="100000" kx="0" ky="0" algn="b" rotWithShape="0" blurRad="50800" dist="25400" dir="5400000">
                <a:srgbClr val="000000">
                  <a:alpha val="50000"/>
                </a:srgbClr>
              </a:outerShdw>
            </a:effectLst>
          </p:spPr>
        </p:pic>
        <p:pic>
          <p:nvPicPr>
            <p:cNvPr id="138" name=""/>
            <p:cNvPicPr/>
            <p:nvPr/>
          </p:nvPicPr>
          <p:blipFill>
            <a:blip r:embed="rId4">
              <a:extLst/>
            </a:blip>
            <a:stretch>
              <a:fillRect/>
            </a:stretch>
          </p:blipFill>
          <p:spPr>
            <a:xfrm>
              <a:off x="316526" y="2787963"/>
              <a:ext cx="1371601" cy="917134"/>
            </a:xfrm>
            <a:prstGeom prst="rect">
              <a:avLst/>
            </a:prstGeom>
            <a:effectLst>
              <a:outerShdw sx="100000" sy="100000" kx="0" ky="0" algn="b" rotWithShape="0" blurRad="50800" dist="25400" dir="5400000">
                <a:srgbClr val="000000">
                  <a:alpha val="50000"/>
                </a:srgbClr>
              </a:outerShdw>
            </a:effectLst>
          </p:spPr>
        </p:pic>
        <p:sp>
          <p:nvSpPr>
            <p:cNvPr id="139" name="Shape 139"/>
            <p:cNvSpPr/>
            <p:nvPr/>
          </p:nvSpPr>
          <p:spPr>
            <a:xfrm>
              <a:off x="0" y="1663667"/>
              <a:ext cx="8603301" cy="11209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0" algn="r">
                <a:defRPr sz="1800">
                  <a:solidFill>
                    <a:srgbClr val="000000"/>
                  </a:solidFill>
                  <a:effectLst/>
                </a:defRPr>
              </a:pPr>
              <a:r>
                <a:rPr sz="3100">
                  <a:solidFill>
                    <a:srgbClr val="D41D03"/>
                  </a:solidFill>
                  <a:effectLst>
                    <a:outerShdw sx="100000" sy="100000" kx="0" ky="0" algn="b" rotWithShape="0" blurRad="50800" dist="25400" dir="5400000">
                      <a:srgbClr val="000000"/>
                    </a:outerShdw>
                  </a:effectLst>
                </a:rPr>
                <a:t>Always the result from an </a:t>
              </a:r>
              <a:r>
                <a:rPr b="1" sz="3100">
                  <a:solidFill>
                    <a:srgbClr val="D41D03"/>
                  </a:solidFill>
                  <a:effectLst>
                    <a:outerShdw sx="100000" sy="100000" kx="0" ky="0" algn="b" rotWithShape="0" blurRad="50800" dist="25400" dir="5400000">
                      <a:srgbClr val="000000"/>
                    </a:outerShdw>
                  </a:effectLst>
                  <a:latin typeface="Courier New"/>
                  <a:ea typeface="Courier New"/>
                  <a:cs typeface="Courier New"/>
                  <a:sym typeface="Courier New"/>
                </a:rPr>
                <a:t>accept()</a:t>
              </a:r>
              <a:r>
                <a:rPr sz="3100">
                  <a:solidFill>
                    <a:srgbClr val="D41D03"/>
                  </a:solidFill>
                  <a:effectLst>
                    <a:outerShdw sx="100000" sy="100000" kx="0" ky="0" algn="b" rotWithShape="0" blurRad="50800" dist="25400" dir="5400000">
                      <a:srgbClr val="000000"/>
                    </a:outerShdw>
                  </a:effectLst>
                </a:rPr>
                <a:t>, </a:t>
              </a:r>
              <a:r>
                <a:rPr i="1" sz="3100">
                  <a:solidFill>
                    <a:srgbClr val="D41D03"/>
                  </a:solidFill>
                  <a:effectLst>
                    <a:outerShdw sx="100000" sy="100000" kx="0" ky="0" algn="b" rotWithShape="0" blurRad="50800" dist="25400" dir="5400000">
                      <a:srgbClr val="000000"/>
                    </a:outerShdw>
                  </a:effectLst>
                </a:rPr>
                <a:t>never </a:t>
              </a:r>
              <a:r>
                <a:rPr sz="3100">
                  <a:solidFill>
                    <a:srgbClr val="D41D03"/>
                  </a:solidFill>
                  <a:effectLst>
                    <a:outerShdw sx="100000" sy="100000" kx="0" ky="0" algn="b" rotWithShape="0" blurRad="50800" dist="25400" dir="5400000">
                      <a:srgbClr val="000000"/>
                    </a:outerShdw>
                  </a:effectLst>
                </a:rPr>
                <a:t>your </a:t>
              </a:r>
              <a:r>
                <a:rPr b="1" sz="3100">
                  <a:solidFill>
                    <a:srgbClr val="D41D03"/>
                  </a:solidFill>
                  <a:effectLst>
                    <a:outerShdw sx="100000" sy="100000" kx="0" ky="0" algn="b" rotWithShape="0" blurRad="50800" dist="25400" dir="5400000">
                      <a:srgbClr val="000000"/>
                    </a:outerShdw>
                  </a:effectLst>
                  <a:latin typeface="Courier New"/>
                  <a:ea typeface="Courier New"/>
                  <a:cs typeface="Courier New"/>
                  <a:sym typeface="Courier New"/>
                </a:rPr>
                <a:t>listen()</a:t>
              </a:r>
              <a:r>
                <a:rPr sz="3100">
                  <a:solidFill>
                    <a:srgbClr val="D41D03"/>
                  </a:solidFill>
                  <a:effectLst>
                    <a:outerShdw sx="100000" sy="100000" kx="0" ky="0" algn="b" rotWithShape="0" blurRad="50800" dist="25400" dir="5400000">
                      <a:srgbClr val="000000"/>
                    </a:outerShdw>
                  </a:effectLst>
                </a:rPr>
                <a:t> socket! [</a:t>
              </a:r>
              <a:r>
                <a:rPr b="1" sz="3100">
                  <a:solidFill>
                    <a:srgbClr val="D41D03"/>
                  </a:solidFill>
                  <a:effectLst>
                    <a:outerShdw sx="100000" sy="100000" kx="0" ky="0" algn="b" rotWithShape="0" blurRad="50800" dist="25400" dir="5400000">
                      <a:srgbClr val="000000"/>
                    </a:outerShdw>
                  </a:effectLst>
                  <a:latin typeface="Courier New"/>
                  <a:ea typeface="Courier New"/>
                  <a:cs typeface="Courier New"/>
                  <a:sym typeface="Courier New"/>
                </a:rPr>
                <a:t>WSAENOTCONN</a:t>
              </a:r>
              <a:r>
                <a:rPr sz="3100">
                  <a:solidFill>
                    <a:srgbClr val="D41D03"/>
                  </a:solidFill>
                  <a:effectLst>
                    <a:outerShdw sx="100000" sy="100000" kx="0" ky="0" algn="b" rotWithShape="0" blurRad="50800" dist="25400" dir="5400000">
                      <a:srgbClr val="000000"/>
                    </a:outerShdw>
                  </a:effectLst>
                </a:rPr>
                <a:t>]</a:t>
              </a:r>
            </a:p>
          </p:txBody>
        </p:sp>
        <p:pic>
          <p:nvPicPr>
            <p:cNvPr id="140" name=""/>
            <p:cNvPicPr/>
            <p:nvPr/>
          </p:nvPicPr>
          <p:blipFill>
            <a:blip r:embed="rId5">
              <a:extLst/>
            </a:blip>
            <a:stretch>
              <a:fillRect/>
            </a:stretch>
          </p:blipFill>
          <p:spPr>
            <a:xfrm rot="16200000">
              <a:off x="887683" y="869346"/>
              <a:ext cx="1098322" cy="352235"/>
            </a:xfrm>
            <a:prstGeom prst="rect">
              <a:avLst/>
            </a:prstGeom>
            <a:effectLst/>
          </p:spPr>
        </p:pic>
        <p:pic>
          <p:nvPicPr>
            <p:cNvPr id="142" name=""/>
            <p:cNvPicPr/>
            <p:nvPr/>
          </p:nvPicPr>
          <p:blipFill>
            <a:blip r:embed="rId6">
              <a:extLst/>
            </a:blip>
            <a:stretch>
              <a:fillRect/>
            </a:stretch>
          </p:blipFill>
          <p:spPr>
            <a:xfrm rot="7370779">
              <a:off x="548452" y="2595250"/>
              <a:ext cx="1117681" cy="352234"/>
            </a:xfrm>
            <a:prstGeom prst="rect">
              <a:avLst/>
            </a:prstGeom>
            <a:effectLst/>
          </p:spPr>
        </p:pic>
      </p:gr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2" grpId="1" fill="hold">
                                  <p:stCondLst>
                                    <p:cond delay="0"/>
                                  </p:stCondLst>
                                  <p:iterate type="el" backwards="0">
                                    <p:tmAbs val="0"/>
                                  </p:iterate>
                                  <p:childTnLst>
                                    <p:set>
                                      <p:cBhvr>
                                        <p:cTn id="6" fill="hold"/>
                                        <p:tgtEl>
                                          <p:spTgt spid="144"/>
                                        </p:tgtEl>
                                        <p:attrNameLst>
                                          <p:attrName>style.visibility</p:attrName>
                                        </p:attrNameLst>
                                      </p:cBhvr>
                                      <p:to>
                                        <p:strVal val="visible"/>
                                      </p:to>
                                    </p:set>
                                    <p:anim calcmode="lin" valueType="num">
                                      <p:cBhvr>
                                        <p:cTn id="7" dur="1250" fill="hold"/>
                                        <p:tgtEl>
                                          <p:spTgt spid="144"/>
                                        </p:tgtEl>
                                        <p:attrNameLst>
                                          <p:attrName>ppt_x</p:attrName>
                                        </p:attrNameLst>
                                      </p:cBhvr>
                                      <p:tavLst>
                                        <p:tav tm="0">
                                          <p:val>
                                            <p:strVal val="0-#ppt_w/2"/>
                                          </p:val>
                                        </p:tav>
                                        <p:tav tm="100000">
                                          <p:val>
                                            <p:strVal val="#ppt_x"/>
                                          </p:val>
                                        </p:tav>
                                      </p:tavLst>
                                    </p:anim>
                                    <p:anim calcmode="lin" valueType="num">
                                      <p:cBhvr>
                                        <p:cTn id="8" dur="125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4"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lvl1pPr>
              <a:defRPr>
                <a:latin typeface="Courier New"/>
                <a:ea typeface="Courier New"/>
                <a:cs typeface="Courier New"/>
                <a:sym typeface="Courier New"/>
              </a:defRPr>
            </a:lvl1p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select()</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Closure</a:t>
            </a:r>
          </a:p>
        </p:txBody>
      </p:sp>
      <p:sp>
        <p:nvSpPr>
          <p:cNvPr id="153" name="Shape 153"/>
          <p:cNvSpPr/>
          <p:nvPr/>
        </p:nvSpPr>
        <p:spPr>
          <a:xfrm>
            <a:off x="1933475" y="3695700"/>
            <a:ext cx="913785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3200">
                <a:solidFill>
                  <a:srgbClr val="67ADDE"/>
                </a:solidFill>
                <a:latin typeface="Courier New"/>
                <a:ea typeface="Courier New"/>
                <a:cs typeface="Courier New"/>
                <a:sym typeface="Courier New"/>
              </a:rPr>
              <a:t>void</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Close</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SOCKET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sock, </a:t>
            </a:r>
            <a:r>
              <a:rPr b="1" sz="3200">
                <a:solidFill>
                  <a:srgbClr val="67D3BD"/>
                </a:solidFill>
                <a:latin typeface="Courier New"/>
                <a:ea typeface="Courier New"/>
                <a:cs typeface="Courier New"/>
                <a:sym typeface="Courier New"/>
              </a:rPr>
              <a:t>boolean</a:t>
            </a:r>
            <a:r>
              <a:rPr b="1" sz="3200">
                <a:solidFill>
                  <a:srgbClr val="919191"/>
                </a:solidFill>
                <a:latin typeface="Courier New"/>
                <a:ea typeface="Courier New"/>
                <a:cs typeface="Courier New"/>
                <a:sym typeface="Courier New"/>
              </a:rPr>
              <a:t> now</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endParaRPr b="1" sz="32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if (</a:t>
            </a:r>
            <a:r>
              <a:rPr b="1" sz="3200">
                <a:solidFill>
                  <a:srgbClr val="949494"/>
                </a:solidFill>
                <a:latin typeface="Courier New"/>
                <a:ea typeface="Courier New"/>
                <a:cs typeface="Courier New"/>
                <a:sym typeface="Courier New"/>
              </a:rPr>
              <a:t>now</a:t>
            </a:r>
            <a:r>
              <a:rPr b="1" sz="3200">
                <a:solidFill>
                  <a:srgbClr val="D2D2D2"/>
                </a:solidFill>
                <a:latin typeface="Courier New"/>
                <a:ea typeface="Courier New"/>
                <a:cs typeface="Courier New"/>
                <a:sym typeface="Courier New"/>
              </a:rPr>
              <a:t>)</a:t>
            </a:r>
            <a:endParaRPr b="1" sz="3200">
              <a:solidFill>
                <a:srgbClr val="D2D2D2"/>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D2D2D2"/>
                </a:solidFill>
                <a:latin typeface="Courier New"/>
                <a:ea typeface="Courier New"/>
                <a:cs typeface="Courier New"/>
                <a:sym typeface="Courier New"/>
              </a:rPr>
              <a:t>		closesocket(</a:t>
            </a:r>
            <a:r>
              <a:rPr b="1" sz="3200">
                <a:solidFill>
                  <a:srgbClr val="919191"/>
                </a:solidFill>
                <a:latin typeface="Courier New"/>
                <a:ea typeface="Courier New"/>
                <a:cs typeface="Courier New"/>
                <a:sym typeface="Courier New"/>
              </a:rPr>
              <a:t>sock</a:t>
            </a:r>
            <a:r>
              <a:rPr b="1" sz="3200">
                <a:solidFill>
                  <a:srgbClr val="D2D2D2"/>
                </a:solidFill>
                <a:latin typeface="Courier New"/>
                <a:ea typeface="Courier New"/>
                <a:cs typeface="Courier New"/>
                <a:sym typeface="Courier New"/>
              </a:rPr>
              <a:t>);</a:t>
            </a:r>
            <a:endParaRPr b="1" sz="3200">
              <a:solidFill>
                <a:srgbClr val="D2D2D2"/>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D2D2D2"/>
                </a:solidFill>
                <a:latin typeface="Courier New"/>
                <a:ea typeface="Courier New"/>
                <a:cs typeface="Courier New"/>
                <a:sym typeface="Courier New"/>
              </a:rPr>
              <a:t>	else</a:t>
            </a:r>
            <a:endParaRPr b="1" sz="3200">
              <a:solidFill>
                <a:srgbClr val="D2D2D2"/>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D2D2D2"/>
                </a:solidFill>
                <a:latin typeface="Courier New"/>
                <a:ea typeface="Courier New"/>
                <a:cs typeface="Courier New"/>
                <a:sym typeface="Courier New"/>
              </a:rPr>
              <a:t>		shutdown(</a:t>
            </a:r>
            <a:r>
              <a:rPr b="1" sz="3200">
                <a:solidFill>
                  <a:srgbClr val="919191"/>
                </a:solidFill>
                <a:latin typeface="Courier New"/>
                <a:ea typeface="Courier New"/>
                <a:cs typeface="Courier New"/>
                <a:sym typeface="Courier New"/>
              </a:rPr>
              <a:t>sock</a:t>
            </a:r>
            <a:r>
              <a:rPr b="1" sz="3200">
                <a:solidFill>
                  <a:srgbClr val="D2D2D2"/>
                </a:solidFill>
                <a:latin typeface="Courier New"/>
                <a:ea typeface="Courier New"/>
                <a:cs typeface="Courier New"/>
                <a:sym typeface="Courier New"/>
              </a:rPr>
              <a:t>, </a:t>
            </a:r>
            <a:r>
              <a:rPr b="1" sz="3200">
                <a:solidFill>
                  <a:srgbClr val="C878CF"/>
                </a:solidFill>
                <a:latin typeface="Courier New"/>
                <a:ea typeface="Courier New"/>
                <a:cs typeface="Courier New"/>
                <a:sym typeface="Courier New"/>
              </a:rPr>
              <a:t>SD_SEND</a:t>
            </a:r>
            <a:r>
              <a:rPr b="1" sz="3200">
                <a:solidFill>
                  <a:srgbClr val="D2D2D2"/>
                </a:solidFill>
                <a:latin typeface="Courier New"/>
                <a:ea typeface="Courier New"/>
                <a:cs typeface="Courier New"/>
                <a:sym typeface="Courier New"/>
              </a:rPr>
              <a: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lvl="0">
              <a:defRPr b="0" sz="1800">
                <a:solidFill>
                  <a:srgbClr val="000000"/>
                </a:solidFill>
                <a:effectLst/>
              </a:defRPr>
            </a:pPr>
            <a:r>
              <a:rPr b="1" sz="6400">
                <a:solidFill>
                  <a:srgbClr val="619AE3"/>
                </a:solidFill>
                <a:effectLst>
                  <a:outerShdw sx="100000" sy="100000" kx="0" ky="0" algn="b" rotWithShape="0" blurRad="50800" dist="25400" dir="5400000">
                    <a:srgbClr val="000000"/>
                  </a:outerShdw>
                </a:effectLst>
              </a:rPr>
              <a:t>Server’s</a:t>
            </a:r>
            <a:r>
              <a:rPr b="1" sz="6400">
                <a:solidFill>
                  <a:srgbClr val="FFFFFF"/>
                </a:solidFill>
                <a:effectLst>
                  <a:outerShdw sx="100000" sy="100000" kx="0" ky="0" algn="b" rotWithShape="0" blurRad="50800" dist="25400" dir="5400000">
                    <a:srgbClr val="000000"/>
                  </a:outerShdw>
                </a:effectLst>
              </a:rPr>
              <a:t> sequence of calls</a:t>
            </a:r>
          </a:p>
        </p:txBody>
      </p:sp>
      <p:sp>
        <p:nvSpPr>
          <p:cNvPr id="158" name="Shape 158"/>
          <p:cNvSpPr/>
          <p:nvPr>
            <p:ph type="body" idx="1"/>
          </p:nvPr>
        </p:nvSpPr>
        <p:spPr>
          <a:prstGeom prst="rect">
            <a:avLst/>
          </a:prstGeom>
        </p:spPr>
        <p:txBody>
          <a:bodyPr/>
          <a:lstStyle/>
          <a:p>
            <a:pPr lvl="0" marL="223520" indent="-223520" defTabSz="321310">
              <a:spcBef>
                <a:spcPts val="2300"/>
              </a:spcBef>
              <a:defRPr sz="1800">
                <a:solidFill>
                  <a:srgbClr val="000000"/>
                </a:solidFill>
                <a:effectLst/>
              </a:defRPr>
            </a:pPr>
            <a:r>
              <a:rPr sz="1870">
                <a:solidFill>
                  <a:srgbClr val="EBEBEB"/>
                </a:solidFill>
                <a:effectLst>
                  <a:outerShdw sx="100000" sy="100000" kx="0" ky="0" algn="b" rotWithShape="0" blurRad="27940" dist="13970" dir="5400000">
                    <a:srgbClr val="000000"/>
                  </a:outerShdw>
                </a:effectLst>
              </a:rPr>
              <a:t>Initialize</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sz="1870">
                <a:solidFill>
                  <a:srgbClr val="EBEBEB"/>
                </a:solidFill>
                <a:effectLst>
                  <a:outerShdw sx="100000" sy="100000" kx="0" ky="0" algn="b" rotWithShape="0" blurRad="27940" dist="13970" dir="5400000">
                    <a:srgbClr val="000000"/>
                  </a:outerShdw>
                </a:effectLst>
              </a:rPr>
              <a:t>Make a socket</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sz="1870">
                <a:solidFill>
                  <a:srgbClr val="EBEBEB"/>
                </a:solidFill>
                <a:effectLst>
                  <a:outerShdw sx="100000" sy="100000" kx="0" ky="0" algn="b" rotWithShape="0" blurRad="27940" dist="13970" dir="5400000">
                    <a:srgbClr val="000000"/>
                  </a:outerShdw>
                </a:effectLst>
              </a:rPr>
              <a:t>Make a local address</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b="1" sz="1870">
                <a:solidFill>
                  <a:srgbClr val="EBEBEB"/>
                </a:solidFill>
                <a:effectLst>
                  <a:outerShdw sx="100000" sy="100000" kx="0" ky="0" algn="b" rotWithShape="0" blurRad="27940" dist="13970" dir="5400000">
                    <a:srgbClr val="000000"/>
                  </a:outerShdw>
                </a:effectLst>
                <a:latin typeface="Courier New"/>
                <a:ea typeface="Courier New"/>
                <a:cs typeface="Courier New"/>
                <a:sym typeface="Courier New"/>
              </a:rPr>
              <a:t>bind()</a:t>
            </a:r>
            <a:r>
              <a:rPr sz="1870">
                <a:solidFill>
                  <a:srgbClr val="EBEBEB"/>
                </a:solidFill>
                <a:effectLst>
                  <a:outerShdw sx="100000" sy="100000" kx="0" ky="0" algn="b" rotWithShape="0" blurRad="27940" dist="13970" dir="5400000">
                    <a:srgbClr val="000000"/>
                  </a:outerShdw>
                </a:effectLst>
              </a:rPr>
              <a:t> the socket to the address</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b="1" sz="1870">
                <a:solidFill>
                  <a:srgbClr val="EBEBEB"/>
                </a:solidFill>
                <a:effectLst>
                  <a:outerShdw sx="100000" sy="100000" kx="0" ky="0" algn="b" rotWithShape="0" blurRad="27940" dist="13970" dir="5400000">
                    <a:srgbClr val="000000"/>
                  </a:outerShdw>
                </a:effectLst>
                <a:latin typeface="Courier New"/>
                <a:ea typeface="Courier New"/>
                <a:cs typeface="Courier New"/>
                <a:sym typeface="Courier New"/>
              </a:rPr>
              <a:t>listen()</a:t>
            </a:r>
            <a:r>
              <a:rPr sz="1870">
                <a:solidFill>
                  <a:srgbClr val="EBEBEB"/>
                </a:solidFill>
                <a:effectLst>
                  <a:outerShdw sx="100000" sy="100000" kx="0" ky="0" algn="b" rotWithShape="0" blurRad="27940" dist="13970" dir="5400000">
                    <a:srgbClr val="000000"/>
                  </a:outerShdw>
                </a:effectLst>
              </a:rPr>
              <a:t> for incoming connections</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sz="1870">
                <a:solidFill>
                  <a:srgbClr val="EBEBEB"/>
                </a:solidFill>
                <a:effectLst>
                  <a:outerShdw sx="100000" sy="100000" kx="0" ky="0" algn="b" rotWithShape="0" blurRad="27940" dist="13970" dir="5400000">
                    <a:srgbClr val="000000"/>
                  </a:outerShdw>
                </a:effectLst>
              </a:rPr>
              <a:t>As desired:</a:t>
            </a:r>
            <a:endParaRPr sz="1870">
              <a:solidFill>
                <a:srgbClr val="EBEBEB"/>
              </a:solidFill>
              <a:effectLst>
                <a:outerShdw sx="100000" sy="100000" kx="0" ky="0" algn="b" rotWithShape="0" blurRad="27940" dist="13970" dir="5400000">
                  <a:srgbClr val="000000"/>
                </a:outerShdw>
              </a:effectLst>
            </a:endParaRPr>
          </a:p>
          <a:p>
            <a:pPr lvl="1" marL="447040" indent="-223520" defTabSz="321310">
              <a:spcBef>
                <a:spcPts val="2300"/>
              </a:spcBef>
              <a:defRPr sz="1800">
                <a:solidFill>
                  <a:srgbClr val="000000"/>
                </a:solidFill>
                <a:effectLst/>
              </a:defRPr>
            </a:pPr>
            <a:r>
              <a:rPr b="1" sz="1870">
                <a:solidFill>
                  <a:srgbClr val="EBEBEB"/>
                </a:solidFill>
                <a:effectLst>
                  <a:outerShdw sx="100000" sy="100000" kx="0" ky="0" algn="b" rotWithShape="0" blurRad="27940" dist="13970" dir="5400000">
                    <a:srgbClr val="000000"/>
                  </a:outerShdw>
                </a:effectLst>
                <a:latin typeface="Courier New"/>
                <a:ea typeface="Courier New"/>
                <a:cs typeface="Courier New"/>
                <a:sym typeface="Courier New"/>
              </a:rPr>
              <a:t>accept()</a:t>
            </a:r>
            <a:r>
              <a:rPr sz="1870">
                <a:solidFill>
                  <a:srgbClr val="EBEBEB"/>
                </a:solidFill>
                <a:effectLst>
                  <a:outerShdw sx="100000" sy="100000" kx="0" ky="0" algn="b" rotWithShape="0" blurRad="27940" dist="13970" dir="5400000">
                    <a:srgbClr val="000000"/>
                  </a:outerShdw>
                </a:effectLst>
              </a:rPr>
              <a:t> an incoming connection on the listening socket, getting a new socket</a:t>
            </a:r>
            <a:endParaRPr sz="1870">
              <a:solidFill>
                <a:srgbClr val="EBEBEB"/>
              </a:solidFill>
              <a:effectLst>
                <a:outerShdw sx="100000" sy="100000" kx="0" ky="0" algn="b" rotWithShape="0" blurRad="27940" dist="13970" dir="5400000">
                  <a:srgbClr val="000000"/>
                </a:outerShdw>
              </a:effectLst>
            </a:endParaRPr>
          </a:p>
          <a:p>
            <a:pPr lvl="1" marL="447040" indent="-223520" defTabSz="321310">
              <a:spcBef>
                <a:spcPts val="2300"/>
              </a:spcBef>
              <a:defRPr sz="1800">
                <a:solidFill>
                  <a:srgbClr val="000000"/>
                </a:solidFill>
                <a:effectLst/>
              </a:defRPr>
            </a:pPr>
            <a:r>
              <a:rPr b="1" sz="1870">
                <a:solidFill>
                  <a:srgbClr val="EBEBEB"/>
                </a:solidFill>
                <a:effectLst>
                  <a:outerShdw sx="100000" sy="100000" kx="0" ky="0" algn="b" rotWithShape="0" blurRad="27940" dist="13970" dir="5400000">
                    <a:srgbClr val="000000"/>
                  </a:outerShdw>
                </a:effectLst>
                <a:latin typeface="Courier New"/>
                <a:ea typeface="Courier New"/>
                <a:cs typeface="Courier New"/>
                <a:sym typeface="Courier New"/>
              </a:rPr>
              <a:t>recv()</a:t>
            </a:r>
            <a:r>
              <a:rPr sz="1870">
                <a:solidFill>
                  <a:srgbClr val="EBEBEB"/>
                </a:solidFill>
                <a:effectLst>
                  <a:outerShdw sx="100000" sy="100000" kx="0" ky="0" algn="b" rotWithShape="0" blurRad="27940" dist="13970" dir="5400000">
                    <a:srgbClr val="000000"/>
                  </a:outerShdw>
                </a:effectLst>
              </a:rPr>
              <a:t> inbound bytes on an accepted socket</a:t>
            </a:r>
            <a:endParaRPr sz="1870">
              <a:solidFill>
                <a:srgbClr val="EBEBEB"/>
              </a:solidFill>
              <a:effectLst>
                <a:outerShdw sx="100000" sy="100000" kx="0" ky="0" algn="b" rotWithShape="0" blurRad="27940" dist="13970" dir="5400000">
                  <a:srgbClr val="000000"/>
                </a:outerShdw>
              </a:effectLst>
            </a:endParaRPr>
          </a:p>
          <a:p>
            <a:pPr lvl="1" marL="447040" indent="-223520" defTabSz="321310">
              <a:spcBef>
                <a:spcPts val="2300"/>
              </a:spcBef>
              <a:defRPr sz="1800">
                <a:solidFill>
                  <a:srgbClr val="000000"/>
                </a:solidFill>
                <a:effectLst/>
              </a:defRPr>
            </a:pPr>
            <a:r>
              <a:rPr b="1" sz="1870">
                <a:solidFill>
                  <a:srgbClr val="EBEBEB"/>
                </a:solidFill>
                <a:effectLst>
                  <a:outerShdw sx="100000" sy="100000" kx="0" ky="0" algn="b" rotWithShape="0" blurRad="27940" dist="13970" dir="5400000">
                    <a:srgbClr val="000000"/>
                  </a:outerShdw>
                </a:effectLst>
                <a:latin typeface="Courier New"/>
                <a:ea typeface="Courier New"/>
                <a:cs typeface="Courier New"/>
                <a:sym typeface="Courier New"/>
              </a:rPr>
              <a:t>send()</a:t>
            </a:r>
            <a:r>
              <a:rPr sz="1870">
                <a:solidFill>
                  <a:srgbClr val="EBEBEB"/>
                </a:solidFill>
                <a:effectLst>
                  <a:outerShdw sx="100000" sy="100000" kx="0" ky="0" algn="b" rotWithShape="0" blurRad="27940" dist="13970" dir="5400000">
                    <a:srgbClr val="000000"/>
                  </a:outerShdw>
                </a:effectLst>
              </a:rPr>
              <a:t> outbound bytes on an accepted socket</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sz="1870">
                <a:solidFill>
                  <a:srgbClr val="EBEBEB"/>
                </a:solidFill>
                <a:effectLst>
                  <a:outerShdw sx="100000" sy="100000" kx="0" ky="0" algn="b" rotWithShape="0" blurRad="27940" dist="13970" dir="5400000">
                    <a:srgbClr val="000000"/>
                  </a:outerShdw>
                </a:effectLst>
              </a:rPr>
              <a:t>Close the accepted socket</a:t>
            </a:r>
            <a:endParaRPr sz="1870">
              <a:solidFill>
                <a:srgbClr val="EBEBEB"/>
              </a:solidFill>
              <a:effectLst>
                <a:outerShdw sx="100000" sy="100000" kx="0" ky="0" algn="b" rotWithShape="0" blurRad="27940" dist="13970" dir="5400000">
                  <a:srgbClr val="000000"/>
                </a:outerShdw>
              </a:effectLst>
            </a:endParaRPr>
          </a:p>
          <a:p>
            <a:pPr lvl="0" marL="223520" indent="-223520" defTabSz="321310">
              <a:spcBef>
                <a:spcPts val="2300"/>
              </a:spcBef>
              <a:defRPr sz="1800">
                <a:solidFill>
                  <a:srgbClr val="000000"/>
                </a:solidFill>
                <a:effectLst/>
              </a:defRPr>
            </a:pPr>
            <a:r>
              <a:rPr sz="1870">
                <a:solidFill>
                  <a:srgbClr val="EBEBEB"/>
                </a:solidFill>
                <a:effectLst>
                  <a:outerShdw sx="100000" sy="100000" kx="0" ky="0" algn="b" rotWithShape="0" blurRad="27940" dist="13970" dir="5400000">
                    <a:srgbClr val="000000"/>
                  </a:outerShdw>
                </a:effectLst>
              </a:rPr>
              <a:t>Cleanup and shutdown</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0" name="1810327362_3686d27e72_z.jpg" descr="CC licensed from Flickr user tshein https://www.flickr.com/photos/drnewton/1810327362/"/>
          <p:cNvPicPr/>
          <p:nvPr/>
        </p:nvPicPr>
        <p:blipFill>
          <a:blip r:embed="rId2">
            <a:extLst/>
          </a:blip>
          <a:srcRect l="12668" t="12668" r="12668" b="12668"/>
          <a:stretch>
            <a:fillRect/>
          </a:stretch>
        </p:blipFill>
        <p:spPr>
          <a:xfrm>
            <a:off x="0" y="0"/>
            <a:ext cx="13004800" cy="9753600"/>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Create socket</a:t>
            </a:r>
          </a:p>
        </p:txBody>
      </p:sp>
      <p:sp>
        <p:nvSpPr>
          <p:cNvPr id="42" name="Shape 42"/>
          <p:cNvSpPr/>
          <p:nvPr/>
        </p:nvSpPr>
        <p:spPr>
          <a:xfrm>
            <a:off x="1095176" y="2755900"/>
            <a:ext cx="10814448" cy="574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3200">
                <a:solidFill>
                  <a:srgbClr val="5BD1BE"/>
                </a:solidFill>
                <a:latin typeface="Courier New"/>
                <a:ea typeface="Courier New"/>
                <a:cs typeface="Courier New"/>
                <a:sym typeface="Courier New"/>
              </a:rPr>
              <a:t>SOCKET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CreateSocket</a:t>
            </a:r>
            <a:r>
              <a:rPr b="1" sz="3200">
                <a:solidFill>
                  <a:srgbClr val="C1C1C1"/>
                </a:solidFill>
                <a:latin typeface="Courier New"/>
                <a:ea typeface="Courier New"/>
                <a:cs typeface="Courier New"/>
                <a:sym typeface="Courier New"/>
              </a:rPr>
              <a:t>(</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protocol</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5BD1BE"/>
                </a:solidFill>
                <a:latin typeface="Courier New"/>
                <a:ea typeface="Courier New"/>
                <a:cs typeface="Courier New"/>
                <a:sym typeface="Courier New"/>
              </a:rPr>
              <a:t>SOCKET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INVALID_SOCKET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type</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SOCK_DGRAM</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if</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protocol</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4DDB2"/>
                </a:solidFill>
                <a:latin typeface="Courier New"/>
                <a:ea typeface="Courier New"/>
                <a:cs typeface="Courier New"/>
                <a:sym typeface="Courier New"/>
              </a:rPr>
              <a:t>IPPROTO_TCP</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type</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SOCK_STREAM</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socket</a:t>
            </a:r>
            <a:r>
              <a:rPr b="1" sz="3200">
                <a:solidFill>
                  <a:srgbClr val="C1C1C1"/>
                </a:solidFill>
                <a:latin typeface="Courier New"/>
                <a:ea typeface="Courier New"/>
                <a:cs typeface="Courier New"/>
                <a:sym typeface="Courier New"/>
              </a:rPr>
              <a:t>(</a:t>
            </a:r>
            <a:r>
              <a:rPr b="1" sz="3200">
                <a:solidFill>
                  <a:srgbClr val="CB7DD0"/>
                </a:solidFill>
                <a:latin typeface="Courier New"/>
                <a:ea typeface="Courier New"/>
                <a:cs typeface="Courier New"/>
                <a:sym typeface="Courier New"/>
              </a:rPr>
              <a:t>AF_INET</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type</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protocol</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Create address</a:t>
            </a:r>
          </a:p>
        </p:txBody>
      </p:sp>
      <p:sp>
        <p:nvSpPr>
          <p:cNvPr id="45" name="Shape 45"/>
          <p:cNvSpPr/>
          <p:nvPr/>
        </p:nvSpPr>
        <p:spPr>
          <a:xfrm>
            <a:off x="378817" y="1816100"/>
            <a:ext cx="12247166" cy="762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3200">
                <a:solidFill>
                  <a:srgbClr val="5BD1BE"/>
                </a:solidFill>
                <a:latin typeface="Courier New"/>
                <a:ea typeface="Courier New"/>
                <a:cs typeface="Courier New"/>
                <a:sym typeface="Courier New"/>
              </a:rPr>
              <a:t>sockaddr_in</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CreateAddress</a:t>
            </a:r>
            <a:r>
              <a:rPr b="1" sz="3200">
                <a:solidFill>
                  <a:srgbClr val="C1C1C1"/>
                </a:solidFill>
                <a:latin typeface="Courier New"/>
                <a:ea typeface="Courier New"/>
                <a:cs typeface="Courier New"/>
                <a:sym typeface="Courier New"/>
              </a:rPr>
              <a:t>(</a:t>
            </a:r>
            <a:r>
              <a:rPr b="1" sz="3200">
                <a:solidFill>
                  <a:srgbClr val="67ADDE"/>
                </a:solidFill>
                <a:latin typeface="Courier New"/>
                <a:ea typeface="Courier New"/>
                <a:cs typeface="Courier New"/>
                <a:sym typeface="Courier New"/>
              </a:rPr>
              <a:t>char</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ip</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port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5BD1BE"/>
                </a:solidFill>
                <a:latin typeface="Courier New"/>
                <a:ea typeface="Courier New"/>
                <a:cs typeface="Courier New"/>
                <a:sym typeface="Courier New"/>
              </a:rPr>
              <a:t>sockaddr_in</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sockaddr_in</a:t>
            </a:r>
            <a:r>
              <a:rPr b="1" sz="3200">
                <a:solidFill>
                  <a:srgbClr val="C1C1C1"/>
                </a:solidFill>
                <a:latin typeface="Courier New"/>
                <a:ea typeface="Courier New"/>
                <a:cs typeface="Courier New"/>
                <a:sym typeface="Courier New"/>
              </a:rPr>
              <a:t>*)</a:t>
            </a:r>
            <a:r>
              <a:rPr b="1" sz="3200">
                <a:solidFill>
                  <a:srgbClr val="D2D2D2"/>
                </a:solidFill>
                <a:latin typeface="Courier New"/>
                <a:ea typeface="Courier New"/>
                <a:cs typeface="Courier New"/>
                <a:sym typeface="Courier New"/>
              </a:rPr>
              <a:t>calloc</a:t>
            </a:r>
            <a:r>
              <a:rPr b="1" sz="3200">
                <a:solidFill>
                  <a:srgbClr val="C1C1C1"/>
                </a:solidFill>
                <a:latin typeface="Courier New"/>
                <a:ea typeface="Courier New"/>
                <a:cs typeface="Courier New"/>
                <a:sym typeface="Courier New"/>
              </a:rPr>
              <a:t>(</a:t>
            </a:r>
            <a:r>
              <a:rPr b="1" sz="3200">
                <a:solidFill>
                  <a:srgbClr val="67ADDE"/>
                </a:solidFill>
                <a:latin typeface="Courier New"/>
                <a:ea typeface="Courier New"/>
                <a:cs typeface="Courier New"/>
                <a:sym typeface="Courier New"/>
              </a:rPr>
              <a:t>sizeof</a:t>
            </a:r>
            <a:r>
              <a:rPr b="1" sz="3200">
                <a:solidFill>
                  <a:srgbClr val="C1C1C1"/>
                </a:solidFill>
                <a:latin typeface="Courier New"/>
                <a:ea typeface="Courier New"/>
                <a:cs typeface="Courier New"/>
                <a:sym typeface="Courier New"/>
              </a:rPr>
              <a:t>(*</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1D6B7"/>
                </a:solidFill>
                <a:latin typeface="Courier New"/>
                <a:ea typeface="Courier New"/>
                <a:cs typeface="Courier New"/>
                <a:sym typeface="Courier New"/>
              </a:rPr>
              <a:t>1</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-&gt;</a:t>
            </a:r>
            <a:r>
              <a:rPr b="1" sz="3200">
                <a:solidFill>
                  <a:srgbClr val="E1E1E1"/>
                </a:solidFill>
                <a:latin typeface="Courier New"/>
                <a:ea typeface="Courier New"/>
                <a:cs typeface="Courier New"/>
                <a:sym typeface="Courier New"/>
              </a:rPr>
              <a:t>sin_family</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AF_INET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-&gt;</a:t>
            </a:r>
            <a:r>
              <a:rPr b="1" sz="3200">
                <a:solidFill>
                  <a:srgbClr val="E1E1E1"/>
                </a:solidFill>
                <a:latin typeface="Courier New"/>
                <a:ea typeface="Courier New"/>
                <a:cs typeface="Courier New"/>
                <a:sym typeface="Courier New"/>
              </a:rPr>
              <a:t>sin_port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htons</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port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if</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ip</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NULL</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-&gt;</a:t>
            </a:r>
            <a:r>
              <a:rPr b="1" sz="3200">
                <a:solidFill>
                  <a:srgbClr val="E1E1E1"/>
                </a:solidFill>
                <a:latin typeface="Courier New"/>
                <a:ea typeface="Courier New"/>
                <a:cs typeface="Courier New"/>
                <a:sym typeface="Courier New"/>
              </a:rPr>
              <a:t>sin_addr</a:t>
            </a:r>
            <a:r>
              <a:rPr b="1" sz="3200">
                <a:solidFill>
                  <a:srgbClr val="C1C1C1"/>
                </a:solidFill>
                <a:latin typeface="Courier New"/>
                <a:ea typeface="Courier New"/>
                <a:cs typeface="Courier New"/>
                <a:sym typeface="Courier New"/>
              </a:rPr>
              <a:t>.</a:t>
            </a:r>
            <a:r>
              <a:rPr b="1" sz="3200">
                <a:solidFill>
                  <a:srgbClr val="E1E1E1"/>
                </a:solidFill>
                <a:latin typeface="Courier New"/>
                <a:ea typeface="Courier New"/>
                <a:cs typeface="Courier New"/>
                <a:sym typeface="Courier New"/>
              </a:rPr>
              <a:t>S_un</a:t>
            </a:r>
            <a:r>
              <a:rPr b="1" sz="3200">
                <a:solidFill>
                  <a:srgbClr val="C1C1C1"/>
                </a:solidFill>
                <a:latin typeface="Courier New"/>
                <a:ea typeface="Courier New"/>
                <a:cs typeface="Courier New"/>
                <a:sym typeface="Courier New"/>
              </a:rPr>
              <a:t>.</a:t>
            </a:r>
            <a:r>
              <a:rPr b="1" sz="3200">
                <a:solidFill>
                  <a:srgbClr val="E1E1E1"/>
                </a:solidFill>
                <a:latin typeface="Courier New"/>
                <a:ea typeface="Courier New"/>
                <a:cs typeface="Courier New"/>
                <a:sym typeface="Courier New"/>
              </a:rPr>
              <a:t>S_addr</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INADDR_ANY</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else</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-&gt;</a:t>
            </a:r>
            <a:r>
              <a:rPr b="1" sz="3200">
                <a:solidFill>
                  <a:srgbClr val="E1E1E1"/>
                </a:solidFill>
                <a:latin typeface="Courier New"/>
                <a:ea typeface="Courier New"/>
                <a:cs typeface="Courier New"/>
                <a:sym typeface="Courier New"/>
              </a:rPr>
              <a:t>sin_addr</a:t>
            </a:r>
            <a:r>
              <a:rPr b="1" sz="3200">
                <a:solidFill>
                  <a:srgbClr val="C1C1C1"/>
                </a:solidFill>
                <a:latin typeface="Courier New"/>
                <a:ea typeface="Courier New"/>
                <a:cs typeface="Courier New"/>
                <a:sym typeface="Courier New"/>
              </a:rPr>
              <a:t>.</a:t>
            </a:r>
            <a:r>
              <a:rPr b="1" sz="3200">
                <a:solidFill>
                  <a:srgbClr val="E1E1E1"/>
                </a:solidFill>
                <a:latin typeface="Courier New"/>
                <a:ea typeface="Courier New"/>
                <a:cs typeface="Courier New"/>
                <a:sym typeface="Courier New"/>
              </a:rPr>
              <a:t>S_un</a:t>
            </a:r>
            <a:r>
              <a:rPr b="1" sz="3200">
                <a:solidFill>
                  <a:srgbClr val="C1C1C1"/>
                </a:solidFill>
                <a:latin typeface="Courier New"/>
                <a:ea typeface="Courier New"/>
                <a:cs typeface="Courier New"/>
                <a:sym typeface="Courier New"/>
              </a:rPr>
              <a:t>.</a:t>
            </a:r>
            <a:r>
              <a:rPr b="1" sz="3200">
                <a:solidFill>
                  <a:srgbClr val="E1E1E1"/>
                </a:solidFill>
                <a:latin typeface="Courier New"/>
                <a:ea typeface="Courier New"/>
                <a:cs typeface="Courier New"/>
                <a:sym typeface="Courier New"/>
              </a:rPr>
              <a:t>S_addr</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inet_addr</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ip</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result</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B25C"/>
                </a:solidFill>
                <a:latin typeface="Courier New"/>
                <a:ea typeface="Courier New"/>
                <a:cs typeface="Courier New"/>
                <a:sym typeface="Courier New"/>
              </a:rPr>
              <a:t>// Caller will be responsible for free()</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Connect</a:t>
            </a:r>
          </a:p>
        </p:txBody>
      </p:sp>
      <p:sp>
        <p:nvSpPr>
          <p:cNvPr id="50" name="Shape 50"/>
          <p:cNvSpPr/>
          <p:nvPr/>
        </p:nvSpPr>
        <p:spPr>
          <a:xfrm>
            <a:off x="439935" y="2946400"/>
            <a:ext cx="12124929"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3200">
                <a:solidFill>
                  <a:srgbClr val="67ADDE"/>
                </a:solidFill>
                <a:latin typeface="Courier New"/>
                <a:ea typeface="Courier New"/>
                <a:cs typeface="Courier New"/>
                <a:sym typeface="Courier New"/>
              </a:rPr>
              <a:t>int</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Connect</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SOCKET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sock</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5BD1BE"/>
                </a:solidFill>
                <a:latin typeface="Courier New"/>
                <a:ea typeface="Courier New"/>
                <a:cs typeface="Courier New"/>
                <a:sym typeface="Courier New"/>
              </a:rPr>
              <a:t>sockaddr_in</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919191"/>
                </a:solidFill>
                <a:latin typeface="Courier New"/>
                <a:ea typeface="Courier New"/>
                <a:cs typeface="Courier New"/>
                <a:sym typeface="Courier New"/>
              </a:rPr>
              <a:t>address</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if</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D2D2D2"/>
                </a:solidFill>
                <a:latin typeface="Courier New"/>
                <a:ea typeface="Courier New"/>
                <a:cs typeface="Courier New"/>
                <a:sym typeface="Courier New"/>
              </a:rPr>
              <a:t>connect</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sock</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sockaddr</a:t>
            </a:r>
            <a:r>
              <a:rPr b="1" sz="3200">
                <a:solidFill>
                  <a:srgbClr val="C1C1C1"/>
                </a:solidFill>
                <a:latin typeface="Courier New"/>
                <a:ea typeface="Courier New"/>
                <a:cs typeface="Courier New"/>
                <a:sym typeface="Courier New"/>
              </a:rPr>
              <a:t>*)</a:t>
            </a:r>
            <a:r>
              <a:rPr b="1" sz="3200">
                <a:solidFill>
                  <a:srgbClr val="919191"/>
                </a:solidFill>
                <a:latin typeface="Courier New"/>
                <a:ea typeface="Courier New"/>
                <a:cs typeface="Courier New"/>
                <a:sym typeface="Courier New"/>
              </a:rPr>
              <a:t>address</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br>
              <a:rPr b="1" sz="3200">
                <a:solidFill>
                  <a:srgbClr val="E3E3E3"/>
                </a:solidFill>
                <a:latin typeface="Courier New"/>
                <a:ea typeface="Courier New"/>
                <a:cs typeface="Courier New"/>
                <a:sym typeface="Courier New"/>
              </a:rPr>
            </a:b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sizeof</a:t>
            </a:r>
            <a:r>
              <a:rPr b="1" sz="3200">
                <a:solidFill>
                  <a:srgbClr val="C1C1C1"/>
                </a:solidFill>
                <a:latin typeface="Courier New"/>
                <a:ea typeface="Courier New"/>
                <a:cs typeface="Courier New"/>
                <a:sym typeface="Courier New"/>
              </a:rPr>
              <a:t>(</a:t>
            </a:r>
            <a:r>
              <a:rPr b="1" sz="3200">
                <a:solidFill>
                  <a:srgbClr val="5BD1BE"/>
                </a:solidFill>
                <a:latin typeface="Courier New"/>
                <a:ea typeface="Courier New"/>
                <a:cs typeface="Courier New"/>
                <a:sym typeface="Courier New"/>
              </a:rPr>
              <a:t>sockaddr_in</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1C1C1"/>
                </a:solidFill>
                <a:latin typeface="Courier New"/>
                <a:ea typeface="Courier New"/>
                <a:cs typeface="Courier New"/>
                <a:sym typeface="Courier New"/>
              </a:rPr>
              <a:t>==</a:t>
            </a:r>
            <a:r>
              <a:rPr b="1" sz="3200">
                <a:solidFill>
                  <a:srgbClr val="E3E3E3"/>
                </a:solidFill>
                <a:latin typeface="Courier New"/>
                <a:ea typeface="Courier New"/>
                <a:cs typeface="Courier New"/>
                <a:sym typeface="Courier New"/>
              </a:rPr>
              <a:t> </a:t>
            </a:r>
            <a:r>
              <a:rPr b="1" sz="3200">
                <a:solidFill>
                  <a:srgbClr val="CB7DD0"/>
                </a:solidFill>
                <a:latin typeface="Courier New"/>
                <a:ea typeface="Courier New"/>
                <a:cs typeface="Courier New"/>
                <a:sym typeface="Courier New"/>
              </a:rPr>
              <a:t>SOCKET_ERROR</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D2D2D2"/>
                </a:solidFill>
                <a:latin typeface="Courier New"/>
                <a:ea typeface="Courier New"/>
                <a:cs typeface="Courier New"/>
                <a:sym typeface="Courier New"/>
              </a:rPr>
              <a:t>WSAGetLastError</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else</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E3E3E3"/>
                </a:solidFill>
                <a:latin typeface="Courier New"/>
                <a:ea typeface="Courier New"/>
                <a:cs typeface="Courier New"/>
                <a:sym typeface="Courier New"/>
              </a:rPr>
              <a:t>		</a:t>
            </a:r>
            <a:r>
              <a:rPr b="1" sz="3200">
                <a:solidFill>
                  <a:srgbClr val="67ADDE"/>
                </a:solidFill>
                <a:latin typeface="Courier New"/>
                <a:ea typeface="Courier New"/>
                <a:cs typeface="Courier New"/>
                <a:sym typeface="Courier New"/>
              </a:rPr>
              <a:t>return</a:t>
            </a:r>
            <a:r>
              <a:rPr b="1" sz="3200">
                <a:solidFill>
                  <a:srgbClr val="E3E3E3"/>
                </a:solidFill>
                <a:latin typeface="Courier New"/>
                <a:ea typeface="Courier New"/>
                <a:cs typeface="Courier New"/>
                <a:sym typeface="Courier New"/>
              </a:rPr>
              <a:t> </a:t>
            </a:r>
            <a:r>
              <a:rPr b="1" sz="3200">
                <a:solidFill>
                  <a:srgbClr val="C1D6B7"/>
                </a:solidFill>
                <a:latin typeface="Courier New"/>
                <a:ea typeface="Courier New"/>
                <a:cs typeface="Courier New"/>
                <a:sym typeface="Courier New"/>
              </a:rPr>
              <a:t>0</a:t>
            </a:r>
            <a:r>
              <a:rPr b="1" sz="3200">
                <a:solidFill>
                  <a:srgbClr val="C1C1C1"/>
                </a:solidFill>
                <a:latin typeface="Courier New"/>
                <a:ea typeface="Courier New"/>
                <a:cs typeface="Courier New"/>
                <a:sym typeface="Courier New"/>
              </a:rPr>
              <a:t>;</a:t>
            </a:r>
            <a:endParaRPr b="1" sz="32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3200">
                <a:solidFill>
                  <a:srgbClr val="C1C1C1"/>
                </a:solidFill>
                <a:latin typeface="Courier New"/>
                <a:ea typeface="Courier New"/>
                <a:cs typeface="Courier New"/>
                <a:sym typeface="Courier New"/>
              </a:rPr>
              <a:t>}</a:t>
            </a:r>
          </a:p>
        </p:txBody>
      </p:sp>
      <p:sp>
        <p:nvSpPr>
          <p:cNvPr id="51" name="Shape 51"/>
          <p:cNvSpPr/>
          <p:nvPr/>
        </p:nvSpPr>
        <p:spPr>
          <a:xfrm>
            <a:off x="1713145" y="7930100"/>
            <a:ext cx="9578511" cy="71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effectLst/>
              </a:defRPr>
            </a:pPr>
            <a:r>
              <a:rPr sz="3800">
                <a:solidFill>
                  <a:srgbClr val="F15A45"/>
                </a:solidFill>
                <a:effectLst>
                  <a:outerShdw sx="100000" sy="100000" kx="0" ky="0" algn="b" rotWithShape="0" blurRad="50800" dist="25400" dir="5400000">
                    <a:srgbClr val="000000"/>
                  </a:outerShdw>
                </a:effectLst>
              </a:rPr>
              <a:t>For a TCP socket, </a:t>
            </a:r>
            <a:r>
              <a:rPr b="1" sz="3800">
                <a:solidFill>
                  <a:srgbClr val="F15A45"/>
                </a:solidFill>
                <a:effectLst>
                  <a:outerShdw sx="100000" sy="100000" kx="0" ky="0" algn="b" rotWithShape="0" blurRad="50800" dist="25400" dir="5400000">
                    <a:srgbClr val="000000"/>
                  </a:outerShdw>
                </a:effectLst>
                <a:latin typeface="Courier New"/>
                <a:ea typeface="Courier New"/>
                <a:cs typeface="Courier New"/>
                <a:sym typeface="Courier New"/>
              </a:rPr>
              <a:t>connect()</a:t>
            </a:r>
            <a:r>
              <a:rPr sz="3800">
                <a:solidFill>
                  <a:srgbClr val="F15A45"/>
                </a:solidFill>
                <a:effectLst>
                  <a:outerShdw sx="100000" sy="100000" kx="0" ky="0" algn="b" rotWithShape="0" blurRad="50800" dist="25400" dir="5400000">
                    <a:srgbClr val="000000"/>
                  </a:outerShdw>
                </a:effectLst>
              </a:rPr>
              <a:t> is </a:t>
            </a:r>
            <a:r>
              <a:rPr b="1" i="1" sz="3800">
                <a:solidFill>
                  <a:srgbClr val="F15A45"/>
                </a:solidFill>
                <a:effectLst>
                  <a:outerShdw sx="100000" sy="100000" kx="0" ky="0" algn="b" rotWithShape="0" blurRad="50800" dist="25400" dir="5400000">
                    <a:srgbClr val="000000"/>
                  </a:outerShdw>
                </a:effectLst>
              </a:rPr>
              <a:t>blocking</a:t>
            </a:r>
            <a:r>
              <a:rPr sz="3800">
                <a:solidFill>
                  <a:srgbClr val="F15A45"/>
                </a:solidFill>
                <a:effectLst>
                  <a:outerShdw sx="100000" sy="100000" kx="0" ky="0" algn="b" rotWithShape="0" blurRad="50800" dist="25400" dir="5400000">
                    <a:srgbClr val="000000"/>
                  </a:outerShdw>
                </a:effectLst>
              </a:rPr>
              <a: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 presetID="2" grpId="1" fill="hold">
                                  <p:stCondLst>
                                    <p:cond delay="0"/>
                                  </p:stCondLst>
                                  <p:iterate type="el" backwards="0">
                                    <p:tmAbs val="0"/>
                                  </p:iterate>
                                  <p:childTnLst>
                                    <p:set>
                                      <p:cBhvr>
                                        <p:cTn id="6" fill="hold"/>
                                        <p:tgtEl>
                                          <p:spTgt spid="51"/>
                                        </p:tgtEl>
                                        <p:attrNameLst>
                                          <p:attrName>style.visibility</p:attrName>
                                        </p:attrNameLst>
                                      </p:cBhvr>
                                      <p:to>
                                        <p:strVal val="visible"/>
                                      </p:to>
                                    </p:set>
                                    <p:anim calcmode="lin" valueType="num">
                                      <p:cBhvr>
                                        <p:cTn id="7" dur="1500" fill="hold"/>
                                        <p:tgtEl>
                                          <p:spTgt spid="51"/>
                                        </p:tgtEl>
                                        <p:attrNameLst>
                                          <p:attrName>ppt_x</p:attrName>
                                        </p:attrNameLst>
                                      </p:cBhvr>
                                      <p:tavLst>
                                        <p:tav tm="0">
                                          <p:val>
                                            <p:strVal val="#ppt_x"/>
                                          </p:val>
                                        </p:tav>
                                        <p:tav tm="100000">
                                          <p:val>
                                            <p:strVal val="#ppt_x"/>
                                          </p:val>
                                        </p:tav>
                                      </p:tavLst>
                                    </p:anim>
                                    <p:anim calcmode="lin" valueType="num">
                                      <p:cBhvr>
                                        <p:cTn id="8" dur="1500" fill="hold"/>
                                        <p:tgtEl>
                                          <p:spTgt spid="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Create </a:t>
            </a:r>
            <a:r>
              <a:rPr b="1" sz="6400">
                <a:solidFill>
                  <a:srgbClr val="EDAC0F"/>
                </a:solidFill>
                <a:effectLst>
                  <a:outerShdw sx="100000" sy="100000" kx="0" ky="0" algn="b" rotWithShape="0" blurRad="50800" dist="25400" dir="5400000">
                    <a:srgbClr val="000000"/>
                  </a:outerShdw>
                </a:effectLst>
              </a:rPr>
              <a:t>non-blocking</a:t>
            </a:r>
            <a:r>
              <a:rPr b="1" sz="6400">
                <a:solidFill>
                  <a:srgbClr val="FFFFFF"/>
                </a:solidFill>
                <a:effectLst>
                  <a:outerShdw sx="100000" sy="100000" kx="0" ky="0" algn="b" rotWithShape="0" blurRad="50800" dist="25400" dir="5400000">
                    <a:srgbClr val="000000"/>
                  </a:outerShdw>
                </a:effectLst>
              </a:rPr>
              <a:t> socket</a:t>
            </a:r>
          </a:p>
        </p:txBody>
      </p:sp>
      <p:sp>
        <p:nvSpPr>
          <p:cNvPr id="56" name="Shape 56"/>
          <p:cNvSpPr/>
          <p:nvPr/>
        </p:nvSpPr>
        <p:spPr>
          <a:xfrm>
            <a:off x="786516" y="1892299"/>
            <a:ext cx="11431768"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2500">
                <a:solidFill>
                  <a:srgbClr val="5BD1BE"/>
                </a:solidFill>
                <a:latin typeface="Courier New"/>
                <a:ea typeface="Courier New"/>
                <a:cs typeface="Courier New"/>
                <a:sym typeface="Courier New"/>
              </a:rPr>
              <a:t>SOCKET</a:t>
            </a: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CreateSocket</a:t>
            </a:r>
            <a:r>
              <a:rPr b="1" sz="2500">
                <a:solidFill>
                  <a:srgbClr val="C1C1C1"/>
                </a:solidFill>
                <a:latin typeface="Courier New"/>
                <a:ea typeface="Courier New"/>
                <a:cs typeface="Courier New"/>
                <a:sym typeface="Courier New"/>
              </a:rPr>
              <a:t>(</a:t>
            </a:r>
            <a:r>
              <a:rPr b="1" sz="2500">
                <a:solidFill>
                  <a:srgbClr val="67ADDE"/>
                </a:solidFill>
                <a:latin typeface="Courier New"/>
                <a:ea typeface="Courier New"/>
                <a:cs typeface="Courier New"/>
                <a:sym typeface="Courier New"/>
              </a:rPr>
              <a:t>int</a:t>
            </a:r>
            <a:r>
              <a:rPr b="1" sz="2500">
                <a:solidFill>
                  <a:srgbClr val="E3E3E3"/>
                </a:solidFill>
                <a:latin typeface="Courier New"/>
                <a:ea typeface="Courier New"/>
                <a:cs typeface="Courier New"/>
                <a:sym typeface="Courier New"/>
              </a:rPr>
              <a:t> </a:t>
            </a:r>
            <a:r>
              <a:rPr b="1" sz="2500">
                <a:solidFill>
                  <a:srgbClr val="919191"/>
                </a:solidFill>
                <a:latin typeface="Courier New"/>
                <a:ea typeface="Courier New"/>
                <a:cs typeface="Courier New"/>
                <a:sym typeface="Courier New"/>
              </a:rPr>
              <a:t>protocol</a:t>
            </a: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E3E3E3"/>
                </a:solidFill>
                <a:latin typeface="Courier New"/>
                <a:ea typeface="Courier New"/>
                <a:cs typeface="Courier New"/>
                <a:sym typeface="Courier New"/>
              </a:rPr>
              <a:t>	</a:t>
            </a:r>
            <a:r>
              <a:rPr b="1" sz="2500">
                <a:solidFill>
                  <a:srgbClr val="5BD1BE"/>
                </a:solidFill>
                <a:latin typeface="Courier New"/>
                <a:ea typeface="Courier New"/>
                <a:cs typeface="Courier New"/>
                <a:sym typeface="Courier New"/>
              </a:rPr>
              <a:t>SOCKET</a:t>
            </a: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result</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CB7DD0"/>
                </a:solidFill>
                <a:latin typeface="Courier New"/>
                <a:ea typeface="Courier New"/>
                <a:cs typeface="Courier New"/>
                <a:sym typeface="Courier New"/>
              </a:rPr>
              <a:t>INVALID_SOCKET</a:t>
            </a: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E3E3E3"/>
                </a:solidFill>
                <a:latin typeface="Courier New"/>
                <a:ea typeface="Courier New"/>
                <a:cs typeface="Courier New"/>
                <a:sym typeface="Courier New"/>
              </a:rPr>
              <a:t>	</a:t>
            </a:r>
            <a:r>
              <a:rPr b="1" sz="2500">
                <a:solidFill>
                  <a:srgbClr val="67ADDE"/>
                </a:solidFill>
                <a:latin typeface="Courier New"/>
                <a:ea typeface="Courier New"/>
                <a:cs typeface="Courier New"/>
                <a:sym typeface="Courier New"/>
              </a:rPr>
              <a:t>int</a:t>
            </a: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type</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CB7DD0"/>
                </a:solidFill>
                <a:latin typeface="Courier New"/>
                <a:ea typeface="Courier New"/>
                <a:cs typeface="Courier New"/>
                <a:sym typeface="Courier New"/>
              </a:rPr>
              <a:t>SOCK_DGRAM</a:t>
            </a: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E3E3E3"/>
                </a:solidFill>
                <a:latin typeface="Courier New"/>
                <a:ea typeface="Courier New"/>
                <a:cs typeface="Courier New"/>
                <a:sym typeface="Courier New"/>
              </a:rPr>
              <a:t>	</a:t>
            </a:r>
            <a:r>
              <a:rPr b="1" sz="2500">
                <a:solidFill>
                  <a:srgbClr val="67ADDE"/>
                </a:solidFill>
                <a:latin typeface="Courier New"/>
                <a:ea typeface="Courier New"/>
                <a:cs typeface="Courier New"/>
                <a:sym typeface="Courier New"/>
              </a:rPr>
              <a:t>if</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919191"/>
                </a:solidFill>
                <a:latin typeface="Courier New"/>
                <a:ea typeface="Courier New"/>
                <a:cs typeface="Courier New"/>
                <a:sym typeface="Courier New"/>
              </a:rPr>
              <a:t>protocol</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C4DDB2"/>
                </a:solidFill>
                <a:latin typeface="Courier New"/>
                <a:ea typeface="Courier New"/>
                <a:cs typeface="Courier New"/>
                <a:sym typeface="Courier New"/>
              </a:rPr>
              <a:t>IPPROTO_TCP</a:t>
            </a: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type</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CB7DD0"/>
                </a:solidFill>
                <a:latin typeface="Courier New"/>
                <a:ea typeface="Courier New"/>
                <a:cs typeface="Courier New"/>
                <a:sym typeface="Courier New"/>
              </a:rPr>
              <a:t>SOCK_STREAM</a:t>
            </a: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result</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socket</a:t>
            </a:r>
            <a:r>
              <a:rPr b="1" sz="2500">
                <a:solidFill>
                  <a:srgbClr val="C1C1C1"/>
                </a:solidFill>
                <a:latin typeface="Courier New"/>
                <a:ea typeface="Courier New"/>
                <a:cs typeface="Courier New"/>
                <a:sym typeface="Courier New"/>
              </a:rPr>
              <a:t>(</a:t>
            </a:r>
            <a:r>
              <a:rPr b="1" sz="2500">
                <a:solidFill>
                  <a:srgbClr val="CB7DD0"/>
                </a:solidFill>
                <a:latin typeface="Courier New"/>
                <a:ea typeface="Courier New"/>
                <a:cs typeface="Courier New"/>
                <a:sym typeface="Courier New"/>
              </a:rPr>
              <a:t>AF_INET</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type</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919191"/>
                </a:solidFill>
                <a:latin typeface="Courier New"/>
                <a:ea typeface="Courier New"/>
                <a:cs typeface="Courier New"/>
                <a:sym typeface="Courier New"/>
              </a:rPr>
              <a:t>protocol</a:t>
            </a:r>
            <a:r>
              <a:rPr b="1" sz="2500">
                <a:solidFill>
                  <a:srgbClr val="C1C1C1"/>
                </a:solidFill>
                <a:latin typeface="Courier New"/>
                <a:ea typeface="Courier New"/>
                <a:cs typeface="Courier New"/>
                <a:sym typeface="Courier New"/>
              </a:rPr>
              <a:t>);</a:t>
            </a:r>
            <a:endParaRPr b="1" sz="25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1C1C1"/>
                </a:solidFill>
                <a:latin typeface="Courier New"/>
                <a:ea typeface="Courier New"/>
                <a:cs typeface="Courier New"/>
                <a:sym typeface="Courier New"/>
              </a:rPr>
              <a:t>	if (result != INVALID_SOCKET &amp;&amp; </a:t>
            </a:r>
            <a:r>
              <a:rPr b="1" sz="2500">
                <a:solidFill>
                  <a:srgbClr val="919191"/>
                </a:solidFill>
                <a:latin typeface="Courier New"/>
                <a:ea typeface="Courier New"/>
                <a:cs typeface="Courier New"/>
                <a:sym typeface="Courier New"/>
              </a:rPr>
              <a:t>protocol</a:t>
            </a:r>
            <a:r>
              <a:rPr b="1" sz="2500">
                <a:solidFill>
                  <a:srgbClr val="E3E3E3"/>
                </a:solidFill>
                <a:latin typeface="Courier New"/>
                <a:ea typeface="Courier New"/>
                <a:cs typeface="Courier New"/>
                <a:sym typeface="Courier New"/>
              </a:rPr>
              <a:t> </a:t>
            </a:r>
            <a:r>
              <a:rPr b="1" sz="2500">
                <a:solidFill>
                  <a:srgbClr val="C1C1C1"/>
                </a:solidFill>
                <a:latin typeface="Courier New"/>
                <a:ea typeface="Courier New"/>
                <a:cs typeface="Courier New"/>
                <a:sym typeface="Courier New"/>
              </a:rPr>
              <a:t>==</a:t>
            </a:r>
            <a:r>
              <a:rPr b="1" sz="2500">
                <a:solidFill>
                  <a:srgbClr val="E3E3E3"/>
                </a:solidFill>
                <a:latin typeface="Courier New"/>
                <a:ea typeface="Courier New"/>
                <a:cs typeface="Courier New"/>
                <a:sym typeface="Courier New"/>
              </a:rPr>
              <a:t> </a:t>
            </a:r>
            <a:r>
              <a:rPr b="1" sz="2500">
                <a:solidFill>
                  <a:srgbClr val="919191"/>
                </a:solidFill>
                <a:latin typeface="Courier New"/>
                <a:ea typeface="Courier New"/>
                <a:cs typeface="Courier New"/>
                <a:sym typeface="Courier New"/>
              </a:rPr>
              <a:t>IPPROTO_TCP)</a:t>
            </a:r>
            <a:endParaRPr b="1" sz="2500">
              <a:solidFill>
                <a:srgbClr val="919191"/>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919191"/>
                </a:solidFill>
                <a:latin typeface="Courier New"/>
                <a:ea typeface="Courier New"/>
                <a:cs typeface="Courier New"/>
                <a:sym typeface="Courier New"/>
              </a:rPr>
              <a:t>	</a:t>
            </a:r>
            <a:r>
              <a:rPr b="1" sz="2500">
                <a:solidFill>
                  <a:srgbClr val="C9C9C9"/>
                </a:solidFill>
                <a:latin typeface="Courier New"/>
                <a:ea typeface="Courier New"/>
                <a:cs typeface="Courier New"/>
                <a:sym typeface="Courier New"/>
              </a:rPr>
              <a:t>{</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int mode = 1;</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int err = ioctlsocket(result, FIONBIO, &amp;mode);</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if (err != NO_ERROR)</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closesocket(result);</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result = INVALID_SOCKET;</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9C9C9"/>
                </a:solidFill>
                <a:latin typeface="Courier New"/>
                <a:ea typeface="Courier New"/>
                <a:cs typeface="Courier New"/>
                <a:sym typeface="Courier New"/>
              </a:rPr>
              <a:t>	}</a:t>
            </a:r>
            <a:endParaRPr b="1" sz="2500">
              <a:solidFill>
                <a:srgbClr val="C9C9C9"/>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E3E3E3"/>
                </a:solidFill>
                <a:latin typeface="Courier New"/>
                <a:ea typeface="Courier New"/>
                <a:cs typeface="Courier New"/>
                <a:sym typeface="Courier New"/>
              </a:rPr>
              <a:t>	</a:t>
            </a:r>
            <a:r>
              <a:rPr b="1" sz="2500">
                <a:solidFill>
                  <a:srgbClr val="67ADDE"/>
                </a:solidFill>
                <a:latin typeface="Courier New"/>
                <a:ea typeface="Courier New"/>
                <a:cs typeface="Courier New"/>
                <a:sym typeface="Courier New"/>
              </a:rPr>
              <a:t>return</a:t>
            </a:r>
            <a:r>
              <a:rPr b="1" sz="2500">
                <a:solidFill>
                  <a:srgbClr val="E3E3E3"/>
                </a:solidFill>
                <a:latin typeface="Courier New"/>
                <a:ea typeface="Courier New"/>
                <a:cs typeface="Courier New"/>
                <a:sym typeface="Courier New"/>
              </a:rPr>
              <a:t> </a:t>
            </a:r>
            <a:r>
              <a:rPr b="1" sz="2500">
                <a:solidFill>
                  <a:srgbClr val="D2D2D2"/>
                </a:solidFill>
                <a:latin typeface="Courier New"/>
                <a:ea typeface="Courier New"/>
                <a:cs typeface="Courier New"/>
                <a:sym typeface="Courier New"/>
              </a:rPr>
              <a:t>result</a:t>
            </a:r>
            <a:r>
              <a:rPr b="1" sz="2500">
                <a:solidFill>
                  <a:srgbClr val="C1C1C1"/>
                </a:solidFill>
                <a:latin typeface="Courier New"/>
                <a:ea typeface="Courier New"/>
                <a:cs typeface="Courier New"/>
                <a:sym typeface="Courier New"/>
              </a:rPr>
              <a:t>;</a:t>
            </a:r>
            <a:endParaRPr b="1" sz="25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500">
                <a:solidFill>
                  <a:srgbClr val="C1C1C1"/>
                </a:solidFill>
                <a:latin typeface="Courier New"/>
                <a:ea typeface="Courier New"/>
                <a:cs typeface="Courier New"/>
                <a:sym typeface="Courier New"/>
              </a:rPr>
              <a:t>}</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Bind</a:t>
            </a:r>
          </a:p>
        </p:txBody>
      </p:sp>
      <p:sp>
        <p:nvSpPr>
          <p:cNvPr id="61" name="Shape 61"/>
          <p:cNvSpPr/>
          <p:nvPr/>
        </p:nvSpPr>
        <p:spPr>
          <a:xfrm>
            <a:off x="762000" y="4552950"/>
            <a:ext cx="11480800" cy="21463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6400">
                <a:solidFill>
                  <a:srgbClr val="F15A45"/>
                </a:solidFill>
                <a:latin typeface="+mn-lt"/>
                <a:ea typeface="+mn-ea"/>
                <a:cs typeface="+mn-cs"/>
                <a:sym typeface="Helvetica Neue"/>
              </a:defRPr>
            </a:lvl1pPr>
          </a:lstStyle>
          <a:p>
            <a:pPr lvl="0">
              <a:defRPr b="0" sz="1800">
                <a:solidFill>
                  <a:srgbClr val="000000"/>
                </a:solidFill>
                <a:effectLst/>
              </a:defRPr>
            </a:pPr>
            <a:r>
              <a:rPr b="1" sz="6400">
                <a:solidFill>
                  <a:srgbClr val="F15A45"/>
                </a:solidFill>
                <a:effectLst>
                  <a:outerShdw sx="100000" sy="100000" kx="0" ky="0" algn="b" rotWithShape="0" blurRad="50800" dist="25400" dir="5400000">
                    <a:srgbClr val="000000"/>
                  </a:outerShdw>
                </a:effectLst>
              </a:rPr>
              <a:t>Don’t.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61"/>
                                        </p:tgtEl>
                                        <p:attrNameLst>
                                          <p:attrName>style.visibility</p:attrName>
                                        </p:attrNameLst>
                                      </p:cBhvr>
                                      <p:to>
                                        <p:strVal val="visible"/>
                                      </p:to>
                                    </p:set>
                                    <p:anim calcmode="lin" valueType="num">
                                      <p:cBhvr>
                                        <p:cTn id="7" dur="750" fill="hold"/>
                                        <p:tgtEl>
                                          <p:spTgt spid="61"/>
                                        </p:tgtEl>
                                        <p:attrNameLst>
                                          <p:attrName>ppt_w</p:attrName>
                                        </p:attrNameLst>
                                      </p:cBhvr>
                                      <p:tavLst>
                                        <p:tav tm="0">
                                          <p:val>
                                            <p:fltVal val="0"/>
                                          </p:val>
                                        </p:tav>
                                        <p:tav tm="100000">
                                          <p:val>
                                            <p:strVal val="#ppt_w"/>
                                          </p:val>
                                        </p:tav>
                                      </p:tavLst>
                                    </p:anim>
                                    <p:anim calcmode="lin" valueType="num">
                                      <p:cBhvr>
                                        <p:cTn id="8" dur="750" fill="hold"/>
                                        <p:tgtEl>
                                          <p:spTgt spid="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1"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Receive</a:t>
            </a:r>
          </a:p>
        </p:txBody>
      </p:sp>
      <p:sp>
        <p:nvSpPr>
          <p:cNvPr id="66" name="Shape 66"/>
          <p:cNvSpPr/>
          <p:nvPr/>
        </p:nvSpPr>
        <p:spPr>
          <a:xfrm>
            <a:off x="203454" y="1924050"/>
            <a:ext cx="12597892" cy="740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2100">
                <a:solidFill>
                  <a:srgbClr val="67ADDE"/>
                </a:solidFill>
                <a:latin typeface="Courier New"/>
                <a:ea typeface="Courier New"/>
                <a:cs typeface="Courier New"/>
                <a:sym typeface="Courier New"/>
              </a:rPr>
              <a:t>int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Receive</a:t>
            </a:r>
            <a:r>
              <a:rPr b="1" sz="2100">
                <a:solidFill>
                  <a:srgbClr val="C1C1C1"/>
                </a:solidFill>
                <a:latin typeface="Courier New"/>
                <a:ea typeface="Courier New"/>
                <a:cs typeface="Courier New"/>
                <a:sym typeface="Courier New"/>
              </a:rPr>
              <a:t>(</a:t>
            </a:r>
            <a:r>
              <a:rPr b="1" sz="2100">
                <a:solidFill>
                  <a:srgbClr val="5BD1BE"/>
                </a:solidFill>
                <a:latin typeface="Courier New"/>
                <a:ea typeface="Courier New"/>
                <a:cs typeface="Courier New"/>
                <a:sym typeface="Courier New"/>
              </a:rPr>
              <a:t>SOCKET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sock</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char</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buffer</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int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maxBytes</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5BD1BE"/>
                </a:solidFill>
                <a:latin typeface="Courier New"/>
                <a:ea typeface="Courier New"/>
                <a:cs typeface="Courier New"/>
                <a:sym typeface="Courier New"/>
              </a:rPr>
              <a:t>sockaddr</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filterAddress</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5BD1BE"/>
                </a:solidFill>
                <a:latin typeface="Courier New"/>
                <a:ea typeface="Courier New"/>
                <a:cs typeface="Courier New"/>
                <a:sym typeface="Courier New"/>
              </a:rPr>
              <a:t>sockaddr</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sender</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int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size</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sizeof</a:t>
            </a:r>
            <a:r>
              <a:rPr b="1" sz="2100">
                <a:solidFill>
                  <a:srgbClr val="C1C1C1"/>
                </a:solidFill>
                <a:latin typeface="Courier New"/>
                <a:ea typeface="Courier New"/>
                <a:cs typeface="Courier New"/>
                <a:sym typeface="Courier New"/>
              </a:rPr>
              <a:t>(</a:t>
            </a:r>
            <a:r>
              <a:rPr b="1" sz="2100">
                <a:solidFill>
                  <a:srgbClr val="5BD1BE"/>
                </a:solidFill>
                <a:latin typeface="Courier New"/>
                <a:ea typeface="Courier New"/>
                <a:cs typeface="Courier New"/>
                <a:sym typeface="Courier New"/>
              </a:rPr>
              <a:t>sockaddr</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int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bytes</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recvfrom</a:t>
            </a:r>
            <a:r>
              <a:rPr b="1" sz="2100">
                <a:solidFill>
                  <a:srgbClr val="C1C1C1"/>
                </a:solidFill>
                <a:latin typeface="Courier New"/>
                <a:ea typeface="Courier New"/>
                <a:cs typeface="Courier New"/>
                <a:sym typeface="Courier New"/>
              </a:rPr>
              <a:t>(</a:t>
            </a:r>
            <a:r>
              <a:rPr b="1" sz="2100">
                <a:solidFill>
                  <a:srgbClr val="919191"/>
                </a:solidFill>
                <a:latin typeface="Courier New"/>
                <a:ea typeface="Courier New"/>
                <a:cs typeface="Courier New"/>
                <a:sym typeface="Courier New"/>
              </a:rPr>
              <a:t>sock</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buffer</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maxBytes</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C1D6B7"/>
                </a:solidFill>
                <a:latin typeface="Courier New"/>
                <a:ea typeface="Courier New"/>
                <a:cs typeface="Courier New"/>
                <a:sym typeface="Courier New"/>
              </a:rPr>
              <a:t>0</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&amp;</a:t>
            </a:r>
            <a:r>
              <a:rPr b="1" sz="2100">
                <a:solidFill>
                  <a:srgbClr val="D2D2D2"/>
                </a:solidFill>
                <a:latin typeface="Courier New"/>
                <a:ea typeface="Courier New"/>
                <a:cs typeface="Courier New"/>
                <a:sym typeface="Courier New"/>
              </a:rPr>
              <a:t>sender</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&amp;</a:t>
            </a:r>
            <a:r>
              <a:rPr b="1" sz="2100">
                <a:solidFill>
                  <a:srgbClr val="D2D2D2"/>
                </a:solidFill>
                <a:latin typeface="Courier New"/>
                <a:ea typeface="Courier New"/>
                <a:cs typeface="Courier New"/>
                <a:sym typeface="Courier New"/>
              </a:rPr>
              <a:t>size</a:t>
            </a:r>
            <a:r>
              <a:rPr b="1" sz="2100">
                <a:solidFill>
                  <a:srgbClr val="C1C1C1"/>
                </a:solidFill>
                <a:latin typeface="Courier New"/>
                <a:ea typeface="Courier New"/>
                <a:cs typeface="Courier New"/>
                <a:sym typeface="Courier New"/>
              </a:rPr>
              <a:t>);</a:t>
            </a:r>
            <a:endParaRPr b="1" sz="21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C1C1C1"/>
                </a:solidFill>
                <a:latin typeface="Courier New"/>
                <a:ea typeface="Courier New"/>
                <a:cs typeface="Courier New"/>
                <a:sym typeface="Courier New"/>
              </a:rPr>
              <a:t>	if (bytes == SOCKET_ERROR)</a:t>
            </a:r>
            <a:endParaRPr b="1" sz="21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C1C1C1"/>
                </a:solidFill>
                <a:latin typeface="Courier New"/>
                <a:ea typeface="Courier New"/>
                <a:cs typeface="Courier New"/>
                <a:sym typeface="Courier New"/>
              </a:rPr>
              <a:t>		return -1;</a:t>
            </a:r>
            <a:endParaRPr b="1" sz="2100">
              <a:solidFill>
                <a:srgbClr val="C1C1C1"/>
              </a:solidFill>
              <a:latin typeface="Courier New"/>
              <a:ea typeface="Courier New"/>
              <a:cs typeface="Courier New"/>
              <a:sym typeface="Courier New"/>
            </a:endParaRPr>
          </a:p>
          <a:p>
            <a:pPr lvl="0" algn="l" defTabSz="457200">
              <a:defRPr sz="1800">
                <a:solidFill>
                  <a:srgbClr val="000000"/>
                </a:solidFill>
                <a:effectLst/>
              </a:defRPr>
            </a:pP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if</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r>
              <a:rPr b="1" sz="2100">
                <a:solidFill>
                  <a:srgbClr val="D2D2D2"/>
                </a:solidFill>
                <a:latin typeface="Courier New"/>
                <a:ea typeface="Courier New"/>
                <a:cs typeface="Courier New"/>
                <a:sym typeface="Courier New"/>
              </a:rPr>
              <a:t>bytes</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&gt;</a:t>
            </a:r>
            <a:r>
              <a:rPr b="1" sz="2100">
                <a:solidFill>
                  <a:srgbClr val="E3E3E3"/>
                </a:solidFill>
                <a:latin typeface="Courier New"/>
                <a:ea typeface="Courier New"/>
                <a:cs typeface="Courier New"/>
                <a:sym typeface="Courier New"/>
              </a:rPr>
              <a:t> </a:t>
            </a:r>
            <a:r>
              <a:rPr b="1" sz="2100">
                <a:solidFill>
                  <a:srgbClr val="C1D6B7"/>
                </a:solidFill>
                <a:latin typeface="Courier New"/>
                <a:ea typeface="Courier New"/>
                <a:cs typeface="Courier New"/>
                <a:sym typeface="Courier New"/>
              </a:rPr>
              <a:t>0</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if</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r>
              <a:rPr b="1" sz="2100">
                <a:solidFill>
                  <a:srgbClr val="919191"/>
                </a:solidFill>
                <a:latin typeface="Courier New"/>
                <a:ea typeface="Courier New"/>
                <a:cs typeface="Courier New"/>
                <a:sym typeface="Courier New"/>
              </a:rPr>
              <a:t>filterAddress</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CB7DD0"/>
                </a:solidFill>
                <a:latin typeface="Courier New"/>
                <a:ea typeface="Courier New"/>
                <a:cs typeface="Courier New"/>
                <a:sym typeface="Courier New"/>
              </a:rPr>
              <a:t>NULL</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if</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r>
              <a:rPr b="1" sz="2100">
                <a:solidFill>
                  <a:srgbClr val="D2D2D2"/>
                </a:solidFill>
                <a:latin typeface="Courier New"/>
                <a:ea typeface="Courier New"/>
                <a:cs typeface="Courier New"/>
                <a:sym typeface="Courier New"/>
              </a:rPr>
              <a:t>sender</a:t>
            </a:r>
            <a:r>
              <a:rPr b="1" sz="2100">
                <a:solidFill>
                  <a:srgbClr val="C1C1C1"/>
                </a:solidFill>
                <a:latin typeface="Courier New"/>
                <a:ea typeface="Courier New"/>
                <a:cs typeface="Courier New"/>
                <a:sym typeface="Courier New"/>
              </a:rPr>
              <a:t>.</a:t>
            </a:r>
            <a:r>
              <a:rPr b="1" sz="2100">
                <a:solidFill>
                  <a:srgbClr val="E1E1E1"/>
                </a:solidFill>
                <a:latin typeface="Courier New"/>
                <a:ea typeface="Courier New"/>
                <a:cs typeface="Courier New"/>
                <a:sym typeface="Courier New"/>
              </a:rPr>
              <a:t>sa_family</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filterAddress</a:t>
            </a:r>
            <a:r>
              <a:rPr b="1" sz="2100">
                <a:solidFill>
                  <a:srgbClr val="C1C1C1"/>
                </a:solidFill>
                <a:latin typeface="Courier New"/>
                <a:ea typeface="Courier New"/>
                <a:cs typeface="Courier New"/>
                <a:sym typeface="Courier New"/>
              </a:rPr>
              <a:t>-&gt;</a:t>
            </a:r>
            <a:r>
              <a:rPr b="1" sz="2100">
                <a:solidFill>
                  <a:srgbClr val="E1E1E1"/>
                </a:solidFill>
                <a:latin typeface="Courier New"/>
                <a:ea typeface="Courier New"/>
                <a:cs typeface="Courier New"/>
                <a:sym typeface="Courier New"/>
              </a:rPr>
              <a:t>sa_family</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return</a:t>
            </a:r>
            <a:r>
              <a:rPr b="1" sz="2100">
                <a:solidFill>
                  <a:srgbClr val="E3E3E3"/>
                </a:solidFill>
                <a:latin typeface="Courier New"/>
                <a:ea typeface="Courier New"/>
                <a:cs typeface="Courier New"/>
                <a:sym typeface="Courier New"/>
              </a:rPr>
              <a:t> </a:t>
            </a:r>
            <a:r>
              <a:rPr b="1" sz="2100">
                <a:solidFill>
                  <a:srgbClr val="C1D6B7"/>
                </a:solidFill>
                <a:latin typeface="Courier New"/>
                <a:ea typeface="Courier New"/>
                <a:cs typeface="Courier New"/>
                <a:sym typeface="Courier New"/>
              </a:rPr>
              <a:t>0</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for</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r>
              <a:rPr b="1" sz="2100">
                <a:solidFill>
                  <a:srgbClr val="67ADDE"/>
                </a:solidFill>
                <a:latin typeface="Courier New"/>
                <a:ea typeface="Courier New"/>
                <a:cs typeface="Courier New"/>
                <a:sym typeface="Courier New"/>
              </a:rPr>
              <a:t>int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i</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C1D6B7"/>
                </a:solidFill>
                <a:latin typeface="Courier New"/>
                <a:ea typeface="Courier New"/>
                <a:cs typeface="Courier New"/>
                <a:sym typeface="Courier New"/>
              </a:rPr>
              <a:t>0</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i</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&lt;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size</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i</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if</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r>
              <a:rPr b="1" sz="2100">
                <a:solidFill>
                  <a:srgbClr val="D2D2D2"/>
                </a:solidFill>
                <a:latin typeface="Courier New"/>
                <a:ea typeface="Courier New"/>
                <a:cs typeface="Courier New"/>
                <a:sym typeface="Courier New"/>
              </a:rPr>
              <a:t>sender</a:t>
            </a:r>
            <a:r>
              <a:rPr b="1" sz="2100">
                <a:solidFill>
                  <a:srgbClr val="C1C1C1"/>
                </a:solidFill>
                <a:latin typeface="Courier New"/>
                <a:ea typeface="Courier New"/>
                <a:cs typeface="Courier New"/>
                <a:sym typeface="Courier New"/>
              </a:rPr>
              <a:t>.</a:t>
            </a:r>
            <a:r>
              <a:rPr b="1" sz="2100">
                <a:solidFill>
                  <a:srgbClr val="E1E1E1"/>
                </a:solidFill>
                <a:latin typeface="Courier New"/>
                <a:ea typeface="Courier New"/>
                <a:cs typeface="Courier New"/>
                <a:sym typeface="Courier New"/>
              </a:rPr>
              <a:t>sa_data</a:t>
            </a:r>
            <a:r>
              <a:rPr b="1" sz="2100">
                <a:solidFill>
                  <a:srgbClr val="C1C1C1"/>
                </a:solidFill>
                <a:latin typeface="Courier New"/>
                <a:ea typeface="Courier New"/>
                <a:cs typeface="Courier New"/>
                <a:sym typeface="Courier New"/>
              </a:rPr>
              <a:t>[</a:t>
            </a:r>
            <a:r>
              <a:rPr b="1" sz="2100">
                <a:solidFill>
                  <a:srgbClr val="D2D2D2"/>
                </a:solidFill>
                <a:latin typeface="Courier New"/>
                <a:ea typeface="Courier New"/>
                <a:cs typeface="Courier New"/>
                <a:sym typeface="Courier New"/>
              </a:rPr>
              <a:t>i</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filterAddress</a:t>
            </a:r>
            <a:r>
              <a:rPr b="1" sz="2100">
                <a:solidFill>
                  <a:srgbClr val="C1C1C1"/>
                </a:solidFill>
                <a:latin typeface="Courier New"/>
                <a:ea typeface="Courier New"/>
                <a:cs typeface="Courier New"/>
                <a:sym typeface="Courier New"/>
              </a:rPr>
              <a:t>-&gt;</a:t>
            </a:r>
            <a:r>
              <a:rPr b="1" sz="2100">
                <a:solidFill>
                  <a:srgbClr val="E1E1E1"/>
                </a:solidFill>
                <a:latin typeface="Courier New"/>
                <a:ea typeface="Courier New"/>
                <a:cs typeface="Courier New"/>
                <a:sym typeface="Courier New"/>
              </a:rPr>
              <a:t>sa_data</a:t>
            </a:r>
            <a:r>
              <a:rPr b="1" sz="2100">
                <a:solidFill>
                  <a:srgbClr val="C1C1C1"/>
                </a:solidFill>
                <a:latin typeface="Courier New"/>
                <a:ea typeface="Courier New"/>
                <a:cs typeface="Courier New"/>
                <a:sym typeface="Courier New"/>
              </a:rPr>
              <a:t>[</a:t>
            </a:r>
            <a:r>
              <a:rPr b="1" sz="2100">
                <a:solidFill>
                  <a:srgbClr val="D2D2D2"/>
                </a:solidFill>
                <a:latin typeface="Courier New"/>
                <a:ea typeface="Courier New"/>
                <a:cs typeface="Courier New"/>
                <a:sym typeface="Courier New"/>
              </a:rPr>
              <a:t>i</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return</a:t>
            </a:r>
            <a:r>
              <a:rPr b="1" sz="2100">
                <a:solidFill>
                  <a:srgbClr val="E3E3E3"/>
                </a:solidFill>
                <a:latin typeface="Courier New"/>
                <a:ea typeface="Courier New"/>
                <a:cs typeface="Courier New"/>
                <a:sym typeface="Courier New"/>
              </a:rPr>
              <a:t> </a:t>
            </a:r>
            <a:r>
              <a:rPr b="1" sz="2100">
                <a:solidFill>
                  <a:srgbClr val="C1D6B7"/>
                </a:solidFill>
                <a:latin typeface="Courier New"/>
                <a:ea typeface="Courier New"/>
                <a:cs typeface="Courier New"/>
                <a:sym typeface="Courier New"/>
              </a:rPr>
              <a:t>0</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return</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bytes</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C1C1C1"/>
                </a:solidFill>
                <a:latin typeface="Courier New"/>
                <a:ea typeface="Courier New"/>
                <a:cs typeface="Courier New"/>
                <a:sym typeface="Courier New"/>
              </a:rPr>
              <a:t>}</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lvl="0">
              <a:defRPr b="0" sz="1800">
                <a:solidFill>
                  <a:srgbClr val="000000"/>
                </a:solidFill>
                <a:effectLst/>
              </a:defRPr>
            </a:pPr>
            <a:r>
              <a:rPr b="1" sz="6400">
                <a:solidFill>
                  <a:srgbClr val="FFFFFF"/>
                </a:solidFill>
                <a:effectLst>
                  <a:outerShdw sx="100000" sy="100000" kx="0" ky="0" algn="b" rotWithShape="0" blurRad="50800" dist="25400" dir="5400000">
                    <a:srgbClr val="000000"/>
                  </a:outerShdw>
                </a:effectLst>
              </a:rPr>
              <a:t>TCP Receive</a:t>
            </a:r>
          </a:p>
        </p:txBody>
      </p:sp>
      <p:sp>
        <p:nvSpPr>
          <p:cNvPr id="71" name="Shape 71"/>
          <p:cNvSpPr/>
          <p:nvPr/>
        </p:nvSpPr>
        <p:spPr>
          <a:xfrm>
            <a:off x="2204029" y="3803649"/>
            <a:ext cx="9076880" cy="214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b="1" sz="2100">
                <a:solidFill>
                  <a:srgbClr val="67ADDE"/>
                </a:solidFill>
                <a:latin typeface="Courier New"/>
                <a:ea typeface="Courier New"/>
                <a:cs typeface="Courier New"/>
                <a:sym typeface="Courier New"/>
              </a:rPr>
              <a:t>int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ReceiveTCP</a:t>
            </a:r>
            <a:r>
              <a:rPr b="1" sz="2100">
                <a:solidFill>
                  <a:srgbClr val="C1C1C1"/>
                </a:solidFill>
                <a:latin typeface="Courier New"/>
                <a:ea typeface="Courier New"/>
                <a:cs typeface="Courier New"/>
                <a:sym typeface="Courier New"/>
              </a:rPr>
              <a:t>(</a:t>
            </a:r>
            <a:r>
              <a:rPr b="1" sz="2100">
                <a:solidFill>
                  <a:srgbClr val="5BD1BE"/>
                </a:solidFill>
                <a:latin typeface="Courier New"/>
                <a:ea typeface="Courier New"/>
                <a:cs typeface="Courier New"/>
                <a:sym typeface="Courier New"/>
              </a:rPr>
              <a:t>SOCKET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sock</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char</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buffer</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int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maxBytes</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int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bytes</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recv</a:t>
            </a:r>
            <a:r>
              <a:rPr b="1" sz="2100">
                <a:solidFill>
                  <a:srgbClr val="C1C1C1"/>
                </a:solidFill>
                <a:latin typeface="Courier New"/>
                <a:ea typeface="Courier New"/>
                <a:cs typeface="Courier New"/>
                <a:sym typeface="Courier New"/>
              </a:rPr>
              <a:t>(</a:t>
            </a:r>
            <a:r>
              <a:rPr b="1" sz="2100">
                <a:solidFill>
                  <a:srgbClr val="919191"/>
                </a:solidFill>
                <a:latin typeface="Courier New"/>
                <a:ea typeface="Courier New"/>
                <a:cs typeface="Courier New"/>
                <a:sym typeface="Courier New"/>
              </a:rPr>
              <a:t>sock</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buffer</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maxBytes</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C1D6B7"/>
                </a:solidFill>
                <a:latin typeface="Courier New"/>
                <a:ea typeface="Courier New"/>
                <a:cs typeface="Courier New"/>
                <a:sym typeface="Courier New"/>
              </a:rPr>
              <a:t>0</a:t>
            </a:r>
            <a:r>
              <a:rPr b="1" sz="2100">
                <a:solidFill>
                  <a:srgbClr val="C1C1C1"/>
                </a:solidFill>
                <a:latin typeface="Courier New"/>
                <a:ea typeface="Courier New"/>
                <a:cs typeface="Courier New"/>
                <a:sym typeface="Courier New"/>
              </a:rPr>
              <a:t>);</a:t>
            </a:r>
            <a:endParaRPr b="1" sz="21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C1C1C1"/>
                </a:solidFill>
                <a:latin typeface="Courier New"/>
                <a:ea typeface="Courier New"/>
                <a:cs typeface="Courier New"/>
                <a:sym typeface="Courier New"/>
              </a:rPr>
              <a:t>	if (bytes == SOCKET_ERROR)</a:t>
            </a:r>
            <a:endParaRPr b="1" sz="21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C1C1C1"/>
                </a:solidFill>
                <a:latin typeface="Courier New"/>
                <a:ea typeface="Courier New"/>
                <a:cs typeface="Courier New"/>
                <a:sym typeface="Courier New"/>
              </a:rPr>
              <a:t>		return -1;</a:t>
            </a:r>
            <a:endParaRPr b="1" sz="21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return</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bytes</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C1C1C1"/>
                </a:solidFill>
                <a:latin typeface="Courier New"/>
                <a:ea typeface="Courier New"/>
                <a:cs typeface="Courier New"/>
                <a:sym typeface="Courier New"/>
              </a:rPr>
              <a:t>}</a:t>
            </a:r>
          </a:p>
        </p:txBody>
      </p:sp>
      <p:grpSp>
        <p:nvGrpSpPr>
          <p:cNvPr id="74" name="Group 74"/>
          <p:cNvGrpSpPr/>
          <p:nvPr/>
        </p:nvGrpSpPr>
        <p:grpSpPr>
          <a:xfrm>
            <a:off x="2204030" y="3789070"/>
            <a:ext cx="9076879" cy="2907874"/>
            <a:chOff x="0" y="0"/>
            <a:chExt cx="9076878" cy="2907872"/>
          </a:xfrm>
        </p:grpSpPr>
        <p:sp>
          <p:nvSpPr>
            <p:cNvPr id="72" name="Shape 72"/>
            <p:cNvSpPr/>
            <p:nvPr/>
          </p:nvSpPr>
          <p:spPr>
            <a:xfrm>
              <a:off x="0" y="-1"/>
              <a:ext cx="9076879" cy="2146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l" defTabSz="457200">
                <a:defRPr sz="1800">
                  <a:solidFill>
                    <a:srgbClr val="000000"/>
                  </a:solidFill>
                  <a:effectLst/>
                </a:defRPr>
              </a:pPr>
              <a:r>
                <a:rPr b="1" sz="2100">
                  <a:solidFill>
                    <a:srgbClr val="67ADDE"/>
                  </a:solidFill>
                  <a:latin typeface="Courier New"/>
                  <a:ea typeface="Courier New"/>
                  <a:cs typeface="Courier New"/>
                  <a:sym typeface="Courier New"/>
                </a:rPr>
                <a:t>int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ReceiveTCP</a:t>
              </a:r>
              <a:r>
                <a:rPr b="1" sz="2100">
                  <a:solidFill>
                    <a:srgbClr val="C1C1C1"/>
                  </a:solidFill>
                  <a:latin typeface="Courier New"/>
                  <a:ea typeface="Courier New"/>
                  <a:cs typeface="Courier New"/>
                  <a:sym typeface="Courier New"/>
                </a:rPr>
                <a:t>(</a:t>
              </a:r>
              <a:r>
                <a:rPr b="1" sz="2100">
                  <a:solidFill>
                    <a:srgbClr val="5BD1BE"/>
                  </a:solidFill>
                  <a:latin typeface="Courier New"/>
                  <a:ea typeface="Courier New"/>
                  <a:cs typeface="Courier New"/>
                  <a:sym typeface="Courier New"/>
                </a:rPr>
                <a:t>SOCKET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sock</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char</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buffer</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int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maxBytes</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int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bytes</a:t>
              </a:r>
              <a:r>
                <a:rPr b="1" sz="2100">
                  <a:solidFill>
                    <a:srgbClr val="E3E3E3"/>
                  </a:solidFill>
                  <a:latin typeface="Courier New"/>
                  <a:ea typeface="Courier New"/>
                  <a:cs typeface="Courier New"/>
                  <a:sym typeface="Courier New"/>
                </a:rPr>
                <a:t> </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recv</a:t>
              </a:r>
              <a:r>
                <a:rPr b="1" sz="2100">
                  <a:solidFill>
                    <a:srgbClr val="C1C1C1"/>
                  </a:solidFill>
                  <a:latin typeface="Courier New"/>
                  <a:ea typeface="Courier New"/>
                  <a:cs typeface="Courier New"/>
                  <a:sym typeface="Courier New"/>
                </a:rPr>
                <a:t>(</a:t>
              </a:r>
              <a:r>
                <a:rPr b="1" sz="2100">
                  <a:solidFill>
                    <a:srgbClr val="919191"/>
                  </a:solidFill>
                  <a:latin typeface="Courier New"/>
                  <a:ea typeface="Courier New"/>
                  <a:cs typeface="Courier New"/>
                  <a:sym typeface="Courier New"/>
                </a:rPr>
                <a:t>sock</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buffer</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919191"/>
                  </a:solidFill>
                  <a:latin typeface="Courier New"/>
                  <a:ea typeface="Courier New"/>
                  <a:cs typeface="Courier New"/>
                  <a:sym typeface="Courier New"/>
                </a:rPr>
                <a:t>maxBytes</a:t>
              </a:r>
              <a:r>
                <a:rPr b="1" sz="2100">
                  <a:solidFill>
                    <a:srgbClr val="C1C1C1"/>
                  </a:solidFill>
                  <a:latin typeface="Courier New"/>
                  <a:ea typeface="Courier New"/>
                  <a:cs typeface="Courier New"/>
                  <a:sym typeface="Courier New"/>
                </a:rPr>
                <a:t>,</a:t>
              </a:r>
              <a:r>
                <a:rPr b="1" sz="2100">
                  <a:solidFill>
                    <a:srgbClr val="E3E3E3"/>
                  </a:solidFill>
                  <a:latin typeface="Courier New"/>
                  <a:ea typeface="Courier New"/>
                  <a:cs typeface="Courier New"/>
                  <a:sym typeface="Courier New"/>
                </a:rPr>
                <a:t> </a:t>
              </a:r>
              <a:r>
                <a:rPr b="1" sz="2100">
                  <a:solidFill>
                    <a:srgbClr val="D41D03"/>
                  </a:solidFill>
                  <a:latin typeface="Courier New"/>
                  <a:ea typeface="Courier New"/>
                  <a:cs typeface="Courier New"/>
                  <a:sym typeface="Courier New"/>
                </a:rPr>
                <a:t>0</a:t>
              </a:r>
              <a:r>
                <a:rPr b="1" sz="2100">
                  <a:solidFill>
                    <a:srgbClr val="C1C1C1"/>
                  </a:solidFill>
                  <a:latin typeface="Courier New"/>
                  <a:ea typeface="Courier New"/>
                  <a:cs typeface="Courier New"/>
                  <a:sym typeface="Courier New"/>
                </a:rPr>
                <a:t>);</a:t>
              </a:r>
              <a:endParaRPr b="1" sz="21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C1C1C1"/>
                  </a:solidFill>
                  <a:latin typeface="Courier New"/>
                  <a:ea typeface="Courier New"/>
                  <a:cs typeface="Courier New"/>
                  <a:sym typeface="Courier New"/>
                </a:rPr>
                <a:t>	if (bytes == SOCKET_ERROR)</a:t>
              </a:r>
              <a:endParaRPr b="1" sz="21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C1C1C1"/>
                  </a:solidFill>
                  <a:latin typeface="Courier New"/>
                  <a:ea typeface="Courier New"/>
                  <a:cs typeface="Courier New"/>
                  <a:sym typeface="Courier New"/>
                </a:rPr>
                <a:t>		return -1;</a:t>
              </a:r>
              <a:endParaRPr b="1" sz="2100">
                <a:solidFill>
                  <a:srgbClr val="C1C1C1"/>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E3E3E3"/>
                  </a:solidFill>
                  <a:latin typeface="Courier New"/>
                  <a:ea typeface="Courier New"/>
                  <a:cs typeface="Courier New"/>
                  <a:sym typeface="Courier New"/>
                </a:rPr>
                <a:t>	</a:t>
              </a:r>
              <a:r>
                <a:rPr b="1" sz="2100">
                  <a:solidFill>
                    <a:srgbClr val="67ADDE"/>
                  </a:solidFill>
                  <a:latin typeface="Courier New"/>
                  <a:ea typeface="Courier New"/>
                  <a:cs typeface="Courier New"/>
                  <a:sym typeface="Courier New"/>
                </a:rPr>
                <a:t>return</a:t>
              </a:r>
              <a:r>
                <a:rPr b="1" sz="2100">
                  <a:solidFill>
                    <a:srgbClr val="E3E3E3"/>
                  </a:solidFill>
                  <a:latin typeface="Courier New"/>
                  <a:ea typeface="Courier New"/>
                  <a:cs typeface="Courier New"/>
                  <a:sym typeface="Courier New"/>
                </a:rPr>
                <a:t> </a:t>
              </a:r>
              <a:r>
                <a:rPr b="1" sz="2100">
                  <a:solidFill>
                    <a:srgbClr val="D2D2D2"/>
                  </a:solidFill>
                  <a:latin typeface="Courier New"/>
                  <a:ea typeface="Courier New"/>
                  <a:cs typeface="Courier New"/>
                  <a:sym typeface="Courier New"/>
                </a:rPr>
                <a:t>bytes</a:t>
              </a:r>
              <a:r>
                <a:rPr b="1" sz="2100">
                  <a:solidFill>
                    <a:srgbClr val="C1C1C1"/>
                  </a:solidFill>
                  <a:latin typeface="Courier New"/>
                  <a:ea typeface="Courier New"/>
                  <a:cs typeface="Courier New"/>
                  <a:sym typeface="Courier New"/>
                </a:rPr>
                <a:t>;</a:t>
              </a:r>
              <a:endParaRPr b="1" sz="2100">
                <a:solidFill>
                  <a:srgbClr val="E3E3E3"/>
                </a:solidFill>
                <a:latin typeface="Courier New"/>
                <a:ea typeface="Courier New"/>
                <a:cs typeface="Courier New"/>
                <a:sym typeface="Courier New"/>
              </a:endParaRPr>
            </a:p>
            <a:p>
              <a:pPr lvl="0" algn="l" defTabSz="457200">
                <a:defRPr sz="1800">
                  <a:solidFill>
                    <a:srgbClr val="000000"/>
                  </a:solidFill>
                  <a:effectLst/>
                </a:defRPr>
              </a:pPr>
              <a:r>
                <a:rPr b="1" sz="2100">
                  <a:solidFill>
                    <a:srgbClr val="C1C1C1"/>
                  </a:solidFill>
                  <a:latin typeface="Courier New"/>
                  <a:ea typeface="Courier New"/>
                  <a:cs typeface="Courier New"/>
                  <a:sym typeface="Courier New"/>
                </a:rPr>
                <a:t>}</a:t>
              </a:r>
            </a:p>
          </p:txBody>
        </p:sp>
        <p:sp>
          <p:nvSpPr>
            <p:cNvPr id="73" name="Shape 73"/>
            <p:cNvSpPr/>
            <p:nvPr/>
          </p:nvSpPr>
          <p:spPr>
            <a:xfrm flipV="1">
              <a:off x="4421668" y="1030551"/>
              <a:ext cx="2530889" cy="1877322"/>
            </a:xfrm>
            <a:prstGeom prst="line">
              <a:avLst/>
            </a:prstGeom>
            <a:noFill/>
            <a:ln w="25400" cap="flat">
              <a:solidFill>
                <a:srgbClr val="D41D03"/>
              </a:solidFill>
              <a:prstDash val="solid"/>
              <a:miter lim="400000"/>
              <a:tailEnd type="triangle" w="med" len="med"/>
            </a:ln>
            <a:effectLst/>
          </p:spPr>
          <p:txBody>
            <a:bodyPr wrap="square" lIns="0" tIns="0" rIns="0" bIns="0" numCol="1" anchor="ctr">
              <a:noAutofit/>
            </a:bodyPr>
            <a:lstStyle/>
            <a:p>
              <a:pPr lvl="0">
                <a:defRPr sz="3000">
                  <a:solidFill>
                    <a:srgbClr val="FFFFFF"/>
                  </a:solidFill>
                  <a:effectLst>
                    <a:outerShdw sx="100000" sy="100000" kx="0" ky="0" algn="b" rotWithShape="0" blurRad="38100" dist="12700" dir="5400000">
                      <a:srgbClr val="000000">
                        <a:alpha val="80000"/>
                      </a:srgbClr>
                    </a:outerShdw>
                  </a:effectLst>
                </a:defRPr>
              </a:pPr>
            </a:p>
          </p:txBody>
        </p:sp>
      </p:grpSp>
      <p:sp>
        <p:nvSpPr>
          <p:cNvPr id="75" name="Shape 75"/>
          <p:cNvSpPr/>
          <p:nvPr/>
        </p:nvSpPr>
        <p:spPr>
          <a:xfrm>
            <a:off x="4250442" y="6772716"/>
            <a:ext cx="4333405"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54211" indent="-454211" algn="l">
              <a:buSzPct val="75000"/>
              <a:buChar char="•"/>
              <a:defRPr sz="1800">
                <a:solidFill>
                  <a:srgbClr val="000000"/>
                </a:solidFill>
                <a:effectLst/>
              </a:defRPr>
            </a:pPr>
            <a:r>
              <a:rPr b="1" sz="3800">
                <a:solidFill>
                  <a:srgbClr val="EBEBEB"/>
                </a:solidFill>
                <a:effectLst>
                  <a:outerShdw sx="100000" sy="100000" kx="0" ky="0" algn="b" rotWithShape="0" blurRad="50800" dist="25400" dir="5400000">
                    <a:srgbClr val="000000"/>
                  </a:outerShdw>
                </a:effectLst>
                <a:latin typeface="Courier New"/>
                <a:ea typeface="Courier New"/>
                <a:cs typeface="Courier New"/>
                <a:sym typeface="Courier New"/>
              </a:rPr>
              <a:t>MSG_WAITALL </a:t>
            </a:r>
            <a:endParaRPr b="1" sz="3800">
              <a:solidFill>
                <a:srgbClr val="EBEBEB"/>
              </a:solidFill>
              <a:effectLst>
                <a:outerShdw sx="100000" sy="100000" kx="0" ky="0" algn="b" rotWithShape="0" blurRad="50800" dist="25400" dir="5400000">
                  <a:srgbClr val="000000"/>
                </a:outerShdw>
              </a:effectLst>
              <a:latin typeface="Courier New"/>
              <a:ea typeface="Courier New"/>
              <a:cs typeface="Courier New"/>
              <a:sym typeface="Courier New"/>
            </a:endParaRPr>
          </a:p>
          <a:p>
            <a:pPr lvl="0" marL="454211" indent="-454211" algn="l">
              <a:buSzPct val="75000"/>
              <a:buChar char="•"/>
              <a:defRPr sz="1800">
                <a:solidFill>
                  <a:srgbClr val="000000"/>
                </a:solidFill>
                <a:effectLst/>
              </a:defRPr>
            </a:pPr>
            <a:r>
              <a:rPr b="1" sz="3800">
                <a:solidFill>
                  <a:srgbClr val="EBEBEB"/>
                </a:solidFill>
                <a:effectLst>
                  <a:outerShdw sx="100000" sy="100000" kx="0" ky="0" algn="b" rotWithShape="0" blurRad="50800" dist="25400" dir="5400000">
                    <a:srgbClr val="000000"/>
                  </a:outerShdw>
                </a:effectLst>
                <a:latin typeface="Courier New"/>
                <a:ea typeface="Courier New"/>
                <a:cs typeface="Courier New"/>
                <a:sym typeface="Courier New"/>
              </a:rPr>
              <a:t>MSG_PEEK</a:t>
            </a:r>
            <a:endParaRPr b="1" sz="3800">
              <a:solidFill>
                <a:srgbClr val="EBEBEB"/>
              </a:solidFill>
              <a:effectLst>
                <a:outerShdw sx="100000" sy="100000" kx="0" ky="0" algn="b" rotWithShape="0" blurRad="50800" dist="25400" dir="5400000">
                  <a:srgbClr val="000000"/>
                </a:outerShdw>
              </a:effectLst>
              <a:latin typeface="Courier New"/>
              <a:ea typeface="Courier New"/>
              <a:cs typeface="Courier New"/>
              <a:sym typeface="Courier New"/>
            </a:endParaRPr>
          </a:p>
          <a:p>
            <a:pPr lvl="0" marL="454211" indent="-454211" algn="l">
              <a:buSzPct val="75000"/>
              <a:buChar char="•"/>
              <a:defRPr sz="1800">
                <a:solidFill>
                  <a:srgbClr val="000000"/>
                </a:solidFill>
                <a:effectLst/>
              </a:defRPr>
            </a:pPr>
            <a:r>
              <a:rPr b="1" sz="3800">
                <a:solidFill>
                  <a:srgbClr val="EBEBEB"/>
                </a:solidFill>
                <a:effectLst>
                  <a:outerShdw sx="100000" sy="100000" kx="0" ky="0" algn="b" rotWithShape="0" blurRad="50800" dist="25400" dir="5400000">
                    <a:srgbClr val="000000"/>
                  </a:outerShdw>
                </a:effectLst>
                <a:latin typeface="Courier New"/>
                <a:ea typeface="Courier New"/>
                <a:cs typeface="Courier New"/>
                <a:sym typeface="Courier New"/>
              </a:rPr>
              <a:t>MSG_OOB</a:t>
            </a:r>
          </a:p>
        </p:txBody>
      </p:sp>
      <p:sp>
        <p:nvSpPr>
          <p:cNvPr id="76" name="Shape 76"/>
          <p:cNvSpPr/>
          <p:nvPr/>
        </p:nvSpPr>
        <p:spPr>
          <a:xfrm>
            <a:off x="4250442" y="6772716"/>
            <a:ext cx="4333405"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54211" indent="-454211" algn="l">
              <a:buSzPct val="75000"/>
              <a:buChar char="•"/>
              <a:defRPr sz="1800">
                <a:solidFill>
                  <a:srgbClr val="000000"/>
                </a:solidFill>
                <a:effectLst/>
              </a:defRPr>
            </a:pPr>
            <a:r>
              <a:rPr b="1" strike="sngStrike" sz="3800">
                <a:solidFill>
                  <a:srgbClr val="949494"/>
                </a:solidFill>
                <a:effectLst>
                  <a:outerShdw sx="100000" sy="100000" kx="0" ky="0" algn="b" rotWithShape="0" blurRad="50800" dist="25400" dir="5400000">
                    <a:srgbClr val="000000"/>
                  </a:outerShdw>
                </a:effectLst>
                <a:latin typeface="Courier New"/>
                <a:ea typeface="Courier New"/>
                <a:cs typeface="Courier New"/>
                <a:sym typeface="Courier New"/>
              </a:rPr>
              <a:t>MSG_WAITALL </a:t>
            </a:r>
            <a:endParaRPr b="1" strike="sngStrike" sz="3800">
              <a:solidFill>
                <a:srgbClr val="949494"/>
              </a:solidFill>
              <a:effectLst>
                <a:outerShdw sx="100000" sy="100000" kx="0" ky="0" algn="b" rotWithShape="0" blurRad="50800" dist="25400" dir="5400000">
                  <a:srgbClr val="000000"/>
                </a:outerShdw>
              </a:effectLst>
              <a:latin typeface="Courier New"/>
              <a:ea typeface="Courier New"/>
              <a:cs typeface="Courier New"/>
              <a:sym typeface="Courier New"/>
            </a:endParaRPr>
          </a:p>
          <a:p>
            <a:pPr lvl="0" marL="454211" indent="-454211" algn="l">
              <a:buSzPct val="75000"/>
              <a:buChar char="•"/>
              <a:defRPr sz="1800">
                <a:solidFill>
                  <a:srgbClr val="000000"/>
                </a:solidFill>
                <a:effectLst/>
              </a:defRPr>
            </a:pPr>
            <a:r>
              <a:rPr b="1" strike="sngStrike" sz="3800">
                <a:solidFill>
                  <a:srgbClr val="949494"/>
                </a:solidFill>
                <a:effectLst>
                  <a:outerShdw sx="100000" sy="100000" kx="0" ky="0" algn="b" rotWithShape="0" blurRad="50800" dist="25400" dir="5400000">
                    <a:srgbClr val="000000"/>
                  </a:outerShdw>
                </a:effectLst>
                <a:latin typeface="Courier New"/>
                <a:ea typeface="Courier New"/>
                <a:cs typeface="Courier New"/>
                <a:sym typeface="Courier New"/>
              </a:rPr>
              <a:t>MSG_PEEK</a:t>
            </a:r>
            <a:endParaRPr b="1" strike="sngStrike" sz="3800">
              <a:solidFill>
                <a:srgbClr val="949494"/>
              </a:solidFill>
              <a:effectLst>
                <a:outerShdw sx="100000" sy="100000" kx="0" ky="0" algn="b" rotWithShape="0" blurRad="50800" dist="25400" dir="5400000">
                  <a:srgbClr val="000000"/>
                </a:outerShdw>
              </a:effectLst>
              <a:latin typeface="Courier New"/>
              <a:ea typeface="Courier New"/>
              <a:cs typeface="Courier New"/>
              <a:sym typeface="Courier New"/>
            </a:endParaRPr>
          </a:p>
          <a:p>
            <a:pPr lvl="0" marL="454211" indent="-454211" algn="l">
              <a:buSzPct val="75000"/>
              <a:buChar char="•"/>
              <a:defRPr sz="1800">
                <a:solidFill>
                  <a:srgbClr val="000000"/>
                </a:solidFill>
                <a:effectLst/>
              </a:defRPr>
            </a:pPr>
            <a:r>
              <a:rPr b="1" strike="sngStrike" sz="3800">
                <a:solidFill>
                  <a:srgbClr val="949494"/>
                </a:solidFill>
                <a:effectLst>
                  <a:outerShdw sx="100000" sy="100000" kx="0" ky="0" algn="b" rotWithShape="0" blurRad="50800" dist="25400" dir="5400000">
                    <a:srgbClr val="000000"/>
                  </a:outerShdw>
                </a:effectLst>
                <a:latin typeface="Courier New"/>
                <a:ea typeface="Courier New"/>
                <a:cs typeface="Courier New"/>
                <a:sym typeface="Courier New"/>
              </a:rPr>
              <a:t>MSG_OOB</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75">
                                            <p:bg/>
                                          </p:spTgt>
                                        </p:tgtEl>
                                        <p:attrNameLst>
                                          <p:attrName>style.visibility</p:attrName>
                                        </p:attrNameLst>
                                      </p:cBhvr>
                                      <p:to>
                                        <p:strVal val="visible"/>
                                      </p:to>
                                    </p:set>
                                  </p:childTnLst>
                                </p:cTn>
                              </p:par>
                              <p:par>
                                <p:cTn id="11" presetClass="entr" presetSubtype="0" presetID="1" grpId="2" fill="hold">
                                  <p:stCondLst>
                                    <p:cond delay="0"/>
                                  </p:stCondLst>
                                  <p:iterate type="el" backwards="0">
                                    <p:tmAbs val="0"/>
                                  </p:iterate>
                                  <p:childTnLst>
                                    <p:set>
                                      <p:cBhvr>
                                        <p:cTn id="12" fill="hold"/>
                                        <p:tgtEl>
                                          <p:spTgt spid="7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2" fill="hold">
                                  <p:stCondLst>
                                    <p:cond delay="0"/>
                                  </p:stCondLst>
                                  <p:iterate type="el" backwards="0">
                                    <p:tmAbs val="0"/>
                                  </p:iterate>
                                  <p:childTnLst>
                                    <p:set>
                                      <p:cBhvr>
                                        <p:cTn id="16" fill="hold"/>
                                        <p:tgtEl>
                                          <p:spTgt spid="7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2" fill="hold">
                                  <p:stCondLst>
                                    <p:cond delay="0"/>
                                  </p:stCondLst>
                                  <p:iterate type="el" backwards="0">
                                    <p:tmAbs val="0"/>
                                  </p:iterate>
                                  <p:childTnLst>
                                    <p:set>
                                      <p:cBhvr>
                                        <p:cTn id="20" fill="hold"/>
                                        <p:tgtEl>
                                          <p:spTgt spid="7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3" fill="hold">
                                  <p:stCondLst>
                                    <p:cond delay="0"/>
                                  </p:stCondLst>
                                  <p:iterate type="el" backwards="0">
                                    <p:tmAbs val="0"/>
                                  </p:iterate>
                                  <p:childTnLst>
                                    <p:set>
                                      <p:cBhvr>
                                        <p:cTn id="24" fill="hold"/>
                                        <p:tgtEl>
                                          <p:spTgt spid="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 grpId="3"/>
      <p:bldP build="whole" bldLvl="1" animBg="1" rev="0" advAuto="0" spid="74" grpId="1"/>
      <p:bldP build="p" bldLvl="5" animBg="1" rev="0" advAuto="0" spid="75" grpId="2"/>
    </p:bldLst>
  </p:timing>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