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59" r:id="rId5"/>
    <p:sldId id="283" r:id="rId6"/>
    <p:sldId id="269" r:id="rId7"/>
    <p:sldId id="278" r:id="rId8"/>
    <p:sldId id="273" r:id="rId9"/>
    <p:sldId id="270" r:id="rId10"/>
    <p:sldId id="280" r:id="rId11"/>
    <p:sldId id="281" r:id="rId12"/>
    <p:sldId id="260" r:id="rId13"/>
    <p:sldId id="279" r:id="rId14"/>
  </p:sldIdLst>
  <p:sldSz cx="9144000" cy="6858000" type="screen4x3"/>
  <p:notesSz cx="6784975" cy="9906000"/>
  <p:custDataLst>
    <p:tags r:id="rId16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E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2" autoAdjust="0"/>
    <p:restoredTop sz="94619" autoAdjust="0"/>
  </p:normalViewPr>
  <p:slideViewPr>
    <p:cSldViewPr>
      <p:cViewPr varScale="1">
        <p:scale>
          <a:sx n="163" d="100"/>
          <a:sy n="163" d="100"/>
        </p:scale>
        <p:origin x="272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251" y="0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05350"/>
            <a:ext cx="542798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251" y="9408981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B20ABA0-1007-4703-B048-52624A96810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69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3" name="Picture 17" descr="TU_130227_PPT_Bild-Aussich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A8F5D79-C234-439C-9FED-4F54F4643A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7B9EC9-AFF7-4D8E-9CA8-46BCF045BCE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F903123-4CC2-4E08-BF04-132B6B4D8D3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76F9D54-5A9D-471C-8C89-5AF582F2DB9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4529D57-79B9-4066-AB64-E8DCA52B115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28CEDD57-062E-4FE9-9FE6-B10C8FE7B98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F2AF0D0-B71F-4E17-B028-871FB7B8FD6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A359BB0-E196-4CA4-B775-7CB12B502B2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5692B56-3396-4E01-B0E9-60C228F141E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D5CFC-BFD5-4831-A36C-748A258A264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 durck Klicken hinzufügen</a:t>
            </a:r>
          </a:p>
          <a:p>
            <a:pPr lvl="1"/>
            <a:r>
              <a:rPr 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46A519C5-1353-4BA3-84B5-6781C8BA2E25}" type="slidenum">
              <a:rPr lang="de-DE"/>
              <a:pPr/>
              <a:t>‹#›</a:t>
            </a:fld>
            <a:endParaRPr lang="de-DE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9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rId21" imgW="0" imgH="0" progId="TCLayout.ActiveDocument.1">
                  <p:embed/>
                </p:oleObj>
              </mc:Choice>
              <mc:Fallback>
                <p:oleObj r:id="rId21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pic>
        <p:nvPicPr>
          <p:cNvPr id="1047" name="Picture 23" descr="TU_130227_PPT_Bild-Aussicht_Streifen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5255944"/>
            <a:ext cx="8061325" cy="405304"/>
          </a:xfrm>
        </p:spPr>
        <p:txBody>
          <a:bodyPr/>
          <a:lstStyle/>
          <a:p>
            <a:r>
              <a:rPr lang="de-DE" sz="4000" dirty="0"/>
              <a:t>Introduction to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8" name="Picture 6" descr="Image result for learning algorithm">
            <a:extLst>
              <a:ext uri="{FF2B5EF4-FFF2-40B4-BE49-F238E27FC236}">
                <a16:creationId xmlns:a16="http://schemas.microsoft.com/office/drawing/2014/main" id="{B60E12D6-016B-4E36-89B9-F9A30E60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3383"/>
            <a:ext cx="5945733" cy="50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5">
            <a:extLst>
              <a:ext uri="{FF2B5EF4-FFF2-40B4-BE49-F238E27FC236}">
                <a16:creationId xmlns:a16="http://schemas.microsoft.com/office/drawing/2014/main" id="{F59A0798-1C51-4AE9-9CDC-40CAD01F7A11}"/>
              </a:ext>
            </a:extLst>
          </p:cNvPr>
          <p:cNvSpPr/>
          <p:nvPr/>
        </p:nvSpPr>
        <p:spPr bwMode="auto">
          <a:xfrm>
            <a:off x="2339752" y="5013176"/>
            <a:ext cx="6552728" cy="1440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5A4FFA6F-1E55-4D4B-BF97-530CC3748E1C}"/>
              </a:ext>
            </a:extLst>
          </p:cNvPr>
          <p:cNvSpPr/>
          <p:nvPr/>
        </p:nvSpPr>
        <p:spPr bwMode="auto">
          <a:xfrm>
            <a:off x="1187624" y="5229200"/>
            <a:ext cx="1944216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116AD514-D842-47A0-B70D-AC344C882CDC}"/>
              </a:ext>
            </a:extLst>
          </p:cNvPr>
          <p:cNvSpPr/>
          <p:nvPr/>
        </p:nvSpPr>
        <p:spPr bwMode="auto">
          <a:xfrm>
            <a:off x="1115616" y="4948953"/>
            <a:ext cx="2376264" cy="7843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B315D8C-B3C5-46F9-A1EF-B214E561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dirty="0">
                <a:solidFill>
                  <a:srgbClr val="C50E1F"/>
                </a:solidFill>
              </a:rPr>
              <a:t>Training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13AE0D2A-2E2A-4F93-A1D7-0EA0ACDFFB8E}"/>
              </a:ext>
            </a:extLst>
          </p:cNvPr>
          <p:cNvSpPr/>
          <p:nvPr/>
        </p:nvSpPr>
        <p:spPr bwMode="auto">
          <a:xfrm>
            <a:off x="5580112" y="2204864"/>
            <a:ext cx="3464768" cy="45088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75F2A971-6544-49BF-A432-4E20F60B69C3}"/>
              </a:ext>
            </a:extLst>
          </p:cNvPr>
          <p:cNvSpPr/>
          <p:nvPr/>
        </p:nvSpPr>
        <p:spPr bwMode="auto">
          <a:xfrm>
            <a:off x="4211960" y="2708920"/>
            <a:ext cx="4608512" cy="3835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1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8" name="Picture 6" descr="Image result for learning algorithm">
            <a:extLst>
              <a:ext uri="{FF2B5EF4-FFF2-40B4-BE49-F238E27FC236}">
                <a16:creationId xmlns:a16="http://schemas.microsoft.com/office/drawing/2014/main" id="{B60E12D6-016B-4E36-89B9-F9A30E60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3383"/>
            <a:ext cx="5945733" cy="50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5">
            <a:extLst>
              <a:ext uri="{FF2B5EF4-FFF2-40B4-BE49-F238E27FC236}">
                <a16:creationId xmlns:a16="http://schemas.microsoft.com/office/drawing/2014/main" id="{F59A0798-1C51-4AE9-9CDC-40CAD01F7A11}"/>
              </a:ext>
            </a:extLst>
          </p:cNvPr>
          <p:cNvSpPr/>
          <p:nvPr/>
        </p:nvSpPr>
        <p:spPr bwMode="auto">
          <a:xfrm>
            <a:off x="2339752" y="6393850"/>
            <a:ext cx="6552728" cy="3835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B315D8C-B3C5-46F9-A1EF-B214E561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dirty="0">
                <a:solidFill>
                  <a:srgbClr val="C50E1F"/>
                </a:solidFill>
              </a:rPr>
              <a:t>Application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13AE0D2A-2E2A-4F93-A1D7-0EA0ACDFFB8E}"/>
              </a:ext>
            </a:extLst>
          </p:cNvPr>
          <p:cNvSpPr/>
          <p:nvPr/>
        </p:nvSpPr>
        <p:spPr bwMode="auto">
          <a:xfrm>
            <a:off x="6228184" y="2204864"/>
            <a:ext cx="2816696" cy="45088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75F2A971-6544-49BF-A432-4E20F60B69C3}"/>
              </a:ext>
            </a:extLst>
          </p:cNvPr>
          <p:cNvSpPr/>
          <p:nvPr/>
        </p:nvSpPr>
        <p:spPr bwMode="auto">
          <a:xfrm>
            <a:off x="4211960" y="2708920"/>
            <a:ext cx="4608512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B2DBAC3D-9F3E-4365-ADA9-4B4FB0202A69}"/>
              </a:ext>
            </a:extLst>
          </p:cNvPr>
          <p:cNvSpPr/>
          <p:nvPr/>
        </p:nvSpPr>
        <p:spPr bwMode="auto">
          <a:xfrm>
            <a:off x="5796136" y="5373218"/>
            <a:ext cx="3248744" cy="5040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8" name="Picture 6" descr="Image result for learning algorithm">
            <a:extLst>
              <a:ext uri="{FF2B5EF4-FFF2-40B4-BE49-F238E27FC236}">
                <a16:creationId xmlns:a16="http://schemas.microsoft.com/office/drawing/2014/main" id="{B60E12D6-016B-4E36-89B9-F9A30E60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3383"/>
            <a:ext cx="5945733" cy="50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5">
            <a:extLst>
              <a:ext uri="{FF2B5EF4-FFF2-40B4-BE49-F238E27FC236}">
                <a16:creationId xmlns:a16="http://schemas.microsoft.com/office/drawing/2014/main" id="{F59A0798-1C51-4AE9-9CDC-40CAD01F7A11}"/>
              </a:ext>
            </a:extLst>
          </p:cNvPr>
          <p:cNvSpPr/>
          <p:nvPr/>
        </p:nvSpPr>
        <p:spPr bwMode="auto">
          <a:xfrm>
            <a:off x="73166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6D0C610-E7D2-4FE5-B46E-5EADE078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dirty="0">
                <a:solidFill>
                  <a:srgbClr val="C50E1F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9872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8" name="Picture 6" descr="Image result for learning algorithm">
            <a:extLst>
              <a:ext uri="{FF2B5EF4-FFF2-40B4-BE49-F238E27FC236}">
                <a16:creationId xmlns:a16="http://schemas.microsoft.com/office/drawing/2014/main" id="{B60E12D6-016B-4E36-89B9-F9A30E60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3383"/>
            <a:ext cx="5945733" cy="50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5">
            <a:extLst>
              <a:ext uri="{FF2B5EF4-FFF2-40B4-BE49-F238E27FC236}">
                <a16:creationId xmlns:a16="http://schemas.microsoft.com/office/drawing/2014/main" id="{F59A0798-1C51-4AE9-9CDC-40CAD01F7A11}"/>
              </a:ext>
            </a:extLst>
          </p:cNvPr>
          <p:cNvSpPr/>
          <p:nvPr/>
        </p:nvSpPr>
        <p:spPr bwMode="auto">
          <a:xfrm>
            <a:off x="73166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6D0C610-E7D2-4FE5-B46E-5EADE078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u="sng" dirty="0">
                <a:solidFill>
                  <a:srgbClr val="C50E1F"/>
                </a:solidFill>
              </a:rPr>
              <a:t>Main interest...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94920E2E-7541-4AA6-B605-BCADF6ABE94D}"/>
              </a:ext>
            </a:extLst>
          </p:cNvPr>
          <p:cNvSpPr/>
          <p:nvPr/>
        </p:nvSpPr>
        <p:spPr bwMode="auto">
          <a:xfrm>
            <a:off x="1691680" y="3933056"/>
            <a:ext cx="5760640" cy="2556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EE007A00-AC91-470F-AE6B-E400B4356AB1}"/>
              </a:ext>
            </a:extLst>
          </p:cNvPr>
          <p:cNvSpPr/>
          <p:nvPr/>
        </p:nvSpPr>
        <p:spPr bwMode="auto">
          <a:xfrm>
            <a:off x="6660232" y="3789040"/>
            <a:ext cx="944488" cy="2852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4A36E62E-183F-43FD-B516-55CD727FE608}"/>
              </a:ext>
            </a:extLst>
          </p:cNvPr>
          <p:cNvSpPr/>
          <p:nvPr/>
        </p:nvSpPr>
        <p:spPr bwMode="auto">
          <a:xfrm>
            <a:off x="3275855" y="1412776"/>
            <a:ext cx="5335819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AE40CAE3-EF25-4973-AD76-5D1DDEFF474B}"/>
              </a:ext>
            </a:extLst>
          </p:cNvPr>
          <p:cNvSpPr/>
          <p:nvPr/>
        </p:nvSpPr>
        <p:spPr bwMode="auto">
          <a:xfrm>
            <a:off x="4188256" y="1916832"/>
            <a:ext cx="3624104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B2A7D584-27C5-49C3-AEBF-CD9604687423}"/>
              </a:ext>
            </a:extLst>
          </p:cNvPr>
          <p:cNvSpPr/>
          <p:nvPr/>
        </p:nvSpPr>
        <p:spPr bwMode="auto">
          <a:xfrm>
            <a:off x="5458505" y="3284983"/>
            <a:ext cx="3624104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3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dirty="0">
                <a:solidFill>
                  <a:srgbClr val="C50E1F"/>
                </a:solidFill>
              </a:rPr>
              <a:t>What you will learn</a:t>
            </a:r>
          </a:p>
          <a:p>
            <a:pPr marL="88900" indent="0">
              <a:lnSpc>
                <a:spcPct val="100000"/>
              </a:lnSpc>
              <a:spcAft>
                <a:spcPct val="65000"/>
              </a:spcAft>
            </a:pPr>
            <a:endParaRPr lang="de-DE" sz="2400" dirty="0">
              <a:solidFill>
                <a:srgbClr val="C50E1F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ML vs. traditional programming</a:t>
            </a: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Building blocks</a:t>
            </a: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Types of ML</a:t>
            </a: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When to use it ?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5FBA5640-5B36-432E-9CE1-C580B5D7B79F}"/>
              </a:ext>
            </a:extLst>
          </p:cNvPr>
          <p:cNvSpPr/>
          <p:nvPr/>
        </p:nvSpPr>
        <p:spPr bwMode="auto">
          <a:xfrm>
            <a:off x="4949370" y="5367342"/>
            <a:ext cx="2430942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1F0F4D2F-4058-4DB2-AF55-7D9E8EA1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20" y="2060848"/>
            <a:ext cx="4223159" cy="36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4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F587B-F9EC-437B-99D9-ACB0A798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693" y="2121024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DE" sz="3200"/>
              <a:t>Computer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7CA1A904-5D5B-4423-92D9-4D64E1241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863" y="2578223"/>
            <a:ext cx="49782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17C88DB-E989-4DDB-AA86-9FF5BB0A4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293" y="326402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F9ADFA5-549E-40EB-935D-400888974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2693" y="280682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B810081D-EAEF-40B5-8347-1EEB03487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213099"/>
            <a:ext cx="2962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Data of interest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1EBA08E-3370-4288-9052-D9FF21F2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693" y="2883024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/>
              <a:t>Program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529246D-7C08-49B0-9B85-DECC8EE51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693" y="2502024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Output</a:t>
            </a:r>
          </a:p>
        </p:txBody>
      </p:sp>
      <p:pic>
        <p:nvPicPr>
          <p:cNvPr id="15362" name="Picture 2" descr="Image result for formulas">
            <a:extLst>
              <a:ext uri="{FF2B5EF4-FFF2-40B4-BE49-F238E27FC236}">
                <a16:creationId xmlns:a16="http://schemas.microsoft.com/office/drawing/2014/main" id="{A7A23EAD-45D2-417F-85A3-92D88B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4796887"/>
            <a:ext cx="2344033" cy="156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Image result for programming">
            <a:extLst>
              <a:ext uri="{FF2B5EF4-FFF2-40B4-BE49-F238E27FC236}">
                <a16:creationId xmlns:a16="http://schemas.microsoft.com/office/drawing/2014/main" id="{97DF8BFF-D941-40E2-A894-8B9C47D7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2" y="4664134"/>
            <a:ext cx="2036713" cy="14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A9E673-6819-4E00-8554-B6B5C0AF6E1F}"/>
              </a:ext>
            </a:extLst>
          </p:cNvPr>
          <p:cNvCxnSpPr>
            <a:cxnSpLocks/>
          </p:cNvCxnSpPr>
          <p:nvPr/>
        </p:nvCxnSpPr>
        <p:spPr bwMode="auto">
          <a:xfrm flipH="1">
            <a:off x="1678359" y="3592859"/>
            <a:ext cx="504058" cy="98826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9BA28-474E-4372-B9D9-E9AA14A7AB48}"/>
              </a:ext>
            </a:extLst>
          </p:cNvPr>
          <p:cNvCxnSpPr>
            <a:cxnSpLocks/>
          </p:cNvCxnSpPr>
          <p:nvPr/>
        </p:nvCxnSpPr>
        <p:spPr bwMode="auto">
          <a:xfrm>
            <a:off x="2182416" y="3592859"/>
            <a:ext cx="2370879" cy="109882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2BE26734-0FBF-444D-B8D0-F07E0405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u="sng" dirty="0">
                <a:solidFill>
                  <a:srgbClr val="C50E1F"/>
                </a:solidFill>
              </a:rPr>
              <a:t>Traditional programming</a:t>
            </a:r>
          </a:p>
          <a:p>
            <a:pPr marL="88900" indent="0">
              <a:lnSpc>
                <a:spcPct val="100000"/>
              </a:lnSpc>
              <a:spcAft>
                <a:spcPct val="65000"/>
              </a:spcAft>
            </a:pPr>
            <a:endParaRPr lang="de-DE" sz="2400" dirty="0">
              <a:solidFill>
                <a:srgbClr val="C50E1F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88900" indent="0">
              <a:spcAft>
                <a:spcPct val="650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B751815-4A29-40B4-825D-038A31D5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u="sng" dirty="0">
                <a:solidFill>
                  <a:srgbClr val="C50E1F"/>
                </a:solidFill>
              </a:rPr>
              <a:t>Machine learning</a:t>
            </a:r>
          </a:p>
          <a:p>
            <a:pPr marL="88900" indent="0">
              <a:lnSpc>
                <a:spcPct val="100000"/>
              </a:lnSpc>
              <a:spcAft>
                <a:spcPct val="65000"/>
              </a:spcAft>
            </a:pPr>
            <a:endParaRPr lang="de-DE" sz="2400" dirty="0">
              <a:solidFill>
                <a:srgbClr val="C50E1F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88900" indent="0">
              <a:spcAft>
                <a:spcPct val="650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2B8FD-5C80-4C23-B864-67A3B4F2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693" y="2121024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DE" sz="3200"/>
              <a:t>Computer</a:t>
            </a: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2003D24E-25ED-4DE4-A701-FE798E34C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863" y="2578223"/>
            <a:ext cx="49782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7DEB3AAE-EEE6-49F8-8A1F-DFA6763D0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293" y="326402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17DF4055-5578-4105-AF59-41881466A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2693" y="280682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7684E80-5D1B-483E-9826-2F53CDF9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38" y="2213099"/>
            <a:ext cx="2462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Historic data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C41499B7-4963-4A00-AB6B-FA88C411B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693" y="2883024"/>
            <a:ext cx="14141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Output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E010331A-A3F2-4300-93D7-F58D131B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693" y="2502024"/>
            <a:ext cx="1755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Program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07151A2C-0DD3-4A07-AEB9-0555C371FB66}"/>
              </a:ext>
            </a:extLst>
          </p:cNvPr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2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B751815-4A29-40B4-825D-038A31D5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u="sng" dirty="0">
                <a:solidFill>
                  <a:srgbClr val="C50E1F"/>
                </a:solidFill>
              </a:rPr>
              <a:t>Machine learning</a:t>
            </a:r>
          </a:p>
          <a:p>
            <a:pPr marL="88900" indent="0">
              <a:lnSpc>
                <a:spcPct val="100000"/>
              </a:lnSpc>
              <a:spcAft>
                <a:spcPct val="65000"/>
              </a:spcAft>
            </a:pPr>
            <a:endParaRPr lang="de-DE" sz="2400" dirty="0">
              <a:solidFill>
                <a:srgbClr val="C50E1F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355600" indent="-266700">
              <a:spcAft>
                <a:spcPct val="65000"/>
              </a:spcAft>
              <a:buFontTx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88900" indent="0">
              <a:spcAft>
                <a:spcPct val="650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2B8FD-5C80-4C23-B864-67A3B4F2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693" y="2121024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DE" sz="3200"/>
              <a:t>Computer</a:t>
            </a: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2003D24E-25ED-4DE4-A701-FE798E34C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863" y="2578223"/>
            <a:ext cx="49782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7DEB3AAE-EEE6-49F8-8A1F-DFA6763D0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293" y="326402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17DF4055-5578-4105-AF59-41881466A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2693" y="280682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7684E80-5D1B-483E-9826-2F53CDF9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38" y="2213099"/>
            <a:ext cx="2462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Historic data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C41499B7-4963-4A00-AB6B-FA88C411B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693" y="2883024"/>
            <a:ext cx="14141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Output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E010331A-A3F2-4300-93D7-F58D131B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693" y="2502024"/>
            <a:ext cx="1755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Program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07151A2C-0DD3-4A07-AEB9-0555C371FB66}"/>
              </a:ext>
            </a:extLst>
          </p:cNvPr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019959-7A11-4137-B508-E6394117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693" y="4641304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DE" sz="3200"/>
              <a:t>Computer</a:t>
            </a: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FB03E510-3954-4759-B0A2-DAA513988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863" y="5098503"/>
            <a:ext cx="49782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5310B73D-C67C-4E21-BAD6-772C20287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293" y="5784304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B98EFB69-B618-47DB-9598-C7FFA2CD1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2693" y="532710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B3DF077C-F44E-4439-AC2C-7F9D6EA9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4733379"/>
            <a:ext cx="2962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Data of interest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4D45A85F-5306-41E3-99E2-9B2ACCF92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693" y="5403304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/>
              <a:t>Program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91769587-3AA4-41BB-846C-CA11F90D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693" y="5022304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/>
              <a:t>Output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4D79921-71E9-4389-8A0D-428B1AD04D33}"/>
              </a:ext>
            </a:extLst>
          </p:cNvPr>
          <p:cNvCxnSpPr>
            <a:cxnSpLocks/>
            <a:stCxn id="28" idx="2"/>
            <a:endCxn id="36" idx="1"/>
          </p:cNvCxnSpPr>
          <p:nvPr/>
        </p:nvCxnSpPr>
        <p:spPr bwMode="auto">
          <a:xfrm rot="5400000">
            <a:off x="3362484" y="903009"/>
            <a:ext cx="2606224" cy="6973805"/>
          </a:xfrm>
          <a:prstGeom prst="bentConnector4">
            <a:avLst>
              <a:gd name="adj1" fmla="val 44442"/>
              <a:gd name="adj2" fmla="val 112103"/>
            </a:avLst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32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DD0DE-C39F-416C-A92D-8A7EA3C7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916846"/>
            <a:ext cx="2667000" cy="460848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DE" sz="3200"/>
              <a:t>Computer</a:t>
            </a: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100CD562-D4DA-44EE-95E8-DFDAE7BAA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00" y="2060848"/>
            <a:ext cx="58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63284564-089E-4F86-AF20-BBFDAF6DE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639472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C31CB816-6825-44B6-9B7D-2016E7CB6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4162474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DE"/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53D049E7-1492-4816-8EC6-2E9E5D910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3" y="1762462"/>
            <a:ext cx="2462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Historic data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2314AABF-E230-471B-9AA1-107DB36B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6089922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 dirty="0"/>
              <a:t>Output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D54D778C-FB43-4C13-B9DA-E22B6695F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150" y="3857674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DE" sz="3200"/>
              <a:t>Program</a:t>
            </a:r>
          </a:p>
        </p:txBody>
      </p:sp>
      <p:pic>
        <p:nvPicPr>
          <p:cNvPr id="14338" name="Picture 2" descr="Image result for cat images">
            <a:extLst>
              <a:ext uri="{FF2B5EF4-FFF2-40B4-BE49-F238E27FC236}">
                <a16:creationId xmlns:a16="http://schemas.microsoft.com/office/drawing/2014/main" id="{D6F1F9BB-7237-4A72-A452-5A341154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7" y="2285777"/>
            <a:ext cx="1226211" cy="12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customer purchase table">
            <a:extLst>
              <a:ext uri="{FF2B5EF4-FFF2-40B4-BE49-F238E27FC236}">
                <a16:creationId xmlns:a16="http://schemas.microsoft.com/office/drawing/2014/main" id="{65342EFD-0923-425E-AE48-3DD088646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5"/>
          <a:stretch/>
        </p:blipFill>
        <p:spPr bwMode="auto">
          <a:xfrm>
            <a:off x="1331586" y="2916594"/>
            <a:ext cx="1872262" cy="1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customer purchase table">
            <a:extLst>
              <a:ext uri="{FF2B5EF4-FFF2-40B4-BE49-F238E27FC236}">
                <a16:creationId xmlns:a16="http://schemas.microsoft.com/office/drawing/2014/main" id="{1AAA0EB3-8934-48FC-9569-B5A09BCF8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67"/>
          <a:stretch/>
        </p:blipFill>
        <p:spPr bwMode="auto">
          <a:xfrm>
            <a:off x="1959548" y="4894327"/>
            <a:ext cx="439165" cy="12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7BBA5-66D8-4E6D-8723-FA4367855649}"/>
              </a:ext>
            </a:extLst>
          </p:cNvPr>
          <p:cNvSpPr txBox="1"/>
          <p:nvPr/>
        </p:nvSpPr>
        <p:spPr>
          <a:xfrm>
            <a:off x="7775" y="5118280"/>
            <a:ext cx="169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“CAT”</a:t>
            </a:r>
            <a:endParaRPr lang="en-DE" sz="28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1D6E78-4723-496F-B1CF-7AED1671658D}"/>
              </a:ext>
            </a:extLst>
          </p:cNvPr>
          <p:cNvCxnSpPr/>
          <p:nvPr/>
        </p:nvCxnSpPr>
        <p:spPr bwMode="auto">
          <a:xfrm>
            <a:off x="755576" y="3573016"/>
            <a:ext cx="0" cy="1545264"/>
          </a:xfrm>
          <a:prstGeom prst="straightConnector1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221132-07AB-4D61-B07A-06E0B652994A}"/>
              </a:ext>
            </a:extLst>
          </p:cNvPr>
          <p:cNvCxnSpPr>
            <a:cxnSpLocks/>
          </p:cNvCxnSpPr>
          <p:nvPr/>
        </p:nvCxnSpPr>
        <p:spPr bwMode="auto">
          <a:xfrm>
            <a:off x="2123728" y="4345648"/>
            <a:ext cx="0" cy="484600"/>
          </a:xfrm>
          <a:prstGeom prst="straightConnector1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344" name="Picture 8" descr="Related image">
            <a:extLst>
              <a:ext uri="{FF2B5EF4-FFF2-40B4-BE49-F238E27FC236}">
                <a16:creationId xmlns:a16="http://schemas.microsoft.com/office/drawing/2014/main" id="{2585F5F2-AD63-4DF7-ACEB-C1B250F7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19" y="2646932"/>
            <a:ext cx="1853121" cy="10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2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98FAE624-DAAE-49C4-A40C-799E0BD3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4422"/>
            <a:ext cx="9144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0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8" name="Picture 6" descr="Image result for learning algorithm">
            <a:extLst>
              <a:ext uri="{FF2B5EF4-FFF2-40B4-BE49-F238E27FC236}">
                <a16:creationId xmlns:a16="http://schemas.microsoft.com/office/drawing/2014/main" id="{B60E12D6-016B-4E36-89B9-F9A30E60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3383"/>
            <a:ext cx="5945733" cy="50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5">
            <a:extLst>
              <a:ext uri="{FF2B5EF4-FFF2-40B4-BE49-F238E27FC236}">
                <a16:creationId xmlns:a16="http://schemas.microsoft.com/office/drawing/2014/main" id="{F59A0798-1C51-4AE9-9CDC-40CAD01F7A11}"/>
              </a:ext>
            </a:extLst>
          </p:cNvPr>
          <p:cNvSpPr/>
          <p:nvPr/>
        </p:nvSpPr>
        <p:spPr bwMode="auto">
          <a:xfrm>
            <a:off x="2843808" y="2492896"/>
            <a:ext cx="6048672" cy="42484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5A4FFA6F-1E55-4D4B-BF97-530CC3748E1C}"/>
              </a:ext>
            </a:extLst>
          </p:cNvPr>
          <p:cNvSpPr/>
          <p:nvPr/>
        </p:nvSpPr>
        <p:spPr bwMode="auto">
          <a:xfrm>
            <a:off x="1187624" y="5229200"/>
            <a:ext cx="1944216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116AD514-D842-47A0-B70D-AC344C882CDC}"/>
              </a:ext>
            </a:extLst>
          </p:cNvPr>
          <p:cNvSpPr/>
          <p:nvPr/>
        </p:nvSpPr>
        <p:spPr bwMode="auto">
          <a:xfrm>
            <a:off x="1115616" y="4948953"/>
            <a:ext cx="2376264" cy="7843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B315D8C-B3C5-46F9-A1EF-B214E561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dirty="0">
                <a:solidFill>
                  <a:srgbClr val="C50E1F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333020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U_PPT_Master_mitBild_V02_Aussicht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TU_PPT_Master_mitBild_V02_Aussicht</Template>
  <TotalTime>100</TotalTime>
  <Words>56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TU_PPT_Master_mitBild_V02_Aussicht</vt:lpstr>
      <vt:lpstr>TCLayout.ActiveDocument.1</vt:lpstr>
      <vt:lpstr>Introduction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TU-Berlin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HABEN DIE IDEE FÜR DIE ZUKUNFT</dc:title>
  <dc:creator>dinaro</dc:creator>
  <cp:lastModifiedBy>Dennis Grinwald</cp:lastModifiedBy>
  <cp:revision>112</cp:revision>
  <cp:lastPrinted>2015-07-22T10:43:36Z</cp:lastPrinted>
  <dcterms:created xsi:type="dcterms:W3CDTF">2013-10-10T08:42:41Z</dcterms:created>
  <dcterms:modified xsi:type="dcterms:W3CDTF">2019-12-30T12:46:04Z</dcterms:modified>
</cp:coreProperties>
</file>