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nnis Mureti" initials="DM" lastIdx="1" clrIdx="0">
    <p:extLst>
      <p:ext uri="{19B8F6BF-5375-455C-9EA6-DF929625EA0E}">
        <p15:presenceInfo xmlns:p15="http://schemas.microsoft.com/office/powerpoint/2012/main" userId="511f0979636c2c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1575859-2215-49B7-9117-904B8CEDB708}" type="datetimeFigureOut">
              <a:rPr lang="en-GB" smtClean="0"/>
              <a:t>06/05/2020</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BB68616-5DB7-48A9-9E9E-BAAD4249FCA6}"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826281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575859-2215-49B7-9117-904B8CEDB708}" type="datetimeFigureOut">
              <a:rPr lang="en-GB" smtClean="0"/>
              <a:t>06/05/2020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B68616-5DB7-48A9-9E9E-BAAD4249FCA6}" type="slidenum">
              <a:rPr lang="en-GB" smtClean="0"/>
              <a:t>‹#›</a:t>
            </a:fld>
            <a:endParaRPr lang="en-GB"/>
          </a:p>
        </p:txBody>
      </p:sp>
    </p:spTree>
    <p:extLst>
      <p:ext uri="{BB962C8B-B14F-4D97-AF65-F5344CB8AC3E}">
        <p14:creationId xmlns:p14="http://schemas.microsoft.com/office/powerpoint/2010/main" val="6529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575859-2215-49B7-9117-904B8CEDB708}" type="datetimeFigureOut">
              <a:rPr lang="en-GB" smtClean="0"/>
              <a:t>06/05/2020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B68616-5DB7-48A9-9E9E-BAAD4249FCA6}" type="slidenum">
              <a:rPr lang="en-GB" smtClean="0"/>
              <a:t>‹#›</a:t>
            </a:fld>
            <a:endParaRPr lang="en-GB"/>
          </a:p>
        </p:txBody>
      </p:sp>
    </p:spTree>
    <p:extLst>
      <p:ext uri="{BB962C8B-B14F-4D97-AF65-F5344CB8AC3E}">
        <p14:creationId xmlns:p14="http://schemas.microsoft.com/office/powerpoint/2010/main" val="2006738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575859-2215-49B7-9117-904B8CEDB708}" type="datetimeFigureOut">
              <a:rPr lang="en-GB" smtClean="0"/>
              <a:t>06/05/2020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B68616-5DB7-48A9-9E9E-BAAD4249FCA6}" type="slidenum">
              <a:rPr lang="en-GB" smtClean="0"/>
              <a:t>‹#›</a:t>
            </a:fld>
            <a:endParaRPr lang="en-GB"/>
          </a:p>
        </p:txBody>
      </p:sp>
    </p:spTree>
    <p:extLst>
      <p:ext uri="{BB962C8B-B14F-4D97-AF65-F5344CB8AC3E}">
        <p14:creationId xmlns:p14="http://schemas.microsoft.com/office/powerpoint/2010/main" val="3055029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1575859-2215-49B7-9117-904B8CEDB708}" type="datetimeFigureOut">
              <a:rPr lang="en-GB" smtClean="0"/>
              <a:t>06/05/2020</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BB68616-5DB7-48A9-9E9E-BAAD4249FCA6}"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433198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575859-2215-49B7-9117-904B8CEDB708}" type="datetimeFigureOut">
              <a:rPr lang="en-GB" smtClean="0"/>
              <a:t>06/05/2020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B68616-5DB7-48A9-9E9E-BAAD4249FCA6}" type="slidenum">
              <a:rPr lang="en-GB" smtClean="0"/>
              <a:t>‹#›</a:t>
            </a:fld>
            <a:endParaRPr lang="en-GB"/>
          </a:p>
        </p:txBody>
      </p:sp>
    </p:spTree>
    <p:extLst>
      <p:ext uri="{BB962C8B-B14F-4D97-AF65-F5344CB8AC3E}">
        <p14:creationId xmlns:p14="http://schemas.microsoft.com/office/powerpoint/2010/main" val="147426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575859-2215-49B7-9117-904B8CEDB708}" type="datetimeFigureOut">
              <a:rPr lang="en-GB" smtClean="0"/>
              <a:t>06/05/2020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BB68616-5DB7-48A9-9E9E-BAAD4249FCA6}" type="slidenum">
              <a:rPr lang="en-GB" smtClean="0"/>
              <a:t>‹#›</a:t>
            </a:fld>
            <a:endParaRPr lang="en-GB"/>
          </a:p>
        </p:txBody>
      </p:sp>
    </p:spTree>
    <p:extLst>
      <p:ext uri="{BB962C8B-B14F-4D97-AF65-F5344CB8AC3E}">
        <p14:creationId xmlns:p14="http://schemas.microsoft.com/office/powerpoint/2010/main" val="123030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575859-2215-49B7-9117-904B8CEDB708}" type="datetimeFigureOut">
              <a:rPr lang="en-GB" smtClean="0"/>
              <a:t>06/05/2020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BB68616-5DB7-48A9-9E9E-BAAD4249FCA6}" type="slidenum">
              <a:rPr lang="en-GB" smtClean="0"/>
              <a:t>‹#›</a:t>
            </a:fld>
            <a:endParaRPr lang="en-GB"/>
          </a:p>
        </p:txBody>
      </p:sp>
    </p:spTree>
    <p:extLst>
      <p:ext uri="{BB962C8B-B14F-4D97-AF65-F5344CB8AC3E}">
        <p14:creationId xmlns:p14="http://schemas.microsoft.com/office/powerpoint/2010/main" val="1524395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575859-2215-49B7-9117-904B8CEDB708}" type="datetimeFigureOut">
              <a:rPr lang="en-GB" smtClean="0"/>
              <a:t>06/05/2020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BB68616-5DB7-48A9-9E9E-BAAD4249FCA6}" type="slidenum">
              <a:rPr lang="en-GB" smtClean="0"/>
              <a:t>‹#›</a:t>
            </a:fld>
            <a:endParaRPr lang="en-GB"/>
          </a:p>
        </p:txBody>
      </p:sp>
    </p:spTree>
    <p:extLst>
      <p:ext uri="{BB962C8B-B14F-4D97-AF65-F5344CB8AC3E}">
        <p14:creationId xmlns:p14="http://schemas.microsoft.com/office/powerpoint/2010/main" val="1193678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1575859-2215-49B7-9117-904B8CEDB708}" type="datetimeFigureOut">
              <a:rPr lang="en-GB" smtClean="0"/>
              <a:t>06/05/2020</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BB68616-5DB7-48A9-9E9E-BAAD4249FCA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83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1575859-2215-49B7-9117-904B8CEDB708}" type="datetimeFigureOut">
              <a:rPr lang="en-GB" smtClean="0"/>
              <a:t>06/05/2020</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BB68616-5DB7-48A9-9E9E-BAAD4249FCA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6398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1575859-2215-49B7-9117-904B8CEDB708}" type="datetimeFigureOut">
              <a:rPr lang="en-GB" smtClean="0"/>
              <a:t>06/05/2020</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BB68616-5DB7-48A9-9E9E-BAAD4249FCA6}"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36682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FBEDA-A259-42B8-9859-ADDEB9C0FDB3}"/>
              </a:ext>
            </a:extLst>
          </p:cNvPr>
          <p:cNvSpPr>
            <a:spLocks noGrp="1"/>
          </p:cNvSpPr>
          <p:nvPr>
            <p:ph type="ctrTitle"/>
          </p:nvPr>
        </p:nvSpPr>
        <p:spPr/>
        <p:txBody>
          <a:bodyPr>
            <a:normAutofit/>
          </a:bodyPr>
          <a:lstStyle/>
          <a:p>
            <a:r>
              <a:rPr lang="en-GB" dirty="0">
                <a:latin typeface="Times New Roman" panose="02020603050405020304" pitchFamily="18" charset="0"/>
                <a:cs typeface="Times New Roman" panose="02020603050405020304" pitchFamily="18" charset="0"/>
              </a:rPr>
              <a:t>CRISIS IN </a:t>
            </a:r>
            <a:r>
              <a:rPr lang="en-GB">
                <a:latin typeface="Times New Roman" panose="02020603050405020304" pitchFamily="18" charset="0"/>
                <a:cs typeface="Times New Roman" panose="02020603050405020304" pitchFamily="18" charset="0"/>
              </a:rPr>
              <a:t>AFRICA ANALYSIS </a:t>
            </a:r>
            <a:endParaRPr lang="en-GB"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E7F0CF9-9530-4D4D-837F-E9AF9EDC6897}"/>
              </a:ext>
            </a:extLst>
          </p:cNvPr>
          <p:cNvSpPr>
            <a:spLocks noGrp="1"/>
          </p:cNvSpPr>
          <p:nvPr>
            <p:ph type="subTitle" idx="1"/>
          </p:nvPr>
        </p:nvSpPr>
        <p:spPr>
          <a:xfrm>
            <a:off x="1524000" y="4079875"/>
            <a:ext cx="9144000" cy="1655762"/>
          </a:xfrm>
        </p:spPr>
        <p:txBody>
          <a:bodyPr/>
          <a:lstStyle/>
          <a:p>
            <a:r>
              <a:rPr lang="en-GB" dirty="0" err="1">
                <a:latin typeface="Times New Roman" panose="02020603050405020304" pitchFamily="18" charset="0"/>
                <a:cs typeface="Times New Roman" panose="02020603050405020304" pitchFamily="18" charset="0"/>
              </a:rPr>
              <a:t>Mutwoki</a:t>
            </a:r>
            <a:r>
              <a:rPr lang="en-GB" dirty="0">
                <a:latin typeface="Times New Roman" panose="02020603050405020304" pitchFamily="18" charset="0"/>
                <a:cs typeface="Times New Roman" panose="02020603050405020304" pitchFamily="18" charset="0"/>
              </a:rPr>
              <a:t> Dennis Mureti </a:t>
            </a:r>
          </a:p>
          <a:p>
            <a:r>
              <a:rPr lang="en-GB" dirty="0">
                <a:latin typeface="Times New Roman" panose="02020603050405020304" pitchFamily="18" charset="0"/>
                <a:cs typeface="Times New Roman" panose="02020603050405020304" pitchFamily="18" charset="0"/>
              </a:rPr>
              <a:t>95003</a:t>
            </a:r>
          </a:p>
        </p:txBody>
      </p:sp>
    </p:spTree>
    <p:extLst>
      <p:ext uri="{BB962C8B-B14F-4D97-AF65-F5344CB8AC3E}">
        <p14:creationId xmlns:p14="http://schemas.microsoft.com/office/powerpoint/2010/main" val="3089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7151D-0CF1-4B54-B5F8-94697F989286}"/>
              </a:ext>
            </a:extLst>
          </p:cNvPr>
          <p:cNvSpPr>
            <a:spLocks noGrp="1"/>
          </p:cNvSpPr>
          <p:nvPr>
            <p:ph type="title"/>
          </p:nvPr>
        </p:nvSpPr>
        <p:spPr>
          <a:xfrm>
            <a:off x="838200" y="365126"/>
            <a:ext cx="10515600" cy="1175576"/>
          </a:xfrm>
        </p:spPr>
        <p:txBody>
          <a:bodyPr/>
          <a:lstStyle/>
          <a:p>
            <a:r>
              <a:rPr lang="en-GB" dirty="0"/>
              <a:t>ML(Logistic Regression)</a:t>
            </a:r>
          </a:p>
        </p:txBody>
      </p:sp>
      <p:graphicFrame>
        <p:nvGraphicFramePr>
          <p:cNvPr id="4" name="Table 4">
            <a:extLst>
              <a:ext uri="{FF2B5EF4-FFF2-40B4-BE49-F238E27FC236}">
                <a16:creationId xmlns:a16="http://schemas.microsoft.com/office/drawing/2014/main" id="{5DE34C25-60B9-48A2-B2CF-EB1A179570AE}"/>
              </a:ext>
            </a:extLst>
          </p:cNvPr>
          <p:cNvGraphicFramePr>
            <a:graphicFrameLocks noGrp="1"/>
          </p:cNvGraphicFramePr>
          <p:nvPr>
            <p:ph idx="1"/>
            <p:extLst>
              <p:ext uri="{D42A27DB-BD31-4B8C-83A1-F6EECF244321}">
                <p14:modId xmlns:p14="http://schemas.microsoft.com/office/powerpoint/2010/main" val="2335034252"/>
              </p:ext>
            </p:extLst>
          </p:nvPr>
        </p:nvGraphicFramePr>
        <p:xfrm>
          <a:off x="725466" y="1690688"/>
          <a:ext cx="10515600" cy="31394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58519016"/>
                    </a:ext>
                  </a:extLst>
                </a:gridCol>
                <a:gridCol w="5257800">
                  <a:extLst>
                    <a:ext uri="{9D8B030D-6E8A-4147-A177-3AD203B41FA5}">
                      <a16:colId xmlns:a16="http://schemas.microsoft.com/office/drawing/2014/main" val="507924614"/>
                    </a:ext>
                  </a:extLst>
                </a:gridCol>
              </a:tblGrid>
              <a:tr h="370840">
                <a:tc gridSpan="2">
                  <a:txBody>
                    <a:bodyPr/>
                    <a:lstStyle/>
                    <a:p>
                      <a:pPr algn="ctr"/>
                      <a:r>
                        <a:rPr lang="en-GB" sz="2400" dirty="0"/>
                        <a:t>Logistic Regression</a:t>
                      </a:r>
                      <a:endParaRPr lang="en-GB" dirty="0"/>
                    </a:p>
                  </a:txBody>
                  <a:tcPr/>
                </a:tc>
                <a:tc hMerge="1">
                  <a:txBody>
                    <a:bodyPr/>
                    <a:lstStyle/>
                    <a:p>
                      <a:endParaRPr lang="en-GB" dirty="0"/>
                    </a:p>
                  </a:txBody>
                  <a:tcPr/>
                </a:tc>
                <a:extLst>
                  <a:ext uri="{0D108BD9-81ED-4DB2-BD59-A6C34878D82A}">
                    <a16:rowId xmlns:a16="http://schemas.microsoft.com/office/drawing/2014/main" val="1948451626"/>
                  </a:ext>
                </a:extLst>
              </a:tr>
              <a:tr h="370840">
                <a:tc gridSpan="2">
                  <a:txBody>
                    <a:bodyPr/>
                    <a:lstStyle/>
                    <a:p>
                      <a:pPr algn="ctr"/>
                      <a:r>
                        <a:rPr lang="en-GB" sz="2400" b="1" dirty="0"/>
                        <a:t>Banking crisis</a:t>
                      </a:r>
                    </a:p>
                  </a:txBody>
                  <a:tcPr/>
                </a:tc>
                <a:tc hMerge="1">
                  <a:txBody>
                    <a:bodyPr/>
                    <a:lstStyle/>
                    <a:p>
                      <a:endParaRPr lang="en-GB" dirty="0"/>
                    </a:p>
                  </a:txBody>
                  <a:tcPr/>
                </a:tc>
                <a:extLst>
                  <a:ext uri="{0D108BD9-81ED-4DB2-BD59-A6C34878D82A}">
                    <a16:rowId xmlns:a16="http://schemas.microsoft.com/office/drawing/2014/main" val="3778468631"/>
                  </a:ext>
                </a:extLst>
              </a:tr>
              <a:tr h="370840">
                <a:tc>
                  <a:txBody>
                    <a:bodyPr/>
                    <a:lstStyle/>
                    <a:p>
                      <a:pPr algn="ctr"/>
                      <a:r>
                        <a:rPr lang="en-GB" sz="1800" b="1" dirty="0"/>
                        <a:t>Accuracy</a:t>
                      </a:r>
                      <a:endParaRPr lang="en-GB" dirty="0"/>
                    </a:p>
                  </a:txBody>
                  <a:tcPr/>
                </a:tc>
                <a:tc>
                  <a:txBody>
                    <a:bodyPr/>
                    <a:lstStyle/>
                    <a:p>
                      <a:pPr algn="ctr"/>
                      <a:r>
                        <a:rPr lang="en-GB" dirty="0"/>
                        <a:t>0.92</a:t>
                      </a:r>
                    </a:p>
                  </a:txBody>
                  <a:tcPr/>
                </a:tc>
                <a:extLst>
                  <a:ext uri="{0D108BD9-81ED-4DB2-BD59-A6C34878D82A}">
                    <a16:rowId xmlns:a16="http://schemas.microsoft.com/office/drawing/2014/main" val="3569830924"/>
                  </a:ext>
                </a:extLst>
              </a:tr>
              <a:tr h="370840">
                <a:tc>
                  <a:txBody>
                    <a:bodyPr/>
                    <a:lstStyle/>
                    <a:p>
                      <a:pPr algn="ctr"/>
                      <a:r>
                        <a:rPr lang="en-GB" b="1" dirty="0"/>
                        <a:t>Precision</a:t>
                      </a:r>
                    </a:p>
                  </a:txBody>
                  <a:tcPr/>
                </a:tc>
                <a:tc>
                  <a:txBody>
                    <a:bodyPr/>
                    <a:lstStyle/>
                    <a:p>
                      <a:pPr algn="ctr"/>
                      <a:r>
                        <a:rPr lang="en-GB" dirty="0"/>
                        <a:t>0.92</a:t>
                      </a:r>
                    </a:p>
                  </a:txBody>
                  <a:tcPr/>
                </a:tc>
                <a:extLst>
                  <a:ext uri="{0D108BD9-81ED-4DB2-BD59-A6C34878D82A}">
                    <a16:rowId xmlns:a16="http://schemas.microsoft.com/office/drawing/2014/main" val="181211743"/>
                  </a:ext>
                </a:extLst>
              </a:tr>
              <a:tr h="370840">
                <a:tc>
                  <a:txBody>
                    <a:bodyPr/>
                    <a:lstStyle/>
                    <a:p>
                      <a:pPr algn="ctr"/>
                      <a:r>
                        <a:rPr lang="en-GB" b="1" dirty="0"/>
                        <a:t>Recall</a:t>
                      </a:r>
                    </a:p>
                  </a:txBody>
                  <a:tcPr/>
                </a:tc>
                <a:tc>
                  <a:txBody>
                    <a:bodyPr/>
                    <a:lstStyle/>
                    <a:p>
                      <a:pPr algn="ctr"/>
                      <a:r>
                        <a:rPr lang="en-GB" dirty="0"/>
                        <a:t>0.92</a:t>
                      </a:r>
                    </a:p>
                  </a:txBody>
                  <a:tcPr/>
                </a:tc>
                <a:extLst>
                  <a:ext uri="{0D108BD9-81ED-4DB2-BD59-A6C34878D82A}">
                    <a16:rowId xmlns:a16="http://schemas.microsoft.com/office/drawing/2014/main" val="1760014011"/>
                  </a:ext>
                </a:extLst>
              </a:tr>
              <a:tr h="370840">
                <a:tc>
                  <a:txBody>
                    <a:bodyPr/>
                    <a:lstStyle/>
                    <a:p>
                      <a:pPr algn="ctr"/>
                      <a:r>
                        <a:rPr lang="en-GB" sz="1800" b="1" dirty="0"/>
                        <a:t>F1-Score</a:t>
                      </a:r>
                      <a:endParaRPr lang="en-GB" dirty="0"/>
                    </a:p>
                  </a:txBody>
                  <a:tcPr/>
                </a:tc>
                <a:tc>
                  <a:txBody>
                    <a:bodyPr/>
                    <a:lstStyle/>
                    <a:p>
                      <a:pPr algn="ctr"/>
                      <a:r>
                        <a:rPr lang="en-GB" dirty="0"/>
                        <a:t>0.89</a:t>
                      </a:r>
                    </a:p>
                  </a:txBody>
                  <a:tcPr/>
                </a:tc>
                <a:extLst>
                  <a:ext uri="{0D108BD9-81ED-4DB2-BD59-A6C34878D82A}">
                    <a16:rowId xmlns:a16="http://schemas.microsoft.com/office/drawing/2014/main" val="789072946"/>
                  </a:ext>
                </a:extLst>
              </a:tr>
              <a:tr h="370840">
                <a:tc>
                  <a:txBody>
                    <a:bodyPr/>
                    <a:lstStyle/>
                    <a:p>
                      <a:endParaRPr lang="en-GB"/>
                    </a:p>
                  </a:txBody>
                  <a:tcPr/>
                </a:tc>
                <a:tc>
                  <a:txBody>
                    <a:bodyPr/>
                    <a:lstStyle/>
                    <a:p>
                      <a:endParaRPr lang="en-GB"/>
                    </a:p>
                  </a:txBody>
                  <a:tcPr/>
                </a:tc>
                <a:extLst>
                  <a:ext uri="{0D108BD9-81ED-4DB2-BD59-A6C34878D82A}">
                    <a16:rowId xmlns:a16="http://schemas.microsoft.com/office/drawing/2014/main" val="4133489332"/>
                  </a:ext>
                </a:extLst>
              </a:tr>
              <a:tr h="370840">
                <a:tc>
                  <a:txBody>
                    <a:bodyPr/>
                    <a:lstStyle/>
                    <a:p>
                      <a:endParaRPr lang="en-GB"/>
                    </a:p>
                  </a:txBody>
                  <a:tcPr/>
                </a:tc>
                <a:tc>
                  <a:txBody>
                    <a:bodyPr/>
                    <a:lstStyle/>
                    <a:p>
                      <a:endParaRPr lang="en-GB" dirty="0"/>
                    </a:p>
                  </a:txBody>
                  <a:tcPr/>
                </a:tc>
                <a:extLst>
                  <a:ext uri="{0D108BD9-81ED-4DB2-BD59-A6C34878D82A}">
                    <a16:rowId xmlns:a16="http://schemas.microsoft.com/office/drawing/2014/main" val="468286166"/>
                  </a:ext>
                </a:extLst>
              </a:tr>
            </a:tbl>
          </a:graphicData>
        </a:graphic>
      </p:graphicFrame>
      <p:sp>
        <p:nvSpPr>
          <p:cNvPr id="5" name="Title 1">
            <a:extLst>
              <a:ext uri="{FF2B5EF4-FFF2-40B4-BE49-F238E27FC236}">
                <a16:creationId xmlns:a16="http://schemas.microsoft.com/office/drawing/2014/main" id="{B4246E1C-2BB9-49B2-BAA6-E035147076A4}"/>
              </a:ext>
            </a:extLst>
          </p:cNvPr>
          <p:cNvSpPr txBox="1">
            <a:spLocks/>
          </p:cNvSpPr>
          <p:nvPr/>
        </p:nvSpPr>
        <p:spPr>
          <a:xfrm>
            <a:off x="838200" y="5167312"/>
            <a:ext cx="10515600" cy="117557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GB" sz="2000" dirty="0"/>
              <a:t>By using the tow models we can visually conclude that  with logistic regression having the highest accuracy the analysis are more accurate.</a:t>
            </a:r>
          </a:p>
          <a:p>
            <a:pPr marL="571500" indent="-571500">
              <a:buFont typeface="Arial" panose="020B0604020202020204" pitchFamily="34" charset="0"/>
              <a:buChar char="•"/>
            </a:pPr>
            <a:r>
              <a:rPr lang="en-GB" sz="2000" dirty="0"/>
              <a:t>Due to the bulkiness of the data it was safe to use random forest for the data analysis as well.</a:t>
            </a:r>
          </a:p>
        </p:txBody>
      </p:sp>
    </p:spTree>
    <p:extLst>
      <p:ext uri="{BB962C8B-B14F-4D97-AF65-F5344CB8AC3E}">
        <p14:creationId xmlns:p14="http://schemas.microsoft.com/office/powerpoint/2010/main" val="4177741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F64C7-EACD-47B2-800B-D72333FC8580}"/>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A6798D9A-0BC9-4377-8890-37E5BE8D764E}"/>
              </a:ext>
            </a:extLst>
          </p:cNvPr>
          <p:cNvSpPr>
            <a:spLocks noGrp="1"/>
          </p:cNvSpPr>
          <p:nvPr>
            <p:ph idx="1"/>
          </p:nvPr>
        </p:nvSpPr>
        <p:spPr/>
        <p:txBody>
          <a:bodyPr>
            <a:normAutofit lnSpcReduction="10000"/>
          </a:bodyPr>
          <a:lstStyle/>
          <a:p>
            <a:r>
              <a:rPr lang="en-GB" dirty="0"/>
              <a:t>For the analysis it can be said that we cannot entirely rely on the fact that the earlier a country got its independence then the higher the number of crisis the country will have.</a:t>
            </a:r>
          </a:p>
          <a:p>
            <a:r>
              <a:rPr lang="en-GB" dirty="0"/>
              <a:t>Crisis in this case will significantly affect the GDP per country also due to factors such as inflation.</a:t>
            </a:r>
          </a:p>
          <a:p>
            <a:r>
              <a:rPr lang="en-GB" dirty="0"/>
              <a:t>We can also say that the crisis level also reflect on the USD currency exchange. Countries like Egypt have a better exchange rate also due to the response time that they had to make the economy stable.</a:t>
            </a:r>
          </a:p>
          <a:p>
            <a:endParaRPr lang="en-GB" dirty="0"/>
          </a:p>
          <a:p>
            <a:r>
              <a:rPr lang="en-GB" dirty="0"/>
              <a:t>Africa is fast growing continent and has yet a lot of upcoming investment and developments in various countries in Africa.</a:t>
            </a:r>
          </a:p>
        </p:txBody>
      </p:sp>
    </p:spTree>
    <p:extLst>
      <p:ext uri="{BB962C8B-B14F-4D97-AF65-F5344CB8AC3E}">
        <p14:creationId xmlns:p14="http://schemas.microsoft.com/office/powerpoint/2010/main" val="2892298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951D1-4264-4923-B12A-BB9FA884D939}"/>
              </a:ext>
            </a:extLst>
          </p:cNvPr>
          <p:cNvSpPr>
            <a:spLocks noGrp="1"/>
          </p:cNvSpPr>
          <p:nvPr>
            <p:ph type="title"/>
          </p:nvPr>
        </p:nvSpPr>
        <p:spPr/>
        <p:txBody>
          <a:bodyPr/>
          <a:lstStyle/>
          <a:p>
            <a:r>
              <a:rPr lang="en-GB" dirty="0"/>
              <a:t>Limitations and challenges</a:t>
            </a:r>
          </a:p>
        </p:txBody>
      </p:sp>
      <p:sp>
        <p:nvSpPr>
          <p:cNvPr id="3" name="Content Placeholder 2">
            <a:extLst>
              <a:ext uri="{FF2B5EF4-FFF2-40B4-BE49-F238E27FC236}">
                <a16:creationId xmlns:a16="http://schemas.microsoft.com/office/drawing/2014/main" id="{BC44DAB7-E8C0-48D2-BBC8-BDF8384FA4B5}"/>
              </a:ext>
            </a:extLst>
          </p:cNvPr>
          <p:cNvSpPr>
            <a:spLocks noGrp="1"/>
          </p:cNvSpPr>
          <p:nvPr>
            <p:ph idx="1"/>
          </p:nvPr>
        </p:nvSpPr>
        <p:spPr/>
        <p:txBody>
          <a:bodyPr/>
          <a:lstStyle/>
          <a:p>
            <a:r>
              <a:rPr lang="en-GB" dirty="0"/>
              <a:t>Dataset for analysis was large and spanned over a long time period making it bulky.</a:t>
            </a:r>
          </a:p>
          <a:p>
            <a:r>
              <a:rPr lang="en-GB" dirty="0"/>
              <a:t>Filtering of data(rows) was impossible being that a country may have occupied 100+ rows thus the use of the whole dataset.</a:t>
            </a:r>
          </a:p>
          <a:p>
            <a:r>
              <a:rPr lang="en-GB" dirty="0"/>
              <a:t>Larger ranges within the bar graphs was inevitable while visualizing the data.</a:t>
            </a:r>
          </a:p>
          <a:p>
            <a:r>
              <a:rPr lang="en-GB" dirty="0"/>
              <a:t>Was difficult in the case of visualising data in form of a pie chat due to its size.</a:t>
            </a:r>
          </a:p>
        </p:txBody>
      </p:sp>
    </p:spTree>
    <p:extLst>
      <p:ext uri="{BB962C8B-B14F-4D97-AF65-F5344CB8AC3E}">
        <p14:creationId xmlns:p14="http://schemas.microsoft.com/office/powerpoint/2010/main" val="2132987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676B24-C4E2-4240-9464-DF47C1BEEFAB}"/>
              </a:ext>
            </a:extLst>
          </p:cNvPr>
          <p:cNvSpPr>
            <a:spLocks noGrp="1"/>
          </p:cNvSpPr>
          <p:nvPr>
            <p:ph idx="1"/>
          </p:nvPr>
        </p:nvSpPr>
        <p:spPr>
          <a:xfrm>
            <a:off x="1371600" y="1352811"/>
            <a:ext cx="9601200" cy="4514589"/>
          </a:xfrm>
        </p:spPr>
        <p:txBody>
          <a:bodyPr/>
          <a:lstStyle/>
          <a:p>
            <a:pPr algn="ctr"/>
            <a:endParaRPr lang="en-GB" dirty="0"/>
          </a:p>
          <a:p>
            <a:pPr algn="ctr"/>
            <a:endParaRPr lang="en-GB" dirty="0"/>
          </a:p>
          <a:p>
            <a:pPr algn="ctr"/>
            <a:endParaRPr lang="en-GB" dirty="0"/>
          </a:p>
          <a:p>
            <a:pPr marL="0" indent="0" algn="ctr">
              <a:buNone/>
            </a:pPr>
            <a:r>
              <a:rPr lang="en-GB" sz="8800" dirty="0"/>
              <a:t>THE END </a:t>
            </a:r>
          </a:p>
        </p:txBody>
      </p:sp>
    </p:spTree>
    <p:extLst>
      <p:ext uri="{BB962C8B-B14F-4D97-AF65-F5344CB8AC3E}">
        <p14:creationId xmlns:p14="http://schemas.microsoft.com/office/powerpoint/2010/main" val="256415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C9730-05D1-4E85-A518-AFE454985941}"/>
              </a:ext>
            </a:extLst>
          </p:cNvPr>
          <p:cNvSpPr>
            <a:spLocks noGrp="1"/>
          </p:cNvSpPr>
          <p:nvPr>
            <p:ph type="title"/>
          </p:nvPr>
        </p:nvSpPr>
        <p:spPr/>
        <p:txBody>
          <a:bodyPr/>
          <a:lstStyle/>
          <a:p>
            <a:r>
              <a:rPr lang="en-GB" dirty="0"/>
              <a:t>Dataset Description</a:t>
            </a:r>
          </a:p>
        </p:txBody>
      </p:sp>
      <p:pic>
        <p:nvPicPr>
          <p:cNvPr id="4" name="Content Placeholder 3">
            <a:extLst>
              <a:ext uri="{FF2B5EF4-FFF2-40B4-BE49-F238E27FC236}">
                <a16:creationId xmlns:a16="http://schemas.microsoft.com/office/drawing/2014/main" id="{EB0AA09C-ECA1-4E24-81AA-F6BF6D3A4E3F}"/>
              </a:ext>
            </a:extLst>
          </p:cNvPr>
          <p:cNvPicPr>
            <a:picLocks noGrp="1" noChangeAspect="1"/>
          </p:cNvPicPr>
          <p:nvPr>
            <p:ph idx="1"/>
          </p:nvPr>
        </p:nvPicPr>
        <p:blipFill>
          <a:blip r:embed="rId2"/>
          <a:stretch>
            <a:fillRect/>
          </a:stretch>
        </p:blipFill>
        <p:spPr>
          <a:xfrm>
            <a:off x="1327961" y="1703214"/>
            <a:ext cx="10025839" cy="4058759"/>
          </a:xfrm>
          <a:prstGeom prst="rect">
            <a:avLst/>
          </a:prstGeom>
        </p:spPr>
      </p:pic>
    </p:spTree>
    <p:extLst>
      <p:ext uri="{BB962C8B-B14F-4D97-AF65-F5344CB8AC3E}">
        <p14:creationId xmlns:p14="http://schemas.microsoft.com/office/powerpoint/2010/main" val="377599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A6F13-7958-4167-A170-6012CBC511E5}"/>
              </a:ext>
            </a:extLst>
          </p:cNvPr>
          <p:cNvSpPr>
            <a:spLocks noGrp="1"/>
          </p:cNvSpPr>
          <p:nvPr>
            <p:ph type="title"/>
          </p:nvPr>
        </p:nvSpPr>
        <p:spPr/>
        <p:txBody>
          <a:bodyPr/>
          <a:lstStyle/>
          <a:p>
            <a:r>
              <a:rPr lang="en-GB" dirty="0"/>
              <a:t>Research Questions</a:t>
            </a:r>
          </a:p>
        </p:txBody>
      </p:sp>
      <p:sp>
        <p:nvSpPr>
          <p:cNvPr id="3" name="Content Placeholder 2">
            <a:extLst>
              <a:ext uri="{FF2B5EF4-FFF2-40B4-BE49-F238E27FC236}">
                <a16:creationId xmlns:a16="http://schemas.microsoft.com/office/drawing/2014/main" id="{4A77ECC2-8048-4C8E-8E5C-73469173E124}"/>
              </a:ext>
            </a:extLst>
          </p:cNvPr>
          <p:cNvSpPr>
            <a:spLocks noGrp="1"/>
          </p:cNvSpPr>
          <p:nvPr>
            <p:ph idx="1"/>
          </p:nvPr>
        </p:nvSpPr>
        <p:spPr/>
        <p:txBody>
          <a:bodyPr/>
          <a:lstStyle/>
          <a:p>
            <a:r>
              <a:rPr lang="en-GB" dirty="0"/>
              <a:t>Does the crisis significantly affect the GDP of countries?</a:t>
            </a:r>
          </a:p>
          <a:p>
            <a:r>
              <a:rPr lang="en-GB" dirty="0"/>
              <a:t>Does having a crisis have an effect on the exchange USD?</a:t>
            </a:r>
          </a:p>
          <a:p>
            <a:r>
              <a:rPr lang="en-GB" dirty="0"/>
              <a:t>Does the time period year a country got independence signify  the level of crisis per country?</a:t>
            </a:r>
          </a:p>
          <a:p>
            <a:endParaRPr lang="en-GB" dirty="0"/>
          </a:p>
        </p:txBody>
      </p:sp>
    </p:spTree>
    <p:extLst>
      <p:ext uri="{BB962C8B-B14F-4D97-AF65-F5344CB8AC3E}">
        <p14:creationId xmlns:p14="http://schemas.microsoft.com/office/powerpoint/2010/main" val="1602159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8EE25-0881-4E71-B8E6-3A8AD3AB0ADE}"/>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EDB107F3-2192-493D-BC6F-4736FD3A348A}"/>
              </a:ext>
            </a:extLst>
          </p:cNvPr>
          <p:cNvSpPr>
            <a:spLocks noGrp="1"/>
          </p:cNvSpPr>
          <p:nvPr>
            <p:ph idx="1"/>
          </p:nvPr>
        </p:nvSpPr>
        <p:spPr/>
        <p:txBody>
          <a:bodyPr>
            <a:normAutofit fontScale="92500" lnSpcReduction="10000"/>
          </a:bodyPr>
          <a:lstStyle/>
          <a:p>
            <a:r>
              <a:rPr lang="en-GB" dirty="0"/>
              <a:t>For the purpose of my data analysis I obtained data that captured on the effect and variables that can be used to detect a crisis that spans within a period of over 130 years to capture also on the independence of the countries making the data quite huge for analysis.</a:t>
            </a:r>
          </a:p>
          <a:p>
            <a:r>
              <a:rPr lang="en-GB" dirty="0"/>
              <a:t> Tool of analysis that I used for data analysis was panda. I also used libraries such as pandas, NumPy, seaborn, matplotlib, sklearn, statsmodels to used them for visualisation and for my regression analysis on the data.</a:t>
            </a:r>
          </a:p>
          <a:p>
            <a:r>
              <a:rPr lang="en-GB" dirty="0"/>
              <a:t>For feature engineering I focused on the numeric data e.g. exchange USD, inflation </a:t>
            </a:r>
            <a:r>
              <a:rPr lang="en-GB" dirty="0" err="1"/>
              <a:t>e.t.c</a:t>
            </a:r>
            <a:r>
              <a:rPr lang="en-GB" dirty="0"/>
              <a:t>. Observation of data was by the use of different graphing tool such as line graphs, histograms, bar plots to correlate the large set of data.</a:t>
            </a:r>
          </a:p>
          <a:p>
            <a:r>
              <a:rPr lang="en-GB" dirty="0"/>
              <a:t>For my regression analysis and machine learning I used ; logistic regression model, classification model i.e. random forest and KNN, models.</a:t>
            </a:r>
          </a:p>
        </p:txBody>
      </p:sp>
    </p:spTree>
    <p:extLst>
      <p:ext uri="{BB962C8B-B14F-4D97-AF65-F5344CB8AC3E}">
        <p14:creationId xmlns:p14="http://schemas.microsoft.com/office/powerpoint/2010/main" val="4196358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2608-B079-4594-BC26-AE237A56AD9A}"/>
              </a:ext>
            </a:extLst>
          </p:cNvPr>
          <p:cNvSpPr>
            <a:spLocks noGrp="1"/>
          </p:cNvSpPr>
          <p:nvPr>
            <p:ph type="title"/>
          </p:nvPr>
        </p:nvSpPr>
        <p:spPr>
          <a:xfrm>
            <a:off x="1164921" y="350729"/>
            <a:ext cx="10188879" cy="638827"/>
          </a:xfrm>
        </p:spPr>
        <p:txBody>
          <a:bodyPr>
            <a:normAutofit fontScale="90000"/>
          </a:bodyPr>
          <a:lstStyle/>
          <a:p>
            <a:r>
              <a:rPr lang="en-GB" dirty="0"/>
              <a:t>Crisis levels for each country</a:t>
            </a:r>
          </a:p>
        </p:txBody>
      </p:sp>
      <p:pic>
        <p:nvPicPr>
          <p:cNvPr id="5" name="Content Placeholder 4" descr="A screenshot of a cell phone&#10;&#10;Description automatically generated">
            <a:extLst>
              <a:ext uri="{FF2B5EF4-FFF2-40B4-BE49-F238E27FC236}">
                <a16:creationId xmlns:a16="http://schemas.microsoft.com/office/drawing/2014/main" id="{DE78CD98-3558-402A-B8A0-C957448399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6258" y="989556"/>
            <a:ext cx="9183078" cy="4033381"/>
          </a:xfrm>
        </p:spPr>
      </p:pic>
      <p:sp>
        <p:nvSpPr>
          <p:cNvPr id="6" name="Title 1">
            <a:extLst>
              <a:ext uri="{FF2B5EF4-FFF2-40B4-BE49-F238E27FC236}">
                <a16:creationId xmlns:a16="http://schemas.microsoft.com/office/drawing/2014/main" id="{B6BD23FE-EDF7-43E1-A93D-CFFEF4F3DA69}"/>
              </a:ext>
            </a:extLst>
          </p:cNvPr>
          <p:cNvSpPr txBox="1">
            <a:spLocks/>
          </p:cNvSpPr>
          <p:nvPr/>
        </p:nvSpPr>
        <p:spPr>
          <a:xfrm>
            <a:off x="1164921" y="5022937"/>
            <a:ext cx="10188879" cy="63882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GB" sz="1600" dirty="0"/>
              <a:t>A graphical representation of the countries’ crisis levels showing that Egypt had the highest level of  years that it had crisis and Central African republic with the lowest crisis levels. This data spans over a period of 130+ years.</a:t>
            </a:r>
          </a:p>
        </p:txBody>
      </p:sp>
    </p:spTree>
    <p:extLst>
      <p:ext uri="{BB962C8B-B14F-4D97-AF65-F5344CB8AC3E}">
        <p14:creationId xmlns:p14="http://schemas.microsoft.com/office/powerpoint/2010/main" val="1695781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4D507-3D83-4C84-8CB6-35113395B03A}"/>
              </a:ext>
            </a:extLst>
          </p:cNvPr>
          <p:cNvSpPr>
            <a:spLocks noGrp="1"/>
          </p:cNvSpPr>
          <p:nvPr>
            <p:ph type="title"/>
          </p:nvPr>
        </p:nvSpPr>
        <p:spPr>
          <a:xfrm>
            <a:off x="838200" y="365125"/>
            <a:ext cx="10515600" cy="624431"/>
          </a:xfrm>
        </p:spPr>
        <p:txBody>
          <a:bodyPr>
            <a:normAutofit fontScale="90000"/>
          </a:bodyPr>
          <a:lstStyle/>
          <a:p>
            <a:r>
              <a:rPr lang="en-GB" dirty="0"/>
              <a:t>Line graph showing crisis relates statistics</a:t>
            </a:r>
          </a:p>
        </p:txBody>
      </p:sp>
      <p:pic>
        <p:nvPicPr>
          <p:cNvPr id="5" name="Content Placeholder 4" descr="A screenshot of a cell phone&#10;&#10;Description automatically generated">
            <a:extLst>
              <a:ext uri="{FF2B5EF4-FFF2-40B4-BE49-F238E27FC236}">
                <a16:creationId xmlns:a16="http://schemas.microsoft.com/office/drawing/2014/main" id="{2A573F8D-A6CF-482E-AFAD-05A5CBFF15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983" y="989557"/>
            <a:ext cx="4980144" cy="3569918"/>
          </a:xfrm>
        </p:spPr>
      </p:pic>
      <p:pic>
        <p:nvPicPr>
          <p:cNvPr id="7" name="Picture 6" descr="A screenshot of a cell phone&#10;&#10;Description automatically generated">
            <a:extLst>
              <a:ext uri="{FF2B5EF4-FFF2-40B4-BE49-F238E27FC236}">
                <a16:creationId xmlns:a16="http://schemas.microsoft.com/office/drawing/2014/main" id="{A1C77C7D-11DE-4641-85B0-00BE79EABC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1059" y="989556"/>
            <a:ext cx="5630061" cy="3569918"/>
          </a:xfrm>
          <a:prstGeom prst="rect">
            <a:avLst/>
          </a:prstGeom>
        </p:spPr>
      </p:pic>
      <p:sp>
        <p:nvSpPr>
          <p:cNvPr id="6" name="Title 1">
            <a:extLst>
              <a:ext uri="{FF2B5EF4-FFF2-40B4-BE49-F238E27FC236}">
                <a16:creationId xmlns:a16="http://schemas.microsoft.com/office/drawing/2014/main" id="{D206820B-442A-464A-8954-3D2595320DB1}"/>
              </a:ext>
            </a:extLst>
          </p:cNvPr>
          <p:cNvSpPr txBox="1">
            <a:spLocks/>
          </p:cNvSpPr>
          <p:nvPr/>
        </p:nvSpPr>
        <p:spPr>
          <a:xfrm>
            <a:off x="838200" y="4864491"/>
            <a:ext cx="10188879" cy="1360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GB" sz="1600" dirty="0"/>
              <a:t>Line graphs represents other crisis related statistics and is evident that the level of crisis per country later reflects on the GDS, exchange rate and even inflation rate. With Egypt having the highest level of crisis it is evident that it records the best exchange rate as at 2014 also being that they had an </a:t>
            </a:r>
            <a:r>
              <a:rPr lang="en-GB" sz="1600" dirty="0" err="1"/>
              <a:t>averagly</a:t>
            </a:r>
            <a:r>
              <a:rPr lang="en-GB" sz="1600" dirty="0"/>
              <a:t> longer time to act and stabilize the economy due to the crisis. It also records the highest GDP as of 2014 due to the response time they has as compared to a country like Central African republic.</a:t>
            </a:r>
          </a:p>
        </p:txBody>
      </p:sp>
    </p:spTree>
    <p:extLst>
      <p:ext uri="{BB962C8B-B14F-4D97-AF65-F5344CB8AC3E}">
        <p14:creationId xmlns:p14="http://schemas.microsoft.com/office/powerpoint/2010/main" val="1079593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C5DA8-70D6-48E5-A156-A64BF814D75C}"/>
              </a:ext>
            </a:extLst>
          </p:cNvPr>
          <p:cNvSpPr>
            <a:spLocks noGrp="1"/>
          </p:cNvSpPr>
          <p:nvPr>
            <p:ph type="title"/>
          </p:nvPr>
        </p:nvSpPr>
        <p:spPr>
          <a:xfrm>
            <a:off x="838200" y="365125"/>
            <a:ext cx="10515600" cy="856137"/>
          </a:xfrm>
        </p:spPr>
        <p:txBody>
          <a:bodyPr/>
          <a:lstStyle/>
          <a:p>
            <a:r>
              <a:rPr lang="en-GB" dirty="0"/>
              <a:t>Statistics corelated to independence</a:t>
            </a:r>
          </a:p>
        </p:txBody>
      </p:sp>
      <p:pic>
        <p:nvPicPr>
          <p:cNvPr id="5" name="Content Placeholder 4" descr="A pencil and paper&#10;&#10;Description automatically generated">
            <a:extLst>
              <a:ext uri="{FF2B5EF4-FFF2-40B4-BE49-F238E27FC236}">
                <a16:creationId xmlns:a16="http://schemas.microsoft.com/office/drawing/2014/main" id="{69ED12B1-13D5-4E41-8B9B-92933B6C93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0951" y="1221262"/>
            <a:ext cx="4862849" cy="3613785"/>
          </a:xfrm>
        </p:spPr>
      </p:pic>
      <p:pic>
        <p:nvPicPr>
          <p:cNvPr id="9" name="Picture 8" descr="A close up of a device&#10;&#10;Description automatically generated">
            <a:extLst>
              <a:ext uri="{FF2B5EF4-FFF2-40B4-BE49-F238E27FC236}">
                <a16:creationId xmlns:a16="http://schemas.microsoft.com/office/drawing/2014/main" id="{D4CB21A0-C40B-40C1-86EC-63E8C37A8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21262"/>
            <a:ext cx="5652751" cy="3713993"/>
          </a:xfrm>
          <a:prstGeom prst="rect">
            <a:avLst/>
          </a:prstGeom>
        </p:spPr>
      </p:pic>
      <p:sp>
        <p:nvSpPr>
          <p:cNvPr id="6" name="Title 1">
            <a:extLst>
              <a:ext uri="{FF2B5EF4-FFF2-40B4-BE49-F238E27FC236}">
                <a16:creationId xmlns:a16="http://schemas.microsoft.com/office/drawing/2014/main" id="{D56682FA-93F4-4934-B3DE-73E42331785B}"/>
              </a:ext>
            </a:extLst>
          </p:cNvPr>
          <p:cNvSpPr txBox="1">
            <a:spLocks/>
          </p:cNvSpPr>
          <p:nvPr/>
        </p:nvSpPr>
        <p:spPr>
          <a:xfrm>
            <a:off x="1001560" y="4835047"/>
            <a:ext cx="10188879" cy="13903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GB" sz="1600" dirty="0"/>
              <a:t>First bar plot uses three variables i.e. Independence, year and the country where 1 represents the start year of independence. For the second bar plot, it corelates; banking crisis, independence and the country. From the two graphs I derived that Egypt attained its independence earliest from the mentioned countries and thus the low level of the 0 bar for independence. Having attained its independence early, thus means that most of its crisis also occurred after its attainment of independence. Most of the banking crisis having occurred mostly after independence for most of the countries.</a:t>
            </a:r>
          </a:p>
        </p:txBody>
      </p:sp>
    </p:spTree>
    <p:extLst>
      <p:ext uri="{BB962C8B-B14F-4D97-AF65-F5344CB8AC3E}">
        <p14:creationId xmlns:p14="http://schemas.microsoft.com/office/powerpoint/2010/main" val="4076610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8BE75-D8AD-4D8D-A69B-F8E7ED718764}"/>
              </a:ext>
            </a:extLst>
          </p:cNvPr>
          <p:cNvSpPr>
            <a:spLocks noGrp="1"/>
          </p:cNvSpPr>
          <p:nvPr>
            <p:ph type="title"/>
          </p:nvPr>
        </p:nvSpPr>
        <p:spPr>
          <a:xfrm>
            <a:off x="838200" y="365125"/>
            <a:ext cx="10515600" cy="774743"/>
          </a:xfrm>
        </p:spPr>
        <p:txBody>
          <a:bodyPr>
            <a:noAutofit/>
          </a:bodyPr>
          <a:lstStyle/>
          <a:p>
            <a:r>
              <a:rPr lang="en-GB" sz="2800" dirty="0"/>
              <a:t>Systemic analysis and exchange USD in relation to  independence.</a:t>
            </a:r>
          </a:p>
        </p:txBody>
      </p:sp>
      <p:pic>
        <p:nvPicPr>
          <p:cNvPr id="4" name="Content Placeholder 3" descr="A close up of a logo&#10;&#10;Description automatically generated">
            <a:extLst>
              <a:ext uri="{FF2B5EF4-FFF2-40B4-BE49-F238E27FC236}">
                <a16:creationId xmlns:a16="http://schemas.microsoft.com/office/drawing/2014/main" id="{63786814-A524-49AC-90AF-787CED24A7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11893"/>
            <a:ext cx="4662386" cy="3598764"/>
          </a:xfrm>
          <a:prstGeom prst="rect">
            <a:avLst/>
          </a:prstGeom>
        </p:spPr>
      </p:pic>
      <p:pic>
        <p:nvPicPr>
          <p:cNvPr id="6" name="Picture 5" descr="A picture containing screenshot, red&#10;&#10;Description automatically generated">
            <a:extLst>
              <a:ext uri="{FF2B5EF4-FFF2-40B4-BE49-F238E27FC236}">
                <a16:creationId xmlns:a16="http://schemas.microsoft.com/office/drawing/2014/main" id="{22329B8F-9EF7-4127-ACB6-6BAA9358C0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0586" y="1211893"/>
            <a:ext cx="5276382" cy="3598764"/>
          </a:xfrm>
          <a:prstGeom prst="rect">
            <a:avLst/>
          </a:prstGeom>
        </p:spPr>
      </p:pic>
      <p:sp>
        <p:nvSpPr>
          <p:cNvPr id="5" name="Title 1">
            <a:extLst>
              <a:ext uri="{FF2B5EF4-FFF2-40B4-BE49-F238E27FC236}">
                <a16:creationId xmlns:a16="http://schemas.microsoft.com/office/drawing/2014/main" id="{2DD28DC9-F36B-4564-8622-1D1B63E7D0C0}"/>
              </a:ext>
            </a:extLst>
          </p:cNvPr>
          <p:cNvSpPr txBox="1">
            <a:spLocks/>
          </p:cNvSpPr>
          <p:nvPr/>
        </p:nvSpPr>
        <p:spPr>
          <a:xfrm>
            <a:off x="838200" y="4810657"/>
            <a:ext cx="10188879" cy="142730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GB" sz="1600" dirty="0"/>
              <a:t>I observed that most the systemic crisis occurred before independence and with Egypt having attained its earlier was inevitable but  </a:t>
            </a:r>
            <a:r>
              <a:rPr lang="en-GB" sz="1600" dirty="0" err="1"/>
              <a:t>i</a:t>
            </a:r>
            <a:r>
              <a:rPr lang="en-GB" sz="1600" dirty="0"/>
              <a:t>=occurred after independence. The USD exchange rate for most of the countries went up mostly after independence except for a country like Tunisia which was better before independence.   </a:t>
            </a:r>
          </a:p>
        </p:txBody>
      </p:sp>
    </p:spTree>
    <p:extLst>
      <p:ext uri="{BB962C8B-B14F-4D97-AF65-F5344CB8AC3E}">
        <p14:creationId xmlns:p14="http://schemas.microsoft.com/office/powerpoint/2010/main" val="874246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C7FD7-AFC4-44B2-9204-AEA4DCD9D4AA}"/>
              </a:ext>
            </a:extLst>
          </p:cNvPr>
          <p:cNvSpPr>
            <a:spLocks noGrp="1"/>
          </p:cNvSpPr>
          <p:nvPr>
            <p:ph type="title"/>
          </p:nvPr>
        </p:nvSpPr>
        <p:spPr/>
        <p:txBody>
          <a:bodyPr/>
          <a:lstStyle/>
          <a:p>
            <a:r>
              <a:rPr lang="en-GB" dirty="0"/>
              <a:t>ML (Model evaluations of the dataset)</a:t>
            </a:r>
          </a:p>
        </p:txBody>
      </p:sp>
      <p:graphicFrame>
        <p:nvGraphicFramePr>
          <p:cNvPr id="6" name="Table 6">
            <a:extLst>
              <a:ext uri="{FF2B5EF4-FFF2-40B4-BE49-F238E27FC236}">
                <a16:creationId xmlns:a16="http://schemas.microsoft.com/office/drawing/2014/main" id="{03E947A9-1373-4489-934E-F2C6D5C9BAA3}"/>
              </a:ext>
            </a:extLst>
          </p:cNvPr>
          <p:cNvGraphicFramePr>
            <a:graphicFrameLocks noGrp="1"/>
          </p:cNvGraphicFramePr>
          <p:nvPr>
            <p:ph idx="1"/>
            <p:extLst>
              <p:ext uri="{D42A27DB-BD31-4B8C-83A1-F6EECF244321}">
                <p14:modId xmlns:p14="http://schemas.microsoft.com/office/powerpoint/2010/main" val="3398018825"/>
              </p:ext>
            </p:extLst>
          </p:nvPr>
        </p:nvGraphicFramePr>
        <p:xfrm>
          <a:off x="701458" y="1690688"/>
          <a:ext cx="4647155" cy="4723922"/>
        </p:xfrm>
        <a:graphic>
          <a:graphicData uri="http://schemas.openxmlformats.org/drawingml/2006/table">
            <a:tbl>
              <a:tblPr firstRow="1" bandRow="1">
                <a:tableStyleId>{5C22544A-7EE6-4342-B048-85BDC9FD1C3A}</a:tableStyleId>
              </a:tblPr>
              <a:tblGrid>
                <a:gridCol w="1065560">
                  <a:extLst>
                    <a:ext uri="{9D8B030D-6E8A-4147-A177-3AD203B41FA5}">
                      <a16:colId xmlns:a16="http://schemas.microsoft.com/office/drawing/2014/main" val="1775640990"/>
                    </a:ext>
                  </a:extLst>
                </a:gridCol>
                <a:gridCol w="1193865">
                  <a:extLst>
                    <a:ext uri="{9D8B030D-6E8A-4147-A177-3AD203B41FA5}">
                      <a16:colId xmlns:a16="http://schemas.microsoft.com/office/drawing/2014/main" val="1093262275"/>
                    </a:ext>
                  </a:extLst>
                </a:gridCol>
                <a:gridCol w="1193865">
                  <a:extLst>
                    <a:ext uri="{9D8B030D-6E8A-4147-A177-3AD203B41FA5}">
                      <a16:colId xmlns:a16="http://schemas.microsoft.com/office/drawing/2014/main" val="488123061"/>
                    </a:ext>
                  </a:extLst>
                </a:gridCol>
                <a:gridCol w="1193865">
                  <a:extLst>
                    <a:ext uri="{9D8B030D-6E8A-4147-A177-3AD203B41FA5}">
                      <a16:colId xmlns:a16="http://schemas.microsoft.com/office/drawing/2014/main" val="775538848"/>
                    </a:ext>
                  </a:extLst>
                </a:gridCol>
              </a:tblGrid>
              <a:tr h="583406">
                <a:tc gridSpan="4">
                  <a:txBody>
                    <a:bodyPr/>
                    <a:lstStyle/>
                    <a:p>
                      <a:r>
                        <a:rPr lang="en-GB" sz="2000" dirty="0"/>
                        <a:t>CLASSIFICATION (RANDOM FOREST)</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4294708818"/>
                  </a:ext>
                </a:extLst>
              </a:tr>
              <a:tr h="583406">
                <a:tc gridSpan="2">
                  <a:txBody>
                    <a:bodyPr/>
                    <a:lstStyle/>
                    <a:p>
                      <a:r>
                        <a:rPr lang="en-GB" sz="2400" b="1" dirty="0"/>
                        <a:t>Banking Crisis</a:t>
                      </a:r>
                    </a:p>
                  </a:txBody>
                  <a:tcPr/>
                </a:tc>
                <a:tc hMerge="1">
                  <a:txBody>
                    <a:bodyPr/>
                    <a:lstStyle/>
                    <a:p>
                      <a:endParaRPr lang="en-GB" dirty="0"/>
                    </a:p>
                  </a:txBody>
                  <a:tcPr/>
                </a:tc>
                <a:tc gridSpan="2">
                  <a:txBody>
                    <a:bodyPr/>
                    <a:lstStyle/>
                    <a:p>
                      <a:r>
                        <a:rPr lang="en-GB" sz="2400" b="1" dirty="0"/>
                        <a:t>Systemic Crisis</a:t>
                      </a:r>
                    </a:p>
                  </a:txBody>
                  <a:tcPr/>
                </a:tc>
                <a:tc hMerge="1">
                  <a:txBody>
                    <a:bodyPr/>
                    <a:lstStyle/>
                    <a:p>
                      <a:endParaRPr lang="en-GB" dirty="0"/>
                    </a:p>
                  </a:txBody>
                  <a:tcPr/>
                </a:tc>
                <a:extLst>
                  <a:ext uri="{0D108BD9-81ED-4DB2-BD59-A6C34878D82A}">
                    <a16:rowId xmlns:a16="http://schemas.microsoft.com/office/drawing/2014/main" val="3299653862"/>
                  </a:ext>
                </a:extLst>
              </a:tr>
              <a:tr h="583406">
                <a:tc>
                  <a:txBody>
                    <a:bodyPr/>
                    <a:lstStyle/>
                    <a:p>
                      <a:r>
                        <a:rPr lang="en-GB" sz="1800" b="1" dirty="0"/>
                        <a:t>Accuracy</a:t>
                      </a:r>
                      <a:endParaRPr lang="en-GB" b="1" dirty="0"/>
                    </a:p>
                  </a:txBody>
                  <a:tcPr/>
                </a:tc>
                <a:tc>
                  <a:txBody>
                    <a:bodyPr/>
                    <a:lstStyle/>
                    <a:p>
                      <a:r>
                        <a:rPr lang="en-GB" dirty="0"/>
                        <a:t>0.9150</a:t>
                      </a:r>
                    </a:p>
                  </a:txBody>
                  <a:tcPr/>
                </a:tc>
                <a:tc>
                  <a:txBody>
                    <a:bodyPr/>
                    <a:lstStyle/>
                    <a:p>
                      <a:r>
                        <a:rPr lang="en-GB" sz="1800" b="1" dirty="0"/>
                        <a:t>Accuracy</a:t>
                      </a:r>
                      <a:endParaRPr lang="en-GB" dirty="0"/>
                    </a:p>
                  </a:txBody>
                  <a:tcPr/>
                </a:tc>
                <a:tc>
                  <a:txBody>
                    <a:bodyPr/>
                    <a:lstStyle/>
                    <a:p>
                      <a:r>
                        <a:rPr lang="en-GB" dirty="0"/>
                        <a:t>0.9119</a:t>
                      </a:r>
                    </a:p>
                  </a:txBody>
                  <a:tcPr/>
                </a:tc>
                <a:extLst>
                  <a:ext uri="{0D108BD9-81ED-4DB2-BD59-A6C34878D82A}">
                    <a16:rowId xmlns:a16="http://schemas.microsoft.com/office/drawing/2014/main" val="1390088718"/>
                  </a:ext>
                </a:extLst>
              </a:tr>
              <a:tr h="583406">
                <a:tc>
                  <a:txBody>
                    <a:bodyPr/>
                    <a:lstStyle/>
                    <a:p>
                      <a:r>
                        <a:rPr lang="en-GB" sz="1800" b="1" dirty="0"/>
                        <a:t>Precision</a:t>
                      </a:r>
                      <a:endParaRPr lang="en-GB" dirty="0"/>
                    </a:p>
                  </a:txBody>
                  <a:tcPr/>
                </a:tc>
                <a:tc>
                  <a:txBody>
                    <a:bodyPr/>
                    <a:lstStyle/>
                    <a:p>
                      <a:r>
                        <a:rPr lang="en-GB" dirty="0"/>
                        <a:t>0.67</a:t>
                      </a:r>
                    </a:p>
                  </a:txBody>
                  <a:tcPr/>
                </a:tc>
                <a:tc>
                  <a:txBody>
                    <a:bodyPr/>
                    <a:lstStyle/>
                    <a:p>
                      <a:r>
                        <a:rPr lang="en-GB" sz="1800" b="1" dirty="0"/>
                        <a:t>Precision</a:t>
                      </a:r>
                      <a:endParaRPr lang="en-GB" dirty="0"/>
                    </a:p>
                  </a:txBody>
                  <a:tcPr/>
                </a:tc>
                <a:tc>
                  <a:txBody>
                    <a:bodyPr/>
                    <a:lstStyle/>
                    <a:p>
                      <a:r>
                        <a:rPr lang="en-GB" dirty="0"/>
                        <a:t>0.89</a:t>
                      </a:r>
                    </a:p>
                  </a:txBody>
                  <a:tcPr/>
                </a:tc>
                <a:extLst>
                  <a:ext uri="{0D108BD9-81ED-4DB2-BD59-A6C34878D82A}">
                    <a16:rowId xmlns:a16="http://schemas.microsoft.com/office/drawing/2014/main" val="325717110"/>
                  </a:ext>
                </a:extLst>
              </a:tr>
              <a:tr h="583406">
                <a:tc>
                  <a:txBody>
                    <a:bodyPr/>
                    <a:lstStyle/>
                    <a:p>
                      <a:r>
                        <a:rPr lang="en-GB" sz="1800" b="1" dirty="0"/>
                        <a:t>Recall</a:t>
                      </a:r>
                      <a:endParaRPr lang="en-GB" dirty="0"/>
                    </a:p>
                  </a:txBody>
                  <a:tcPr/>
                </a:tc>
                <a:tc>
                  <a:txBody>
                    <a:bodyPr/>
                    <a:lstStyle/>
                    <a:p>
                      <a:r>
                        <a:rPr lang="en-GB" dirty="0"/>
                        <a:t>0.92</a:t>
                      </a:r>
                    </a:p>
                  </a:txBody>
                  <a:tcPr/>
                </a:tc>
                <a:tc>
                  <a:txBody>
                    <a:bodyPr/>
                    <a:lstStyle/>
                    <a:p>
                      <a:r>
                        <a:rPr lang="en-GB" dirty="0"/>
                        <a:t> </a:t>
                      </a:r>
                      <a:r>
                        <a:rPr lang="en-GB" sz="1800" b="1" dirty="0"/>
                        <a:t>Recall</a:t>
                      </a:r>
                      <a:endParaRPr lang="en-GB" dirty="0"/>
                    </a:p>
                  </a:txBody>
                  <a:tcPr/>
                </a:tc>
                <a:tc>
                  <a:txBody>
                    <a:bodyPr/>
                    <a:lstStyle/>
                    <a:p>
                      <a:r>
                        <a:rPr lang="en-GB" dirty="0"/>
                        <a:t>0.91</a:t>
                      </a:r>
                    </a:p>
                  </a:txBody>
                  <a:tcPr/>
                </a:tc>
                <a:extLst>
                  <a:ext uri="{0D108BD9-81ED-4DB2-BD59-A6C34878D82A}">
                    <a16:rowId xmlns:a16="http://schemas.microsoft.com/office/drawing/2014/main" val="1960195338"/>
                  </a:ext>
                </a:extLst>
              </a:tr>
              <a:tr h="583406">
                <a:tc>
                  <a:txBody>
                    <a:bodyPr/>
                    <a:lstStyle/>
                    <a:p>
                      <a:r>
                        <a:rPr lang="en-GB" sz="1800" b="1" dirty="0"/>
                        <a:t>F1-Score</a:t>
                      </a:r>
                      <a:endParaRPr lang="en-GB" dirty="0"/>
                    </a:p>
                  </a:txBody>
                  <a:tcPr/>
                </a:tc>
                <a:tc>
                  <a:txBody>
                    <a:bodyPr/>
                    <a:lstStyle/>
                    <a:p>
                      <a:r>
                        <a:rPr lang="en-GB" dirty="0"/>
                        <a:t>0.90</a:t>
                      </a:r>
                    </a:p>
                  </a:txBody>
                  <a:tcPr/>
                </a:tc>
                <a:tc>
                  <a:txBody>
                    <a:bodyPr/>
                    <a:lstStyle/>
                    <a:p>
                      <a:r>
                        <a:rPr lang="en-GB" sz="1800" b="1" dirty="0"/>
                        <a:t>F1-Score</a:t>
                      </a:r>
                      <a:endParaRPr lang="en-GB" dirty="0"/>
                    </a:p>
                  </a:txBody>
                  <a:tcPr/>
                </a:tc>
                <a:tc>
                  <a:txBody>
                    <a:bodyPr/>
                    <a:lstStyle/>
                    <a:p>
                      <a:r>
                        <a:rPr lang="en-GB" dirty="0"/>
                        <a:t>0.90</a:t>
                      </a:r>
                    </a:p>
                  </a:txBody>
                  <a:tcPr/>
                </a:tc>
                <a:extLst>
                  <a:ext uri="{0D108BD9-81ED-4DB2-BD59-A6C34878D82A}">
                    <a16:rowId xmlns:a16="http://schemas.microsoft.com/office/drawing/2014/main" val="4170377485"/>
                  </a:ext>
                </a:extLst>
              </a:tr>
              <a:tr h="583406">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137668244"/>
                  </a:ext>
                </a:extLst>
              </a:tr>
              <a:tr h="583406">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759720742"/>
                  </a:ext>
                </a:extLst>
              </a:tr>
            </a:tbl>
          </a:graphicData>
        </a:graphic>
      </p:graphicFrame>
      <p:graphicFrame>
        <p:nvGraphicFramePr>
          <p:cNvPr id="8" name="Table 7">
            <a:extLst>
              <a:ext uri="{FF2B5EF4-FFF2-40B4-BE49-F238E27FC236}">
                <a16:creationId xmlns:a16="http://schemas.microsoft.com/office/drawing/2014/main" id="{2F9B3D4C-A7EC-48D4-9F67-606750A79704}"/>
              </a:ext>
            </a:extLst>
          </p:cNvPr>
          <p:cNvGraphicFramePr>
            <a:graphicFrameLocks noGrp="1"/>
          </p:cNvGraphicFramePr>
          <p:nvPr>
            <p:extLst>
              <p:ext uri="{D42A27DB-BD31-4B8C-83A1-F6EECF244321}">
                <p14:modId xmlns:p14="http://schemas.microsoft.com/office/powerpoint/2010/main" val="2194513785"/>
              </p:ext>
            </p:extLst>
          </p:nvPr>
        </p:nvGraphicFramePr>
        <p:xfrm>
          <a:off x="6145059" y="1690688"/>
          <a:ext cx="4647155" cy="4723922"/>
        </p:xfrm>
        <a:graphic>
          <a:graphicData uri="http://schemas.openxmlformats.org/drawingml/2006/table">
            <a:tbl>
              <a:tblPr firstRow="1" bandRow="1">
                <a:tableStyleId>{5C22544A-7EE6-4342-B048-85BDC9FD1C3A}</a:tableStyleId>
              </a:tblPr>
              <a:tblGrid>
                <a:gridCol w="1065560">
                  <a:extLst>
                    <a:ext uri="{9D8B030D-6E8A-4147-A177-3AD203B41FA5}">
                      <a16:colId xmlns:a16="http://schemas.microsoft.com/office/drawing/2014/main" val="583695760"/>
                    </a:ext>
                  </a:extLst>
                </a:gridCol>
                <a:gridCol w="1193865">
                  <a:extLst>
                    <a:ext uri="{9D8B030D-6E8A-4147-A177-3AD203B41FA5}">
                      <a16:colId xmlns:a16="http://schemas.microsoft.com/office/drawing/2014/main" val="891758433"/>
                    </a:ext>
                  </a:extLst>
                </a:gridCol>
                <a:gridCol w="1193865">
                  <a:extLst>
                    <a:ext uri="{9D8B030D-6E8A-4147-A177-3AD203B41FA5}">
                      <a16:colId xmlns:a16="http://schemas.microsoft.com/office/drawing/2014/main" val="959611951"/>
                    </a:ext>
                  </a:extLst>
                </a:gridCol>
                <a:gridCol w="1193865">
                  <a:extLst>
                    <a:ext uri="{9D8B030D-6E8A-4147-A177-3AD203B41FA5}">
                      <a16:colId xmlns:a16="http://schemas.microsoft.com/office/drawing/2014/main" val="2484042382"/>
                    </a:ext>
                  </a:extLst>
                </a:gridCol>
              </a:tblGrid>
              <a:tr h="583406">
                <a:tc gridSpan="4">
                  <a:txBody>
                    <a:bodyPr/>
                    <a:lstStyle/>
                    <a:p>
                      <a:r>
                        <a:rPr lang="en-GB" sz="2000" dirty="0"/>
                        <a:t>CLASSIFICATION (KNN)</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719438553"/>
                  </a:ext>
                </a:extLst>
              </a:tr>
              <a:tr h="583406">
                <a:tc gridSpan="2">
                  <a:txBody>
                    <a:bodyPr/>
                    <a:lstStyle/>
                    <a:p>
                      <a:r>
                        <a:rPr lang="en-GB" sz="2400" b="1" dirty="0"/>
                        <a:t>Banking Crisis</a:t>
                      </a:r>
                    </a:p>
                  </a:txBody>
                  <a:tcPr/>
                </a:tc>
                <a:tc hMerge="1">
                  <a:txBody>
                    <a:bodyPr/>
                    <a:lstStyle/>
                    <a:p>
                      <a:endParaRPr lang="en-GB" dirty="0"/>
                    </a:p>
                  </a:txBody>
                  <a:tcPr/>
                </a:tc>
                <a:tc gridSpan="2">
                  <a:txBody>
                    <a:bodyPr/>
                    <a:lstStyle/>
                    <a:p>
                      <a:r>
                        <a:rPr lang="en-GB" sz="2400" b="1" dirty="0"/>
                        <a:t>Systemic Crisis</a:t>
                      </a:r>
                    </a:p>
                  </a:txBody>
                  <a:tcPr/>
                </a:tc>
                <a:tc hMerge="1">
                  <a:txBody>
                    <a:bodyPr/>
                    <a:lstStyle/>
                    <a:p>
                      <a:endParaRPr lang="en-GB" dirty="0"/>
                    </a:p>
                  </a:txBody>
                  <a:tcPr/>
                </a:tc>
                <a:extLst>
                  <a:ext uri="{0D108BD9-81ED-4DB2-BD59-A6C34878D82A}">
                    <a16:rowId xmlns:a16="http://schemas.microsoft.com/office/drawing/2014/main" val="1654792846"/>
                  </a:ext>
                </a:extLst>
              </a:tr>
              <a:tr h="583406">
                <a:tc>
                  <a:txBody>
                    <a:bodyPr/>
                    <a:lstStyle/>
                    <a:p>
                      <a:r>
                        <a:rPr lang="en-GB" sz="1800" b="1" dirty="0"/>
                        <a:t>Accuracy</a:t>
                      </a:r>
                      <a:endParaRPr lang="en-GB" b="1" dirty="0"/>
                    </a:p>
                  </a:txBody>
                  <a:tcPr/>
                </a:tc>
                <a:tc>
                  <a:txBody>
                    <a:bodyPr/>
                    <a:lstStyle/>
                    <a:p>
                      <a:r>
                        <a:rPr lang="en-GB" dirty="0"/>
                        <a:t>0.8993</a:t>
                      </a:r>
                    </a:p>
                  </a:txBody>
                  <a:tcPr/>
                </a:tc>
                <a:tc>
                  <a:txBody>
                    <a:bodyPr/>
                    <a:lstStyle/>
                    <a:p>
                      <a:r>
                        <a:rPr lang="en-GB" sz="1800" b="1" dirty="0"/>
                        <a:t>Accuracy</a:t>
                      </a:r>
                      <a:endParaRPr lang="en-GB" dirty="0"/>
                    </a:p>
                  </a:txBody>
                  <a:tcPr/>
                </a:tc>
                <a:tc>
                  <a:txBody>
                    <a:bodyPr/>
                    <a:lstStyle/>
                    <a:p>
                      <a:r>
                        <a:rPr lang="en-GB" dirty="0"/>
                        <a:t>0.8742</a:t>
                      </a:r>
                    </a:p>
                  </a:txBody>
                  <a:tcPr/>
                </a:tc>
                <a:extLst>
                  <a:ext uri="{0D108BD9-81ED-4DB2-BD59-A6C34878D82A}">
                    <a16:rowId xmlns:a16="http://schemas.microsoft.com/office/drawing/2014/main" val="1707746504"/>
                  </a:ext>
                </a:extLst>
              </a:tr>
              <a:tr h="583406">
                <a:tc>
                  <a:txBody>
                    <a:bodyPr/>
                    <a:lstStyle/>
                    <a:p>
                      <a:r>
                        <a:rPr lang="en-GB" sz="1800" b="1" dirty="0"/>
                        <a:t>Precision</a:t>
                      </a:r>
                      <a:endParaRPr lang="en-GB" dirty="0"/>
                    </a:p>
                  </a:txBody>
                  <a:tcPr/>
                </a:tc>
                <a:tc>
                  <a:txBody>
                    <a:bodyPr/>
                    <a:lstStyle/>
                    <a:p>
                      <a:r>
                        <a:rPr lang="en-GB" dirty="0"/>
                        <a:t>0.90</a:t>
                      </a:r>
                    </a:p>
                  </a:txBody>
                  <a:tcPr/>
                </a:tc>
                <a:tc>
                  <a:txBody>
                    <a:bodyPr/>
                    <a:lstStyle/>
                    <a:p>
                      <a:r>
                        <a:rPr lang="en-GB" sz="1800" b="1" dirty="0"/>
                        <a:t>Precision</a:t>
                      </a:r>
                      <a:endParaRPr lang="en-GB" dirty="0"/>
                    </a:p>
                  </a:txBody>
                  <a:tcPr/>
                </a:tc>
                <a:tc>
                  <a:txBody>
                    <a:bodyPr/>
                    <a:lstStyle/>
                    <a:p>
                      <a:r>
                        <a:rPr lang="en-GB" dirty="0"/>
                        <a:t>0.87</a:t>
                      </a:r>
                    </a:p>
                  </a:txBody>
                  <a:tcPr/>
                </a:tc>
                <a:extLst>
                  <a:ext uri="{0D108BD9-81ED-4DB2-BD59-A6C34878D82A}">
                    <a16:rowId xmlns:a16="http://schemas.microsoft.com/office/drawing/2014/main" val="1152763218"/>
                  </a:ext>
                </a:extLst>
              </a:tr>
              <a:tr h="583406">
                <a:tc>
                  <a:txBody>
                    <a:bodyPr/>
                    <a:lstStyle/>
                    <a:p>
                      <a:r>
                        <a:rPr lang="en-GB" sz="1800" b="1" dirty="0"/>
                        <a:t>Recall</a:t>
                      </a:r>
                      <a:endParaRPr lang="en-GB" dirty="0"/>
                    </a:p>
                  </a:txBody>
                  <a:tcPr/>
                </a:tc>
                <a:tc>
                  <a:txBody>
                    <a:bodyPr/>
                    <a:lstStyle/>
                    <a:p>
                      <a:r>
                        <a:rPr lang="en-GB" dirty="0"/>
                        <a:t>0.90</a:t>
                      </a:r>
                    </a:p>
                  </a:txBody>
                  <a:tcPr/>
                </a:tc>
                <a:tc>
                  <a:txBody>
                    <a:bodyPr/>
                    <a:lstStyle/>
                    <a:p>
                      <a:r>
                        <a:rPr lang="en-GB" dirty="0"/>
                        <a:t> </a:t>
                      </a:r>
                      <a:r>
                        <a:rPr lang="en-GB" sz="1800" b="1" dirty="0"/>
                        <a:t>Recall</a:t>
                      </a:r>
                      <a:endParaRPr lang="en-GB" dirty="0"/>
                    </a:p>
                  </a:txBody>
                  <a:tcPr/>
                </a:tc>
                <a:tc>
                  <a:txBody>
                    <a:bodyPr/>
                    <a:lstStyle/>
                    <a:p>
                      <a:r>
                        <a:rPr lang="en-GB" dirty="0"/>
                        <a:t>0.87</a:t>
                      </a:r>
                    </a:p>
                  </a:txBody>
                  <a:tcPr/>
                </a:tc>
                <a:extLst>
                  <a:ext uri="{0D108BD9-81ED-4DB2-BD59-A6C34878D82A}">
                    <a16:rowId xmlns:a16="http://schemas.microsoft.com/office/drawing/2014/main" val="477517629"/>
                  </a:ext>
                </a:extLst>
              </a:tr>
              <a:tr h="583406">
                <a:tc>
                  <a:txBody>
                    <a:bodyPr/>
                    <a:lstStyle/>
                    <a:p>
                      <a:r>
                        <a:rPr lang="en-GB" sz="1800" b="1" dirty="0"/>
                        <a:t>F1-Score</a:t>
                      </a:r>
                      <a:endParaRPr lang="en-GB" dirty="0"/>
                    </a:p>
                  </a:txBody>
                  <a:tcPr/>
                </a:tc>
                <a:tc>
                  <a:txBody>
                    <a:bodyPr/>
                    <a:lstStyle/>
                    <a:p>
                      <a:r>
                        <a:rPr lang="en-GB" dirty="0"/>
                        <a:t>0.90</a:t>
                      </a:r>
                    </a:p>
                  </a:txBody>
                  <a:tcPr/>
                </a:tc>
                <a:tc>
                  <a:txBody>
                    <a:bodyPr/>
                    <a:lstStyle/>
                    <a:p>
                      <a:r>
                        <a:rPr lang="en-GB" sz="1800" b="1" dirty="0"/>
                        <a:t>F1-Score</a:t>
                      </a:r>
                      <a:endParaRPr lang="en-GB" dirty="0"/>
                    </a:p>
                  </a:txBody>
                  <a:tcPr/>
                </a:tc>
                <a:tc>
                  <a:txBody>
                    <a:bodyPr/>
                    <a:lstStyle/>
                    <a:p>
                      <a:r>
                        <a:rPr lang="en-GB"/>
                        <a:t>0.87</a:t>
                      </a:r>
                      <a:endParaRPr lang="en-GB" dirty="0"/>
                    </a:p>
                  </a:txBody>
                  <a:tcPr/>
                </a:tc>
                <a:extLst>
                  <a:ext uri="{0D108BD9-81ED-4DB2-BD59-A6C34878D82A}">
                    <a16:rowId xmlns:a16="http://schemas.microsoft.com/office/drawing/2014/main" val="4178848695"/>
                  </a:ext>
                </a:extLst>
              </a:tr>
              <a:tr h="583406">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517096069"/>
                  </a:ext>
                </a:extLst>
              </a:tr>
              <a:tr h="583406">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323041579"/>
                  </a:ext>
                </a:extLst>
              </a:tr>
            </a:tbl>
          </a:graphicData>
        </a:graphic>
      </p:graphicFrame>
    </p:spTree>
    <p:extLst>
      <p:ext uri="{BB962C8B-B14F-4D97-AF65-F5344CB8AC3E}">
        <p14:creationId xmlns:p14="http://schemas.microsoft.com/office/powerpoint/2010/main" val="105956682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935</TotalTime>
  <Words>863</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Franklin Gothic Book</vt:lpstr>
      <vt:lpstr>Times New Roman</vt:lpstr>
      <vt:lpstr>Crop</vt:lpstr>
      <vt:lpstr>CRISIS IN AFRICA ANALYSIS </vt:lpstr>
      <vt:lpstr>Dataset Description</vt:lpstr>
      <vt:lpstr>Research Questions</vt:lpstr>
      <vt:lpstr>Methodology</vt:lpstr>
      <vt:lpstr>Crisis levels for each country</vt:lpstr>
      <vt:lpstr>Line graph showing crisis relates statistics</vt:lpstr>
      <vt:lpstr>Statistics corelated to independence</vt:lpstr>
      <vt:lpstr>Systemic analysis and exchange USD in relation to  independence.</vt:lpstr>
      <vt:lpstr>ML (Model evaluations of the dataset)</vt:lpstr>
      <vt:lpstr>ML(Logistic Regression)</vt:lpstr>
      <vt:lpstr>Conclusion</vt:lpstr>
      <vt:lpstr>Limitations and 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CRISIS IN AFRICA DATA</dc:title>
  <dc:creator>Dennis Mureti</dc:creator>
  <cp:lastModifiedBy>Dennis Mureti</cp:lastModifiedBy>
  <cp:revision>33</cp:revision>
  <dcterms:created xsi:type="dcterms:W3CDTF">2020-05-04T12:19:47Z</dcterms:created>
  <dcterms:modified xsi:type="dcterms:W3CDTF">2020-05-06T16:32:27Z</dcterms:modified>
</cp:coreProperties>
</file>