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01 愿景与北极星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愿景：用 AI 服务一百万位妈妈，让每次选择更省时、省钱、更安心、更贴心</a:t>
            </a:r>
          </a:p>
          <a:p>
            <a:pPr>
              <a:spcAft>
                <a:spcPts val="600"/>
              </a:spcAft>
            </a:pPr>
            <a:r>
              <a:t>北极星：Mom Value Index（MVI）= 省时 + 省钱 + 安心 + 贴心（加权）</a:t>
            </a:r>
          </a:p>
          <a:p>
            <a:pPr>
              <a:spcAft>
                <a:spcPts val="600"/>
              </a:spcAft>
            </a:pPr>
            <a:r>
              <a:t>三年目标：服务≥100万；时间成本↓≥30%；人均月节省≥5%；可信命中≥85%；福利触达≥60%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02 市场与定位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市场机会：东南亚6国，母婴消费升级，线上+O2O并进</a:t>
            </a:r>
          </a:p>
          <a:p>
            <a:pPr>
              <a:spcAft>
                <a:spcPts val="600"/>
              </a:spcAft>
            </a:pPr>
            <a:r>
              <a:t>平台定位：母婴数据与AI平台（零方数据×洞察×营销激活×C端体验）</a:t>
            </a:r>
          </a:p>
          <a:p>
            <a:pPr>
              <a:spcAft>
                <a:spcPts val="600"/>
              </a:spcAft>
            </a:pPr>
            <a:r>
              <a:t>时机：隐私趋严→零/一方数据为王；多语多文化带来AI本地化红利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03 现状与能力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数据与AI：零方数据（阶段/偏好/问卷/活动）、家庭图谱、RAG可信内容、个性化排序</a:t>
            </a:r>
          </a:p>
          <a:p>
            <a:pPr>
              <a:spcAft>
                <a:spcPts val="600"/>
              </a:spcAft>
            </a:pPr>
            <a:r>
              <a:t>标志能力：极速调研（千人≈1小时、可跨国并行）、价格/返利提醒、省钱路径规划</a:t>
            </a:r>
          </a:p>
          <a:p>
            <a:pPr>
              <a:spcAft>
                <a:spcPts val="600"/>
              </a:spcAft>
            </a:pPr>
            <a:r>
              <a:t>触点与合作：社区/导购/试用/展会/O2O；对接 Lazada/Shopee/Watsons 等、200+ 品牌</a:t>
            </a:r>
          </a:p>
          <a:p>
            <a:pPr>
              <a:spcAft>
                <a:spcPts val="600"/>
              </a:spcAft>
            </a:pPr>
            <a:r>
              <a:t>参考：TechNode（2023/2024）、36氪（极速调研）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04 竞品对比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theAsianparent/Parentinc：强社区与D2C；启示：做强‘可信内容+工具’留存引擎</a:t>
            </a:r>
          </a:p>
          <a:p>
            <a:pPr>
              <a:spcAft>
                <a:spcPts val="600"/>
              </a:spcAft>
            </a:pPr>
            <a:r>
              <a:t>Shopee Moms Club：强站内个性化与价格体系；启示：打造跨平台‘省钱+决策助理’</a:t>
            </a:r>
          </a:p>
          <a:p>
            <a:pPr>
              <a:spcAft>
                <a:spcPts val="600"/>
              </a:spcAft>
            </a:pPr>
            <a:r>
              <a:t>Mummys Market：强线下转化；启示：逛展数据化与闭环回收</a:t>
            </a:r>
          </a:p>
          <a:p>
            <a:pPr>
              <a:spcAft>
                <a:spcPts val="600"/>
              </a:spcAft>
            </a:pPr>
            <a:r>
              <a:t>SuperMom差异：深度零方数据+快速洞察/增量测量+O2O真实世界反馈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05 三年路线图（0–36月合并）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0–9月（MVP与底座）</a:t>
            </a:r>
          </a:p>
          <a:p>
            <a:pPr lvl="1">
              <a:spcAft>
                <a:spcPts val="600"/>
              </a:spcAft>
            </a:pPr>
            <a:r>
              <a:t>阶段化首页；语义搜索+RAG；价格降价+返利；本地福利卡；社区质检；多语基线（EN/ID）</a:t>
            </a:r>
          </a:p>
          <a:p>
            <a:pPr lvl="1">
              <a:spcAft>
                <a:spcPts val="600"/>
              </a:spcAft>
            </a:pPr>
            <a:r>
              <a:t>KPI：TTF≤20s；价格提醒设置率≥15%；月节省≥1.5%</a:t>
            </a:r>
          </a:p>
          <a:p>
            <a:pPr>
              <a:spcAft>
                <a:spcPts val="600"/>
              </a:spcAft>
            </a:pPr>
            <a:r>
              <a:t>9–18月（跨语/增量/O2O）</a:t>
            </a:r>
          </a:p>
          <a:p>
            <a:pPr lvl="1">
              <a:spcAft>
                <a:spcPts val="600"/>
              </a:spcAft>
            </a:pPr>
            <a:r>
              <a:t>逛展助理；试用/众测引擎；补货提醒；跨语语义对齐；uplift实验平台；清洁室</a:t>
            </a:r>
          </a:p>
          <a:p>
            <a:pPr lvl="1">
              <a:spcAft>
                <a:spcPts val="600"/>
              </a:spcAft>
            </a:pPr>
            <a:r>
              <a:t>KPI：月节省≥3%；到场率≥35%；可信命中≥85%；试用完成≥60%</a:t>
            </a:r>
          </a:p>
          <a:p>
            <a:pPr>
              <a:spcAft>
                <a:spcPts val="600"/>
              </a:spcAft>
            </a:pPr>
            <a:r>
              <a:t>18–36月（平台化与生态）</a:t>
            </a:r>
          </a:p>
          <a:p>
            <a:pPr lvl="1">
              <a:spcAft>
                <a:spcPts val="600"/>
              </a:spcAft>
            </a:pPr>
            <a:r>
              <a:t>一体化AI助理；KOC/KOL协同；医疗机构非诊疗合作；LTV与预算优化；隐私增强</a:t>
            </a:r>
          </a:p>
          <a:p>
            <a:pPr lvl="1">
              <a:spcAft>
                <a:spcPts val="600"/>
              </a:spcAft>
            </a:pPr>
            <a:r>
              <a:t>KPI：活跃妈妈≥100万；月节省≥5%；福利触达≥60%；MVI持续提升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06 风险与对策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代表性偏差：配额/加权/多源采集</a:t>
            </a:r>
          </a:p>
          <a:p>
            <a:pPr>
              <a:spcAft>
                <a:spcPts val="600"/>
              </a:spcAft>
            </a:pPr>
            <a:r>
              <a:t>医疗敏感：红线词+RAG权威来源+人工复核</a:t>
            </a:r>
          </a:p>
          <a:p>
            <a:pPr>
              <a:spcAft>
                <a:spcPts val="600"/>
              </a:spcAft>
            </a:pPr>
            <a:r>
              <a:t>多语长尾：模型蒸馏+人审+社区纠错激励</a:t>
            </a:r>
          </a:p>
          <a:p>
            <a:pPr>
              <a:spcAft>
                <a:spcPts val="600"/>
              </a:spcAft>
            </a:pPr>
            <a:r>
              <a:t>隐私合规：同意/撤回/最小化/保留期；清洁室/联邦学习</a:t>
            </a:r>
          </a:p>
          <a:p>
            <a:pPr>
              <a:spcAft>
                <a:spcPts val="600"/>
              </a:spcAft>
            </a:pPr>
            <a:r>
              <a:t>归因难度：uplift与实验化框架（geo/时间分层）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07 组织与协作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三小队：Search &amp; Trust（省时/安心）/ Deals &amp; Commerce（省钱）/ Care &amp; Community（贴心）</a:t>
            </a:r>
          </a:p>
          <a:p>
            <a:pPr>
              <a:spcAft>
                <a:spcPts val="600"/>
              </a:spcAft>
            </a:pPr>
            <a:r>
              <a:t>两平台：Data &amp; AI / Trust &amp; Safety</a:t>
            </a:r>
          </a:p>
          <a:p>
            <a:pPr>
              <a:spcAft>
                <a:spcPts val="600"/>
              </a:spcAft>
            </a:pPr>
            <a:r>
              <a:t>能力栈：RAG/NLP、多语语义、排序推荐、价格与优惠解析、反作弊、清洁室与实验平台</a:t>
            </a:r>
          </a:p>
          <a:p>
            <a:pPr>
              <a:spcAft>
                <a:spcPts val="600"/>
              </a:spcAft>
            </a:pPr>
            <a:r>
              <a:t>OKR对齐：MVI、节省率、可信命中、活动到场、试用完成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08 行动号召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t>90天交付：阶段化首页+RAG V1+价格提醒+福利卡+埋点仪表板</a:t>
            </a:r>
          </a:p>
          <a:p>
            <a:pPr>
              <a:spcAft>
                <a:spcPts val="600"/>
              </a:spcAft>
            </a:pPr>
            <a:r>
              <a:t>资源与合作：数据/搜索/推荐/前端/合规/BD；电商/线下/医疗伙伴共创</a:t>
            </a:r>
          </a:p>
          <a:p>
            <a:pPr>
              <a:spcAft>
                <a:spcPts val="600"/>
              </a:spcAft>
            </a:pPr>
            <a:r>
              <a:t>验收口径：指标达标+NPS访谈+品牌复购与增量显著性</a:t>
            </a:r>
          </a:p>
          <a:p>
            <a:pPr>
              <a:spcAft>
                <a:spcPts val="600"/>
              </a:spcAft>
            </a:pPr>
            <a:r>
              <a:t>下一步：确认PoC国家/类目、里程碑排期与Owner、共创名单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