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713352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 smtClean="0"/>
              <a:t>Age Distribution of Customer’s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1854578"/>
            <a:ext cx="4134600" cy="1246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smtClean="0"/>
              <a:t>Majority of the patients were between 40 and 50 years.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751" y="1083298"/>
            <a:ext cx="3376943" cy="1834563"/>
          </a:xfrm>
          <a:prstGeom prst="rect">
            <a:avLst/>
          </a:prstGeom>
        </p:spPr>
      </p:pic>
      <p:sp>
        <p:nvSpPr>
          <p:cNvPr id="3" name="AutoShape 2" descr="data:image/png;base64,iVBORw0KGgoAAAANSUhEUgAAAY0AAAEZCAYAAABrUHmEAAAAOXRFWHRTb2Z0d2FyZQBNYXRwbG90bGliIHZlcnNpb24zLjMuNCwgaHR0cHM6Ly9tYXRwbG90bGliLm9yZy8QVMy6AAAACXBIWXMAAAsTAAALEwEAmpwYAABQjUlEQVR4nO3deXxMV//A8c/JQhCiQUqEin3JZk8sQbWo2mkf24Mqnlb70IWiStWPotXnoQvaKqr6WFq1t3aqitoaGlujFRpRQhsEscT5/XFvxkwySSaRZSLf9+s1r5k599x7v3cmme/ce86co7TWCCGEEI5wyesAhBBC5B+SNIQQQjhMkoYQQgiHSdIQQgjhMEkaQgghHCZJQwghhOO01g/8DVgAaPN2F7gBxACbgEFAoRT1W1rVX5BiWRNgPRALJJr3PwLvA65mHe3grRIwwE55InAUGGcntu3W65tllexs4zZwDlgJNMxoG3a2s91O3fRuA+ytn2K/rcx4zgO3zPtVwKN26lrvd2U676efA++/B/AKsA+4Yr7/J4D/AuVS1LX3WlrfJqSzn5et6rW2Kg+xKt+UYp31ZnkC4JqV/QMdUtQZYqdOS6vlC6zKJzj4/i4w60cnl9nZR5rLUtQ7ZNb7I0X5DKv99bEqL2tVPjuNbdp73W4DZ4BPgbIO/J1E29mGvVtLB7b1Yop12qRTtzwwHYg0/w6uAScx/jeewfxcceCzZUFGcWXHrSCeaSiMD5HywGMYf1BblVIlM1xRqceBH4C2QDmgsHnfBPg34J5NMRYGagETgZlZ3IYbxj9bZ+B7pdQj2RRbliilxgJbzXh8MF4rH6ATsMVcnpZOSqk6WdyvF7ADeA9oABTHeP+rAy8BEUqpkKxs2449Vo9DrR43tnrcUCmlzNgU0Mgs36+1Tsrifp9O8fwfWdxObkl+nfyUUuWtyhun8dj6tfwpE/txAypgfDHcpJRyzVSU98eh90Qp1Ro4ArwK1AGKAUWBKhj/G/Mw/madRkFMGq0wPpTrY3zLA2gKzHdg3VcxXrNoIBDjw8cf4w9kDUa2R2utkm8Y3xSSvWW9TGsdnWL7b2F823wUuGOWDVBKFcrE8X1v7tcTWGeWFcH4A8w0rXVLq2PxT7kfq9uCtLahlHoMmGQ+PYXxenuY99Fm+SSznt1NAGOyEj/wIdDQfPwF4AuUwDjz0BiJ6+s0XuOUx6i01hPS2ddBjG+3kPYHoBdQ03xcHXjIfGzvwzDD/SulCpP6vW2hlPJJJ04LrfWEFH+vp62WWe93gCPbc5D1sTYGUEq5A3VTltt57EjSSP4fqAL8ZpYFYHy5S5PWupLV69DKatHnKV6L7eltRynli/G3ba2LeYzW9SoA32D8TdzF+P+vABQy7/+J8YXHntN2/jYGpBdXdimISQOt9S2t9UGMb72nzOIuSqm66awG9z40f9VaR2qtb2qto7XWX2mtO2mtb2ZDbHe11tuAw2aRB1A6C9u5Bqy1KvK439juw0irx0O11rvM124X8Hwa9azdBXoqpSpnZqdKKT+gt/k0BhiotT6ntb6qtf4vsMxcVgXonplt22O+/4fMp/Y+9DaneJ7Vb9DW2mF86AAsMu9dyYbjyUHWx5r8GoRgfJnbBVwHQsyEaF3nCnDc0Z1orX/HuMSTrEJWgs2Cp7j32Zr8nnhjXNmw9irGFxiA/5gJPEZrfdu8X6S1bqG1js/5kB1XIJNGMq31LWCOVVHbDFaJNe/bKKX2KaX+TynVRilVJAfCU+b9XeBSpldWqhjwhPn0DrAhm+LKbBxuQLj59KKdODZw7/ia27mEkITxbcwVeC2Tu2/Bvb/xZVrrOymWf2n1uBXZI/nSi49Syl8pVQLjzOICsNhc1jjFPWQ9aSRfBrkLjAIum8+d+RLVUYwEAKlfi53AAYxv2yFKKReMy4oAe7V5YT8TlNXjC1mINSuS35O/gdGYVyBI/Z5Yf968l9NBZZcCnTRMv1o9rphB3dlWjxsAb2B86P2plMrq5RMbSikXpVRLIMgsWpPJM5gWSqnkhtXkyxbjtdaH01knJ5Xi3lnOmZT/9ObzM+bTImb9lN427wcopcplYt9+Vo+j7Sw/bfXYz87yFkopneIWksE+U36Lbojxf/YT9xJKyjONWK312czuXynlAXQ0n+7RWsdy75Jrc6VU2QxivS8pYwMcajcz3/N95tMG5heF5Nck5esUgHGpNXlZZuKrjHE1AYxOFzszs35WmGe3YebT78z3da/5vHOKy6DJr9cVrfWfVttITPHavmFnV4/Y+dvokt3HY48kDdtvIunSWi8DumF8E7JWAnhbKXW/3+7exPhmvQ3jm/V64Nn73CbA/6XTXuD0tNY/Y7wWhTFO6Z1Zyuv11h+GxzDOBAKVUqUw2sXAtgE9M9pzr5F0tXm/xrx3AXpkcbu5Ifl1KorxOli/TsnLrF8/63UykvzF6TegMsYlrQ5a68T7itgxT3PvMyXle1ISaGNnncyePeUpSRpQzerx6TRrmbTWK7TWDTDOSp7B9h++s/21sswTI3lkRnIjoAdGjy7MbVh/2FqfuVhfWitq9Ti7/sEuWW2rYnLPoWTm8+QzvETgrzS2k3y28S+M68OOiLF6bO9bsHWZvW/69hqiI9LbodY6inuX20Kx+jC0+obtBgwx7yHtD8OM9m/dQ+ekUiqAe2dtkMOXqFLGhgP/P1as/2/aY/wfnjW/me82yxtj2+6zl6wpyr3XOqclvycaiDHfk5NWy63fk+T3ysu644LW2oOML5faawhfeZ+xO6RAJw3zVPE5q6J0r/srpSxd37TWf5g9hqy/OTj6YZaWtzA+xJNPR5sBn2VlQ+YlrXlWRdaNyNYfprWsHtdMo06Wme0IP5hPSwOPp6jShnuXpHbYaXdI3s4PGJcXPDE+ZBzxPca1foCn7bSX9LZ6vNXBbToi+cMtBONShbYqS/6wHGpVP9PtGWY7Wgeroq+BX7DtbdM0RZdWZ2J9zMmdIfYAmJfZYjA6KCRf94/WWp93cNvfYySJJzC+iFQEvrH+/80JZrf25C7UCuPv9RdgiVW1TlYN/NafN/8mnyiQSUMp5W72lFrFvR5RKzL6FgmsUUp9opRqqZQqrpQqCvSxWn7ifmPTWidqrSdj9CIB6KCUapHZ7ZgJcaBV0Z9Wj63/WKcopbqY10OnpFHnfr1j9XiWUipUKVVIKRUKzLJa9m4G20k+23Do7EtrHcO9xucKwFylVFmllKdSajj3vvX9Dix3ZJsOSv5ALAyUAY5pra+kWJbchpJE6sudjuiA0ac/PQr7l6jKK6XapbhVzUIMWaa1vsC9dqbk18I6kSQ/Lp9ymVJqgVU7SlrbT9Jar8f4AScYv6d6xWoblazaAiZk+UBsWV+aSksJjB5vAP/BaHsEGK2UGqGU8jGTir/dtZ2BzoVfEOb1DdtfENu7/QCUtKrf0mrZAqvyPelsIwGoYWffA6zqTHB0OcY38uTy7Vbl263KK+m0fw2b8vYPq224YXwjTavu91j9CtVqPev9bM/McmBsBvGNTVE/+TjvpCg/mGK9dH8RjnEdeV86+70AhDh6jA7+vbVNsY95VstKp1h2KJ3X0N5tgVnvK6uyoBTbKI3xexEN7LLzN23vNsGsF51clsaxpbk8o3Xt1F+cIoZwq2UjUix72d7/c0bvG8bZ/xWzPB7z/zxFfXv/l9av1wIHjyf57+wWUCrFsrpW2/ufVfkTwNUM3ps3rOqnVy9Lf6+ZvRXIMw2Ma/pngS0YDc2Pasf6Qr+B0UX3F4zuo3eAOIyhMcK11vd9ppFMa70JY3gSMBr2Wmd2Exj/LDuAHlrrpVbbvoPxwTYRo3H2pnk7Zpa101n/dbL9YIyzp9YYjYNx3Hvt1gCPmcsdMSXjKjb7jQeaY3wIHcAYouEmEIXxa/tgnfEZZmbtBZvGTcu3ZK31Re794Cy5bqaY3amTL9Ed1Sl6xpn72GI+DTV/ROaMrM8sUp5xpewckKX2DK31XxhD/IDxe5Yc6UihlPLnXtfgjVprm27y2ujMkfwbk47J3fS11t9hdAT4EONvMhHj//YoxheDf2CckTgNZWYvIYQQIkMF9UxDCCFEFkjSEEII4TBJGkIIIRwmSUMIIYTDcutXkjmidOnSulKlSnkdhhBC5CsHDhy4qLUuk5V183XSqFSpEvv378/rMIQQIl9RSmVmyBcbcnlKCCGEwyRpCCGEcJgkDWFj4MCB+Pj4EBAQYCkbN24cQUFBhISE0KZNG2JjY+2uW6lSJQIDAwkJCaFBgwaW8lGjRhEUFES/fv0sZV988QUzZ2Z1+nMhRF7J178Ib9CggZY2jey1Y8cOPD096devH5GRkQBcuXKFEiWMWSnff/99jh49ypw5c1Ktm9zGVLr0vdlpL1++TIcOHfjhhx/o06cPo0ePpmrVqnTo0IH169fj7u6eajsi+92+fZuYmBgSE3NjSgnhLDw8PPDz80v1f6aUOqCNKR4yLV83hIvsFx4eTnR0tE1ZcsIAuHbtGimmxEiXi4sLt27dQmvNjRs3cHd3591332XYsGGSMHJRTEwMxYsXp1KlSpl6/0T+pbXm0qVLxMTE4O+ffYPmyuUp4ZCxY8dSoUIFvvzySyZOnGi3jlKKNm3aUL9+fT755BMAihcvTvfu3albty7+/v54eXmxb98+OnfunJvhF3iJiYmUKlVKEkYBopSiVKlS2X52KZenRCrR0dF06NDBcnnK2pQpU0hMTOStt95KtSw2NhZfX18uXLjA448/zgcffEB4eLhNnUGDBvHCCy9w4MABNm7cSFBQEG+8YW8KZJGdjh07Rq1atTKuKB449t77+7k8JWcaIlN69+7N8uX25yvy9fUFwMfHh65du7J3r+1o1j///DMA1atXZ+HChSxbtozIyEiioqJyNmghRLaRpCEyZP2hvnr1amrWrJmqzrVr17h69arl8caNG216YIHRC2vixIncvn2bpCRjug4XFxeuX7+eg9ELIbKTJA1ho1evXoSFhXHixAncinjgHVyH4PBmuJfwpFCJ4rw2aSK74uOo2LEt5R9vQRGfMlTs2Jbz58/TrFkzgoODadSoEU8++STt2rWzbHflypU0bNgQX19fSpYsSVhYGIGBgSilCA4OzsMjFs5mwIABfP311wDMmDHD5kuFp6dnXoWV7RYsWJBm93VnJm0aIk0VO7Z1uO6ZNdk5pbjIbvmpTWPAgAF06NCBHj16pOrG7enpSUJCQgZbyB9atmzJ9OnTbX7TlBOkTUMI4VTeeecd3n/fmFH15Zdf5tFHHwVgy5Yt9O3bl40bNxIWFka9evV46qmnLB/6EydOpGHDhgQEBDBkyBBSfoF9//33iY2NpVWrVrRq1cpSPnbsWIKDgwkNDeX8+fNpxvXVV18REBBAcHCwpUNGUlISI0eOpGHDhgQFBfHxxx8DcPfuXYYOHUqdOnXo0KED7du3t5ztVKpUiddff52wsDAaNGjAwYMHadu2LVWqVLH5vdK7775r2e6bb74JGJ1KatWqxeDBg6lTpw5t2rThxo0bfP311+zfv58+ffoQEhLCjRs37us9yE2SNIQQ9yU8PJwffvgBgP3795OQkMDt27fZuXMngYGBTJo0ic2bN3Pw4EEaNGjAf/5jTHn94osvsm/fPiIjI7lx4wZr16612e6wYcPw9fVl27ZtbNu2DTDay0JDQzl06BDh4eF8+umnacY1ceJENmzYwKFDh1i9ejUAn332maXb9759+/j00085deoU33zzDdHR0fzyyy/MnTuX3bt322yrQoUK7N69m+bNm1sun+3Zs4fx48cDsHHjRqKioti7dy8REREcOHCAHTt2AEab4AsvvMCRI0coWbIky5cvp0ePHjRo0IAvv/ySiIgIihQpkg3vRO6QH/cJIe5L/fr1OXDgAFevXqVw4cLUq1eP/fv388MPP9CpUyeOHj1K06ZNAbh16xZhYWEAbNu2jXfeeYfr16/z119/UadOHTp27JjuvgoVKkSHDh0s+920aVOadZs2bcqAAQN4+umn6datG2B8uB8+fNhyFnH58mWioqLYuXMnTz31FC4uLpQtW9bmzAagU6dOAAQGBpKQkEDx4sUpXrw4Hh4exMfHs3HjRjZu3EjdunUBSEhIICoqiooVK+Lv709ISIgl5pQ/ns1vJGkIIe6Lu7s7lSpVYv78+TRp0oSgoCC2bdvGb7/9hr+/P48//jiLFy+2WScxMZGhQ4eyf/9+KlSowIQJExz6EZq7u7vlB4qurq7cuXMnzbpz5szhp59+Yt26dYSEhBAREYHWmg8++IC2bW3b69atW5fufgsXLgwYvf2SHyc/v3PnDlprxowZw7/+9S+b9aKjo23qu7q65qtLUfbI5SkhxH0LDw9n+vTphIeH07x5c+bMmUNISAihoaH8+OOPnDx5EoDr16/z66+/WhJE6dKlSUhIsHzzT6l48eKWrtyZ9dtvv9G4cWMmTpxI6dKl+eOPP2jbti2zZ8/m9u3bAPz6669cu3aNZs2asXz5cu7evcv58+fZvn17pvbVtm1b5s2bZ2mvOXv2LBcuXEh3nfs5trwkZxpCiPvWvHlzJk+eTFhYGMWKFcPDw4PmzZtTpkwZFixYQK9evbh58yYAkyZNonr16gwePJjAwEAqVapEw4YN7W53yJAhPPHEE5QrV87SruGokSNHEhUVhdaa1q1bExwcTFBQENHR0dSrVw+tNWXKlGHlypV0796dLVu2EBAQQPXq1WncuDFeXl4O76tNmzYcO3bMcunN09OTRYsW4erqmuY6AwYM4LnnnqNIkSLs3r0737RrSJdbkSbpcvvgyE9dbvNKQkICnp6eXLp0iUaNGvHjjz9StmzZvA7rvmV3l1s50xBCCKBDhw7Ex8dz69Ytxo0b90AkjJwgbRoi37E3UdTIkSOpWbMmQUFBdO3alfj4+DTXT0pKom7dupZeOCATReVnkydPJiQkxOY2efLkTG9n+/btREREcPToUQYMGJD9gT4gJGmIfGfAgAGsX7/epuzxxx8nMjKSw4cPU716daZMmZLm+jNnzrQ5Xb98+TK7du3i8OHDJCUl8csvv3Djxg0WLFjA0KFDc+w4RPYYO3YsERERNrexY8fmdVgPLEkaIt8JDw/H29vbpqxNmza4uRlXW0NDQ4mJibG7bkxMDOvWrWPQoEGWMpkoSgjHSdIQD5x58+bxxBNP2F320ksv8c477+Dicu9PXyaKEsJxkjTEA2Xy5Mm4ubnRp0+fVMvWrl2Lj48P9evXT7XstddeIyIigvfee88yhPvcuXN5+umnmTRpUm6ELkS+kOO9p5RSrsB+4KzWuoNSyhtYClQCooGntdZ/m3XHAM8CScAwrbX04xQO+/zzz1m7di1btmyxO63pjz/+yOrVq/n2229JTEzkypUr9O3bl0WLFlnqWE8UNXz4cHbs2EHPnj2JioqiWrVquXYsOS0z3akd4UiXa6UUffv25YsvvgDgzp07lCtXjsaNG6cadyq7TJ8+nblz5+Lm5oarqyuvvvqqTWcHR0RHR7Nr1y569+6dIzHmN7lxpjEcOGb1fDSwRWtdDdhiPkcpVRvoCdQB2gGzzIQjRIbWr1/PtGnTWL16NUWLFrVbZ8qUKcTExBAdHc2SJUt49NFHbRIGyERROalYsWKWwQkBNm3aRPny5XNsf3PmzGHTpk3s3buXyMhIduzYkWokXUdER0fzv//9LwciTFt6w6PktRxNGkopP+BJYK5VcWfgc/Px50AXq/IlWuubWutTwEmgUU7GJ/In64mi/Pz88A6uQ8fu3fj11O+Ur1qFQl4l8HykQqqJojL6di0TReW8J554wjLO0+LFi+nVq5dl2d69e2nSpAl169alSZMmnDhxAoAjR47QqFEjQkJCCAoKIioqimvXrvHkk08SHBxMQEAAS5cuTbWvt99+m1mzZlGiRAkAvLy86N+/P2AMd37x4kXAGJm3ZcuWAHz//feWbrt169bl6tWrjB49mh9++IGQkBD++9//kpiYyDPPPENgYCB169a1/FJ9wYIFdOnShY4dO+Lv78+HH37If/7zH+rWrUtoaCh//fUXYAxv0q5dO+rXr0/z5s05fvw4YPQKfOWVV2jVqhWjRo3K7pc+2+T05akZwGtAcauyh7XW5wC01ueUUj5meXlgj1W9GLNMCBspB7+r2LEtnhX97NZ19fCgTON6qcpbtmxp+aBI1qVLF7p06WJ5Pn36dKZPn37f8Yp7evbsycSJE+nQoQOHDx9m4MCBlmHVa9asyY4dO3Bzc2Pz5s28/vrrLF++nDlz5jB8+HD69OnDrVu3SEpK4ttvv8XX19eSgC5fvmyzn6tXr3L16lWqVKmSqfimT5/ORx99RNOmTUlISMDDw4OpU6cyffp0yyW09957D4BffvmF48eP06ZNG3799VcAIiMj+fnnn0lMTKRq1apMmzaNn3/+mZdffpmFCxfy0ksvMWTIEObMmUO1atX46aefGDp0KFu3bgWMsbA2b96c7vAjeS3HkoZSqgNwQWt9QCnV0pFV7JSlOpdUSg0BhgBUrFjxfkIUQuSy5LGfFi9eTPv27W2WXb58mf79+xMVFYVSyjKoYFhYGJMnTyYmJoZu3bpRrVo1AgMDGTFiBKNGjaJDhw40b97cZltaa7vtWhlp2rQpr7zyCn369KFbt274+aX+MrJz507+/e9/A0aie+SRRyxJo1WrVpZh0728vCxDvQcGBnL48GESEhLYtWsXTz31lGV7yWNyATz11FNOnTAgZy9PNQU6KaWigSXAo0qpRcB5pVQ5APM+eSjIGKCC1fp+QKoJdLXWn2itG2itG5QpUyYHwxdC5IROnToxYsQIm0tTYLQntWrVisjISNasWWMZCbd3796sXr2aIkWK0LZtW7Zu3Ur16tU5cOAAgYGBjBkzhokTJ9psq0SJEhQrVozff//dbgxubm7cvXsXwGZI9tGjRzN37lxu3LhBaGio5dKRtfTaRVIOm249pPqdO3e4e/cuJUuWtPkh4rFj95p8ixUrlua2nUWOJQ2t9RittZ/WuhJGA/dWrXVfYDXQ36zWH1hlPl4N9FRKFVZK+QPVgL05FZ8QIm8MHDiQ8ePHExgYaFN++fJlS8P4ggULLOW///47lStXZtiwYXTq1InDhw8TGxtL0aJF6du3LyNGjODgwYOp9jNmzBheeOEFrly5AsCVK1f45JNPAKNN48CBAwAsX77css5vv/1GYGAgo0aNokGDBhw/fjzVEObh4eF8+eWXgHE56cyZM9SoUcOhYy9RogT+/v589dVXgJGADh065NC6ziIvBiycCixTSj0LnAGeAtBaH1FKLQOOAneAF7TWSXkQnxAPvLwcldjPz4/hw4enKn/ttdfo378///nPfyzzjAMsXbqURYsW4e7uTtmyZRk/fjz79u1j5MiRuLi44O7uzuzZs1Nt7/nnnychIYGGDRvi7u6Ou7s7r776KgBvvvkmzz77LG+//TaNGze2rDNjxgy2bduGq6srtWvX5oknnsDFxQU3NzeCg4MZMGAAQ4cO5bnnniMwMBA3NzcWLFhgc4aRkS+//JLnn3+eSZMmcfv2bXr27JmvOlrI0OgiTfllaPT8EmdekqHRC67sHhpdfhEuhBDCYZI0hBBCOEyShhBCCIdJ0hBCCOEwSRpCCCEcJklDCCGEw/LidxpCiDw2e8zT2bq956csy7COp6cnCQkJlucLFixg//79fPjhh8yZM4eiRYumO2y5df30tGzZkoSEBJK74+/fv58RI0awffv2NNdJb/jzrl270r9/f8u4ZDVq1OCf//wnb7zxBgDdu3e3DDviiBkzZjBkyBDLaMwpXxdnJ2caQog899xzz2V6nov0XLhwge+++87h+ukNf96kSRN27doFwKVLl/D09GT37t2W5bt376ZJkyYO7ScpKYkZM2bk66H2JWkIIfLchAkTLCMK79u3j6CgIMLCwhg5ciQBAQGWerGxsbRr145q1arx2muvpbm9kSNH2p1xMSkpiZEjR9KwYUOCgoL4+OOPAVINf26tadOmlqSxa9cuOnToQFxcHFprTp06RZEiRShbtiyLFy8mMDCQgIAAm6HNPT09GT9+PI0bN2by5MnExsbSqlUrWrVqZakzduxYgoODCQ0N5fz581l4BXOPJA0hRK64ceOGZa6KkJAQxo8fb7feM888w5w5c9i9e3eqEV8jIiJYunQpv/zyC0uXLuWPP/6wu42wsDAKFy5smesi2WeffWaZA37fvn18+umnnDp1iqlTp9K8eXMiIiJ4+eWXbdapX78+kZGR3Lp1i127dhEWFkaNGjU4duwYu3btomnTpsTGxjJq1Ci2bt1KREQE+/btY+XKlQBcu3aNgIAAfvrpJ8aPH4+vry/btm2zxHbt2jVCQ0M5dOgQ4eHhfPrpp1l5eXONJA0hRK4oUqSIzeiuKUemBYiPj+fq1auWyz0p2xhat26Nl5cXHh4e1K5dm9OnT6e5vzfeeCPV2cbGjRtZuHAhISEhNG7cmEuXLhEVFZVu3IULF6ZOnTocPHiQPXv20LhxY8LCwti1axe7du2iSZMm7Nu3j5YtW1KmTBnLHPU7duwAwNXVle7du6e5/UKFCtGhQwfASFDR0dHpxpPXJGkIIZxGRmPhWQ8M6Orqmu60qI8++iiJiYns2XNvbjetNR988IElcZ06dYo2bdpkGFeTJk3YsWMHV69e5aGHHiI0NNSSNJo2bZpu3B4eHunOkeHu7m6Z+yOjY3IGkjSEEE7joYceonjx4pYP+iVLltzX9saOHcs777xjed62bVtmz55tmeDp119/5dq1a6mGP0+padOmfPzxx5bRaIOCgtizZw9nzpyhTp06NG7cmO+//56LFy+SlJTE4sWLadGihd1tZbQvZyddboUogBzpIptXPvvsMwYPHkyxYsVo2bIlXl5eWd5W+/btsZ6sbdCgQURHR1OvXj201pQpU4aVK1cSFBRkM/x5ynaNJk2a8PvvvzNmzBjAmMTJx8eHChUq4OLiQrly5ZgyZQqtWrVCa0379u3p3Lmz3ZiGDBnCE088Qbly5VK1ueQHMjS6SFN+GXI8v8SZl/LT0OgJCQl4enoCMHXqVM6dO8fMmTPzOKr8K7uHRpczDSGEU1m3bh1Tpkzhzp07PPLIIzaz+Im8J0lDCOFU/vGPf/CPf/wjr8MQaZCGcCGEEA6TpCGEEMJhkjSEEEI4TJKGEEIIh0lDuBAF0N7N57J1e40eK+dQvRUrVtCtWzeOHTtGzZo1AYiLi6NDhw7cunWL999/nz///JPx48dTtmxZ3nzzTaZPn87atWuzNd6VK1dSvXp1ateubXf5woULeeedd9Bao7Vm4MCBjBgxIlP7iI+P53//+x9Dhw7NjpCdhpxpCCFyzeLFi2nWrJnNL723bNlCzZo1+fnnn2nevDmfffYZs2bNytEfvq1cuZKjR4/aXfbdd98xY8YMNm7cyJEjRzh48GCWfmAYHx/PrFmz7jfUTMmNIUgkaQghckVCQgI//vgjn332mSVpRERE8Nprr/Htt98SEhLCW2+9xc6dO3nuuecYOXKkzfrWw6cDBAQEWAb3W7RoEY0aNSIkJIR//etfJCUlAcaw5CmHHd+1axerV69m5MiRhISE8Ntvv9nsZ8qUKUyfPh1fX1/AGDtq8ODBgDHBU/IPii9evEilSpUAOHLkiGX/QUFBREVFMXr0aH777TdCQkIYOXIkWmvLUO+BgYEsXboUgO3bt9OiRQuefvppqlevzujRo/nyyy9p1KgRgYGBlvji4uLo3r07DRs2pGHDhvz444+W12XIkCG0adMmW+ckSYtcnhJC5IqVK1fSrl07qlevjre3NwcPHqRevXpMnDjRZka+bdu2MX36dBo0aJDubHvJjh07xtKlS/nxxx9xd3dn6NChfPnll/Tr188y7PjkyZN57bXX+PTTT3njjTfo1KkTHTp0oEePHqm2FxkZSf369TN1bHPmzGH48OH06dOHW7dukZSUxNSpU4mMjCQiIgKA5cuXExERwaFDh7h48SINGzYkPDwcgEOHDnHs2DG8vb2pXLkygwYNYu/evcycOZMPPviAGTNmMHz4cF5++WWaNWvGmTNnaNu2LceOHQPgwIED7Ny5kyJFimQq7qyQpCGEyBWLFy/mpZdeAqBnz54sXryYevXq3fd2t2zZwoEDB2jYsCFgzNvh4+MDpB52fNOmTfe9P3vCwsKYPHkyMTExdOvWjWrVqqWqs3PnTnr16oWrqysPP/wwLVq0YN++fZQoUYKGDRtSrpzRLlSlShXLyLuBgYGWy3SbN2+2uaR25coVy8CHnTp1ypWEAZI0hBC54NKlS2zdupXIyEiUUiQlJaGUshmBNiNubm7cvXvX8jwxMREwhjvv378/U6ZMSbVOVoYdr1OnDgcOHODRRx9NN4bk/YMx70fjxo1Zt24dbdu2Ze7cuVSuXNlm3fTG+bMe8t3FxcXy3MXFxRLz3bt32b17t93kUKxYsQyPK7tIm4YQIsd9/fXX9OvXj9OnTxMdHc0ff/yBv78/O3fudHgblSpV4uDBgwAcPHiQU6dOAcbETF9//TUXLlwA4K+//kp3ciZIf3jyMWPG8Nprr/Hnn38CcPPmTd5//31LDAcOHLAcU7Lff/+dypUrM2zYMDp16sThw4dT7SM8PJylS5eSlJREXFwcO3bsoFGjRg4ff5s2bSyX8ADLZa/cJmcaQhRAjnaRzS6LFy9m9OjRNmXdu3fnf//7H40bN3ZoG927d7fMutewYUOqV68OQO3atZk0aRJt2rTh7t27uLu789FHH/HII4+kua2ePXsyePBg3n//fb7++muqVKliWda+fXvOnz/PY489htYapRQDBw4EYMSIETz99NN88cUXNmciS5cuZdGiRbi7u1O2bFnGjx+Pt7c3TZs2JSAggCeeeIJ33nmH3bt3ExwcbDnLKlu2LMePH3fo+N9//31eeOEFgoKCuHPnDuHh4cyZM8ehdbOTDI0u0pRfhhzPL3Hmpfw0NLrIXtk9NLpcnhJCCOEwSRpCCCEcJklDiAIiP1+KFlmTE++5JA0hCgAPDw8uXbokiaMA0Vpz6dIlPDw8snW70ntKiALAz8+PmJgY4uLi8joUkYs8PDzw8/PL1m1K0hCiAHB3d8ff3z+vwxAPALk8JYQQwmGSNIQQQjgsx5KGUspDKbVXKXVIKXVEKfWWWe6tlNqklIoy7x+yWmeMUuqkUuqEUsrxX2wJkQ/MnDmTgIAA6tSpw4wZM1It11ozbNgwqlatSlBQkGXIjLi4OJo1a0ZAQAArV6601O/cuTOxsbG5FL0Qhpw807gJPKq1DgZCgHZKqVBgNLBFa10N2GI+RylVG+gJ1AHaAbOUUq45GJ8QuSYyMpJPP/2UvXv3cujQIdauXUtUVJRNne+++46oqCiioqL45JNPeP755wFjCI7+/fuze/du3n33XQDWrFlDvXr1LHM+CJFbcixpaEOC+dTdvGmgM/C5Wf450MV83BlYorW+qbU+BZwEHB/NSwgnduzYMUJDQylatChubm60aNGCFStW2NRZtWoV/fr1QylFaGgo8fHxnDt3Dnd3d27cuMHNmzcto57OmDEj1SRFQuSGHG3TUEq5KqUigAvAJq31T8DDWutzAOa9j1m9PPCH1eoxZpkQ+V5AQAA7duzg0qVLXL9+nW+//ZY//vjDps7Zs2epUKGC5bmfnx9nz56ld+/ebNiwgXbt2jFhwgRmzZpFv379KFq0aG4fhhA52+VWa50EhCilSgIrlFIB6VRX9jaRqpJSQ4AhABUrVsyOMIXIcbVq1WLUqFE8/vjjeHp6EhwcjJub7b+fvR/eKaXw8vJi3bp1APz9999MmzaNb775hsGDB/P333/z6quvEhYWlivHIUSu9J7SWscD2zHaKs4rpcoBmPcXzGoxQAWr1fyAVK18WutPtNYNtNYNypQpk5Nh55j//ve/1KlTh4CAAHr16mUzmQvAu+++S0hICCEhIQQEBODq6spff/0lDaL53LPPPsvBgwfZsWMH3t7eqWZ38/Pzszn7iImJSdVmMXHiRMaOHcvixYupX78+8+bN4/XXX8+V+IWAnO09VcY8w0ApVQR4DDgOrAb6m9X6A6vMx6uBnkqpwkopf6AasDen4ssrZ8+e5f3332f//v1ERkaSlJTEkiVLbOqMHDmSiIgIIiIimDJlCi1atMDb21saRPO55EmCzpw5wzfffEOvXr1slnfq1ImFCxeitWbPnj14eXlZpgAFiIqKIjY2lhYtWnD9+nVcXFxQSqX60iFETsrJy1PlgM/NHlAuwDKt9Vql1G5gmVLqWeAM8BSA1vqIUmoZcBS4A7xgXt564Ny5c4cbN27g7u7O9evX0/3AX7x4seXDJa0G0TVr1uRW6OI+VKhVg7u3bqOUomSdGgT360nCaePMwvORCmitiT92HHfPYtSqXIX58+fbrD927FgmT54MQK9evejSpQszZ85k4sSJuX4souCSSZjywMyZMxk7dixFihShTZs2fPnll3brXb9+HT8/P06ePIm3tzeXL1+md+/enD9/nmnTpnHkyBG8vLzo37+/3fXvV36Z3EjiFCJzZBKmfOTvv/9m1apVnDp1itjYWK5du8aiRYvs1l2zZg1NmzbF29sbwNIgun//furVq8fatWvp3r07gwcPpkePHuzevTs3D0UIUQBJ0shlmzdvxt/fnzJlyuDu7k63bt3YtWuX3bpLlixJdd07mTSICiHygiSNXFaxYkX27NnD9evX0VqzZcsWu3M3X758me+//57OnTunWiYNokKIvCJDo+eyxo0bE3M7ES+fMuCiKFSiBFvjYnnz09mA0SAKcO2PsyQWKUytnt1SXd+WBlEhRF6RpJEHvGpUxatGVZuy5GSRrFiF8hSrYP8H8cuWLbM89vHxSfPylhBCZDe5PCWEEMJhkjSEEEI4TJKGEEIIh0nSEEII4TBJGkIIIRwmSUMIIYTDJGkIIYRwmCQNIYQQDpOkIYQQwmGSNIQQQjhMkoYQQgiHOZQ0lFJbHCkTQgjxYEt3wEKllAdQFCitlHoIUOaiEoBMSi2EEAVMRqPc/gt4CSNBHOBe0rgCfJRzYQkhhHBG6SYNrfVMYKZS6t9a6w9yKSYhhBBOyqH5NLTWHyilmgCVrNfRWi/MobiEEEI4IYeShlLqC6AKEAEkmcUakKQhhBAFiKMz9zUAamutdU4GI4QQwrk5+juNSKBsTgYihBDC+Tl6plEaOKqU2gvcTC7UWnfKkaiEEEI4JUfPNCYAXYC3gfesbkJYxMfH06NHD2rWrEmtWrXYvXu3zfLLly/TsWNHgoODqVOnDvPnzwcgLi6OZs2aERAQwMqVKy31O3fuTGxsbG4eghAiA472nvo+pwMR+d/w4cNp164dX3/9Nbdu3eL69es2yz/66CNq167NmjVriIuLo0aNGvTp04fFixfTv39/evbsSbt27ejSpQtr1qyhXr16+PrKb0iFcCaO9p66itFbCqAQ4A5c01qXyKnARP5y5coVduzYwYIFCwAoVKgQhQoVsqmjlOLq1atorUlISMDb2xs3Nzfc3d25ceMGN2/exMXFhTt37jBjxgzWrFmTB0cihEiPQ5entNbFtdYlzJsH0B34MGdDE/nJ77//TpkyZXjmmWeoW7cugwYN4tq1azZ1XnzxRY4dO4avry+BgYHMnDkTFxcXevfuzYYNG2jXrh0TJkxg1qxZ9OvXj6JFi+bR0Qgh0pKlUW611iuBR7M3FJGf3blzh4MHD/L888/z888/U6xYMaZOnWpTZ8OGDYSEhBAbG0tERAQvvvgiV65cwcvLi3Xr1rF//37q1avH2rVr6d69O4MHD6ZHjx6p2kaEEHnH0VFuu1ndeiilpnLvcpUQ+Pn54efnR+PGjQHo0aMHBw8etKkzf/58unXrhlKKqlWr4u/vz/Hjx23qTJw4kbFjx7J48WLq16/PvHnzeP3113PtOFLKqHF/+/bteHl5ERISQkhICBMnTgTSbtyP2/czSYmJuXkIQmQrR7vcdrR6fAeIBjpnezQi3ypbtiwVKlTgxIkT1KhRgy1btlC7dm2bOhUrVmTLli00b96c8+fPc+LECSpXrmxZHhUVRWxsLC1atCAiIoIiRYqglCIxDz9kM2rcB2jevDlr1661KbPXuH/j/AUKeZXA1cMjt8IXIts52nvqmZwORORvs8c8TfNqRWjTMow7SXcpXbIY/Z5sSK929QEIr1uFiq43WPj5Cj6d9V8e8qnAtGnTKF26tGUbY8eOZfLkyQD06tWLLl26MHPmTMu39+wQHx/PoEGDiIyMRCnFvHnzCAsLsyxftWoV48aNw8XFBaUU58+fZ8GCBcTFxdG1a1fi4+OZNGkSXbp0scRcpEiRVPux17h/9fczlG5UN9uORYi8oBwZGUQp5Qd8ADTFuCy1ExiutY7J2fDS16BBA71///68DCFLKnZsm6n6Z9ZsyKFI0peZOMcEeGVq289PWZbZcNKUmThbeZelefPmDBo0yHLmULJkScvyhIQEihUrhlKKZcuW0b9/f/7xj3+wefNm/P39+eqrr+jevTs//vgja9asYfny5axZswY/Pz98fX2ZPn06derU4fLly/Tu3Zvz588zbdo0jhw5wlvzPqFYhfIOxZlX77koGJRSB7TWDbKyrqMN4fOB1RjzapQH1phlQuQbd2/fYceOHTz77LOA0S3YOmEAeHp6opQxbUxCQgKJiYk8//zzjB07FhcXF959912bbsFTp07l9OnTHDp0iH//+9+WMxB7jftFyj3MX4eOcHF/BDf/js/FIxci+ziaNMporedrre+YtwVAmRyMSzzgMmpgPn78OGFhYRQuXJjp06dbyu+ngfnO9esZdgsGWLFiBTVr1uSVV16hbNmyNG7cmN69e3Pr1i3mzp1r0y24bNmyeHp6AtC+fXtu377NxYsXbbaX3Lh//eyfFCpZAu/gAC4fj8rsSyaEU3A0aVxUSvVVSrmat77ApZwMTDzYkhuYjx8/zqFDh6hVq5bNcm9vb95//31GjBhhU57cwLx7927effddAMcbmLXOsFswQNeuXTl+/DirV6/mxo0bnDhxAi8vL9q2bcuQIUNsugX36dOH7t27s3v3bvbu3cvdu3cpVaqUZVvWjfs6KQlQoEAn3c3aCydEHnM0aQwEngb+BM4BPQBpHBdZcuPm7QwvE/n4+NCwYUPc3d1tytNqYC5epVKG+3X18MiwW7A1j1vVcHfzoGP7blSrXJttm/bQtslA2jzakdLF/Xl7/BwunE3gwL7DtH70MYYNG8aSJUssl7fAaCifNGkSAEXLl+VazFnO7/zJoXiFcEaOdrn9P6C/1vpvAKWUNzAdI5kIkSkX469ZLhMdOnSI+vXrM3PmTIoVK5bhur1796Z3794sXLiQadOmMWvWLIr5lcPF1TXDdV09CmfYLfjkyZNUqVIFpRTHow6jUHwxZ5MlEZyJ+Z2SXt689PwElnwzlwZ1m/H6K9MZNroXe/bsSbXPZcvuNfi7Fi7Mw00bZxinEM7M0TONoOSEAaC1/gtIt++gUqqCUmqbUuqYUuqIUmq4We6tlNqklIoy7x+yWmeMUuqkUuqEUipzXYxEvnH37l2HLhPZc78NzMndgsv7lGTF/z6l7J0oerWrT6929Zk95mlGDu5GeZ+SVHi4JO9+MJZJb8y2OXOYM38a/xowCoA2rbqwbuNSnh3WgT5PPZfl10OI/MTRMw0XpdRDKc40Mlr3DvCq1vqgUqo4cEAptQkYAGzRWk9VSo0GRgOjlFK1gZ5AHYxeWpuVUtW11klpbF/kUyWLF011mcjRpGEtuYG567+HUqhkCYr6luPi/p/xCWuY5joVHi7J6AGP2ZSF161iedwmtCZtQmsCUL/1zFTrvz3uY8tj74dKM3emDKooChZHzzTeA3Yppf5PKTUR2AW8k94KWutzWuuD5uOrwDGM7rqdgc/Nap9jzNOBWb5Ea31Ta30KOAk0ysSxiHzCy9PDcpkIsHuZKCPSwCxE3nD0F+ELlVL7MQYpVEA3rfVRR3eilKqEcTnrJ+BhrfU5c7vnlFI+ZrXygPVF4RizLOW2hgBDwBiWQuRPH3zwAX369OHWrVtUrlyZ+fPnM2fOHACee+45/vzzTxo0aMCVK1dwcXFhxowZHD16lBIljNH4rX89XrR8WS7uj+DqqdN41aiaZ8ckREHg6OUpzCThcKJIppTyBJYDL2mtr1hfH05Z1d5u7cTxCfAJGL8Iz2w8wjncuvgws6beu7QTdSCRelWN4cz2bj4HwDcL9gHQ6LFyqdaXBmYh8kaWhkZ3lFLKHSNhfKm1/sYsPq+UKmcuLwdcMMtjgApWq/sBMtenEEI4kRxLGso4pfgMOKa1/o/VotVAf/Nxf2CVVXlPpVRhpZQ/UA3Ym1PxCSGEyDyHL09lQVPgn8AvSqkIs+x1YCqwTCn1LHAGeApAa31EKbUM4xLYHeAF6TklhBDOJceShtZ6J/bbKQBap7HOZGByTsUkhBDi/uRom4YQQogHiyQNIYQQDpOkIYQQwmGSNIQQQjhMkoYQQgiHSdIQQgjhMEkaQgghHCZJIx9ISkqibt26dOjQIdWyy5cv07FjR4KDg6lTpw7z588H0p5Lu3PnzsTGyugsQoiskaSRD8ycOTPVHNrJPvroI2rXrs2hQ4fYvn07r776Krdu3bI7l/aaNWuoV68evr6+uRm+EOIBIknDyd25kci6desYNGiQ3eVKKa5evYrWmoSEBLy9vXFzc7M7l/aMGTMYOXJkLh+BEOJBkpNjT4lsEH/kOO+s/ZarV6/aXf7iiy/SqVMnfH19uXr1KkuXLsXFxcXuXNr9+vWjaNGiuXwEQogHiZxpOLEb5+NwKVyI+vXrp1lnw4YNhISEEBsbS0REBC+++CJXrlyxO5d29+7dGTx4MD169GD37t25eCRCiAeFJA0ndvOveBLPx1GpUiV69uzJ1q1b6du3r02d+fPn061bN5RSVK1aFX9/f44fP25TJ3ku7cWLF1O/fn3mzZvH66+/npuHIoR4QEjScGIla1XD97EWREdHs2TJEh599FEWLVpkU6dixYps2bIFgPPnz3PixAkqV65sWW49l/b169dxcXFBKUViYmKuHovIvPR6zSXbt28frq6ufP3114D0mhM5T5JGPjB7zNOs+mQCp48fZPaYp+nVrj692tVn9pinqegaw9LP51Dex4u6AdWZNm0apUuXtqw7duxYJk2aBECvXr1YsGABoaGhjBgxIq8ORzgovV5zYCSVUaNG0bZtW0uCadmyZZq95s6ePSsJRtw3SRr5RPVHfBj6VDMAwutWIbxuFQBKFi/CsJ7hvPFsW8YNakvfvn1tvqEuW7aMatWqAeDj48OoUaNwdXXl//7v/2jQoAE7d+4E0v4Aidv3M0lyVpLrYmJi0u01B/DBBx/QvXt3fHx8+Pbbb6lVqxYuLi52e8298sorlgSTTLpli6yQpPEASu8bauvWrTl06BARERHMmzfP8qFk7wPkxvkLFPIqgauHR67FLgwvvfQS77zzDi4u9v9Fz549y4oVK3juuee4du0aBw8eZNCgQZQvX54NGzbQrl07JkyYYOk199lnn1kSTDLpli2yQpLGAyajb6ienp4Y07fDtWvXLI/tfYBc/f0MxatUyq3QhenG+Th8fHzS7TX30ksvMW3aNFxdXdm3bx99+/bFxcUFNze3VL3mwsLCmDZtGlu3biUuLs6yjd69e9tNMNItW6RHksYDJqNvqAArVqygZs2aPPnkk8ybNw+w/wFSzK8cLq6uuRW6MN38K57Vq1en22tu//799OzZEx8fH86ePct7771nudSYLLnXXK9evfjnP//J/PnzOXDggGW5dMsWWSFJ4wHyy8nYDL+hAnTt2pXjx4+zcuVKxo0bB9j/AClS7mH+OnSEi/sjuPl3fC4cgQCj11xMTEy6veZOnTpFdHQ0zz77LIUKFQLgww8/tCQY615z0dHRzJs3j8DAQOLi4hg6dKhNuxVIt2zhOEkaD5DfYi5l+A3VWnh4OL/99hsXL160KU/+ALl+9k8KlSyBd3AAl49H5XT4IgNz5sxhzpw5NmVTpkzhqaeeYtasWTYJxrrX3LFjx6hevTqenp6Eh4cza9YsunTpYtmGdMsWmSHDiDxAurQMZMOUZQBs376d6dOnp/qGevLkSapUqYJSioMHD3Lr1i1KlSplWW79AaKTklCurqBAJ93N1WMp6GaPedry+MnAojbPZ4/ZalN3aN+ZABw4sIv4izfZu/kclcvV57MPv6Fbx34AzJi4HIBZi8ak2tfYsWOZPHkyYHTL7tKlCzNnzmTixInZe1DigSBJ4wGzd/M5AI4dumT5APlmzUIAunXsx8Il8/l289e4ubpRyqcES5cutTSGg+0HSNHyZbm4P4Krp07jVaNq7h+MyJT6wU2oH9wEwJIsUlqwYEGqsmXLllke+/j4sGvXrhyJTzwYHqikkZiYSHh4ODdv3uTOnTv06NGDt956y6bO5cuX6du3L2fOnOHOnTuMGDGCZ555hri4OLp27Up8fDyTJk2ynL537tyZ2bNn57t+62l9gPTr+SL9er4IQKPHyqVaz/oDxLVwYR5u2jiHIxVC5CcPVJtG4cKF2bp1q+V3COvXr2fPnj02dWT+CSGEyLoH6kxDKYWnpycAt2/f5vbt2zaXXpLrZGb+iTVr1uTFoQghhFN6oM40wBiPJyQkBB8fHx5//HEaN7a9vPLiiy9y7NgxfH19CQwMZObMmZb5J+SHTkIIkb4HLmm4uroSERFBTEwMe/fuJTIy0ma5zD8hhBBZ98AljWQlS5akZcuWrF+/3qZc5p8QQoise6CSRlxcHPHx8QDcuHGDzZs3U7NmTZs6Mv+EEEJk3QOVNM6dO4fPIxUpVKI4JR4uw+EL5xj68Qd4B9XGO6g2FTu2ZfXJo0z96EMKlShO69atZf4JIYTIhAeq91RQUBBlw8NSlXs+UsHy2NXDA59QY2ymyDUbUtWVHzoJIUTaHqgzDSGEEDlLkoYQQgiHSdIQQgjhMEkaQgghHCZJQwghhMMkaQghLP744w9atWpFrVq1qFOnDjNnzkxV5/Lly3Ts2JHg4GDq1KnD/PnzAeN3Us2aNSMgIMBmZsDOnTsTGxubW4cgcliOJQ2l1Dyl1AWlVKRVmbdSapNSKsq8f8hq2Ril1Eml1AmlVNuciksIkTY3Nzfee+89jh07xp49e/joo484evSoTR0ZKbpgy8kzjQVAuxRlo4EtWutqwBbzOUqp2kBPoI65ziyllGsOxiaEsKNcuXLUq1cPgOLFi1OrVi3Onj1rUyezI0WPHDkyLw5F5JAcSxpa6x3AXymKOwOfm48/B7pYlS/RWt/UWp8CTgKNcio2IUTGoqOj+fnnn2WkaGEjt9s0HtZanwMw733M8vLAH1b1YsyyVJRSQ5RS+5VS++Pi4nI0WCEKqoSEBLp3786MGTMoUaKEzTIZKbpgc5aGcGWnTNurqLX+RGvdQGvdoEyZMjkclhAFz+3bt+nevTt9+vShW7duqZbLSNEFW24njfNKqXIA5v0FszwGqGBVzw+Q7hZC5DKtNc8++yy1atXilVdesVtHRoou2HJ7wMLVQH9gqnm/yqr8f0qp/wC+QDVgby7HJkSB9+OPP/LFF18QGBhISEgIAG+//TZnzpwB4LnnnmPcuHEMGDCAwMBAtNZ2R4qePHkyYIwU3aVLF2bOnMnEiRNz/XhE9suxpKGUWgy0BEorpWKANzGSxTKl1LPAGeApAK31EaXUMuAocAd4QWudlFOxCSHsa9asGRU6tCHequy52fd+q/H2uhXGg8IKKvlyRkaKLnByLGlorXulsah1GvUnA5NzKh4hhBD3z1kawoUQQuQDkjSEEEI4TJKGEEIIh0nSEEII4TBJGg4YOHAgPj4+BAQE2F3+999/07VrV4KCgmjUqBGRkcYYjWmN+hm372eSpM+6ECIfkqThgAEDBrB+/fo0l7/99tuEhIRw+PBhFi5cyPDhwwHSHPWzkFcJXD08ciV2IYTITgU2afx1KDLdswfrOQOef/55yy9g7Z09HD16lE2bNhEbG0vNmjWJjo7m/PnzaY76WbxKpVw6SiGEyF4FNmkU9fNN9+wh5ZwBkyZNQmtt9+yhaNGiJCUl4evry969ezl9+jQxMTFpjvrp4iqjvgsh8qfcHkbEaXiU8sbb2zvN5SnnDChZsiRKKbtnDxcuXKBq1aqEhIQQGBhI3bp1cXNzs4z6CUa7x7Rp0/jmm294YdxY7t6+TfEqlSj8UMlcOmIhhLh/BfZMIyMp5wx48803AeyePQwcOJAvvviCiIgIFi5cSFxcHP7+/jbbsx71s1DJEngHB3D5eFReHJoQQmRZgT3TyEjynAFbt27lt99+o2XLlpQoUcLu2cO8efMYOHAgV65coWrVqoSHh9vMQWA96mdERASgQIFOups3ByeEEFkkSSMN8+fPZ/To0SilGDduHHFxcfz555/4+fnx1ltvcfv2bb766ivGjx/Phx9+yNq1aylZsiTff/89v/76q822Uo76+dpbb3L11Gm8alTNi0MTQogsk8tTabCeM2DGjBl4Fffm26URfLNgH4GPtKe0RyAuScUocrs6t64U49k+I/l4+jrKlnmEhx56yGZby5Yto1q1aoAx6ufDTRtTrmVTipZ7ONePSwgh7keBPdO4dPAwYWFhXLx40ebsAezPGfDCoLGU9CplWX/O/Gk898woANq06sJrE55h6Yq5DOk/Mk+ORwghckOBTRql6gUxJsDL8vzWyXvzAswesxWArvVLAiUBqN+6u836b4/72PLY+6HSzJ25JsdiFcJZDRw4kLVr1+Lj42MZCcHaqlWrGDduHC4uLsTExJCUlET58uXZtm0bXbt2JT4+nkmTJtGlSxdWrVrFP//5TypUqECRIkWYMWMGzZo1Iy4uLlVdgM6dOzN79mx8fX1z+agLNrk8JYTIsoxGS2jdujWHDh0iIiKCd999Fy8v44uavd873bx5k1deeYUjR44wb948Bg0alGbdNWvWUK9ePUkYeaDAnmkIIe5feHg40dHRaS739PS0PK5Zsyau5g9b7f3e6eOPP2bNGuOM/dq1ayil0qw7Y8YMS12Ru+RMQwiRo1asWEHNmjV58sknLWcKaY2WsGHDBkvdefPmpVu3aNGieXlYBZYkDSFEjuratSvHjx9n5cqVvPfeewCW3zvt37+fevXqsXbtWrp37863335LQEAAkyZNYty4cenWHTx4MD169GD37t15eXgFjiQNIUSuCA8P5/Tp0yQlJdmUW4+WUL9+febNm8dXX33Fb7/9xsWLFzOs+/rrr+fmYRR4kjSEEDnm5MmTaK0BOHjwILdv37a0a4DtaAmnT59GKYVSikuXLnHr1i1KlSplt+7169dxcXFBKUWizE2TqyRpCCGyrFevXoSFhXHixAn8/Pz47LPPmDNnDnPmzAFg+fLlBAQEEBISQps2bbhz545N3Z49e1KnTh3AGCT05ZdfpkyZMty8eZOlS5daGsPBGFlh0qRJlv0uWLCA0NBQRowYkfsHXoBJ7ykhRJaFV0oifEBzy/OUv3cqAbzYyUgK9Vt/l2r92dPaA7B38zk6thhKxxZDAWj0WLlUdZctW2Z57OPjw65du7LlGETmyJmGEEIIh0nSEEII4TBJGkIIIRwmSUMIIYTDJGkIIYRwmCQNIYQQDpOkIYQQwmGSNIQQQjhMkoYQQgiHSdIQQgjhMEkaQoh8af369dSoUYOqVasyderUVMu11gwbNoyqVavi7+9PpUqVqFq1KuPGjaNZs2YEBASwcuVKS93KlSvj7++fqbpBQUEcPHgQgLi4uFR1AcLCwqhSpYpDcTqyvc6dOxMbG5up40+5XaCGUipSKdUlub5SapVSKsOpECVpCCHynaSkJF544QW+++47jh49yuLFizl69KhNne+++46oqCiOHz/O7du38fLy4ujRo8ybN4/HH3/cZvrYCRMm4OrqSlRUlMN1f//9dz755BOef/55wP60tCtXruTEiRNs2rQpwzijoqIy3F7yNLcPP/yww8dvb7vAJSAMGAmglOoIHNRax2b02kvSEELkO3v37qVq1apUrlyZQoUK0bNnT1atWmVTZ9WqVfTr1499+/ZRp04dEhMTuXTpEg0aNGD//v0208fOnTuXsWPHZqquUorQ0FDi4+M5d+6c3WlpJ02aRL169RyK05HtzZgxg5EjR2bq+O1tF+OzvzBwVynlBrwEvOvIay9JQwiR75w9e5YKFSpYnvv5+XH27Fm7dZLvk+u0b9+eX375xWb62DJlylC1atVM1U25b3vT0oaGhlKpUiWH4nRke8nT3Gbm+O1tFygBrAcmAEOBhVrr64689pI0hBD5TvLETtas596wrmNdVylF0aJF6dixo830sQ8//DDTpk1j+vTpXLhwwaG61lPNKqXsTkvbuHFjfvjhh1R1HTmW9Ka5tY4zo+O3t13gpNa6AXAQ6AAsV0p9qpT6WikVlmpFK06XNJRS7ZRSJ5RSJ5VSo/M6HiGE8/Hz8+OPP/6wPI+JicHX19duneT75DrWdZOnj71x4wY+Pj5MmjSJnTt3OlQ3eapZe/tOrnvkyBFcXV3TrevIsaSc5jY5TkeOP706wHhgMtALOAAMBN62/6obnCppKKVcgY+AJ4DaQC+lVO28jUoI4WwaNmxIVFQUp06d4tatWyxZsoROnTrZ1OnUqRMLFy6kQYMGREZG4uHhQalSpSx1raePrVmzJj/99BP16tUjISHBobpg9ETy8vKiXLl7k0ZZ1/Xx8eHChQucPn2aGzdupBun1po9e/aku73kaW7r16/P9evXHTr+tLarlKoG+GqtvweKAncBDXik99o728x9jTBOm34HUEotAToDR9NdSwhRoLi5uXG1dEmqBwagtcazQnmeGP0KCaeNb9aej1RAa038seMUKemFlxv8kfA35R/2JizInx2L3mLK/E0EVfNl9pinqVL4BkuiT+JTpjTFi3tz/twlKleqTse2Pbl2zpvuz7clvElb9m4+R9fHXmT51yspVao0vr7lWLBggU1sY8eOZfLkyQC8t341lxMTCQoOxsXdneL+FdOM092zGLUqV2H+/Plpbq9Xr1506dKFmTNn0rPbv2jR/DHu3k2yxDn6k2kAdOvYj9KF6lLM/WEqlPfnoVLFU20X4wxjrPl4MbASGI5x9pEmZe+6V15RSvUA2mmtB5nP/wk01lq/aFVnCDDEfFoDOJHNYZQGLmbzNnOCxJm9JM7slR/izA8xQs7E+YjWukxWVnS2Mw1lp8wmq2mtPwE+ybEAlNpvNhA5NYkze0mc2Ss/xJkfYgTni9Op2jSAGKCC1XM/IMMfmwghhMgdzpY09gHVlFL+SqlCQE9gdR7HJIQQwuRUl6e01neUUi8CGwBXYJ7W+kguh5Fjl76ymcSZvSTO7JUf4swPMYKTxelUDeFCCCGcm7NdnhJCCOHEJGkIIYRwWIFOGkqpCkqpbUqpY0qpI0qp4Wa5t1Jqk1Iqyrx/KA9j9FBK7VVKHTJjfMvZYrSmlHJVSv2slFprPne6OJVS0UqpX5RSEUqp/U4cZ0lzLKDj5t9omLPFqZSqYb6OybcrSqmXnC1OM9aXzf+hSKXUYvN/y6niVEoNN+M7opR6ySxzqhgLdNIA7gCvaq1rAaHAC+awJaOBLVrrasAW83leuQk8qrUOBkKAdkqpUJwrRmvDgWNWz501zlZa6xCr/u/OGOdMYL3WuiYQjPG6OlWcWusT5usYAtQHrgMrcLI4lVLlgWFAA611AEZHm544UZxKqQBgMMbIGMFAB3OoD6eJETBGQpSbTh4RchXwOMavzMuZZeWAE3kdmxlLUYxRKRs7Y4wYv6vZAjwKrDXLnDHOaKB0ijKnihNj6OpTmJ1VnDXOFLG1AX50xjiB8sAfgDdGr9G1ZrxOEyfwFDDX6vk44DVnilFrXeDPNCyUUpWAusBPwMNa63MA5r1PHoaWfMknArgAbNJaO12MphkYf+R3rcqcMU4NbFRKHTCHpQHni7MyEAfMNy/3zVVKFcP54rTWE2MMI3CyOLXWZ4HpwBngHHBZa70R54ozEghXSpVSShUF2mP82NmZYpSkAaCU8gSWAy9pra/kdTwpaa2TtHH67wc0Mk9jnYpSqgNwQWt9IK9jcUBTrXU9jNGUX1BKhed1QHa4AfWA2VrrusA18vqyRDrMH+N2Ar7K61jsMdsBOgP+gC9QTCnVN2+jsqW1PgZMAzZhTJB0COMSulMp8ElDKeWOkTC+1Fp/YxafV0qVM5eXw/iGn+e01vHAdqAdzhdjU6CTUioaWAI8qpRahPPFiTbnQdZaX8C4/t4I54szBogxzyoBvsZIIs4WZ7InMOaYPm8+d7Y4HwNOaa3jtNa3gW+AJjhZnFrrz7TW9bTW4cBfQJSzxVigk4ZSSgGfAce01v+xWrQa6G8+7o/R1pEnlFJllFIlzcdFMP74j+NEMQJorcdorf201pUwLlNs1Vr3xcniVEoVU0oVT36McV07EieLU2v9J/CHUqqGWdQaY4oAp4rTSi/uXZoC54vzDBCqlCpq/t+3xuhY4FRxKqV8zPuKQDeM19SpYsyzxhRnuAHNMK5vHwYizFt7oBRGg26Uee+dhzEGAT+bMUYC481yp4nRTswtudcQ7lRxYrQVHDJvR4CxzhinGVMIsN9871cCDzlpnEWBS4CXVZkzxvkWxheuSOALoLCzxQn8gPHl4BDQ2hlfSxlGRAghhMMK9OUpIYQQmSNJQwghhMMkaQghhHCYJA0hhBAOk6QhhBDCYZI0hBBCOEyShhC5yByWvXRexyFEVknSEEII4TBJGqJAU0qtNEe7PZI84q1S6lml1K9Kqe1KqU+VUh+a5WWUUsuVUvvMW9N0tuuplJpvTvZ0WCnV3cF9uyqlFpgT8fyilHrZLB+mlDpqbmtJzrwaQmTMLa8DECKPDdRa/2WO67VPKbUOYx6DesBVYCvGkA5gTIr0X631TnNsoA1ArTS2Ow5j+O1AsIyymtG+lwOVgPLamCiI5HHHMEa49dda37QqEyLXSdIQBd0wpVRX83EF4J/A91rrvwCUUl8B1c3ljwG1jfHuACihlCqutb5qZ7uPYQzcCIDW+m8H9l0NY8KdykqpD4B1wEZz+WHgS6XUSoxxqITIE3J5ShRYSqmWGB/uYdqYTvdnjA/ttLiYdUPMW/k0EgaAwhgMMzP79jCTSzDGEPgvAHPNVZ4EPsKYUvWAUkq+8Ik8IUlDFGRewN9a6+tKqZoY88QXBVoopR4yP5it2yI2Ai8mP1FKhaSz7ZR1U16esrdvzJ5VLlrr5ZiXyZRSLkAFrfU2jJkRSwKeWTheIe6bJA1RkK0H3JRSh4H/A/YAZ4G3Mab93YwxTPVls/4woIHZGH0UeC6dbU8CHjIbtA8BrRzYNxhzWW83p/ddAIwBXIFFSqlfMM5I/quNCbmEyHUyNLoQKSilPLXWCeaZxgpgntZ6RV7HJYQzkDMNIVKbYH7TjwROIQ3PQljImYYQ90Ep9QwwPEXxj1rrF/IiHiFymiQNIYQQDpPLU0IIIRwmSUMIIYTDJGkIIYRwmCQNIYQQDvt/VdyDJemH/1wAAAAASUVORK5CYII="/>
          <p:cNvSpPr>
            <a:spLocks noChangeAspect="1" noChangeArrowheads="1"/>
          </p:cNvSpPr>
          <p:nvPr/>
        </p:nvSpPr>
        <p:spPr bwMode="auto">
          <a:xfrm>
            <a:off x="155574" y="-144463"/>
            <a:ext cx="2341045" cy="1808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535" y="2917861"/>
            <a:ext cx="2410449" cy="2126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057" y="3030876"/>
            <a:ext cx="2338865" cy="190071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5574" y="3460395"/>
            <a:ext cx="3923266" cy="784828"/>
          </a:xfrm>
          <a:prstGeom prst="rect">
            <a:avLst/>
          </a:prstGeom>
          <a:solidFill>
            <a:srgbClr val="FFFFFF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GB" sz="1500" dirty="0" smtClean="0">
                <a:latin typeface="Open Sans"/>
              </a:rPr>
              <a:t>Most of our new customers are from the manufacturing industry followed by finance industry</a:t>
            </a:r>
            <a:r>
              <a:rPr lang="en-GB" dirty="0" smtClean="0"/>
              <a:t>.</a:t>
            </a:r>
            <a:endParaRPr kumimoji="0" lang="en-GB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5574" y="2742615"/>
            <a:ext cx="3909193" cy="400108"/>
          </a:xfrm>
          <a:prstGeom prst="rect">
            <a:avLst/>
          </a:prstGeom>
          <a:solidFill>
            <a:srgbClr val="FFFFFF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/>
                <a:sym typeface="Arial"/>
              </a:rPr>
              <a:t>Job industry</a:t>
            </a:r>
            <a:r>
              <a:rPr kumimoji="0" lang="en-GB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/>
                <a:sym typeface="Arial"/>
              </a:rPr>
              <a:t> Category</a:t>
            </a:r>
            <a:endParaRPr kumimoji="0" lang="en-GB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0" y="975020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 smtClean="0"/>
              <a:t>Distribution of wealth w.r.t age 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13317" y="1361303"/>
            <a:ext cx="4274508" cy="1777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smtClean="0"/>
              <a:t>Majority of the customers were mass between the age group of 30 and 60 years. This should be highly targeted.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smtClean="0"/>
              <a:t>High net customers should be the next target and  finally the affluent customers.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296" y="852149"/>
            <a:ext cx="3472665" cy="215653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5025" y="2912992"/>
            <a:ext cx="4664926" cy="707884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2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/>
                <a:sym typeface="Arial"/>
              </a:rPr>
              <a:t>Distribution of  customers</a:t>
            </a:r>
            <a:r>
              <a:rPr kumimoji="0" lang="en-GB" sz="20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/>
                <a:sym typeface="Arial"/>
              </a:rPr>
              <a:t> according to </a:t>
            </a:r>
            <a:r>
              <a:rPr kumimoji="0" lang="en-GB" sz="2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/>
                <a:sym typeface="Arial"/>
              </a:rPr>
              <a:t>Gender </a:t>
            </a:r>
            <a:endParaRPr kumimoji="0" lang="en-GB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9596" y="3863274"/>
            <a:ext cx="4315146" cy="78482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GB" sz="15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/>
                <a:sym typeface="Arial"/>
              </a:rPr>
              <a:t>Female customers made the most purchases</a:t>
            </a:r>
            <a:r>
              <a:rPr kumimoji="0" lang="en-GB" sz="15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/>
                <a:sym typeface="Arial"/>
              </a:rPr>
              <a:t>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GB" sz="1500" dirty="0" smtClean="0">
                <a:solidFill>
                  <a:srgbClr val="000000"/>
                </a:solidFill>
                <a:latin typeface="Open Sans"/>
              </a:rPr>
              <a:t>Both genders can be targeted since there is a small sales difference between them.</a:t>
            </a:r>
            <a:r>
              <a:rPr kumimoji="0" lang="en-GB" sz="15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/>
                <a:sym typeface="Arial"/>
              </a:rPr>
              <a:t> </a:t>
            </a:r>
            <a:endParaRPr kumimoji="0" lang="en-GB" sz="1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/>
              <a:sym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296" y="3040310"/>
            <a:ext cx="3472665" cy="211697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 smtClean="0"/>
              <a:t>Customer Title with age distribution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1246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smtClean="0"/>
              <a:t>Majority of the customers were  </a:t>
            </a:r>
            <a:r>
              <a:rPr lang="en-GB" dirty="0" err="1" smtClean="0"/>
              <a:t>were</a:t>
            </a:r>
            <a:r>
              <a:rPr lang="en-GB" dirty="0" smtClean="0"/>
              <a:t> basic  customers with the age group of  40 leading in consumption.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dirty="0"/>
          </a:p>
        </p:txBody>
      </p:sp>
      <p:sp>
        <p:nvSpPr>
          <p:cNvPr id="143" name="Rectangle"/>
          <p:cNvSpPr/>
          <p:nvPr/>
        </p:nvSpPr>
        <p:spPr>
          <a:xfrm>
            <a:off x="4969973" y="2164723"/>
            <a:ext cx="3800704" cy="2649304"/>
          </a:xfrm>
          <a:prstGeom prst="rect">
            <a:avLst/>
          </a:prstGeom>
          <a:solidFill>
            <a:srgbClr val="EEEEEE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666666"/>
                </a:solidFill>
              </a:defRPr>
            </a:pPr>
            <a:endParaRPr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999" y="2164723"/>
            <a:ext cx="3800652" cy="26483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This is an optional slide where you may place any supporting items.</a:t>
            </a: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400</Words>
  <Application>Microsoft Office PowerPoint</Application>
  <PresentationFormat>On-screen Show (16:9)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Open Sans</vt:lpstr>
      <vt:lpstr>Open Sans Extrabold</vt:lpstr>
      <vt:lpstr>Open Sans Light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Denniease</dc:creator>
  <cp:lastModifiedBy>Microsoft account</cp:lastModifiedBy>
  <cp:revision>11</cp:revision>
  <dcterms:modified xsi:type="dcterms:W3CDTF">2022-03-29T12:33:09Z</dcterms:modified>
</cp:coreProperties>
</file>