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0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5F7"/>
    <a:srgbClr val="FE5105"/>
    <a:srgbClr val="E6D5F3"/>
    <a:srgbClr val="FFEDE5"/>
    <a:srgbClr val="F69D2D"/>
    <a:srgbClr val="D19D00"/>
    <a:srgbClr val="5D7290"/>
    <a:srgbClr val="F2F2F2"/>
    <a:srgbClr val="526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92106-C49D-421E-B7DA-FFD884ED6A25}" v="2" dt="2020-03-25T10:07:24.820"/>
    <p1510:client id="{CA48F0F6-812A-44EB-AD72-8D6C9B246046}" v="2" dt="2020-03-24T15:44:25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4558"/>
  </p:normalViewPr>
  <p:slideViewPr>
    <p:cSldViewPr snapToGrid="0" snapToObjects="1">
      <p:cViewPr varScale="1">
        <p:scale>
          <a:sx n="78" d="100"/>
          <a:sy n="78" d="100"/>
        </p:scale>
        <p:origin x="16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" userId="eddaf433-69dc-47f3-874e-ec0ff02f59d6" providerId="ADAL" clId="{CA48F0F6-812A-44EB-AD72-8D6C9B246046}"/>
    <pc:docChg chg="modSld">
      <pc:chgData name="Alicia" userId="eddaf433-69dc-47f3-874e-ec0ff02f59d6" providerId="ADAL" clId="{CA48F0F6-812A-44EB-AD72-8D6C9B246046}" dt="2020-03-24T15:44:40.324" v="6" actId="403"/>
      <pc:docMkLst>
        <pc:docMk/>
      </pc:docMkLst>
      <pc:sldChg chg="addSp modSp">
        <pc:chgData name="Alicia" userId="eddaf433-69dc-47f3-874e-ec0ff02f59d6" providerId="ADAL" clId="{CA48F0F6-812A-44EB-AD72-8D6C9B246046}" dt="2020-03-24T15:44:40.324" v="6" actId="403"/>
        <pc:sldMkLst>
          <pc:docMk/>
          <pc:sldMk cId="1774968795" sldId="260"/>
        </pc:sldMkLst>
        <pc:spChg chg="mod">
          <ac:chgData name="Alicia" userId="eddaf433-69dc-47f3-874e-ec0ff02f59d6" providerId="ADAL" clId="{CA48F0F6-812A-44EB-AD72-8D6C9B246046}" dt="2020-03-24T15:44:40.324" v="6" actId="403"/>
          <ac:spMkLst>
            <pc:docMk/>
            <pc:sldMk cId="1774968795" sldId="260"/>
            <ac:spMk id="54" creationId="{4F8B79C8-F413-4404-B156-E9339D810611}"/>
          </ac:spMkLst>
        </pc:spChg>
        <pc:spChg chg="mod">
          <ac:chgData name="Alicia" userId="eddaf433-69dc-47f3-874e-ec0ff02f59d6" providerId="ADAL" clId="{CA48F0F6-812A-44EB-AD72-8D6C9B246046}" dt="2020-03-24T15:44:30.823" v="5" actId="1035"/>
          <ac:spMkLst>
            <pc:docMk/>
            <pc:sldMk cId="1774968795" sldId="260"/>
            <ac:spMk id="58" creationId="{A9625EF3-4AEF-4C99-A28F-1B012575D99E}"/>
          </ac:spMkLst>
        </pc:spChg>
        <pc:spChg chg="add mod">
          <ac:chgData name="Alicia" userId="eddaf433-69dc-47f3-874e-ec0ff02f59d6" providerId="ADAL" clId="{CA48F0F6-812A-44EB-AD72-8D6C9B246046}" dt="2020-03-24T15:44:25.738" v="1" actId="571"/>
          <ac:spMkLst>
            <pc:docMk/>
            <pc:sldMk cId="1774968795" sldId="260"/>
            <ac:spMk id="73" creationId="{EDB722FA-CD48-48EE-B740-5FD5D9FE25A7}"/>
          </ac:spMkLst>
        </pc:spChg>
        <pc:spChg chg="mod">
          <ac:chgData name="Alicia" userId="eddaf433-69dc-47f3-874e-ec0ff02f59d6" providerId="ADAL" clId="{CA48F0F6-812A-44EB-AD72-8D6C9B246046}" dt="2020-03-24T15:44:30.823" v="5" actId="1035"/>
          <ac:spMkLst>
            <pc:docMk/>
            <pc:sldMk cId="1774968795" sldId="260"/>
            <ac:spMk id="83" creationId="{574A78AD-F33A-4D83-902B-270821DBB12C}"/>
          </ac:spMkLst>
        </pc:spChg>
      </pc:sldChg>
    </pc:docChg>
  </pc:docChgLst>
  <pc:docChgLst>
    <pc:chgData name="Alicia" userId="eddaf433-69dc-47f3-874e-ec0ff02f59d6" providerId="ADAL" clId="{01192106-C49D-421E-B7DA-FFD884ED6A25}"/>
    <pc:docChg chg="modSld">
      <pc:chgData name="Alicia" userId="eddaf433-69dc-47f3-874e-ec0ff02f59d6" providerId="ADAL" clId="{01192106-C49D-421E-B7DA-FFD884ED6A25}" dt="2020-03-25T10:07:47.723" v="1" actId="404"/>
      <pc:docMkLst>
        <pc:docMk/>
      </pc:docMkLst>
      <pc:sldChg chg="modSp">
        <pc:chgData name="Alicia" userId="eddaf433-69dc-47f3-874e-ec0ff02f59d6" providerId="ADAL" clId="{01192106-C49D-421E-B7DA-FFD884ED6A25}" dt="2020-03-25T10:07:47.723" v="1" actId="404"/>
        <pc:sldMkLst>
          <pc:docMk/>
          <pc:sldMk cId="1774968795" sldId="260"/>
        </pc:sldMkLst>
        <pc:spChg chg="mod">
          <ac:chgData name="Alicia" userId="eddaf433-69dc-47f3-874e-ec0ff02f59d6" providerId="ADAL" clId="{01192106-C49D-421E-B7DA-FFD884ED6A25}" dt="2020-03-25T10:07:47.723" v="1" actId="404"/>
          <ac:spMkLst>
            <pc:docMk/>
            <pc:sldMk cId="1774968795" sldId="260"/>
            <ac:spMk id="72" creationId="{D4770E26-1038-4369-8D03-ABA76E1B01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5B484-E6D6-4E70-8EAD-5A020951A8BB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E3185-7B13-4D72-9E73-42099708A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57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E3185-7B13-4D72-9E73-42099708A01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05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95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3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56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5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11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22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17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15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9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0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8743-C42B-9940-9DA6-E9F1AE154290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75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os.gob.es/sites/default/files/doc/file/guia_csv_vf.pdf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>
            <a:extLst>
              <a:ext uri="{FF2B5EF4-FFF2-40B4-BE49-F238E27FC236}">
                <a16:creationId xmlns:a16="http://schemas.microsoft.com/office/drawing/2014/main" id="{94C3B29C-40B0-4858-B773-E899BE512E47}"/>
              </a:ext>
            </a:extLst>
          </p:cNvPr>
          <p:cNvSpPr/>
          <p:nvPr/>
        </p:nvSpPr>
        <p:spPr>
          <a:xfrm>
            <a:off x="217154" y="1645665"/>
            <a:ext cx="1796634" cy="2311878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C27DC16-EF97-4D92-BB35-75880496B593}"/>
              </a:ext>
            </a:extLst>
          </p:cNvPr>
          <p:cNvSpPr/>
          <p:nvPr/>
        </p:nvSpPr>
        <p:spPr>
          <a:xfrm>
            <a:off x="2162399" y="1638353"/>
            <a:ext cx="1819605" cy="2311878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93D2FF11-7183-4671-BD86-0138B244B682}"/>
              </a:ext>
            </a:extLst>
          </p:cNvPr>
          <p:cNvSpPr/>
          <p:nvPr/>
        </p:nvSpPr>
        <p:spPr>
          <a:xfrm>
            <a:off x="4116274" y="1645665"/>
            <a:ext cx="1796634" cy="2311878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0E89937-93BB-4BDC-A8F8-2F985DFBD823}"/>
              </a:ext>
            </a:extLst>
          </p:cNvPr>
          <p:cNvSpPr/>
          <p:nvPr/>
        </p:nvSpPr>
        <p:spPr>
          <a:xfrm>
            <a:off x="6065834" y="1645665"/>
            <a:ext cx="1796634" cy="2311878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ABD6524-8200-4C65-AC47-7785D47B1123}"/>
              </a:ext>
            </a:extLst>
          </p:cNvPr>
          <p:cNvSpPr/>
          <p:nvPr/>
        </p:nvSpPr>
        <p:spPr>
          <a:xfrm>
            <a:off x="8015394" y="1645665"/>
            <a:ext cx="1796634" cy="2311878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AD1380B0-4653-4826-AFBD-792A3BB2DD86}"/>
              </a:ext>
            </a:extLst>
          </p:cNvPr>
          <p:cNvSpPr/>
          <p:nvPr/>
        </p:nvSpPr>
        <p:spPr>
          <a:xfrm>
            <a:off x="5452262" y="97591"/>
            <a:ext cx="4361008" cy="1481311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C7978A1-9A85-485B-A875-EB5FCFE084A9}"/>
              </a:ext>
            </a:extLst>
          </p:cNvPr>
          <p:cNvSpPr/>
          <p:nvPr/>
        </p:nvSpPr>
        <p:spPr>
          <a:xfrm>
            <a:off x="2084423" y="97592"/>
            <a:ext cx="3297202" cy="1490294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D864EDA-771A-4870-9442-A31B52F1C67D}"/>
              </a:ext>
            </a:extLst>
          </p:cNvPr>
          <p:cNvGrpSpPr/>
          <p:nvPr/>
        </p:nvGrpSpPr>
        <p:grpSpPr>
          <a:xfrm>
            <a:off x="101360" y="178085"/>
            <a:ext cx="1912427" cy="1445961"/>
            <a:chOff x="101360" y="178085"/>
            <a:chExt cx="1912427" cy="1445961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7A7D4D2-3176-4514-9020-924B8190D5EB}"/>
                </a:ext>
              </a:extLst>
            </p:cNvPr>
            <p:cNvSpPr/>
            <p:nvPr/>
          </p:nvSpPr>
          <p:spPr>
            <a:xfrm>
              <a:off x="219410" y="646831"/>
              <a:ext cx="1794377" cy="946127"/>
            </a:xfrm>
            <a:prstGeom prst="rect">
              <a:avLst/>
            </a:prstGeom>
            <a:solidFill>
              <a:srgbClr val="FE5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55FF82C-0865-5E4F-9656-9626198F31B3}"/>
                </a:ext>
              </a:extLst>
            </p:cNvPr>
            <p:cNvSpPr txBox="1"/>
            <p:nvPr/>
          </p:nvSpPr>
          <p:spPr>
            <a:xfrm>
              <a:off x="101360" y="669939"/>
              <a:ext cx="1871545" cy="954107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Neutra Text" panose="02000000000000000000" pitchFamily="50" charset="0"/>
                </a:rPr>
                <a:t>Datos tabulares </a:t>
              </a:r>
            </a:p>
            <a:p>
              <a:pPr algn="r"/>
              <a:r>
                <a:rPr lang="es-ES" sz="4400" dirty="0">
                  <a:solidFill>
                    <a:schemeClr val="bg1"/>
                  </a:solidFill>
                  <a:latin typeface="Neutra Text" panose="02000000000000000000" pitchFamily="50" charset="0"/>
                </a:rPr>
                <a:t>CSV</a:t>
              </a:r>
              <a:endParaRPr lang="es-ES" sz="4800" dirty="0">
                <a:solidFill>
                  <a:schemeClr val="bg1"/>
                </a:solidFill>
                <a:latin typeface="Neutra Text" panose="02000000000000000000" pitchFamily="50" charset="0"/>
              </a:endParaRP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580C33A-29B9-448F-846B-C2E850DAE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97" y="178085"/>
              <a:ext cx="1453190" cy="439211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43248D9-2FED-4238-959A-71D546203F10}"/>
              </a:ext>
            </a:extLst>
          </p:cNvPr>
          <p:cNvGrpSpPr/>
          <p:nvPr/>
        </p:nvGrpSpPr>
        <p:grpSpPr>
          <a:xfrm>
            <a:off x="6780587" y="6509297"/>
            <a:ext cx="2998946" cy="312372"/>
            <a:chOff x="6780587" y="6509297"/>
            <a:chExt cx="2998946" cy="312372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E323BF8-8D4D-4073-B48A-827A73D2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587" y="6509297"/>
              <a:ext cx="1041241" cy="312372"/>
            </a:xfrm>
            <a:prstGeom prst="rect">
              <a:avLst/>
            </a:prstGeom>
          </p:spPr>
        </p:pic>
        <p:pic>
          <p:nvPicPr>
            <p:cNvPr id="15" name="Imagen 14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5154A2BC-C546-449F-934E-FAB643FB5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633" y="6534976"/>
              <a:ext cx="1866900" cy="261015"/>
            </a:xfrm>
            <a:prstGeom prst="rect">
              <a:avLst/>
            </a:prstGeom>
          </p:spPr>
        </p:pic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D78C90CA-2CB2-4D8E-A435-F1A29088B13B}"/>
              </a:ext>
            </a:extLst>
          </p:cNvPr>
          <p:cNvSpPr/>
          <p:nvPr/>
        </p:nvSpPr>
        <p:spPr>
          <a:xfrm>
            <a:off x="2084423" y="132488"/>
            <a:ext cx="3287572" cy="147219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defTabSz="914400">
              <a:spcAft>
                <a:spcPts val="5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Conceptos básicos</a:t>
            </a:r>
            <a:endParaRPr lang="es-E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Una sola tabla de datos por archivo.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La primera fila puede contener exclusivamente el nombre de los campos (cabecera). Es opcional.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Cada observación/registro es una línea.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Cada variable/campo es una columna.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Todas las filas deben contener el mismo número de campos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Cada campo está separado del siguiente por un carácter singular: [“,“], [“;“],  [“|”] o [TAB]. Tener en cuenta el separador decimal para elegir el carácter separador.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Codificación de caracteres UTF-8.</a:t>
            </a: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0192DFEF-B508-43E5-AF0E-49E197685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46630"/>
              </p:ext>
            </p:extLst>
          </p:nvPr>
        </p:nvGraphicFramePr>
        <p:xfrm>
          <a:off x="97971" y="4028537"/>
          <a:ext cx="9715298" cy="170157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72997">
                  <a:extLst>
                    <a:ext uri="{9D8B030D-6E8A-4147-A177-3AD203B41FA5}">
                      <a16:colId xmlns:a16="http://schemas.microsoft.com/office/drawing/2014/main" val="2464621936"/>
                    </a:ext>
                  </a:extLst>
                </a:gridCol>
                <a:gridCol w="558031">
                  <a:extLst>
                    <a:ext uri="{9D8B030D-6E8A-4147-A177-3AD203B41FA5}">
                      <a16:colId xmlns:a16="http://schemas.microsoft.com/office/drawing/2014/main" val="3079541025"/>
                    </a:ext>
                  </a:extLst>
                </a:gridCol>
                <a:gridCol w="230910">
                  <a:extLst>
                    <a:ext uri="{9D8B030D-6E8A-4147-A177-3AD203B41FA5}">
                      <a16:colId xmlns:a16="http://schemas.microsoft.com/office/drawing/2014/main" val="3781984354"/>
                    </a:ext>
                  </a:extLst>
                </a:gridCol>
                <a:gridCol w="359192">
                  <a:extLst>
                    <a:ext uri="{9D8B030D-6E8A-4147-A177-3AD203B41FA5}">
                      <a16:colId xmlns:a16="http://schemas.microsoft.com/office/drawing/2014/main" val="3474247975"/>
                    </a:ext>
                  </a:extLst>
                </a:gridCol>
                <a:gridCol w="410506">
                  <a:extLst>
                    <a:ext uri="{9D8B030D-6E8A-4147-A177-3AD203B41FA5}">
                      <a16:colId xmlns:a16="http://schemas.microsoft.com/office/drawing/2014/main" val="613621034"/>
                    </a:ext>
                  </a:extLst>
                </a:gridCol>
                <a:gridCol w="290774">
                  <a:extLst>
                    <a:ext uri="{9D8B030D-6E8A-4147-A177-3AD203B41FA5}">
                      <a16:colId xmlns:a16="http://schemas.microsoft.com/office/drawing/2014/main" val="682571996"/>
                    </a:ext>
                  </a:extLst>
                </a:gridCol>
                <a:gridCol w="429748">
                  <a:extLst>
                    <a:ext uri="{9D8B030D-6E8A-4147-A177-3AD203B41FA5}">
                      <a16:colId xmlns:a16="http://schemas.microsoft.com/office/drawing/2014/main" val="3157450194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772990208"/>
                    </a:ext>
                  </a:extLst>
                </a:gridCol>
                <a:gridCol w="316432">
                  <a:extLst>
                    <a:ext uri="{9D8B030D-6E8A-4147-A177-3AD203B41FA5}">
                      <a16:colId xmlns:a16="http://schemas.microsoft.com/office/drawing/2014/main" val="2472035958"/>
                    </a:ext>
                  </a:extLst>
                </a:gridCol>
                <a:gridCol w="538789">
                  <a:extLst>
                    <a:ext uri="{9D8B030D-6E8A-4147-A177-3AD203B41FA5}">
                      <a16:colId xmlns:a16="http://schemas.microsoft.com/office/drawing/2014/main" val="120471915"/>
                    </a:ext>
                  </a:extLst>
                </a:gridCol>
                <a:gridCol w="590102">
                  <a:extLst>
                    <a:ext uri="{9D8B030D-6E8A-4147-A177-3AD203B41FA5}">
                      <a16:colId xmlns:a16="http://schemas.microsoft.com/office/drawing/2014/main" val="1666384978"/>
                    </a:ext>
                  </a:extLst>
                </a:gridCol>
                <a:gridCol w="624310">
                  <a:extLst>
                    <a:ext uri="{9D8B030D-6E8A-4147-A177-3AD203B41FA5}">
                      <a16:colId xmlns:a16="http://schemas.microsoft.com/office/drawing/2014/main" val="1380996181"/>
                    </a:ext>
                  </a:extLst>
                </a:gridCol>
                <a:gridCol w="675624">
                  <a:extLst>
                    <a:ext uri="{9D8B030D-6E8A-4147-A177-3AD203B41FA5}">
                      <a16:colId xmlns:a16="http://schemas.microsoft.com/office/drawing/2014/main" val="2917695941"/>
                    </a:ext>
                  </a:extLst>
                </a:gridCol>
                <a:gridCol w="547341">
                  <a:extLst>
                    <a:ext uri="{9D8B030D-6E8A-4147-A177-3AD203B41FA5}">
                      <a16:colId xmlns:a16="http://schemas.microsoft.com/office/drawing/2014/main" val="3709417571"/>
                    </a:ext>
                  </a:extLst>
                </a:gridCol>
                <a:gridCol w="564446">
                  <a:extLst>
                    <a:ext uri="{9D8B030D-6E8A-4147-A177-3AD203B41FA5}">
                      <a16:colId xmlns:a16="http://schemas.microsoft.com/office/drawing/2014/main" val="1035492441"/>
                    </a:ext>
                  </a:extLst>
                </a:gridCol>
                <a:gridCol w="547341">
                  <a:extLst>
                    <a:ext uri="{9D8B030D-6E8A-4147-A177-3AD203B41FA5}">
                      <a16:colId xmlns:a16="http://schemas.microsoft.com/office/drawing/2014/main" val="353035533"/>
                    </a:ext>
                  </a:extLst>
                </a:gridCol>
                <a:gridCol w="558031">
                  <a:extLst>
                    <a:ext uri="{9D8B030D-6E8A-4147-A177-3AD203B41FA5}">
                      <a16:colId xmlns:a16="http://schemas.microsoft.com/office/drawing/2014/main" val="1641137955"/>
                    </a:ext>
                  </a:extLst>
                </a:gridCol>
                <a:gridCol w="532374">
                  <a:extLst>
                    <a:ext uri="{9D8B030D-6E8A-4147-A177-3AD203B41FA5}">
                      <a16:colId xmlns:a16="http://schemas.microsoft.com/office/drawing/2014/main" val="1843406226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45665142"/>
                    </a:ext>
                  </a:extLst>
                </a:gridCol>
                <a:gridCol w="444714">
                  <a:extLst>
                    <a:ext uri="{9D8B030D-6E8A-4147-A177-3AD203B41FA5}">
                      <a16:colId xmlns:a16="http://schemas.microsoft.com/office/drawing/2014/main" val="4184474645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codigo_marca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>
                    <a:lnL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modelo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año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consumo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aceleracion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cambio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descripcion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precio_venta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moneda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fecha_venta_1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promedio_ventas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codigo_vendedor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actividad_vendedor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tipo_via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nombre_via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localidad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c_postal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telefono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latitud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longitud</a:t>
                      </a:r>
                      <a:endParaRPr lang="es-ES" sz="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R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51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150661"/>
                  </a:ext>
                </a:extLst>
              </a:tr>
              <a:tr h="378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000034078236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L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Chevrolet </a:t>
                      </a:r>
                      <a:r>
                        <a:rPr lang="es-ES" sz="600" u="none" strike="noStrike" dirty="0" err="1">
                          <a:effectLst/>
                        </a:rPr>
                        <a:t>Chevelle</a:t>
                      </a:r>
                      <a:r>
                        <a:rPr lang="es-ES" sz="600" u="none" strike="noStrike" dirty="0">
                          <a:effectLst/>
                        </a:rPr>
                        <a:t> </a:t>
                      </a:r>
                      <a:r>
                        <a:rPr lang="es-ES" sz="600" u="none" strike="noStrike" dirty="0" err="1">
                          <a:effectLst/>
                        </a:rPr>
                        <a:t>Malibu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1970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18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NA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M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Manual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23540,23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EUR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1970-01-31T15:10:00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2,51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45.11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Venta de automóviles y vehículos de motor ligeros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Calle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Automoción, 23, Bajo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Alicante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03559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+34-6760000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38,345171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-0,481492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R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500405"/>
                  </a:ext>
                </a:extLst>
              </a:tr>
              <a:tr h="378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000034078243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L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Buick Skylark 320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1970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15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NA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A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Automático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22189,00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EUR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1970-07-23T16:34:00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2,63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45.11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Venta de automóviles y vehículos de motor ligeros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Avenida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Industria, 33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Oviedo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33201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NA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43,345679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-5,844761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R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708079"/>
                  </a:ext>
                </a:extLst>
              </a:tr>
              <a:tr h="189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000034076256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L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Plymouth Satellite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1970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18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11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A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Automático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28362,65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USD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1973-05-01T11:13:34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3,42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45.19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Venta de otros vehículos de motor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>
                          <a:effectLst/>
                        </a:rPr>
                        <a:t>Calle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Carrozas,2, Bajo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Madrid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>
                          <a:effectLst/>
                        </a:rPr>
                        <a:t>28760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+34-6760003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40,416502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-3,702563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R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910457"/>
                  </a:ext>
                </a:extLst>
              </a:tr>
              <a:tr h="37812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>
                          <a:effectLst/>
                        </a:rPr>
                        <a:t>000034076258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L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Amc Rebel sst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1970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16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12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M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Manual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29200,00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USD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1972-11-12T10:00:01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NA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45.11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Venta de automóviles y vehículos de motor ligeros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Paseo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del Vagón,23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Huelva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11170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 +34-6960004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43,345679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-6,940041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R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610911"/>
                  </a:ext>
                </a:extLst>
              </a:tr>
              <a:tr h="18906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000034076321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L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Ford Torino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1970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17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10,5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M 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Manual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>
                          <a:effectLst/>
                        </a:rPr>
                        <a:t>31890,15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EUR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1969-03-12T12:43:36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>
                          <a:effectLst/>
                        </a:rPr>
                        <a:t>2,54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45.19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>
                          <a:effectLst/>
                        </a:rPr>
                        <a:t>Venta de otros vehículos de motor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>
                          <a:effectLst/>
                        </a:rPr>
                        <a:t>Plaza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>
                          <a:effectLst/>
                        </a:rPr>
                        <a:t>Berlina,1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>
                          <a:effectLst/>
                        </a:rPr>
                        <a:t>Lugo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27294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u="none" strike="noStrike" dirty="0">
                          <a:effectLst/>
                        </a:rPr>
                        <a:t>+34-6760123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43,009923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600" u="none" strike="noStrike" dirty="0">
                          <a:effectLst/>
                        </a:rPr>
                        <a:t>-7,55602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6" marR="5646" marT="5646" marB="0" anchor="ctr">
                    <a:lnR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E51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300623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FE0C3A7B-4B9B-49AD-BAFC-494882AFF345}"/>
              </a:ext>
            </a:extLst>
          </p:cNvPr>
          <p:cNvSpPr txBox="1"/>
          <p:nvPr/>
        </p:nvSpPr>
        <p:spPr>
          <a:xfrm>
            <a:off x="97971" y="5734247"/>
            <a:ext cx="9715299" cy="738664"/>
          </a:xfrm>
          <a:prstGeom prst="rect">
            <a:avLst/>
          </a:prstGeom>
          <a:solidFill>
            <a:srgbClr val="FFEDE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700" dirty="0"/>
              <a:t>codigo_marca;modelo;año;consumo;aceleracion;cambio;cambio_descripcion;precio_venta;moneda;fecha_venta_1;promedio_ventas;codigo_vendedor;actividad_vendedor;tipo_via;nombre_via;localidad;c_postal;telefono;latitud;longitud</a:t>
            </a:r>
          </a:p>
          <a:p>
            <a:r>
              <a:rPr lang="es-ES" sz="700" dirty="0"/>
              <a:t>000034078236;Chevrolet </a:t>
            </a:r>
            <a:r>
              <a:rPr lang="es-ES" sz="700" dirty="0" err="1"/>
              <a:t>Chevelle</a:t>
            </a:r>
            <a:r>
              <a:rPr lang="es-ES" sz="700" dirty="0"/>
              <a:t> Malibu;1970;18;NA;M;Manual;23540,23;EUR;1970-01-31T15:10:00;2,51;45.11;Venta de automóviles y vehículos de motor </a:t>
            </a:r>
            <a:r>
              <a:rPr lang="es-ES" sz="700" dirty="0" err="1"/>
              <a:t>ligeros;Calle;Automoción</a:t>
            </a:r>
            <a:r>
              <a:rPr lang="es-ES" sz="700" dirty="0"/>
              <a:t>, 23, Bajo;Alicante;03559;+34-6760000;38,3451713;-0,4814923</a:t>
            </a:r>
          </a:p>
          <a:p>
            <a:r>
              <a:rPr lang="es-ES" sz="700" dirty="0"/>
              <a:t>000034078243;Buick </a:t>
            </a:r>
            <a:r>
              <a:rPr lang="es-ES" sz="700" dirty="0" err="1"/>
              <a:t>Skylark</a:t>
            </a:r>
            <a:r>
              <a:rPr lang="es-ES" sz="700" dirty="0"/>
              <a:t> 320;1970;15;NA;A;Automático;22189,00;EUR;1970-07-23T16:34:00;2,63;45.11;Venta de automóviles y vehículos de motor </a:t>
            </a:r>
            <a:r>
              <a:rPr lang="es-ES" sz="700" dirty="0" err="1"/>
              <a:t>ligeros;Avenida;Industria</a:t>
            </a:r>
            <a:r>
              <a:rPr lang="es-ES" sz="700" dirty="0"/>
              <a:t>, 33;Oviedo;33201;NA;43,3456789;-5,8447609</a:t>
            </a:r>
          </a:p>
          <a:p>
            <a:r>
              <a:rPr lang="es-ES" sz="700" dirty="0"/>
              <a:t>000034076256;Plymouth Satellite;1970;18;11;A;Automático;28362,65;USD;1973-05-01T11:13:34;3,42;45.19;Venta de otros vehículos de motor;Calle;Carrozas,2, Bajo;Madrid;28760;+34-6760003;40,4165023;-3,7025631</a:t>
            </a:r>
          </a:p>
          <a:p>
            <a:r>
              <a:rPr lang="es-ES" sz="700" dirty="0"/>
              <a:t>000034076258;Amc </a:t>
            </a:r>
            <a:r>
              <a:rPr lang="es-ES" sz="700" dirty="0" err="1"/>
              <a:t>Rebel</a:t>
            </a:r>
            <a:r>
              <a:rPr lang="es-ES" sz="700" dirty="0"/>
              <a:t> sst;1970;16;12;M;Manual;29200,00;USD;1972-11-12T10:00:01;NA;45.11;Venta de automóviles y vehículos de motor </a:t>
            </a:r>
            <a:r>
              <a:rPr lang="es-ES" sz="700" dirty="0" err="1"/>
              <a:t>ligeros;Paseo;del</a:t>
            </a:r>
            <a:r>
              <a:rPr lang="es-ES" sz="700" dirty="0"/>
              <a:t> Vagón,23;Huelva;11170; +34-6960004;43,3456789;-6,9400412</a:t>
            </a:r>
          </a:p>
          <a:p>
            <a:r>
              <a:rPr lang="es-ES" sz="700" dirty="0"/>
              <a:t>000034076321;Ford Torino;1970;17;10,5;M;Manual;31890,15;EUR;1969-03-12T12:43:36;2,54;45.19;Venta de otros vehículos de motor;Plaza;Berlina,1;Lugo;27294;+34-6760123;43,0099231;-7,5560202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AD557D3-086E-4EFF-B5B5-B90D26F893FE}"/>
              </a:ext>
            </a:extLst>
          </p:cNvPr>
          <p:cNvSpPr/>
          <p:nvPr/>
        </p:nvSpPr>
        <p:spPr>
          <a:xfrm>
            <a:off x="30410" y="3978070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FC738DD-AEFB-477A-AC73-2D48C5746987}"/>
              </a:ext>
            </a:extLst>
          </p:cNvPr>
          <p:cNvSpPr/>
          <p:nvPr/>
        </p:nvSpPr>
        <p:spPr>
          <a:xfrm>
            <a:off x="5206440" y="480537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8EE668A-DF3E-46D4-BBFB-A85DA6EBDA58}"/>
              </a:ext>
            </a:extLst>
          </p:cNvPr>
          <p:cNvSpPr/>
          <p:nvPr/>
        </p:nvSpPr>
        <p:spPr>
          <a:xfrm>
            <a:off x="3967321" y="705936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2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93239D5-1CC9-4F47-89C3-14D8C175FFDD}"/>
              </a:ext>
            </a:extLst>
          </p:cNvPr>
          <p:cNvSpPr/>
          <p:nvPr/>
        </p:nvSpPr>
        <p:spPr>
          <a:xfrm>
            <a:off x="30410" y="4309124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2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93FDBCE-37D4-45E3-A0E0-83EB74BDC294}"/>
              </a:ext>
            </a:extLst>
          </p:cNvPr>
          <p:cNvSpPr/>
          <p:nvPr/>
        </p:nvSpPr>
        <p:spPr>
          <a:xfrm>
            <a:off x="225731" y="1642609"/>
            <a:ext cx="1819959" cy="63183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4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Los nombres de las columnas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No deben repetirse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Nombres cortos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Evitar caracteres especiales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2E07800-13E8-4D18-8AA6-F6B34E03DD06}"/>
              </a:ext>
            </a:extLst>
          </p:cNvPr>
          <p:cNvSpPr/>
          <p:nvPr/>
        </p:nvSpPr>
        <p:spPr>
          <a:xfrm>
            <a:off x="83478" y="1666681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3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9ECB306-F783-4A03-A10C-60BF42A7AF47}"/>
              </a:ext>
            </a:extLst>
          </p:cNvPr>
          <p:cNvSpPr/>
          <p:nvPr/>
        </p:nvSpPr>
        <p:spPr>
          <a:xfrm>
            <a:off x="240154" y="2280568"/>
            <a:ext cx="1766425" cy="747247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4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Estructura vertical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Siempre que sea posible, el fichero debe actualizarse incorporando nuevas filas y manteniendo fijas las columnas.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99F172E-78AC-4176-93CE-D98329284A6F}"/>
              </a:ext>
            </a:extLst>
          </p:cNvPr>
          <p:cNvSpPr/>
          <p:nvPr/>
        </p:nvSpPr>
        <p:spPr>
          <a:xfrm>
            <a:off x="83478" y="2303493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4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B30827C-06A3-406E-A327-E20B4C16A3E7}"/>
              </a:ext>
            </a:extLst>
          </p:cNvPr>
          <p:cNvSpPr/>
          <p:nvPr/>
        </p:nvSpPr>
        <p:spPr>
          <a:xfrm>
            <a:off x="216005" y="2978314"/>
            <a:ext cx="1841892" cy="97807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4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Valores desconocidos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A los valores “desconocidos” o “no obtenidos” se les asignar un código común. Por ejemplo: ”NA”.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El código que se utilice para indicar los valores desconocidos debe especificarse en el diccionario de datos.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EB88BDD3-932E-48BD-BD1A-A81AC4832C27}"/>
              </a:ext>
            </a:extLst>
          </p:cNvPr>
          <p:cNvSpPr/>
          <p:nvPr/>
        </p:nvSpPr>
        <p:spPr>
          <a:xfrm>
            <a:off x="83478" y="3020366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5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9BC036CE-FEF8-45EC-9991-E1CF887B61FA}"/>
              </a:ext>
            </a:extLst>
          </p:cNvPr>
          <p:cNvSpPr/>
          <p:nvPr/>
        </p:nvSpPr>
        <p:spPr>
          <a:xfrm>
            <a:off x="2086516" y="4303954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5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0111C7A-8D27-458B-BBCB-C1A9D506C572}"/>
              </a:ext>
            </a:extLst>
          </p:cNvPr>
          <p:cNvSpPr/>
          <p:nvPr/>
        </p:nvSpPr>
        <p:spPr>
          <a:xfrm>
            <a:off x="2219035" y="1716356"/>
            <a:ext cx="1762072" cy="63183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4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No totales o subtotales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No deben incluirse columnas o filas que representen agrupamientos de otras.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6BBEF85A-2DB4-4289-A75F-DE165927159B}"/>
              </a:ext>
            </a:extLst>
          </p:cNvPr>
          <p:cNvSpPr/>
          <p:nvPr/>
        </p:nvSpPr>
        <p:spPr>
          <a:xfrm>
            <a:off x="2072006" y="1742650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6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0C98416-78CD-44B3-8811-A46EA65BC7CA}"/>
              </a:ext>
            </a:extLst>
          </p:cNvPr>
          <p:cNvSpPr/>
          <p:nvPr/>
        </p:nvSpPr>
        <p:spPr>
          <a:xfrm>
            <a:off x="2208563" y="2364893"/>
            <a:ext cx="1674916" cy="63183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4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Tipo de datos por columna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Usar un tipo de datos por columna.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Las unidades deben describirse en el diccionario de datos.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F8B79C8-F413-4404-B156-E9339D810611}"/>
              </a:ext>
            </a:extLst>
          </p:cNvPr>
          <p:cNvSpPr/>
          <p:nvPr/>
        </p:nvSpPr>
        <p:spPr>
          <a:xfrm>
            <a:off x="2072006" y="2386066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7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9625EF3-4AEF-4C99-A28F-1B012575D99E}"/>
              </a:ext>
            </a:extLst>
          </p:cNvPr>
          <p:cNvSpPr/>
          <p:nvPr/>
        </p:nvSpPr>
        <p:spPr>
          <a:xfrm>
            <a:off x="2207759" y="3047397"/>
            <a:ext cx="1810259" cy="875487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Valores estandarizados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750" dirty="0"/>
              <a:t>Usar vocabularios y normas estandarizadas.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sz="750" dirty="0"/>
              <a:t>Utilizar la misma codificación y normalización para el mismo tipo de dato publicado en diferentes </a:t>
            </a:r>
            <a:r>
              <a:rPr lang="es-ES_tradnl" sz="750" dirty="0" err="1"/>
              <a:t>datasets</a:t>
            </a:r>
            <a:r>
              <a:rPr lang="es-ES_tradnl" sz="750" dirty="0"/>
              <a:t>.</a:t>
            </a:r>
            <a:endParaRPr lang="es-ES" sz="750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05F51E1C-36B6-4CBC-BC09-BB136900C9A6}"/>
              </a:ext>
            </a:extLst>
          </p:cNvPr>
          <p:cNvSpPr/>
          <p:nvPr/>
        </p:nvSpPr>
        <p:spPr>
          <a:xfrm>
            <a:off x="5310902" y="4925707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8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EEEFBBF-03C1-40F4-BBAC-DD8601C701CD}"/>
              </a:ext>
            </a:extLst>
          </p:cNvPr>
          <p:cNvSpPr/>
          <p:nvPr/>
        </p:nvSpPr>
        <p:spPr>
          <a:xfrm>
            <a:off x="4159786" y="1740425"/>
            <a:ext cx="1762071" cy="76007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Campos codificados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Categorizar los datos para poder extraer patrones o aplicar filtros usando esquemas de conceptos y códigos con valores prestablecidos.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D24A05EB-41CC-41BE-81A7-23A8172299F7}"/>
              </a:ext>
            </a:extLst>
          </p:cNvPr>
          <p:cNvSpPr/>
          <p:nvPr/>
        </p:nvSpPr>
        <p:spPr>
          <a:xfrm>
            <a:off x="4005197" y="1755319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9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1DEC8D4B-A546-4187-89C0-5E870A472144}"/>
              </a:ext>
            </a:extLst>
          </p:cNvPr>
          <p:cNvSpPr/>
          <p:nvPr/>
        </p:nvSpPr>
        <p:spPr>
          <a:xfrm>
            <a:off x="2414965" y="5149325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9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7CC8148-F38F-46C0-9403-9FAE14B75D94}"/>
              </a:ext>
            </a:extLst>
          </p:cNvPr>
          <p:cNvSpPr/>
          <p:nvPr/>
        </p:nvSpPr>
        <p:spPr>
          <a:xfrm>
            <a:off x="4189152" y="2599493"/>
            <a:ext cx="1699163" cy="1337152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Campos de texto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Valores que incluyen comas o saltos de línea deben ir entre comillas.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El contenido entre comillas dentro de un valor debe ir doblemente entrecomillado.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Los campos con valores numéricos que incluyen ceros a la izquierda significativos deben ser de tipo texto.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4E3FEAD8-CB35-4332-86F8-0A91CDA7E62E}"/>
              </a:ext>
            </a:extLst>
          </p:cNvPr>
          <p:cNvSpPr/>
          <p:nvPr/>
        </p:nvSpPr>
        <p:spPr>
          <a:xfrm>
            <a:off x="4018018" y="2630968"/>
            <a:ext cx="177424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10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40E4CC79-ADB1-4263-BD47-4F20CA48745A}"/>
              </a:ext>
            </a:extLst>
          </p:cNvPr>
          <p:cNvSpPr/>
          <p:nvPr/>
        </p:nvSpPr>
        <p:spPr>
          <a:xfrm>
            <a:off x="5484577" y="110143"/>
            <a:ext cx="4361007" cy="134139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defTabSz="914400">
              <a:spcAft>
                <a:spcPts val="5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Diccionario de datos</a:t>
            </a:r>
            <a:endParaRPr lang="es-E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Cualquier información que no sea dato (esquemas, tablas, columnas, descripciones, comentarios o unidades de medida) debe incluirse en un diccionario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Debe expresarse en un formato procesable, por ejemplo, JSON o JSON-LD, mediante un vocabulario estandarizado que permita definir cada una de las características de los elementos del archivo de datos. W3C recomienda un vocabulario para la descripción de datos tabulares.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De las propiedades que existen para describir, tablas, filas, columnas o celdas, es recomendable usar, al menos: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700" dirty="0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CD06FFE2-1F1E-44E3-9927-74A3D7E7F07A}"/>
              </a:ext>
            </a:extLst>
          </p:cNvPr>
          <p:cNvSpPr/>
          <p:nvPr/>
        </p:nvSpPr>
        <p:spPr>
          <a:xfrm>
            <a:off x="8005088" y="4510588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10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E1BAAE86-5BB0-4378-9A68-FF7B0D34555E}"/>
              </a:ext>
            </a:extLst>
          </p:cNvPr>
          <p:cNvSpPr/>
          <p:nvPr/>
        </p:nvSpPr>
        <p:spPr>
          <a:xfrm>
            <a:off x="3085553" y="4510588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11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50883841-C6FA-4B1C-8715-C0A11ADED5FE}"/>
              </a:ext>
            </a:extLst>
          </p:cNvPr>
          <p:cNvSpPr/>
          <p:nvPr/>
        </p:nvSpPr>
        <p:spPr>
          <a:xfrm>
            <a:off x="4196590" y="4969325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12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42D1AA49-0E35-494C-AFDC-47C616CF8C23}"/>
              </a:ext>
            </a:extLst>
          </p:cNvPr>
          <p:cNvSpPr/>
          <p:nvPr/>
        </p:nvSpPr>
        <p:spPr>
          <a:xfrm>
            <a:off x="8581838" y="5134020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13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DB237F27-2DAB-4B35-8904-99A576B39DAE}"/>
              </a:ext>
            </a:extLst>
          </p:cNvPr>
          <p:cNvSpPr/>
          <p:nvPr/>
        </p:nvSpPr>
        <p:spPr>
          <a:xfrm>
            <a:off x="6539998" y="5389547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14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88610DCD-53DF-4B98-98C2-1499CE9FAB65}"/>
              </a:ext>
            </a:extLst>
          </p:cNvPr>
          <p:cNvSpPr/>
          <p:nvPr/>
        </p:nvSpPr>
        <p:spPr>
          <a:xfrm>
            <a:off x="9290963" y="4848571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15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574A78AD-F33A-4D83-902B-270821DBB12C}"/>
              </a:ext>
            </a:extLst>
          </p:cNvPr>
          <p:cNvSpPr/>
          <p:nvPr/>
        </p:nvSpPr>
        <p:spPr>
          <a:xfrm>
            <a:off x="2072006" y="3051285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8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5B65BAF-250E-4251-B1F8-AA60CFB09550}"/>
              </a:ext>
            </a:extLst>
          </p:cNvPr>
          <p:cNvSpPr/>
          <p:nvPr/>
        </p:nvSpPr>
        <p:spPr>
          <a:xfrm>
            <a:off x="6111606" y="1619091"/>
            <a:ext cx="1758595" cy="1337152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4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Campos numéricos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No usar separadores de millares.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El separador decimal depende de la configuración regional (En España usar ”,”).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Valores negativos irán precedidos del signo “-”. No usar paréntesis.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El diccionario de datos debe expresar las unidades de medida o de moneda asociadas a valores numéricos.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CED3ACA1-DB4F-4BA7-8CCF-3C6B35BA52FD}"/>
              </a:ext>
            </a:extLst>
          </p:cNvPr>
          <p:cNvSpPr/>
          <p:nvPr/>
        </p:nvSpPr>
        <p:spPr>
          <a:xfrm>
            <a:off x="5977632" y="1670178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11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5EDF8B0D-F25B-4B3A-BC71-8E89EF1C844C}"/>
              </a:ext>
            </a:extLst>
          </p:cNvPr>
          <p:cNvSpPr/>
          <p:nvPr/>
        </p:nvSpPr>
        <p:spPr>
          <a:xfrm>
            <a:off x="6153588" y="2899050"/>
            <a:ext cx="1752290" cy="110631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4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Campos fecha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Usar el formato ISO 8601: YYYY-MM-DD (forma abreviada) o YYYY-MM-DDTHH:MM:SS (forma extendida).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Usar formato de 24 horas.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Para indicar un mes es aconsejable ajustar al último día del mes (2019-09-30).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347E7BA5-43D2-4F97-9ABD-9FE724DC836D}"/>
              </a:ext>
            </a:extLst>
          </p:cNvPr>
          <p:cNvSpPr/>
          <p:nvPr/>
        </p:nvSpPr>
        <p:spPr>
          <a:xfrm>
            <a:off x="5976715" y="2912260"/>
            <a:ext cx="16914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12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2546A389-D40B-42B6-9887-CA2B3642594D}"/>
              </a:ext>
            </a:extLst>
          </p:cNvPr>
          <p:cNvSpPr/>
          <p:nvPr/>
        </p:nvSpPr>
        <p:spPr>
          <a:xfrm>
            <a:off x="8081033" y="1650031"/>
            <a:ext cx="1730995" cy="64465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Campos teléfono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Mantener siempre el mismo formato.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Se recomienda incluir código de país. </a:t>
            </a:r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62981352-0701-44A5-B40B-DBA6A34C36F1}"/>
              </a:ext>
            </a:extLst>
          </p:cNvPr>
          <p:cNvSpPr/>
          <p:nvPr/>
        </p:nvSpPr>
        <p:spPr>
          <a:xfrm>
            <a:off x="7948611" y="1682210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13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27EB7523-2B21-4101-9FC5-DA52803D9C9D}"/>
              </a:ext>
            </a:extLst>
          </p:cNvPr>
          <p:cNvSpPr/>
          <p:nvPr/>
        </p:nvSpPr>
        <p:spPr>
          <a:xfrm>
            <a:off x="8118509" y="2402490"/>
            <a:ext cx="1727075" cy="875487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Campos dirección postal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Usar campos separados para codificar los elementos necesarios para localizar una dirección postal: tipo de vía; nombre de la vía; localidad; código postal.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91146595-8BFF-498F-8BFB-30D32AC3AC9F}"/>
              </a:ext>
            </a:extLst>
          </p:cNvPr>
          <p:cNvSpPr/>
          <p:nvPr/>
        </p:nvSpPr>
        <p:spPr>
          <a:xfrm>
            <a:off x="7948611" y="2415294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14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FC097354-CF19-4D9A-84E1-AADAA983374F}"/>
              </a:ext>
            </a:extLst>
          </p:cNvPr>
          <p:cNvSpPr/>
          <p:nvPr/>
        </p:nvSpPr>
        <p:spPr>
          <a:xfrm>
            <a:off x="8099598" y="3325025"/>
            <a:ext cx="1727075" cy="64465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36000" rIns="36000" bIns="36000">
            <a:spAutoFit/>
          </a:bodyPr>
          <a:lstStyle/>
          <a:p>
            <a:pPr defTabSz="914400">
              <a:spcAft>
                <a:spcPts val="500"/>
              </a:spcAft>
              <a:buClr>
                <a:srgbClr val="801F89"/>
              </a:buClr>
            </a:pPr>
            <a:r>
              <a:rPr lang="es-ES" sz="1050" b="1" dirty="0">
                <a:solidFill>
                  <a:srgbClr val="7030A0"/>
                </a:solidFill>
                <a:latin typeface="Neutra Text" panose="02000000000000000000" pitchFamily="50" charset="0"/>
              </a:rPr>
              <a:t>Coordenadas geográficas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50" dirty="0"/>
              <a:t>Especificar latitud y longitud en columnas separadas y en grados decimales.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8C2192AF-4C65-4453-B18E-7E7ACC9303A6}"/>
              </a:ext>
            </a:extLst>
          </p:cNvPr>
          <p:cNvSpPr/>
          <p:nvPr/>
        </p:nvSpPr>
        <p:spPr>
          <a:xfrm>
            <a:off x="7948611" y="3340042"/>
            <a:ext cx="180000" cy="18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900" b="1" dirty="0"/>
              <a:t>15</a:t>
            </a:r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77FD6198-941E-473F-905A-0DFE56773B11}"/>
              </a:ext>
            </a:extLst>
          </p:cNvPr>
          <p:cNvGrpSpPr/>
          <p:nvPr/>
        </p:nvGrpSpPr>
        <p:grpSpPr>
          <a:xfrm>
            <a:off x="7963889" y="1102822"/>
            <a:ext cx="1668827" cy="461665"/>
            <a:chOff x="8047709" y="1133302"/>
            <a:chExt cx="1668827" cy="46166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7213DDE8-E3A9-4CB7-8FC3-C567B3D41CAF}"/>
                </a:ext>
              </a:extLst>
            </p:cNvPr>
            <p:cNvSpPr/>
            <p:nvPr/>
          </p:nvSpPr>
          <p:spPr>
            <a:xfrm>
              <a:off x="8581838" y="1133302"/>
              <a:ext cx="11346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600" dirty="0"/>
                <a:t>Nombre de columna[“</a:t>
              </a:r>
              <a:r>
                <a:rPr lang="es-ES" sz="600" dirty="0" err="1"/>
                <a:t>name</a:t>
              </a:r>
              <a:r>
                <a:rPr lang="es-ES" sz="600" dirty="0"/>
                <a:t>”]</a:t>
              </a:r>
            </a:p>
            <a:p>
              <a:r>
                <a:rPr lang="es-ES" sz="600" dirty="0"/>
                <a:t>Título de columna [“</a:t>
              </a:r>
              <a:r>
                <a:rPr lang="es-ES" sz="600" dirty="0" err="1"/>
                <a:t>titles</a:t>
              </a:r>
              <a:r>
                <a:rPr lang="es-ES" sz="600" dirty="0"/>
                <a:t>”]</a:t>
              </a:r>
            </a:p>
            <a:p>
              <a:r>
                <a:rPr lang="es-ES" sz="600" dirty="0"/>
                <a:t>Descripción[“</a:t>
              </a:r>
              <a:r>
                <a:rPr lang="es-ES" sz="600" dirty="0" err="1"/>
                <a:t>dc:description</a:t>
              </a:r>
              <a:r>
                <a:rPr lang="es-ES" sz="600" dirty="0"/>
                <a:t>”]</a:t>
              </a:r>
            </a:p>
            <a:p>
              <a:r>
                <a:rPr lang="es-ES" sz="600" dirty="0"/>
                <a:t>Tipos de datos: ["</a:t>
              </a:r>
              <a:r>
                <a:rPr lang="es-ES" sz="600" dirty="0" err="1"/>
                <a:t>datatype</a:t>
              </a:r>
              <a:r>
                <a:rPr lang="es-ES" sz="600" dirty="0"/>
                <a:t>”]</a:t>
              </a: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62F30308-D6CE-479E-88F1-27B70163E38A}"/>
                </a:ext>
              </a:extLst>
            </p:cNvPr>
            <p:cNvSpPr/>
            <p:nvPr/>
          </p:nvSpPr>
          <p:spPr>
            <a:xfrm>
              <a:off x="8047709" y="1233039"/>
              <a:ext cx="6868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600" dirty="0"/>
                <a:t>Para las columnas</a:t>
              </a:r>
            </a:p>
          </p:txBody>
        </p:sp>
        <p:sp>
          <p:nvSpPr>
            <p:cNvPr id="106" name="Abrir llave 105">
              <a:extLst>
                <a:ext uri="{FF2B5EF4-FFF2-40B4-BE49-F238E27FC236}">
                  <a16:creationId xmlns:a16="http://schemas.microsoft.com/office/drawing/2014/main" id="{B580F16A-AED0-4E61-BFA0-9C1AEA162790}"/>
                </a:ext>
              </a:extLst>
            </p:cNvPr>
            <p:cNvSpPr/>
            <p:nvPr/>
          </p:nvSpPr>
          <p:spPr>
            <a:xfrm>
              <a:off x="8510476" y="1167475"/>
              <a:ext cx="143834" cy="409610"/>
            </a:xfrm>
            <a:prstGeom prst="lef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ABB86609-FF42-4F03-97EA-624D2E29B373}"/>
              </a:ext>
            </a:extLst>
          </p:cNvPr>
          <p:cNvGrpSpPr/>
          <p:nvPr/>
        </p:nvGrpSpPr>
        <p:grpSpPr>
          <a:xfrm>
            <a:off x="5888315" y="1112401"/>
            <a:ext cx="2046715" cy="461665"/>
            <a:chOff x="5781635" y="1120021"/>
            <a:chExt cx="2046715" cy="461665"/>
          </a:xfrm>
        </p:grpSpPr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F1B6DC70-69FC-49E3-B9F8-6D104EDF10BB}"/>
                </a:ext>
              </a:extLst>
            </p:cNvPr>
            <p:cNvSpPr/>
            <p:nvPr/>
          </p:nvSpPr>
          <p:spPr>
            <a:xfrm>
              <a:off x="6238065" y="1120021"/>
              <a:ext cx="15902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600" dirty="0"/>
                <a:t>Título de tabla [“</a:t>
              </a:r>
              <a:r>
                <a:rPr lang="es-ES" sz="600" dirty="0" err="1"/>
                <a:t>dc:title</a:t>
              </a:r>
              <a:r>
                <a:rPr lang="es-ES" sz="600" dirty="0"/>
                <a:t>”]</a:t>
              </a:r>
            </a:p>
            <a:p>
              <a:r>
                <a:rPr lang="es-ES" sz="600" dirty="0"/>
                <a:t>Descripción [“</a:t>
              </a:r>
              <a:r>
                <a:rPr lang="es-ES" sz="600" dirty="0" err="1"/>
                <a:t>dc:description</a:t>
              </a:r>
              <a:r>
                <a:rPr lang="es-ES" sz="600" dirty="0"/>
                <a:t>”]</a:t>
              </a:r>
            </a:p>
            <a:p>
              <a:r>
                <a:rPr lang="es-ES" sz="600" dirty="0"/>
                <a:t>Publicador [“</a:t>
              </a:r>
              <a:r>
                <a:rPr lang="es-ES" sz="600" dirty="0" err="1"/>
                <a:t>dc:creator</a:t>
              </a:r>
              <a:r>
                <a:rPr lang="es-ES" sz="600" dirty="0"/>
                <a:t>”]</a:t>
              </a:r>
            </a:p>
            <a:p>
              <a:r>
                <a:rPr lang="es-ES" sz="600" dirty="0"/>
                <a:t>Ubicación del archivo que se describe [“</a:t>
              </a:r>
              <a:r>
                <a:rPr lang="es-ES" sz="600" dirty="0" err="1"/>
                <a:t>url</a:t>
              </a:r>
              <a:r>
                <a:rPr lang="es-ES" sz="600" dirty="0"/>
                <a:t>”]</a:t>
              </a:r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9B90FA56-3F0C-431F-B08D-82D753B6FA00}"/>
                </a:ext>
              </a:extLst>
            </p:cNvPr>
            <p:cNvSpPr/>
            <p:nvPr/>
          </p:nvSpPr>
          <p:spPr>
            <a:xfrm>
              <a:off x="5781635" y="1208776"/>
              <a:ext cx="625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600" dirty="0"/>
                <a:t>Para las tablas</a:t>
              </a:r>
            </a:p>
          </p:txBody>
        </p:sp>
        <p:sp>
          <p:nvSpPr>
            <p:cNvPr id="108" name="Abrir llave 107">
              <a:extLst>
                <a:ext uri="{FF2B5EF4-FFF2-40B4-BE49-F238E27FC236}">
                  <a16:creationId xmlns:a16="http://schemas.microsoft.com/office/drawing/2014/main" id="{CB9FE96E-1946-466F-B1E6-A95644F95A15}"/>
                </a:ext>
              </a:extLst>
            </p:cNvPr>
            <p:cNvSpPr/>
            <p:nvPr/>
          </p:nvSpPr>
          <p:spPr>
            <a:xfrm>
              <a:off x="6186173" y="1120021"/>
              <a:ext cx="143834" cy="409610"/>
            </a:xfrm>
            <a:prstGeom prst="leftBrac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2" name="Rectángulo 71">
            <a:extLst>
              <a:ext uri="{FF2B5EF4-FFF2-40B4-BE49-F238E27FC236}">
                <a16:creationId xmlns:a16="http://schemas.microsoft.com/office/drawing/2014/main" id="{D4770E26-1038-4369-8D03-ABA76E1B015C}"/>
              </a:ext>
            </a:extLst>
          </p:cNvPr>
          <p:cNvSpPr/>
          <p:nvPr/>
        </p:nvSpPr>
        <p:spPr>
          <a:xfrm>
            <a:off x="167650" y="6511595"/>
            <a:ext cx="6522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7030A0"/>
                </a:solidFill>
                <a:latin typeface="Neutra Text" panose="0200000000000000000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Guía práctica para la publicación de datos tabulares en archivos CSV</a:t>
            </a:r>
            <a:endParaRPr lang="es-ES" sz="1400" b="1" dirty="0">
              <a:solidFill>
                <a:srgbClr val="7030A0"/>
              </a:solidFill>
              <a:latin typeface="Neutra Text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74968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1E231849F03D4A998EC73F36629F27" ma:contentTypeVersion="10" ma:contentTypeDescription="Crear nuevo documento." ma:contentTypeScope="" ma:versionID="6c0a4815464c71ee331976c6ab4a558d">
  <xsd:schema xmlns:xsd="http://www.w3.org/2001/XMLSchema" xmlns:xs="http://www.w3.org/2001/XMLSchema" xmlns:p="http://schemas.microsoft.com/office/2006/metadata/properties" xmlns:ns3="b1aeb185-27be-45ee-af87-1693c2409f0f" xmlns:ns4="d91fd3b8-5fca-43ea-a291-0f4e05c29f12" targetNamespace="http://schemas.microsoft.com/office/2006/metadata/properties" ma:root="true" ma:fieldsID="f254c64c94daea2a660ae84f2a2d3f87" ns3:_="" ns4:_="">
    <xsd:import namespace="b1aeb185-27be-45ee-af87-1693c2409f0f"/>
    <xsd:import namespace="d91fd3b8-5fca-43ea-a291-0f4e05c29f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b185-27be-45ee-af87-1693c2409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1fd3b8-5fca-43ea-a291-0f4e05c29f1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1F5180-DD6F-404A-85D0-22622C7D5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eb185-27be-45ee-af87-1693c2409f0f"/>
    <ds:schemaRef ds:uri="d91fd3b8-5fca-43ea-a291-0f4e05c29f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CDE44-ECB5-426E-9F01-728680F5A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B09EC-16B0-4F3D-A5C3-1564817259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</TotalTime>
  <Words>1127</Words>
  <Application>Microsoft Office PowerPoint</Application>
  <PresentationFormat>A4 (210 x 297 mm)</PresentationFormat>
  <Paragraphs>217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Neutra Text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Alicia Martinez Domingo</cp:lastModifiedBy>
  <cp:revision>36</cp:revision>
  <dcterms:created xsi:type="dcterms:W3CDTF">2020-02-13T09:36:57Z</dcterms:created>
  <dcterms:modified xsi:type="dcterms:W3CDTF">2020-03-25T10:07:54Z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0x010100F71E231849F03D4A998EC73F36629F27</vt:lpwstr>
  </property>
</Properties>
</file>