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F7"/>
    <a:srgbClr val="FBE994"/>
    <a:srgbClr val="8E55A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D6F377-5F1A-5038-9B42-7A1BFDAD8BD7}" v="15" dt="2022-01-25T16:13:29.088"/>
    <p1510:client id="{D0E852BF-3C7B-41BF-AD27-F36ED515086C}" v="72" dt="2021-12-23T15:45:49.8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17" autoAdjust="0"/>
    <p:restoredTop sz="94660"/>
  </p:normalViewPr>
  <p:slideViewPr>
    <p:cSldViewPr snapToGrid="0">
      <p:cViewPr varScale="1">
        <p:scale>
          <a:sx n="99" d="100"/>
          <a:sy n="99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Blanco Lopez" userId="S::dblancol@emeal.nttdata.com::af2f75df-9e41-4a31-8d0c-6aafdc75d136" providerId="AD" clId="Web-{6ED6F377-5F1A-5038-9B42-7A1BFDAD8BD7}"/>
    <pc:docChg chg="modSld">
      <pc:chgData name="Diego Blanco Lopez" userId="S::dblancol@emeal.nttdata.com::af2f75df-9e41-4a31-8d0c-6aafdc75d136" providerId="AD" clId="Web-{6ED6F377-5F1A-5038-9B42-7A1BFDAD8BD7}" dt="2022-01-25T16:13:29.088" v="14"/>
      <pc:docMkLst>
        <pc:docMk/>
      </pc:docMkLst>
      <pc:sldChg chg="modSp">
        <pc:chgData name="Diego Blanco Lopez" userId="S::dblancol@emeal.nttdata.com::af2f75df-9e41-4a31-8d0c-6aafdc75d136" providerId="AD" clId="Web-{6ED6F377-5F1A-5038-9B42-7A1BFDAD8BD7}" dt="2022-01-25T16:13:29.088" v="14"/>
        <pc:sldMkLst>
          <pc:docMk/>
          <pc:sldMk cId="2673632726" sldId="260"/>
        </pc:sldMkLst>
        <pc:spChg chg="ord">
          <ac:chgData name="Diego Blanco Lopez" userId="S::dblancol@emeal.nttdata.com::af2f75df-9e41-4a31-8d0c-6aafdc75d136" providerId="AD" clId="Web-{6ED6F377-5F1A-5038-9B42-7A1BFDAD8BD7}" dt="2022-01-25T16:13:16.009" v="13"/>
          <ac:spMkLst>
            <pc:docMk/>
            <pc:sldMk cId="2673632726" sldId="260"/>
            <ac:spMk id="18" creationId="{605FCA89-24E6-4F8F-8EA0-AAE185EA5D73}"/>
          </ac:spMkLst>
        </pc:spChg>
        <pc:spChg chg="ord">
          <ac:chgData name="Diego Blanco Lopez" userId="S::dblancol@emeal.nttdata.com::af2f75df-9e41-4a31-8d0c-6aafdc75d136" providerId="AD" clId="Web-{6ED6F377-5F1A-5038-9B42-7A1BFDAD8BD7}" dt="2022-01-25T16:13:29.088" v="14"/>
          <ac:spMkLst>
            <pc:docMk/>
            <pc:sldMk cId="2673632726" sldId="260"/>
            <ac:spMk id="33" creationId="{D01DD602-1B09-4EA5-8094-773F91E96CCE}"/>
          </ac:spMkLst>
        </pc:spChg>
        <pc:spChg chg="ord">
          <ac:chgData name="Diego Blanco Lopez" userId="S::dblancol@emeal.nttdata.com::af2f75df-9e41-4a31-8d0c-6aafdc75d136" providerId="AD" clId="Web-{6ED6F377-5F1A-5038-9B42-7A1BFDAD8BD7}" dt="2022-01-25T16:13:03.680" v="0"/>
          <ac:spMkLst>
            <pc:docMk/>
            <pc:sldMk cId="2673632726" sldId="260"/>
            <ac:spMk id="34" creationId="{A7A7D4D2-3176-4514-9020-924B8190D5EB}"/>
          </ac:spMkLst>
        </pc:spChg>
        <pc:spChg chg="ord">
          <ac:chgData name="Diego Blanco Lopez" userId="S::dblancol@emeal.nttdata.com::af2f75df-9e41-4a31-8d0c-6aafdc75d136" providerId="AD" clId="Web-{6ED6F377-5F1A-5038-9B42-7A1BFDAD8BD7}" dt="2022-01-25T16:13:06.509" v="12"/>
          <ac:spMkLst>
            <pc:docMk/>
            <pc:sldMk cId="2673632726" sldId="260"/>
            <ac:spMk id="36" creationId="{75915395-D01C-4423-8E1E-50F31C532A0E}"/>
          </ac:spMkLst>
        </pc:spChg>
        <pc:picChg chg="ord">
          <ac:chgData name="Diego Blanco Lopez" userId="S::dblancol@emeal.nttdata.com::af2f75df-9e41-4a31-8d0c-6aafdc75d136" providerId="AD" clId="Web-{6ED6F377-5F1A-5038-9B42-7A1BFDAD8BD7}" dt="2022-01-25T16:13:05.087" v="6"/>
          <ac:picMkLst>
            <pc:docMk/>
            <pc:sldMk cId="2673632726" sldId="260"/>
            <ac:picMk id="35" creationId="{C580C33A-29B9-448F-846B-C2E850DAE592}"/>
          </ac:picMkLst>
        </pc:picChg>
      </pc:sldChg>
    </pc:docChg>
  </pc:docChgLst>
  <pc:docChgLst>
    <pc:chgData name="Jose Carlos de la Fuente Garcia" userId="ecfffb66-3e42-431a-9109-f6c423477965" providerId="ADAL" clId="{DE4589B5-C0C5-4E7B-8446-0680773B779A}"/>
    <pc:docChg chg="modSld">
      <pc:chgData name="Jose Carlos de la Fuente Garcia" userId="ecfffb66-3e42-431a-9109-f6c423477965" providerId="ADAL" clId="{DE4589B5-C0C5-4E7B-8446-0680773B779A}" dt="2021-12-23T17:40:11.894" v="14" actId="14100"/>
      <pc:docMkLst>
        <pc:docMk/>
      </pc:docMkLst>
      <pc:sldChg chg="modSp mod">
        <pc:chgData name="Jose Carlos de la Fuente Garcia" userId="ecfffb66-3e42-431a-9109-f6c423477965" providerId="ADAL" clId="{DE4589B5-C0C5-4E7B-8446-0680773B779A}" dt="2021-12-23T17:40:11.894" v="14" actId="14100"/>
        <pc:sldMkLst>
          <pc:docMk/>
          <pc:sldMk cId="3106256703" sldId="259"/>
        </pc:sldMkLst>
        <pc:spChg chg="mod">
          <ac:chgData name="Jose Carlos de la Fuente Garcia" userId="ecfffb66-3e42-431a-9109-f6c423477965" providerId="ADAL" clId="{DE4589B5-C0C5-4E7B-8446-0680773B779A}" dt="2021-12-23T17:38:37.805" v="0" actId="113"/>
          <ac:spMkLst>
            <pc:docMk/>
            <pc:sldMk cId="3106256703" sldId="259"/>
            <ac:spMk id="36" creationId="{75915395-D01C-4423-8E1E-50F31C532A0E}"/>
          </ac:spMkLst>
        </pc:spChg>
        <pc:spChg chg="mod">
          <ac:chgData name="Jose Carlos de la Fuente Garcia" userId="ecfffb66-3e42-431a-9109-f6c423477965" providerId="ADAL" clId="{DE4589B5-C0C5-4E7B-8446-0680773B779A}" dt="2021-12-23T17:39:42.941" v="11" actId="14100"/>
          <ac:spMkLst>
            <pc:docMk/>
            <pc:sldMk cId="3106256703" sldId="259"/>
            <ac:spMk id="41" creationId="{A96AEB90-F7C2-418E-903E-955BE804DF99}"/>
          </ac:spMkLst>
        </pc:spChg>
        <pc:spChg chg="mod">
          <ac:chgData name="Jose Carlos de la Fuente Garcia" userId="ecfffb66-3e42-431a-9109-f6c423477965" providerId="ADAL" clId="{DE4589B5-C0C5-4E7B-8446-0680773B779A}" dt="2021-12-23T17:39:19.627" v="5" actId="1036"/>
          <ac:spMkLst>
            <pc:docMk/>
            <pc:sldMk cId="3106256703" sldId="259"/>
            <ac:spMk id="54" creationId="{1FE8C705-446C-44A0-89DE-35E352D27714}"/>
          </ac:spMkLst>
        </pc:spChg>
        <pc:spChg chg="mod">
          <ac:chgData name="Jose Carlos de la Fuente Garcia" userId="ecfffb66-3e42-431a-9109-f6c423477965" providerId="ADAL" clId="{DE4589B5-C0C5-4E7B-8446-0680773B779A}" dt="2021-12-23T17:39:33.090" v="10" actId="1036"/>
          <ac:spMkLst>
            <pc:docMk/>
            <pc:sldMk cId="3106256703" sldId="259"/>
            <ac:spMk id="56" creationId="{CA607BE2-4E3F-4586-B228-FD826B7541A8}"/>
          </ac:spMkLst>
        </pc:spChg>
        <pc:grpChg chg="mod">
          <ac:chgData name="Jose Carlos de la Fuente Garcia" userId="ecfffb66-3e42-431a-9109-f6c423477965" providerId="ADAL" clId="{DE4589B5-C0C5-4E7B-8446-0680773B779A}" dt="2021-12-23T17:40:06.061" v="13" actId="1076"/>
          <ac:grpSpMkLst>
            <pc:docMk/>
            <pc:sldMk cId="3106256703" sldId="259"/>
            <ac:grpSpMk id="45" creationId="{220CEEA7-575A-46A2-A91A-4B104D3D15B2}"/>
          </ac:grpSpMkLst>
        </pc:grpChg>
        <pc:grpChg chg="mod">
          <ac:chgData name="Jose Carlos de la Fuente Garcia" userId="ecfffb66-3e42-431a-9109-f6c423477965" providerId="ADAL" clId="{DE4589B5-C0C5-4E7B-8446-0680773B779A}" dt="2021-12-23T17:39:59.283" v="12" actId="1076"/>
          <ac:grpSpMkLst>
            <pc:docMk/>
            <pc:sldMk cId="3106256703" sldId="259"/>
            <ac:grpSpMk id="49" creationId="{FDEFE71A-0C35-4050-ADDC-C7E3036D1A46}"/>
          </ac:grpSpMkLst>
        </pc:grpChg>
        <pc:cxnChg chg="mod">
          <ac:chgData name="Jose Carlos de la Fuente Garcia" userId="ecfffb66-3e42-431a-9109-f6c423477965" providerId="ADAL" clId="{DE4589B5-C0C5-4E7B-8446-0680773B779A}" dt="2021-12-23T17:39:19.627" v="5" actId="1036"/>
          <ac:cxnSpMkLst>
            <pc:docMk/>
            <pc:sldMk cId="3106256703" sldId="259"/>
            <ac:cxnSpMk id="25" creationId="{987A985E-7D89-446A-AB01-8386327F62A4}"/>
          </ac:cxnSpMkLst>
        </pc:cxnChg>
        <pc:cxnChg chg="mod">
          <ac:chgData name="Jose Carlos de la Fuente Garcia" userId="ecfffb66-3e42-431a-9109-f6c423477965" providerId="ADAL" clId="{DE4589B5-C0C5-4E7B-8446-0680773B779A}" dt="2021-12-23T17:40:11.894" v="14" actId="14100"/>
          <ac:cxnSpMkLst>
            <pc:docMk/>
            <pc:sldMk cId="3106256703" sldId="259"/>
            <ac:cxnSpMk id="47" creationId="{F1E36BDC-3303-4207-81F0-34DC6B114AF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2671-C91A-4049-A5DE-B5B3F8F1CA4A}" type="datetimeFigureOut">
              <a:rPr lang="es-ES" smtClean="0"/>
              <a:t>25/01/2022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06DC-98AF-408D-8A2E-273EBFE8CD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39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2671-C91A-4049-A5DE-B5B3F8F1CA4A}" type="datetimeFigureOut">
              <a:rPr lang="es-ES" smtClean="0"/>
              <a:t>25/01/2022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06DC-98AF-408D-8A2E-273EBFE8CD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972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2671-C91A-4049-A5DE-B5B3F8F1CA4A}" type="datetimeFigureOut">
              <a:rPr lang="es-ES" smtClean="0"/>
              <a:t>25/01/2022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06DC-98AF-408D-8A2E-273EBFE8CD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873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2671-C91A-4049-A5DE-B5B3F8F1CA4A}" type="datetimeFigureOut">
              <a:rPr lang="es-ES" smtClean="0"/>
              <a:t>25/01/2022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06DC-98AF-408D-8A2E-273EBFE8CD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709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2671-C91A-4049-A5DE-B5B3F8F1CA4A}" type="datetimeFigureOut">
              <a:rPr lang="es-ES" smtClean="0"/>
              <a:t>25/01/2022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06DC-98AF-408D-8A2E-273EBFE8CD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913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2671-C91A-4049-A5DE-B5B3F8F1CA4A}" type="datetimeFigureOut">
              <a:rPr lang="es-ES" smtClean="0"/>
              <a:t>25/01/2022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06DC-98AF-408D-8A2E-273EBFE8CD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2989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2671-C91A-4049-A5DE-B5B3F8F1CA4A}" type="datetimeFigureOut">
              <a:rPr lang="es-ES" smtClean="0"/>
              <a:t>25/01/2022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06DC-98AF-408D-8A2E-273EBFE8CD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225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2671-C91A-4049-A5DE-B5B3F8F1CA4A}" type="datetimeFigureOut">
              <a:rPr lang="es-ES" smtClean="0"/>
              <a:t>25/01/2022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06DC-98AF-408D-8A2E-273EBFE8CD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968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2671-C91A-4049-A5DE-B5B3F8F1CA4A}" type="datetimeFigureOut">
              <a:rPr lang="es-ES" smtClean="0"/>
              <a:t>25/01/2022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06DC-98AF-408D-8A2E-273EBFE8CD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719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2671-C91A-4049-A5DE-B5B3F8F1CA4A}" type="datetimeFigureOut">
              <a:rPr lang="es-ES" smtClean="0"/>
              <a:t>25/01/2022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06DC-98AF-408D-8A2E-273EBFE8CD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686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2671-C91A-4049-A5DE-B5B3F8F1CA4A}" type="datetimeFigureOut">
              <a:rPr lang="es-ES" smtClean="0"/>
              <a:t>25/01/2022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06DC-98AF-408D-8A2E-273EBFE8CD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066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22671-C91A-4049-A5DE-B5B3F8F1CA4A}" type="datetimeFigureOut">
              <a:rPr lang="es-ES" smtClean="0"/>
              <a:t>25/01/2022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906DC-98AF-408D-8A2E-273EBFE8CD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163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uadroTexto 32">
            <a:extLst>
              <a:ext uri="{FF2B5EF4-FFF2-40B4-BE49-F238E27FC236}">
                <a16:creationId xmlns="" xmlns:a16="http://schemas.microsoft.com/office/drawing/2014/main" id="{D01DD602-1B09-4EA5-8094-773F91E96CCE}"/>
              </a:ext>
            </a:extLst>
          </p:cNvPr>
          <p:cNvSpPr txBox="1"/>
          <p:nvPr/>
        </p:nvSpPr>
        <p:spPr>
          <a:xfrm>
            <a:off x="109765" y="6507103"/>
            <a:ext cx="5839097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1200" kern="0" dirty="0">
                <a:solidFill>
                  <a:srgbClr val="6E2585"/>
                </a:solidFill>
                <a:effectLst/>
                <a:latin typeface="Avenir Next LT Pro Demi"/>
                <a:ea typeface="Times New Roman" panose="02020603050405020304" pitchFamily="18" charset="0"/>
                <a:cs typeface="Aharoni"/>
              </a:rPr>
              <a:t>Guía práctica para la generación de datos enlazados</a:t>
            </a:r>
            <a:endParaRPr lang="es-ES" sz="1400" dirty="0">
              <a:latin typeface="Agenda Regular" panose="02000603040000020004" pitchFamily="50" charset="0"/>
              <a:cs typeface="Aharoni" panose="02010803020104030203" pitchFamily="2" charset="-79"/>
            </a:endParaRPr>
          </a:p>
        </p:txBody>
      </p:sp>
      <p:pic>
        <p:nvPicPr>
          <p:cNvPr id="35" name="Imagen 34" descr="datos.gob.es reutiliza la información pública">
            <a:extLst>
              <a:ext uri="{FF2B5EF4-FFF2-40B4-BE49-F238E27FC236}">
                <a16:creationId xmlns="" xmlns:a16="http://schemas.microsoft.com/office/drawing/2014/main" id="{C580C33A-29B9-448F-846B-C2E850DAE5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05" y="100315"/>
            <a:ext cx="1453191" cy="439211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="" xmlns:a16="http://schemas.microsoft.com/office/drawing/2014/main" id="{A7A7D4D2-3176-4514-9020-924B8190D5EB}"/>
              </a:ext>
            </a:extLst>
          </p:cNvPr>
          <p:cNvSpPr/>
          <p:nvPr/>
        </p:nvSpPr>
        <p:spPr>
          <a:xfrm>
            <a:off x="66892" y="575332"/>
            <a:ext cx="1795742" cy="946127"/>
          </a:xfrm>
          <a:prstGeom prst="rect">
            <a:avLst/>
          </a:prstGeom>
          <a:solidFill>
            <a:srgbClr val="FE51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400" dirty="0">
                <a:solidFill>
                  <a:schemeClr val="bg1"/>
                </a:solidFill>
                <a:latin typeface="Neutra Text" panose="02000000000000000000" pitchFamily="50" charset="0"/>
              </a:rPr>
              <a:t>Datos enlazados</a:t>
            </a:r>
            <a:endParaRPr lang="es-ES" sz="1000" dirty="0">
              <a:solidFill>
                <a:schemeClr val="bg1"/>
              </a:solidFill>
              <a:latin typeface="Neutra Text" panose="02000000000000000000" pitchFamily="50" charset="0"/>
            </a:endParaRP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="" xmlns:a16="http://schemas.microsoft.com/office/drawing/2014/main" id="{75915395-D01C-4423-8E1E-50F31C532A0E}"/>
              </a:ext>
            </a:extLst>
          </p:cNvPr>
          <p:cNvSpPr/>
          <p:nvPr/>
        </p:nvSpPr>
        <p:spPr>
          <a:xfrm>
            <a:off x="1906165" y="184480"/>
            <a:ext cx="4335026" cy="1310808"/>
          </a:xfrm>
          <a:prstGeom prst="roundRect">
            <a:avLst>
              <a:gd name="adj" fmla="val 636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Los pasos que se detallan a continuación permiten </a:t>
            </a:r>
            <a:r>
              <a:rPr lang="es-ES" sz="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transformar datos tabulares en formato CSV a RDF usando vocabularios comunes</a:t>
            </a:r>
            <a:r>
              <a:rPr lang="es-E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Con ello se logra que aquellos conjuntos de datos abiertos sobre el mismo dominio que sean publicados por organizaciones distintas, </a:t>
            </a:r>
            <a:r>
              <a:rPr lang="es-ES" sz="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utilicen esquemas similares para representar los datos en la Web</a:t>
            </a:r>
            <a:r>
              <a:rPr lang="es-E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facilitando de esta forma su reutilización y explotación a mayor escala por parte de los </a:t>
            </a:r>
            <a:r>
              <a:rPr lang="es-E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reutilizadores</a:t>
            </a:r>
            <a:r>
              <a:rPr lang="es-E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s-ES" sz="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La metodología que se describe utiliza </a:t>
            </a:r>
            <a:r>
              <a:rPr lang="es-ES" sz="800" b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vocabularios controlados</a:t>
            </a:r>
            <a:r>
              <a:rPr lang="es-ES" sz="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se apoya en </a:t>
            </a:r>
            <a:r>
              <a:rPr lang="es-ES" sz="800" b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herramientas como </a:t>
            </a:r>
            <a:r>
              <a:rPr lang="es-ES" sz="800" b="1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OpenRefine</a:t>
            </a:r>
            <a:r>
              <a:rPr lang="es-ES" sz="800" b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para la limpieza, preparación y enlazado de datos del CSV de partida, RML para la implementación de reglas de transformación y </a:t>
            </a:r>
            <a:r>
              <a:rPr lang="es-ES" sz="800" b="1" dirty="0" err="1">
                <a:solidFill>
                  <a:schemeClr val="tx1"/>
                </a:solidFill>
              </a:rPr>
              <a:t>Morph</a:t>
            </a:r>
            <a:r>
              <a:rPr lang="es-ES" sz="800" b="1" dirty="0">
                <a:solidFill>
                  <a:schemeClr val="tx1"/>
                </a:solidFill>
              </a:rPr>
              <a:t>-KGC para la generación del RDF</a:t>
            </a:r>
            <a:r>
              <a:rPr lang="es-ES" sz="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="" xmlns:a16="http://schemas.microsoft.com/office/drawing/2014/main" id="{A5AD6FC8-FECF-4B37-A336-F51D3F62B237}"/>
              </a:ext>
            </a:extLst>
          </p:cNvPr>
          <p:cNvSpPr/>
          <p:nvPr/>
        </p:nvSpPr>
        <p:spPr>
          <a:xfrm>
            <a:off x="119561" y="1603030"/>
            <a:ext cx="6111834" cy="1059767"/>
          </a:xfrm>
          <a:prstGeom prst="roundRect">
            <a:avLst>
              <a:gd name="adj" fmla="val 636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8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Paso 1: Seleccionar un vocabulario</a:t>
            </a:r>
            <a:r>
              <a:rPr lang="es-ES" sz="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(esquema de datos) estándar que represente de forma consensuada el dominio de los datos de entrada.</a:t>
            </a:r>
          </a:p>
          <a:p>
            <a:endParaRPr lang="es-ES" sz="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es-ES" sz="800" b="1" dirty="0">
                <a:solidFill>
                  <a:schemeClr val="tx1"/>
                </a:solidFill>
                <a:cs typeface="Times New Roman" panose="02020603050405020304" pitchFamily="18" charset="0"/>
              </a:rPr>
              <a:t>Tareas: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cs typeface="Times New Roman" panose="02020603050405020304" pitchFamily="18" charset="0"/>
              </a:rPr>
              <a:t>Identificar un vocabulario </a:t>
            </a:r>
            <a:r>
              <a:rPr lang="es-ES" sz="800" b="1" dirty="0">
                <a:solidFill>
                  <a:schemeClr val="tx1"/>
                </a:solidFill>
                <a:cs typeface="Times New Roman" panose="02020603050405020304" pitchFamily="18" charset="0"/>
              </a:rPr>
              <a:t>compatible con el dominio </a:t>
            </a:r>
            <a:r>
              <a:rPr lang="es-ES" sz="800" dirty="0">
                <a:solidFill>
                  <a:schemeClr val="tx1"/>
                </a:solidFill>
                <a:cs typeface="Times New Roman" panose="02020603050405020304" pitchFamily="18" charset="0"/>
              </a:rPr>
              <a:t>de los datos de entrada.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cs typeface="Times New Roman" panose="02020603050405020304" pitchFamily="18" charset="0"/>
              </a:rPr>
              <a:t>Analizar y comprender el vocabulario, las </a:t>
            </a:r>
            <a:r>
              <a:rPr lang="es-ES" sz="800" b="1" dirty="0">
                <a:solidFill>
                  <a:schemeClr val="tx1"/>
                </a:solidFill>
                <a:cs typeface="Times New Roman" panose="02020603050405020304" pitchFamily="18" charset="0"/>
              </a:rPr>
              <a:t>relaciones de las clases y sus propiedades</a:t>
            </a:r>
            <a:r>
              <a:rPr lang="es-ES" sz="800" dirty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cs typeface="Times New Roman" panose="02020603050405020304" pitchFamily="18" charset="0"/>
              </a:rPr>
              <a:t>Examinar en profundidad los posibles </a:t>
            </a:r>
            <a:r>
              <a:rPr lang="es-ES" sz="800" b="1" dirty="0">
                <a:solidFill>
                  <a:schemeClr val="tx1"/>
                </a:solidFill>
                <a:cs typeface="Times New Roman" panose="02020603050405020304" pitchFamily="18" charset="0"/>
              </a:rPr>
              <a:t>ejemplos de las tripletas RDF </a:t>
            </a:r>
            <a:r>
              <a:rPr lang="es-ES" sz="800" dirty="0">
                <a:solidFill>
                  <a:schemeClr val="tx1"/>
                </a:solidFill>
                <a:cs typeface="Times New Roman" panose="02020603050405020304" pitchFamily="18" charset="0"/>
              </a:rPr>
              <a:t>que se deben generar.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cs typeface="Times New Roman" panose="02020603050405020304" pitchFamily="18" charset="0"/>
              </a:rPr>
              <a:t>Asegurar que el vocabulario representa la información del domino de los datos de entrada.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="" xmlns:a16="http://schemas.microsoft.com/office/drawing/2014/main" id="{A880FC99-F499-4F4C-AEED-9F9010F84D0D}"/>
              </a:ext>
            </a:extLst>
          </p:cNvPr>
          <p:cNvSpPr/>
          <p:nvPr/>
        </p:nvSpPr>
        <p:spPr>
          <a:xfrm>
            <a:off x="129357" y="2739169"/>
            <a:ext cx="6111834" cy="1234436"/>
          </a:xfrm>
          <a:prstGeom prst="roundRect">
            <a:avLst>
              <a:gd name="adj" fmla="val 908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8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Paso 2: Limpiar y preparar </a:t>
            </a:r>
            <a:r>
              <a:rPr lang="es-ES" sz="800" b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los </a:t>
            </a:r>
            <a:r>
              <a:rPr lang="es-ES" sz="8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datos </a:t>
            </a:r>
            <a:r>
              <a:rPr lang="es-ES" sz="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 entrada </a:t>
            </a:r>
            <a:r>
              <a:rPr lang="es-ES" sz="8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 </a:t>
            </a:r>
            <a:r>
              <a:rPr lang="es-ES" sz="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CSV, ajustando a los requisitos del formato que define el vocabulario,</a:t>
            </a:r>
            <a:r>
              <a:rPr lang="es-ES" sz="8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utilizando </a:t>
            </a:r>
            <a:r>
              <a:rPr lang="es-ES" sz="8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OpenRefine</a:t>
            </a:r>
            <a:r>
              <a:rPr lang="es-ES" sz="800" b="1" dirty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</a:p>
          <a:p>
            <a:endParaRPr lang="es-ES" sz="800" dirty="0">
              <a:solidFill>
                <a:schemeClr val="tx1"/>
              </a:solidFill>
            </a:endParaRPr>
          </a:p>
          <a:p>
            <a:r>
              <a:rPr lang="es-ES" sz="800" b="1" dirty="0">
                <a:solidFill>
                  <a:schemeClr val="tx1"/>
                </a:solidFill>
              </a:rPr>
              <a:t>Tareas: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b="1" dirty="0">
                <a:solidFill>
                  <a:schemeClr val="tx1"/>
                </a:solidFill>
              </a:rPr>
              <a:t>Transformar los valores de las columnas </a:t>
            </a:r>
            <a:r>
              <a:rPr lang="es-ES" sz="800" dirty="0">
                <a:solidFill>
                  <a:schemeClr val="tx1"/>
                </a:solidFill>
              </a:rPr>
              <a:t>de acuerdo a buenas prácticas de publicación de archivos CSV utilizando las </a:t>
            </a:r>
            <a:r>
              <a:rPr lang="es-ES" sz="800" b="1" dirty="0">
                <a:solidFill>
                  <a:schemeClr val="tx1"/>
                </a:solidFill>
              </a:rPr>
              <a:t>funciones “</a:t>
            </a:r>
            <a:r>
              <a:rPr lang="es-ES" sz="800" b="1" i="1" dirty="0">
                <a:solidFill>
                  <a:schemeClr val="tx1"/>
                </a:solidFill>
              </a:rPr>
              <a:t>GREL</a:t>
            </a:r>
            <a:r>
              <a:rPr lang="es-ES" sz="800" b="1" dirty="0">
                <a:solidFill>
                  <a:schemeClr val="tx1"/>
                </a:solidFill>
              </a:rPr>
              <a:t>” </a:t>
            </a:r>
            <a:r>
              <a:rPr lang="es-ES" sz="800" dirty="0">
                <a:solidFill>
                  <a:schemeClr val="tx1"/>
                </a:solidFill>
              </a:rPr>
              <a:t>disponibles en la herramienta.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Preparación de los datos de entrada para la generación de </a:t>
            </a:r>
            <a:r>
              <a:rPr lang="es-ES" sz="800" b="1" dirty="0">
                <a:solidFill>
                  <a:schemeClr val="tx1"/>
                </a:solidFill>
              </a:rPr>
              <a:t>listas controladas (SKOS)</a:t>
            </a:r>
            <a:r>
              <a:rPr lang="es-ES" sz="8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b="1" dirty="0">
                <a:solidFill>
                  <a:schemeClr val="tx1"/>
                </a:solidFill>
              </a:rPr>
              <a:t>Enlazar las columnas del CSV con entidades </a:t>
            </a:r>
            <a:r>
              <a:rPr lang="es-ES" sz="800" dirty="0">
                <a:solidFill>
                  <a:schemeClr val="tx1"/>
                </a:solidFill>
              </a:rPr>
              <a:t>definidas en bases de conocimiento como </a:t>
            </a:r>
            <a:r>
              <a:rPr lang="es-ES" sz="800" dirty="0" err="1">
                <a:solidFill>
                  <a:schemeClr val="tx1"/>
                </a:solidFill>
              </a:rPr>
              <a:t>Wikidata</a:t>
            </a:r>
            <a:r>
              <a:rPr lang="es-ES" sz="800" dirty="0">
                <a:solidFill>
                  <a:schemeClr val="tx1"/>
                </a:solidFill>
              </a:rPr>
              <a:t> para </a:t>
            </a:r>
            <a:r>
              <a:rPr lang="es-ES" sz="800" b="1" dirty="0">
                <a:solidFill>
                  <a:schemeClr val="tx1"/>
                </a:solidFill>
              </a:rPr>
              <a:t>enriquecer los datos</a:t>
            </a:r>
            <a:r>
              <a:rPr lang="es-ES" sz="8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Descargar el CSV modificado.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="" xmlns:a16="http://schemas.microsoft.com/office/drawing/2014/main" id="{605FCA89-24E6-4F8F-8EA0-AAE185EA5D73}"/>
              </a:ext>
            </a:extLst>
          </p:cNvPr>
          <p:cNvSpPr/>
          <p:nvPr/>
        </p:nvSpPr>
        <p:spPr>
          <a:xfrm>
            <a:off x="109765" y="4081347"/>
            <a:ext cx="6111834" cy="1109757"/>
          </a:xfrm>
          <a:prstGeom prst="roundRect">
            <a:avLst>
              <a:gd name="adj" fmla="val 999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800" b="1" dirty="0">
                <a:solidFill>
                  <a:schemeClr val="tx1"/>
                </a:solidFill>
              </a:rPr>
              <a:t>Paso 3: Construir un documento de reglas de transformación </a:t>
            </a:r>
            <a:r>
              <a:rPr lang="es-ES" sz="800" dirty="0">
                <a:solidFill>
                  <a:schemeClr val="tx1"/>
                </a:solidFill>
              </a:rPr>
              <a:t>que siga unas normas ya preestablecidas dónde se relacionen las clases y propiedades definidas en el vocabulario escogido con cada una de las columnas del fichero CSV de entrada. </a:t>
            </a:r>
          </a:p>
          <a:p>
            <a:endParaRPr lang="es-ES" sz="800" dirty="0">
              <a:solidFill>
                <a:schemeClr val="tx1"/>
              </a:solidFill>
            </a:endParaRPr>
          </a:p>
          <a:p>
            <a:r>
              <a:rPr lang="es-ES" sz="800" b="1" dirty="0">
                <a:solidFill>
                  <a:schemeClr val="tx1"/>
                </a:solidFill>
              </a:rPr>
              <a:t>Tareas: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Conocer la </a:t>
            </a:r>
            <a:r>
              <a:rPr lang="es-ES" sz="800" b="1" dirty="0">
                <a:solidFill>
                  <a:schemeClr val="tx1"/>
                </a:solidFill>
              </a:rPr>
              <a:t>sintaxis de YAML</a:t>
            </a:r>
            <a:r>
              <a:rPr lang="es-ES" sz="8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Entender y comprender la </a:t>
            </a:r>
            <a:r>
              <a:rPr lang="es-ES" sz="800" b="1" dirty="0">
                <a:solidFill>
                  <a:schemeClr val="tx1"/>
                </a:solidFill>
              </a:rPr>
              <a:t>semántica de cada campo del CSV así como de las clases y propiedades del vocabulario</a:t>
            </a:r>
            <a:r>
              <a:rPr lang="es-ES" sz="8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Describir las </a:t>
            </a:r>
            <a:r>
              <a:rPr lang="es-ES" sz="800" b="1" dirty="0">
                <a:solidFill>
                  <a:schemeClr val="tx1"/>
                </a:solidFill>
              </a:rPr>
              <a:t>reglas de transformación utilizando YARRRML</a:t>
            </a:r>
            <a:r>
              <a:rPr lang="es-ES" sz="800" dirty="0">
                <a:solidFill>
                  <a:schemeClr val="tx1"/>
                </a:solidFill>
              </a:rPr>
              <a:t>. Extracto de documento (no completo) con ajustes que se explican en la guía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="" xmlns:a16="http://schemas.microsoft.com/office/drawing/2014/main" id="{EAFF7EA0-1476-4A92-9D61-86CD763B899C}"/>
              </a:ext>
            </a:extLst>
          </p:cNvPr>
          <p:cNvSpPr/>
          <p:nvPr/>
        </p:nvSpPr>
        <p:spPr>
          <a:xfrm>
            <a:off x="109765" y="5272675"/>
            <a:ext cx="6131426" cy="1118993"/>
          </a:xfrm>
          <a:prstGeom prst="roundRect">
            <a:avLst>
              <a:gd name="adj" fmla="val 881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b="1" dirty="0">
                <a:solidFill>
                  <a:schemeClr val="tx1"/>
                </a:solidFill>
              </a:rPr>
              <a:t>Paso 4: Generar el RDF a partir de los datos de entrada aplicando las reglas de transformación creadas</a:t>
            </a:r>
            <a:r>
              <a:rPr lang="es-ES" sz="800" dirty="0">
                <a:solidFill>
                  <a:schemeClr val="tx1"/>
                </a:solidFill>
              </a:rPr>
              <a:t>. </a:t>
            </a:r>
          </a:p>
          <a:p>
            <a:endParaRPr lang="es-ES" sz="800" dirty="0">
              <a:solidFill>
                <a:schemeClr val="tx1"/>
              </a:solidFill>
            </a:endParaRPr>
          </a:p>
          <a:p>
            <a:r>
              <a:rPr lang="es-ES" sz="800" b="1" dirty="0">
                <a:solidFill>
                  <a:schemeClr val="tx1"/>
                </a:solidFill>
              </a:rPr>
              <a:t>Tareas: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b="1" dirty="0">
                <a:solidFill>
                  <a:schemeClr val="tx1"/>
                </a:solidFill>
              </a:rPr>
              <a:t>Validación de las reglas de transformación </a:t>
            </a:r>
            <a:r>
              <a:rPr lang="es-ES" sz="800" dirty="0">
                <a:solidFill>
                  <a:schemeClr val="tx1"/>
                </a:solidFill>
              </a:rPr>
              <a:t>creadas.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b="1" dirty="0">
                <a:solidFill>
                  <a:schemeClr val="tx1"/>
                </a:solidFill>
              </a:rPr>
              <a:t>Generación de RDF </a:t>
            </a:r>
            <a:r>
              <a:rPr lang="es-ES" sz="800" dirty="0">
                <a:solidFill>
                  <a:schemeClr val="tx1"/>
                </a:solidFill>
              </a:rPr>
              <a:t>con </a:t>
            </a:r>
            <a:r>
              <a:rPr lang="es-ES" sz="800" dirty="0" err="1">
                <a:solidFill>
                  <a:schemeClr val="tx1"/>
                </a:solidFill>
              </a:rPr>
              <a:t>Morph</a:t>
            </a:r>
            <a:r>
              <a:rPr lang="es-ES" sz="800" dirty="0">
                <a:solidFill>
                  <a:schemeClr val="tx1"/>
                </a:solidFill>
              </a:rPr>
              <a:t>-KGC.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>
              <a:solidFill>
                <a:schemeClr val="tx1"/>
              </a:solidFill>
            </a:endParaRPr>
          </a:p>
          <a:p>
            <a:r>
              <a:rPr lang="es-ES" sz="800" dirty="0">
                <a:solidFill>
                  <a:schemeClr val="tx1"/>
                </a:solidFill>
              </a:rPr>
              <a:t>Una vez generado el RDF, se puede publicar como </a:t>
            </a:r>
            <a:r>
              <a:rPr lang="es-ES" sz="800" b="1" dirty="0">
                <a:solidFill>
                  <a:schemeClr val="tx1"/>
                </a:solidFill>
              </a:rPr>
              <a:t>distribución del conjunto de datos </a:t>
            </a:r>
            <a:r>
              <a:rPr lang="es-ES" sz="800" dirty="0">
                <a:solidFill>
                  <a:schemeClr val="tx1"/>
                </a:solidFill>
              </a:rPr>
              <a:t>en el portal de datos abiertos. Igualmente, es recomendable hacer </a:t>
            </a:r>
            <a:r>
              <a:rPr lang="es-ES" sz="800" b="1" dirty="0">
                <a:solidFill>
                  <a:schemeClr val="tx1"/>
                </a:solidFill>
              </a:rPr>
              <a:t>disponible el conjunto de reglas en YARRRML o RML </a:t>
            </a:r>
            <a:r>
              <a:rPr lang="es-ES" sz="800" dirty="0">
                <a:solidFill>
                  <a:schemeClr val="tx1"/>
                </a:solidFill>
              </a:rPr>
              <a:t>usadas para generar el RDF.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="" xmlns:a16="http://schemas.microsoft.com/office/drawing/2014/main" id="{506F5F5F-E3CD-4588-866E-10A053F4EEB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9518208" y="0"/>
            <a:ext cx="2726309" cy="1583138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6312266" y="171953"/>
            <a:ext cx="5751877" cy="6310711"/>
            <a:chOff x="6312266" y="209531"/>
            <a:chExt cx="5751877" cy="6310711"/>
          </a:xfrm>
        </p:grpSpPr>
        <p:sp>
          <p:nvSpPr>
            <p:cNvPr id="24" name="Rectángulo redondeado 23">
              <a:extLst>
                <a:ext uri="{FF2B5EF4-FFF2-40B4-BE49-F238E27FC236}">
                  <a16:creationId xmlns="" xmlns:a16="http://schemas.microsoft.com/office/drawing/2014/main" id="{C77264B3-A49E-46CD-A0E4-C151CEB58F67}"/>
                </a:ext>
              </a:extLst>
            </p:cNvPr>
            <p:cNvSpPr/>
            <p:nvPr/>
          </p:nvSpPr>
          <p:spPr>
            <a:xfrm>
              <a:off x="6312266" y="209531"/>
              <a:ext cx="5751877" cy="6310711"/>
            </a:xfrm>
            <a:prstGeom prst="roundRect">
              <a:avLst>
                <a:gd name="adj" fmla="val 1749"/>
              </a:avLst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  <a:alpha val="85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prefixes:</a:t>
              </a:r>
            </a:p>
            <a:p>
              <a:r>
                <a:rPr lang="en-U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  </a:t>
              </a:r>
              <a:r>
                <a:rPr lang="en-U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rr</a:t>
              </a:r>
              <a:r>
                <a:rPr lang="en-U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: http://www.w3.org/ns/r2rml#</a:t>
              </a:r>
              <a:endParaRPr lang="es-ES" sz="7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en-U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  </a:t>
              </a:r>
              <a:r>
                <a:rPr lang="en-U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foaf</a:t>
              </a:r>
              <a:r>
                <a:rPr lang="en-U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: http://xmlns.com/foaf/0.1/</a:t>
              </a:r>
              <a:endParaRPr lang="es-ES" sz="7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en-U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  </a:t>
              </a:r>
              <a:r>
                <a:rPr lang="en-U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xsd</a:t>
              </a:r>
              <a:r>
                <a:rPr lang="en-U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: http://www.w3.org/2001/XMLSchema#</a:t>
              </a:r>
              <a:endParaRPr lang="es-ES" sz="7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en-U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  </a:t>
              </a:r>
              <a:r>
                <a:rPr lang="en-U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rdfs</a:t>
              </a:r>
              <a:r>
                <a:rPr lang="en-U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: http://www.w3.org/2000/01/rdf-schema#</a:t>
              </a:r>
              <a:endParaRPr lang="es-ES" sz="7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en-U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  rev: http://purl.org/stuff/rev#</a:t>
              </a:r>
              <a:endParaRPr lang="es-ES" sz="7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en-U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  schema: http://schema.org/</a:t>
              </a:r>
              <a:endParaRPr lang="es-ES" sz="7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en-U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  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escom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: http://vocab.ciudadesabiertas.es/def/comercio/tejido-comercial</a:t>
              </a:r>
            </a:p>
            <a:p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  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escom-skos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: http://vocab.linkeddata.es/datosabiertos/kos/comercio</a:t>
              </a:r>
            </a:p>
            <a:p>
              <a:r>
                <a:rPr lang="en-U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…</a:t>
              </a:r>
            </a:p>
            <a:p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mappings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:</a:t>
              </a:r>
              <a:endParaRPr lang="es-ES" sz="7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terraza:</a:t>
              </a:r>
              <a:endParaRPr lang="es-ES" sz="7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sources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:</a:t>
              </a:r>
              <a:endParaRPr lang="es-ES" sz="7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  - [/data/</a:t>
              </a:r>
              <a:r>
                <a:rPr lang="en-US" sz="7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OPEN_DATA_Terrazas202107.csv</a:t>
              </a:r>
              <a:r>
                <a:rPr lang="es-ES" sz="7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~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csv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]</a:t>
              </a:r>
              <a:endParaRPr lang="es-ES" sz="7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s: http://datos.madrid.es/recurso/terraza/$(id_terraza)</a:t>
              </a:r>
              <a:endParaRPr lang="es-ES" sz="7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po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:</a:t>
              </a:r>
              <a:endParaRPr lang="es-ES" sz="7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  - [a,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escom:Terraza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]</a:t>
              </a:r>
              <a:endParaRPr lang="es-ES" sz="7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  - [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escom:superficie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,$(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Superficie_ES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) ,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xsd:float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]</a:t>
              </a:r>
              <a:endParaRPr lang="es-ES" sz="7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  - [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escom:numeroMesasAutorizadas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,$(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mesas_es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),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xsd:integer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]</a:t>
              </a:r>
              <a:endParaRPr lang="es-ES" sz="7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  - [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escom:numeroSillasAutorizadas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,$(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sillas_es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),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xsd:integer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]</a:t>
              </a:r>
              <a:endParaRPr lang="es-ES" sz="7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  - [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schema:openingHours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, Estacional Lun-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Juev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$(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hora_ini_LJ_es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) - $(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hora_fin_LJ_es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)]</a:t>
              </a:r>
              <a:endParaRPr lang="es-ES" sz="7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  - [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schema:openingHours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, Estacional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Vier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-Dom $(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hora_ini_VS_es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) - $(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hora_fin_VS_es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)]</a:t>
              </a:r>
              <a:endParaRPr lang="es-ES" sz="7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  - [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schema:openingHours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, Anual Lun-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Juev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$(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hora_ini_LJ_ra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) - $(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hora_fin_LJ_ra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)]</a:t>
              </a:r>
              <a:endParaRPr lang="es-ES" sz="7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  - [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schema:openingHours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, Anual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Vier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-Dom $(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hora_ini_VS_ra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) - $(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hora_fin_VS_ra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)] </a:t>
              </a:r>
              <a:endParaRPr lang="es-ES" sz="7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  - [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escom:periodoFuncionamiento,escom-skos:periodo-funcionamiento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/$(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id_periodo_terraza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)~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iri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]</a:t>
              </a:r>
              <a:endParaRPr lang="es-ES" sz="7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  - p: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escom:perteneceA</a:t>
              </a:r>
              <a:endParaRPr lang="es-ES" sz="7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    o:</a:t>
              </a:r>
              <a:endParaRPr lang="es-ES" sz="7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      -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mapping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: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localcomercial</a:t>
              </a:r>
              <a:endParaRPr lang="es-ES" sz="7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  - p: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schema:address</a:t>
              </a:r>
              <a:endParaRPr lang="es-ES" sz="7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    o:</a:t>
              </a:r>
              <a:endParaRPr lang="es-ES" sz="7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      -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mapping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: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direccionpostal</a:t>
              </a:r>
              <a:endParaRPr lang="es-ES" sz="7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 </a:t>
              </a:r>
              <a:endParaRPr lang="es-ES" sz="7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localcomercial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:</a:t>
              </a:r>
              <a:endParaRPr lang="es-ES" sz="7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sources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:</a:t>
              </a:r>
              <a:endParaRPr lang="es-ES" sz="7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  - [/data/</a:t>
              </a:r>
              <a:r>
                <a:rPr lang="en-US" sz="7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OPEN_DATA_Terrazas202107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.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csv~csv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]</a:t>
              </a:r>
              <a:endParaRPr lang="es-ES" sz="7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s: http://datos.madrid.es/recurso/localcomercial/$(id_local)</a:t>
              </a:r>
              <a:endParaRPr lang="es-ES" sz="7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po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:</a:t>
              </a:r>
              <a:endParaRPr lang="es-ES" sz="7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  - [a,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escom:LocalComercial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]</a:t>
              </a:r>
              <a:endParaRPr lang="es-ES" sz="7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  - p: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geosparql:hasGeometry</a:t>
              </a:r>
              <a:endParaRPr lang="es-ES" sz="7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    o:</a:t>
              </a:r>
              <a:endParaRPr lang="es-ES" sz="7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     -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mapping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: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point</a:t>
              </a:r>
              <a:endParaRPr lang="es-ES" sz="7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 </a:t>
              </a:r>
            </a:p>
            <a:p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point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:</a:t>
              </a:r>
              <a:endParaRPr lang="es-ES" sz="7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sources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:</a:t>
              </a:r>
              <a:endParaRPr lang="es-ES" sz="7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  - [/data/</a:t>
              </a:r>
              <a:r>
                <a:rPr lang="en-US" sz="7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OPEN_DATA_Terrazas202107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.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csv~csv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]</a:t>
              </a:r>
              <a:endParaRPr lang="es-ES" sz="7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s: http://datos.madrid.es/recurso/localcomercial/$(id_local)/geometry</a:t>
              </a:r>
              <a:endParaRPr lang="es-ES" sz="7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po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:</a:t>
              </a:r>
              <a:endParaRPr lang="es-ES" sz="7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  - [a,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sf:Point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]</a:t>
              </a:r>
              <a:endParaRPr lang="es-ES" sz="7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  - [geo_core:xETRS89, $(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coordenada_x_local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),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xsd:float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]</a:t>
              </a:r>
              <a:endParaRPr lang="es-ES" sz="7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  - [geo_core:yETRS89, $(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coordenada_y_local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),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xsd:float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]</a:t>
              </a:r>
              <a:endParaRPr lang="es-ES" sz="7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pPr algn="r"/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 </a:t>
              </a:r>
              <a:endParaRPr lang="es-ES" sz="7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direccionpostal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:</a:t>
              </a:r>
              <a:endParaRPr lang="es-ES" sz="7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sources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:</a:t>
              </a:r>
              <a:endParaRPr lang="es-ES" sz="7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  - [/data/</a:t>
              </a:r>
              <a:r>
                <a:rPr lang="en-US" sz="7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OPEN_DATA_Terrazas202107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.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csv~csv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]</a:t>
              </a:r>
              <a:endParaRPr lang="es-ES" sz="7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s: http://datos.madrid.es/recurso/direccionpostal/$(id_vial_edificio)-$(num_edificio)-$(Cod_Postal)</a:t>
              </a:r>
              <a:endParaRPr lang="es-ES" sz="7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po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:</a:t>
              </a:r>
              <a:endParaRPr lang="es-ES" sz="7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  - [a,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esdir:DireccionPostal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]</a:t>
              </a:r>
              <a:endParaRPr lang="es-ES" sz="7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="" xmlns:a16="http://schemas.microsoft.com/office/drawing/2014/main" id="{D0696F5C-909D-49D5-BEEE-AB142F7C336E}"/>
                </a:ext>
              </a:extLst>
            </p:cNvPr>
            <p:cNvSpPr txBox="1"/>
            <p:nvPr/>
          </p:nvSpPr>
          <p:spPr>
            <a:xfrm>
              <a:off x="11203319" y="917590"/>
              <a:ext cx="580981" cy="246221"/>
            </a:xfrm>
            <a:prstGeom prst="rect">
              <a:avLst/>
            </a:prstGeom>
            <a:solidFill>
              <a:srgbClr val="FFF9F7"/>
            </a:solidFill>
            <a:ln w="127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ES" sz="1000" dirty="0">
                  <a:solidFill>
                    <a:srgbClr val="FF0000"/>
                  </a:solidFill>
                </a:rPr>
                <a:t>prefijos</a:t>
              </a:r>
            </a:p>
          </p:txBody>
        </p:sp>
        <p:grpSp>
          <p:nvGrpSpPr>
            <p:cNvPr id="38" name="Grupo 37">
              <a:extLst>
                <a:ext uri="{FF2B5EF4-FFF2-40B4-BE49-F238E27FC236}">
                  <a16:creationId xmlns="" xmlns:a16="http://schemas.microsoft.com/office/drawing/2014/main" id="{7D2F3DB5-78D4-4F88-8166-485E255064F0}"/>
                </a:ext>
              </a:extLst>
            </p:cNvPr>
            <p:cNvGrpSpPr/>
            <p:nvPr/>
          </p:nvGrpSpPr>
          <p:grpSpPr>
            <a:xfrm>
              <a:off x="6992590" y="1371366"/>
              <a:ext cx="1590367" cy="230832"/>
              <a:chOff x="7182193" y="1522245"/>
              <a:chExt cx="1576181" cy="237749"/>
            </a:xfrm>
            <a:solidFill>
              <a:srgbClr val="FFF9F7"/>
            </a:solidFill>
          </p:grpSpPr>
          <p:sp>
            <p:nvSpPr>
              <p:cNvPr id="37" name="CuadroTexto 36">
                <a:extLst>
                  <a:ext uri="{FF2B5EF4-FFF2-40B4-BE49-F238E27FC236}">
                    <a16:creationId xmlns="" xmlns:a16="http://schemas.microsoft.com/office/drawing/2014/main" id="{95CD3E4D-63B6-4229-8E68-0D323BC35C52}"/>
                  </a:ext>
                </a:extLst>
              </p:cNvPr>
              <p:cNvSpPr txBox="1"/>
              <p:nvPr/>
            </p:nvSpPr>
            <p:spPr>
              <a:xfrm>
                <a:off x="7435576" y="1522245"/>
                <a:ext cx="1322798" cy="237749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ES" sz="900" dirty="0">
                    <a:solidFill>
                      <a:srgbClr val="FF0000"/>
                    </a:solidFill>
                  </a:rPr>
                  <a:t>Identificador </a:t>
                </a:r>
                <a:r>
                  <a:rPr lang="es-ES" sz="900" dirty="0" err="1">
                    <a:solidFill>
                      <a:srgbClr val="FF0000"/>
                    </a:solidFill>
                  </a:rPr>
                  <a:t>triplesMap</a:t>
                </a:r>
                <a:endParaRPr lang="es-ES" sz="9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1" name="Conector recto de flecha 20">
                <a:extLst>
                  <a:ext uri="{FF2B5EF4-FFF2-40B4-BE49-F238E27FC236}">
                    <a16:creationId xmlns="" xmlns:a16="http://schemas.microsoft.com/office/drawing/2014/main" id="{9820EBEC-2D13-4135-8422-4FB263F77F45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>
                <a:off x="7182193" y="1641121"/>
                <a:ext cx="253383" cy="0"/>
              </a:xfrm>
              <a:prstGeom prst="straightConnector1">
                <a:avLst/>
              </a:prstGeom>
              <a:grpFill/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upo 41">
              <a:extLst>
                <a:ext uri="{FF2B5EF4-FFF2-40B4-BE49-F238E27FC236}">
                  <a16:creationId xmlns="" xmlns:a16="http://schemas.microsoft.com/office/drawing/2014/main" id="{F599F073-2249-472F-A8EB-489726E63A0C}"/>
                </a:ext>
              </a:extLst>
            </p:cNvPr>
            <p:cNvGrpSpPr/>
            <p:nvPr/>
          </p:nvGrpSpPr>
          <p:grpSpPr>
            <a:xfrm>
              <a:off x="9005929" y="1447346"/>
              <a:ext cx="1172612" cy="230832"/>
              <a:chOff x="7149686" y="1496389"/>
              <a:chExt cx="1162152" cy="237749"/>
            </a:xfrm>
            <a:solidFill>
              <a:srgbClr val="FFF9F7"/>
            </a:solidFill>
          </p:grpSpPr>
          <p:sp>
            <p:nvSpPr>
              <p:cNvPr id="43" name="CuadroTexto 42">
                <a:extLst>
                  <a:ext uri="{FF2B5EF4-FFF2-40B4-BE49-F238E27FC236}">
                    <a16:creationId xmlns="" xmlns:a16="http://schemas.microsoft.com/office/drawing/2014/main" id="{9C0538AD-60D4-4946-B5FF-4EB6496CF8F1}"/>
                  </a:ext>
                </a:extLst>
              </p:cNvPr>
              <p:cNvSpPr txBox="1"/>
              <p:nvPr/>
            </p:nvSpPr>
            <p:spPr>
              <a:xfrm>
                <a:off x="7412233" y="1496389"/>
                <a:ext cx="899605" cy="237749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ES" sz="900" dirty="0">
                    <a:solidFill>
                      <a:srgbClr val="FF0000"/>
                    </a:solidFill>
                  </a:rPr>
                  <a:t>regla de fuente</a:t>
                </a:r>
              </a:p>
            </p:txBody>
          </p:sp>
          <p:cxnSp>
            <p:nvCxnSpPr>
              <p:cNvPr id="44" name="Conector recto de flecha 43">
                <a:extLst>
                  <a:ext uri="{FF2B5EF4-FFF2-40B4-BE49-F238E27FC236}">
                    <a16:creationId xmlns="" xmlns:a16="http://schemas.microsoft.com/office/drawing/2014/main" id="{5EA94A59-89ED-4FEB-B968-0503F461C4E3}"/>
                  </a:ext>
                </a:extLst>
              </p:cNvPr>
              <p:cNvCxnSpPr>
                <a:cxnSpLocks/>
                <a:endCxn id="43" idx="1"/>
              </p:cNvCxnSpPr>
              <p:nvPr/>
            </p:nvCxnSpPr>
            <p:spPr>
              <a:xfrm flipV="1">
                <a:off x="7149686" y="1615266"/>
                <a:ext cx="262550" cy="94334"/>
              </a:xfrm>
              <a:prstGeom prst="straightConnector1">
                <a:avLst/>
              </a:prstGeom>
              <a:grpFill/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upo 44">
              <a:extLst>
                <a:ext uri="{FF2B5EF4-FFF2-40B4-BE49-F238E27FC236}">
                  <a16:creationId xmlns="" xmlns:a16="http://schemas.microsoft.com/office/drawing/2014/main" id="{220CEEA7-575A-46A2-A91A-4B104D3D15B2}"/>
                </a:ext>
              </a:extLst>
            </p:cNvPr>
            <p:cNvGrpSpPr/>
            <p:nvPr/>
          </p:nvGrpSpPr>
          <p:grpSpPr>
            <a:xfrm>
              <a:off x="9658653" y="1674641"/>
              <a:ext cx="2125646" cy="230832"/>
              <a:chOff x="6513740" y="1595837"/>
              <a:chExt cx="2106686" cy="237749"/>
            </a:xfrm>
            <a:solidFill>
              <a:srgbClr val="FFF9F7"/>
            </a:solidFill>
          </p:grpSpPr>
          <p:sp>
            <p:nvSpPr>
              <p:cNvPr id="46" name="CuadroTexto 45">
                <a:extLst>
                  <a:ext uri="{FF2B5EF4-FFF2-40B4-BE49-F238E27FC236}">
                    <a16:creationId xmlns="" xmlns:a16="http://schemas.microsoft.com/office/drawing/2014/main" id="{7D71AAD5-79E7-42BB-BC2F-7EE72B806F09}"/>
                  </a:ext>
                </a:extLst>
              </p:cNvPr>
              <p:cNvSpPr txBox="1"/>
              <p:nvPr/>
            </p:nvSpPr>
            <p:spPr>
              <a:xfrm>
                <a:off x="7719217" y="1595837"/>
                <a:ext cx="901209" cy="237749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ES" sz="900" dirty="0">
                    <a:solidFill>
                      <a:srgbClr val="FF0000"/>
                    </a:solidFill>
                  </a:rPr>
                  <a:t>Regla de sujeto</a:t>
                </a:r>
              </a:p>
            </p:txBody>
          </p:sp>
          <p:cxnSp>
            <p:nvCxnSpPr>
              <p:cNvPr id="47" name="Conector recto de flecha 46">
                <a:extLst>
                  <a:ext uri="{FF2B5EF4-FFF2-40B4-BE49-F238E27FC236}">
                    <a16:creationId xmlns="" xmlns:a16="http://schemas.microsoft.com/office/drawing/2014/main" id="{F1E36BDC-3303-4207-81F0-34DC6B114AFB}"/>
                  </a:ext>
                </a:extLst>
              </p:cNvPr>
              <p:cNvCxnSpPr>
                <a:cxnSpLocks/>
                <a:endCxn id="46" idx="1"/>
              </p:cNvCxnSpPr>
              <p:nvPr/>
            </p:nvCxnSpPr>
            <p:spPr>
              <a:xfrm flipV="1">
                <a:off x="6513740" y="1714712"/>
                <a:ext cx="1205477" cy="3643"/>
              </a:xfrm>
              <a:prstGeom prst="straightConnector1">
                <a:avLst/>
              </a:prstGeom>
              <a:grpFill/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upo 48">
              <a:extLst>
                <a:ext uri="{FF2B5EF4-FFF2-40B4-BE49-F238E27FC236}">
                  <a16:creationId xmlns="" xmlns:a16="http://schemas.microsoft.com/office/drawing/2014/main" id="{FDEFE71A-0C35-4050-ADDC-C7E3036D1A46}"/>
                </a:ext>
              </a:extLst>
            </p:cNvPr>
            <p:cNvGrpSpPr/>
            <p:nvPr/>
          </p:nvGrpSpPr>
          <p:grpSpPr>
            <a:xfrm>
              <a:off x="8262407" y="4126542"/>
              <a:ext cx="2408824" cy="230832"/>
              <a:chOff x="7095280" y="1451240"/>
              <a:chExt cx="2387338" cy="237749"/>
            </a:xfrm>
            <a:solidFill>
              <a:srgbClr val="FFF9F7"/>
            </a:solidFill>
          </p:grpSpPr>
          <p:sp>
            <p:nvSpPr>
              <p:cNvPr id="50" name="CuadroTexto 49">
                <a:extLst>
                  <a:ext uri="{FF2B5EF4-FFF2-40B4-BE49-F238E27FC236}">
                    <a16:creationId xmlns="" xmlns:a16="http://schemas.microsoft.com/office/drawing/2014/main" id="{5D4E69D4-6818-4F85-8722-F1DD55880B94}"/>
                  </a:ext>
                </a:extLst>
              </p:cNvPr>
              <p:cNvSpPr txBox="1"/>
              <p:nvPr/>
            </p:nvSpPr>
            <p:spPr>
              <a:xfrm>
                <a:off x="8661559" y="1451240"/>
                <a:ext cx="821059" cy="237749"/>
              </a:xfrm>
              <a:prstGeom prst="rect">
                <a:avLst/>
              </a:prstGeom>
              <a:grpFill/>
              <a:ln w="12700">
                <a:solidFill>
                  <a:schemeClr val="accent5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ES" sz="900" dirty="0">
                    <a:solidFill>
                      <a:srgbClr val="FF0000"/>
                    </a:solidFill>
                  </a:rPr>
                  <a:t>regla de clase</a:t>
                </a:r>
              </a:p>
            </p:txBody>
          </p:sp>
          <p:cxnSp>
            <p:nvCxnSpPr>
              <p:cNvPr id="51" name="Conector recto de flecha 50">
                <a:extLst>
                  <a:ext uri="{FF2B5EF4-FFF2-40B4-BE49-F238E27FC236}">
                    <a16:creationId xmlns="" xmlns:a16="http://schemas.microsoft.com/office/drawing/2014/main" id="{C051F762-A4CF-45E5-B33D-1D1D2483F037}"/>
                  </a:ext>
                </a:extLst>
              </p:cNvPr>
              <p:cNvCxnSpPr>
                <a:cxnSpLocks/>
                <a:endCxn id="50" idx="1"/>
              </p:cNvCxnSpPr>
              <p:nvPr/>
            </p:nvCxnSpPr>
            <p:spPr>
              <a:xfrm flipV="1">
                <a:off x="7095280" y="1570115"/>
                <a:ext cx="1566278" cy="8215"/>
              </a:xfrm>
              <a:prstGeom prst="straightConnector1">
                <a:avLst/>
              </a:prstGeom>
              <a:grpFill/>
              <a:ln w="127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CuadroTexto 52">
              <a:extLst>
                <a:ext uri="{FF2B5EF4-FFF2-40B4-BE49-F238E27FC236}">
                  <a16:creationId xmlns="" xmlns:a16="http://schemas.microsoft.com/office/drawing/2014/main" id="{649F000F-C01C-4574-BC4D-419BF6C9849A}"/>
                </a:ext>
              </a:extLst>
            </p:cNvPr>
            <p:cNvSpPr txBox="1"/>
            <p:nvPr/>
          </p:nvSpPr>
          <p:spPr>
            <a:xfrm>
              <a:off x="11139804" y="3056250"/>
              <a:ext cx="755663" cy="553998"/>
            </a:xfrm>
            <a:prstGeom prst="rect">
              <a:avLst/>
            </a:prstGeom>
            <a:solidFill>
              <a:srgbClr val="FFF9F7"/>
            </a:solidFill>
            <a:ln w="127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ES" sz="1000" dirty="0">
                  <a:solidFill>
                    <a:srgbClr val="FF0000"/>
                  </a:solidFill>
                </a:rPr>
                <a:t>Reglas de </a:t>
              </a:r>
            </a:p>
            <a:p>
              <a:r>
                <a:rPr lang="es-ES" sz="1000" dirty="0">
                  <a:solidFill>
                    <a:srgbClr val="FF0000"/>
                  </a:solidFill>
                </a:rPr>
                <a:t>propiedad </a:t>
              </a:r>
            </a:p>
            <a:p>
              <a:r>
                <a:rPr lang="es-ES" sz="1000" dirty="0">
                  <a:solidFill>
                    <a:srgbClr val="FF0000"/>
                  </a:solidFill>
                </a:rPr>
                <a:t>de dato</a:t>
              </a:r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="" xmlns:a16="http://schemas.microsoft.com/office/drawing/2014/main" id="{A96AEB90-F7C2-418E-903E-955BE804DF99}"/>
                </a:ext>
              </a:extLst>
            </p:cNvPr>
            <p:cNvSpPr/>
            <p:nvPr/>
          </p:nvSpPr>
          <p:spPr>
            <a:xfrm>
              <a:off x="6597369" y="2061510"/>
              <a:ext cx="5071169" cy="853393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Rectángulo 55">
              <a:extLst>
                <a:ext uri="{FF2B5EF4-FFF2-40B4-BE49-F238E27FC236}">
                  <a16:creationId xmlns="" xmlns:a16="http://schemas.microsoft.com/office/drawing/2014/main" id="{CA607BE2-4E3F-4586-B228-FD826B7541A8}"/>
                </a:ext>
              </a:extLst>
            </p:cNvPr>
            <p:cNvSpPr/>
            <p:nvPr/>
          </p:nvSpPr>
          <p:spPr>
            <a:xfrm>
              <a:off x="6597369" y="2914903"/>
              <a:ext cx="2632122" cy="712821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CuadroTexto 60">
              <a:extLst>
                <a:ext uri="{FF2B5EF4-FFF2-40B4-BE49-F238E27FC236}">
                  <a16:creationId xmlns="" xmlns:a16="http://schemas.microsoft.com/office/drawing/2014/main" id="{2A32D69B-9279-431B-B570-D8E9891FB73C}"/>
                </a:ext>
              </a:extLst>
            </p:cNvPr>
            <p:cNvSpPr txBox="1"/>
            <p:nvPr/>
          </p:nvSpPr>
          <p:spPr>
            <a:xfrm>
              <a:off x="9699088" y="3056250"/>
              <a:ext cx="755663" cy="553998"/>
            </a:xfrm>
            <a:prstGeom prst="rect">
              <a:avLst/>
            </a:prstGeom>
            <a:solidFill>
              <a:srgbClr val="FFF9F7"/>
            </a:solidFill>
            <a:ln w="127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ES" sz="1000" dirty="0">
                  <a:solidFill>
                    <a:srgbClr val="FF0000"/>
                  </a:solidFill>
                </a:rPr>
                <a:t>Reglas de </a:t>
              </a:r>
            </a:p>
            <a:p>
              <a:r>
                <a:rPr lang="es-ES" sz="1000" dirty="0">
                  <a:solidFill>
                    <a:srgbClr val="FF0000"/>
                  </a:solidFill>
                </a:rPr>
                <a:t>propiedad </a:t>
              </a:r>
            </a:p>
            <a:p>
              <a:r>
                <a:rPr lang="es-ES" sz="1000" dirty="0">
                  <a:solidFill>
                    <a:srgbClr val="FF0000"/>
                  </a:solidFill>
                </a:rPr>
                <a:t>de objeto</a:t>
              </a:r>
            </a:p>
          </p:txBody>
        </p:sp>
        <p:cxnSp>
          <p:nvCxnSpPr>
            <p:cNvPr id="19" name="Conector: angular 18">
              <a:extLst>
                <a:ext uri="{FF2B5EF4-FFF2-40B4-BE49-F238E27FC236}">
                  <a16:creationId xmlns="" xmlns:a16="http://schemas.microsoft.com/office/drawing/2014/main" id="{D8B36E1E-B4CE-42FD-8CBD-8BEAC49E0BF6}"/>
                </a:ext>
              </a:extLst>
            </p:cNvPr>
            <p:cNvCxnSpPr>
              <a:endCxn id="53" idx="1"/>
            </p:cNvCxnSpPr>
            <p:nvPr/>
          </p:nvCxnSpPr>
          <p:spPr>
            <a:xfrm rot="16200000" flipH="1">
              <a:off x="10798220" y="2991665"/>
              <a:ext cx="418344" cy="264823"/>
            </a:xfrm>
            <a:prstGeom prst="bentConnector2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>
              <a:extLst>
                <a:ext uri="{FF2B5EF4-FFF2-40B4-BE49-F238E27FC236}">
                  <a16:creationId xmlns="" xmlns:a16="http://schemas.microsoft.com/office/drawing/2014/main" id="{551F21AD-EE5C-4C67-A0CB-75AE7B33521C}"/>
                </a:ext>
              </a:extLst>
            </p:cNvPr>
            <p:cNvCxnSpPr>
              <a:endCxn id="61" idx="1"/>
            </p:cNvCxnSpPr>
            <p:nvPr/>
          </p:nvCxnSpPr>
          <p:spPr>
            <a:xfrm>
              <a:off x="9240388" y="3230798"/>
              <a:ext cx="458700" cy="1024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ángulo 53">
              <a:extLst>
                <a:ext uri="{FF2B5EF4-FFF2-40B4-BE49-F238E27FC236}">
                  <a16:creationId xmlns="" xmlns:a16="http://schemas.microsoft.com/office/drawing/2014/main" id="{1FE8C705-446C-44A0-89DE-35E352D27714}"/>
                </a:ext>
              </a:extLst>
            </p:cNvPr>
            <p:cNvSpPr/>
            <p:nvPr/>
          </p:nvSpPr>
          <p:spPr>
            <a:xfrm>
              <a:off x="6361860" y="235707"/>
              <a:ext cx="4406101" cy="1013004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5" name="Conector: angular 24">
              <a:extLst>
                <a:ext uri="{FF2B5EF4-FFF2-40B4-BE49-F238E27FC236}">
                  <a16:creationId xmlns="" xmlns:a16="http://schemas.microsoft.com/office/drawing/2014/main" id="{987A985E-7D89-446A-AB01-8386327F62A4}"/>
                </a:ext>
              </a:extLst>
            </p:cNvPr>
            <p:cNvCxnSpPr>
              <a:cxnSpLocks/>
              <a:stCxn id="54" idx="3"/>
              <a:endCxn id="10" idx="0"/>
            </p:cNvCxnSpPr>
            <p:nvPr/>
          </p:nvCxnSpPr>
          <p:spPr>
            <a:xfrm>
              <a:off x="10767961" y="742209"/>
              <a:ext cx="725849" cy="175381"/>
            </a:xfrm>
            <a:prstGeom prst="bentConnector2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Flecha: a la derecha 27">
            <a:extLst>
              <a:ext uri="{FF2B5EF4-FFF2-40B4-BE49-F238E27FC236}">
                <a16:creationId xmlns="" xmlns:a16="http://schemas.microsoft.com/office/drawing/2014/main" id="{0991F4E1-9D96-47CF-9E82-D73F0146EE7D}"/>
              </a:ext>
            </a:extLst>
          </p:cNvPr>
          <p:cNvSpPr/>
          <p:nvPr/>
        </p:nvSpPr>
        <p:spPr>
          <a:xfrm>
            <a:off x="6036253" y="4945711"/>
            <a:ext cx="135395" cy="127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Flecha: a la derecha 2">
            <a:extLst>
              <a:ext uri="{FF2B5EF4-FFF2-40B4-BE49-F238E27FC236}">
                <a16:creationId xmlns="" xmlns:a16="http://schemas.microsoft.com/office/drawing/2014/main" id="{91928D77-5612-41D8-BAF5-F0A4EB53E981}"/>
              </a:ext>
            </a:extLst>
          </p:cNvPr>
          <p:cNvSpPr/>
          <p:nvPr/>
        </p:nvSpPr>
        <p:spPr>
          <a:xfrm rot="5400000">
            <a:off x="3081470" y="2288161"/>
            <a:ext cx="207608" cy="83986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Flecha: a la derecha 39">
            <a:extLst>
              <a:ext uri="{FF2B5EF4-FFF2-40B4-BE49-F238E27FC236}">
                <a16:creationId xmlns="" xmlns:a16="http://schemas.microsoft.com/office/drawing/2014/main" id="{0BB1CFB6-8EC2-4DAA-BE1C-5BD572137FA4}"/>
              </a:ext>
            </a:extLst>
          </p:cNvPr>
          <p:cNvSpPr/>
          <p:nvPr/>
        </p:nvSpPr>
        <p:spPr>
          <a:xfrm rot="5400000">
            <a:off x="3071674" y="3590549"/>
            <a:ext cx="207608" cy="83986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Flecha: a la derecha 47">
            <a:extLst>
              <a:ext uri="{FF2B5EF4-FFF2-40B4-BE49-F238E27FC236}">
                <a16:creationId xmlns="" xmlns:a16="http://schemas.microsoft.com/office/drawing/2014/main" id="{6578D219-21A6-4660-81A3-04E7247A0405}"/>
              </a:ext>
            </a:extLst>
          </p:cNvPr>
          <p:cNvSpPr/>
          <p:nvPr/>
        </p:nvSpPr>
        <p:spPr>
          <a:xfrm rot="5400000">
            <a:off x="3061878" y="4793405"/>
            <a:ext cx="207608" cy="83986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>
            <a:extLst>
              <a:ext uri="{FF2B5EF4-FFF2-40B4-BE49-F238E27FC236}">
                <a16:creationId xmlns="" xmlns:a16="http://schemas.microsoft.com/office/drawing/2014/main" id="{13B9B386-D0E5-40FD-9478-E632449120B9}"/>
              </a:ext>
            </a:extLst>
          </p:cNvPr>
          <p:cNvSpPr txBox="1"/>
          <p:nvPr/>
        </p:nvSpPr>
        <p:spPr>
          <a:xfrm>
            <a:off x="6231395" y="6468677"/>
            <a:ext cx="2645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# Extracto de documento de reglas de transformación en YARRRML</a:t>
            </a:r>
          </a:p>
          <a:p>
            <a:endParaRPr lang="es-ES" sz="700" dirty="0"/>
          </a:p>
        </p:txBody>
      </p:sp>
      <p:pic>
        <p:nvPicPr>
          <p:cNvPr id="31" name="Imagen 30" descr="Logotipo del Ministerio de Asuntos Económicos y Transformación Digital. Secretaría de Estado de Digitalización e Inteligencia Artificial">
            <a:extLst>
              <a:ext uri="{FF2B5EF4-FFF2-40B4-BE49-F238E27FC236}">
                <a16:creationId xmlns="" xmlns:a16="http://schemas.microsoft.com/office/drawing/2014/main" id="{C45D9F57-9F6E-4CEE-8D13-F455F447A1B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0" t="41709" r="33123" b="40255"/>
          <a:stretch/>
        </p:blipFill>
        <p:spPr>
          <a:xfrm>
            <a:off x="10076920" y="6549069"/>
            <a:ext cx="1415644" cy="313743"/>
          </a:xfrm>
          <a:prstGeom prst="rect">
            <a:avLst/>
          </a:prstGeom>
        </p:spPr>
      </p:pic>
      <p:pic>
        <p:nvPicPr>
          <p:cNvPr id="32" name="Picture 4" descr="Logotipo de la Iniciativa Aporta">
            <a:extLst>
              <a:ext uri="{FF2B5EF4-FFF2-40B4-BE49-F238E27FC236}">
                <a16:creationId xmlns="" xmlns:a16="http://schemas.microsoft.com/office/drawing/2014/main" id="{0655244D-15C3-426F-B2D5-BCD4F9CCF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388" y="6565203"/>
            <a:ext cx="836532" cy="2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Imagen 51" descr="Logotipo de Red.es">
            <a:extLst>
              <a:ext uri="{FF2B5EF4-FFF2-40B4-BE49-F238E27FC236}">
                <a16:creationId xmlns="" xmlns:a16="http://schemas.microsoft.com/office/drawing/2014/main" id="{C45D9F57-9F6E-4CEE-8D13-F455F447A1B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27" t="41709" r="10100" b="40809"/>
          <a:stretch/>
        </p:blipFill>
        <p:spPr>
          <a:xfrm>
            <a:off x="11502188" y="6549069"/>
            <a:ext cx="622919" cy="30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327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F7BDF"/>
      </a:accent1>
      <a:accent2>
        <a:srgbClr val="F48756"/>
      </a:accent2>
      <a:accent3>
        <a:srgbClr val="F9EFA1"/>
      </a:accent3>
      <a:accent4>
        <a:srgbClr val="7030A0"/>
      </a:accent4>
      <a:accent5>
        <a:srgbClr val="F25600"/>
      </a:accent5>
      <a:accent6>
        <a:srgbClr val="F1C717"/>
      </a:accent6>
      <a:hlink>
        <a:srgbClr val="4A2739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tiqueta xmlns="5d20611a-a3c1-4fe3-be83-7602c72fffd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2C6F9EAC8497646B58A4451BF4AE0E8" ma:contentTypeVersion="16" ma:contentTypeDescription="Crear nuevo documento." ma:contentTypeScope="" ma:versionID="1eb2e8d1cbded3468390096507b30aa8">
  <xsd:schema xmlns:xsd="http://www.w3.org/2001/XMLSchema" xmlns:xs="http://www.w3.org/2001/XMLSchema" xmlns:p="http://schemas.microsoft.com/office/2006/metadata/properties" xmlns:ns2="5d20611a-a3c1-4fe3-be83-7602c72fffd8" xmlns:ns3="781a9432-db23-44f1-bf9b-893658332d51" targetNamespace="http://schemas.microsoft.com/office/2006/metadata/properties" ma:root="true" ma:fieldsID="5b31fd975a20ebcca72ad326c18105e8" ns2:_="" ns3:_="">
    <xsd:import namespace="5d20611a-a3c1-4fe3-be83-7602c72fffd8"/>
    <xsd:import namespace="781a9432-db23-44f1-bf9b-893658332d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Etique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20611a-a3c1-4fe3-be83-7602c72fff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Etiqueta" ma:index="21" nillable="true" ma:displayName="Etiqueta" ma:format="Dropdown" ma:internalName="Etiqueta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Video"/>
                        <xsd:enumeration value="Mockup"/>
                        <xsd:enumeration value="Mailing"/>
                        <xsd:enumeration value="Imaxe"/>
                        <xsd:enumeration value="Plantilla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1a9432-db23-44f1-bf9b-893658332d5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0A5FF2-A6BA-4C7A-904F-3F727AA59A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F3493F-5100-4063-AC63-6E5386C34758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5d20611a-a3c1-4fe3-be83-7602c72fffd8"/>
    <ds:schemaRef ds:uri="http://purl.org/dc/terms/"/>
    <ds:schemaRef ds:uri="http://schemas.openxmlformats.org/package/2006/metadata/core-properties"/>
    <ds:schemaRef ds:uri="781a9432-db23-44f1-bf9b-893658332d51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95B97FE-3A53-4F44-BCAD-E99AB5F2A9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20611a-a3c1-4fe3-be83-7602c72fffd8"/>
    <ds:schemaRef ds:uri="781a9432-db23-44f1-bf9b-893658332d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1845</TotalTime>
  <Words>507</Words>
  <Application>Microsoft Office PowerPoint</Application>
  <PresentationFormat>Panorámica</PresentationFormat>
  <Paragraphs>101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11" baseType="lpstr">
      <vt:lpstr>Agenda Regular</vt:lpstr>
      <vt:lpstr>Aharoni</vt:lpstr>
      <vt:lpstr>Arial</vt:lpstr>
      <vt:lpstr>Avenir Next LT Pro Demi</vt:lpstr>
      <vt:lpstr>Calibri</vt:lpstr>
      <vt:lpstr>Calibri Light</vt:lpstr>
      <vt:lpstr>Courier New</vt:lpstr>
      <vt:lpstr>Neutra Text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LAURA CAMACHO RODRIGUEZ</dc:creator>
  <cp:lastModifiedBy>DIEGO BLANCO LOPEZ</cp:lastModifiedBy>
  <cp:revision>20</cp:revision>
  <dcterms:created xsi:type="dcterms:W3CDTF">2021-10-22T12:16:59Z</dcterms:created>
  <dcterms:modified xsi:type="dcterms:W3CDTF">2022-01-25T17:45:06Z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0x010100C2C6F9EAC8497646B58A4451BF4AE0E8</vt:lpwstr>
  </property>
</Properties>
</file>