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5" r:id="rId7"/>
    <p:sldId id="260" r:id="rId8"/>
    <p:sldId id="261" r:id="rId9"/>
    <p:sldId id="266" r:id="rId10"/>
    <p:sldId id="267"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111" d="100"/>
          <a:sy n="111" d="100"/>
        </p:scale>
        <p:origin x="12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12/20/2019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12/20/2019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c.europa.eu/eurostat/data/database"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5D2378-585C-4C67-BA1B-77063131B683}"/>
              </a:ext>
            </a:extLst>
          </p:cNvPr>
          <p:cNvSpPr>
            <a:spLocks noGrp="1"/>
          </p:cNvSpPr>
          <p:nvPr>
            <p:ph type="ctrTitle"/>
          </p:nvPr>
        </p:nvSpPr>
        <p:spPr/>
        <p:txBody>
          <a:bodyPr/>
          <a:lstStyle/>
          <a:p>
            <a:r>
              <a:rPr lang="de-DE" dirty="0"/>
              <a:t>CAPSTONE PROJECT – WHERE TO MOVE DUE TO BREXIT ?</a:t>
            </a:r>
          </a:p>
        </p:txBody>
      </p:sp>
      <p:sp>
        <p:nvSpPr>
          <p:cNvPr id="3" name="Untertitel 2">
            <a:extLst>
              <a:ext uri="{FF2B5EF4-FFF2-40B4-BE49-F238E27FC236}">
                <a16:creationId xmlns:a16="http://schemas.microsoft.com/office/drawing/2014/main" id="{159E7206-70C5-4ADB-8752-3969F20C5092}"/>
              </a:ext>
            </a:extLst>
          </p:cNvPr>
          <p:cNvSpPr>
            <a:spLocks noGrp="1"/>
          </p:cNvSpPr>
          <p:nvPr>
            <p:ph type="subTitle" idx="1"/>
          </p:nvPr>
        </p:nvSpPr>
        <p:spPr/>
        <p:txBody>
          <a:bodyPr/>
          <a:lstStyle/>
          <a:p>
            <a:r>
              <a:rPr lang="de-DE" dirty="0"/>
              <a:t>IBM / COURSERA CERTIFICATION</a:t>
            </a:r>
          </a:p>
        </p:txBody>
      </p:sp>
    </p:spTree>
    <p:extLst>
      <p:ext uri="{BB962C8B-B14F-4D97-AF65-F5344CB8AC3E}">
        <p14:creationId xmlns:p14="http://schemas.microsoft.com/office/powerpoint/2010/main" val="503420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el 1">
            <a:extLst>
              <a:ext uri="{FF2B5EF4-FFF2-40B4-BE49-F238E27FC236}">
                <a16:creationId xmlns:a16="http://schemas.microsoft.com/office/drawing/2014/main" id="{CE819826-D08C-4240-A7DC-1DE60F5B7595}"/>
              </a:ext>
            </a:extLst>
          </p:cNvPr>
          <p:cNvSpPr>
            <a:spLocks noGrp="1"/>
          </p:cNvSpPr>
          <p:nvPr>
            <p:ph type="title"/>
          </p:nvPr>
        </p:nvSpPr>
        <p:spPr>
          <a:xfrm>
            <a:off x="7962519" y="618518"/>
            <a:ext cx="3084891" cy="1478570"/>
          </a:xfrm>
        </p:spPr>
        <p:txBody>
          <a:bodyPr>
            <a:normAutofit/>
          </a:bodyPr>
          <a:lstStyle/>
          <a:p>
            <a:r>
              <a:rPr lang="de-DE" sz="3200"/>
              <a:t>Analysis</a:t>
            </a:r>
          </a:p>
        </p:txBody>
      </p:sp>
      <p:pic>
        <p:nvPicPr>
          <p:cNvPr id="5" name="Grafik 4">
            <a:extLst>
              <a:ext uri="{FF2B5EF4-FFF2-40B4-BE49-F238E27FC236}">
                <a16:creationId xmlns:a16="http://schemas.microsoft.com/office/drawing/2014/main" id="{58B71F32-AD2F-4897-921E-B5B6347AA85E}"/>
              </a:ext>
            </a:extLst>
          </p:cNvPr>
          <p:cNvPicPr>
            <a:picLocks noChangeAspect="1"/>
          </p:cNvPicPr>
          <p:nvPr/>
        </p:nvPicPr>
        <p:blipFill rotWithShape="1">
          <a:blip r:embed="rId4"/>
          <a:srcRect l="8797"/>
          <a:stretch/>
        </p:blipFill>
        <p:spPr>
          <a:xfrm>
            <a:off x="-5597" y="10"/>
            <a:ext cx="7558541" cy="6857990"/>
          </a:xfrm>
          <a:prstGeom prst="rect">
            <a:avLst/>
          </a:prstGeom>
        </p:spPr>
      </p:pic>
      <p:grpSp>
        <p:nvGrpSpPr>
          <p:cNvPr id="76" name="Group 75">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7" name="Rectangle 76">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Rectangle 79">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1"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Rectangle 104">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6"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Rectangle 116">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8"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Inhaltsplatzhalter 2">
            <a:extLst>
              <a:ext uri="{FF2B5EF4-FFF2-40B4-BE49-F238E27FC236}">
                <a16:creationId xmlns:a16="http://schemas.microsoft.com/office/drawing/2014/main" id="{93D86EB6-BF5E-4FD9-ABA8-BF8A4813D064}"/>
              </a:ext>
            </a:extLst>
          </p:cNvPr>
          <p:cNvSpPr>
            <a:spLocks noGrp="1"/>
          </p:cNvSpPr>
          <p:nvPr>
            <p:ph idx="1"/>
          </p:nvPr>
        </p:nvSpPr>
        <p:spPr>
          <a:xfrm>
            <a:off x="7962519" y="2249487"/>
            <a:ext cx="3084892" cy="3541714"/>
          </a:xfrm>
        </p:spPr>
        <p:txBody>
          <a:bodyPr>
            <a:normAutofit/>
          </a:bodyPr>
          <a:lstStyle/>
          <a:p>
            <a:r>
              <a:rPr lang="de-DE" sz="1800" dirty="0"/>
              <a:t>DBSCAN </a:t>
            </a:r>
            <a:r>
              <a:rPr lang="de-DE" sz="1800" dirty="0" err="1"/>
              <a:t>algorithm</a:t>
            </a:r>
            <a:endParaRPr lang="de-DE" sz="1800" dirty="0"/>
          </a:p>
          <a:p>
            <a:r>
              <a:rPr lang="de-DE" sz="1800" dirty="0"/>
              <a:t>Minimum </a:t>
            </a:r>
            <a:r>
              <a:rPr lang="de-DE" sz="1800" dirty="0" err="1"/>
              <a:t>of</a:t>
            </a:r>
            <a:r>
              <a:rPr lang="de-DE" sz="1800" dirty="0"/>
              <a:t> 2 </a:t>
            </a:r>
            <a:r>
              <a:rPr lang="de-DE" sz="1800" dirty="0" err="1"/>
              <a:t>samples</a:t>
            </a:r>
            <a:r>
              <a:rPr lang="de-DE" sz="1800" dirty="0"/>
              <a:t> per </a:t>
            </a:r>
            <a:r>
              <a:rPr lang="de-DE" sz="1800" dirty="0" err="1"/>
              <a:t>cluster</a:t>
            </a:r>
            <a:r>
              <a:rPr lang="de-DE" sz="1800" dirty="0"/>
              <a:t> </a:t>
            </a:r>
            <a:r>
              <a:rPr lang="de-DE" sz="1800" dirty="0" err="1"/>
              <a:t>defined</a:t>
            </a:r>
            <a:r>
              <a:rPr lang="de-DE" sz="1800" dirty="0"/>
              <a:t> </a:t>
            </a:r>
          </a:p>
          <a:p>
            <a:r>
              <a:rPr lang="de-DE" sz="1800" dirty="0"/>
              <a:t>Best </a:t>
            </a:r>
            <a:r>
              <a:rPr lang="de-DE" sz="1800" dirty="0" err="1"/>
              <a:t>configuration</a:t>
            </a:r>
            <a:r>
              <a:rPr lang="de-DE" sz="1800" dirty="0"/>
              <a:t> </a:t>
            </a:r>
            <a:r>
              <a:rPr lang="de-DE" sz="1800" dirty="0" err="1"/>
              <a:t>found</a:t>
            </a:r>
            <a:r>
              <a:rPr lang="de-DE" sz="1800" dirty="0"/>
              <a:t> </a:t>
            </a:r>
            <a:r>
              <a:rPr lang="de-DE" sz="1800" dirty="0" err="1"/>
              <a:t>for</a:t>
            </a:r>
            <a:r>
              <a:rPr lang="de-DE" sz="1800" dirty="0"/>
              <a:t> </a:t>
            </a:r>
            <a:r>
              <a:rPr lang="de-DE" sz="1800" dirty="0" err="1"/>
              <a:t>epsilon</a:t>
            </a:r>
            <a:r>
              <a:rPr lang="de-DE" sz="1800" dirty="0"/>
              <a:t> = 0.8 – 1.2 </a:t>
            </a:r>
          </a:p>
          <a:p>
            <a:r>
              <a:rPr lang="de-DE" sz="1800" dirty="0"/>
              <a:t>Below: </a:t>
            </a:r>
            <a:r>
              <a:rPr lang="de-DE" sz="1800" dirty="0" err="1"/>
              <a:t>too</a:t>
            </a:r>
            <a:r>
              <a:rPr lang="de-DE" sz="1800" dirty="0"/>
              <a:t> </a:t>
            </a:r>
            <a:r>
              <a:rPr lang="de-DE" sz="1800" dirty="0" err="1"/>
              <a:t>many</a:t>
            </a:r>
            <a:r>
              <a:rPr lang="de-DE" sz="1800" dirty="0"/>
              <a:t> </a:t>
            </a:r>
            <a:r>
              <a:rPr lang="de-DE" sz="1800" dirty="0" err="1"/>
              <a:t>candidates</a:t>
            </a:r>
            <a:endParaRPr lang="de-DE" sz="1800" dirty="0"/>
          </a:p>
          <a:p>
            <a:r>
              <a:rPr lang="de-DE" sz="1800" dirty="0"/>
              <a:t>Above: </a:t>
            </a:r>
            <a:r>
              <a:rPr lang="de-DE" sz="1800" dirty="0" err="1"/>
              <a:t>no</a:t>
            </a:r>
            <a:r>
              <a:rPr lang="de-DE" sz="1800" dirty="0"/>
              <a:t> </a:t>
            </a:r>
            <a:r>
              <a:rPr lang="de-DE" sz="1800" dirty="0" err="1"/>
              <a:t>candidate</a:t>
            </a:r>
            <a:r>
              <a:rPr lang="de-DE" sz="1800" dirty="0"/>
              <a:t> </a:t>
            </a:r>
          </a:p>
          <a:p>
            <a:endParaRPr lang="de-DE" sz="1800" dirty="0"/>
          </a:p>
        </p:txBody>
      </p:sp>
    </p:spTree>
    <p:extLst>
      <p:ext uri="{BB962C8B-B14F-4D97-AF65-F5344CB8AC3E}">
        <p14:creationId xmlns:p14="http://schemas.microsoft.com/office/powerpoint/2010/main" val="3643841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19826-D08C-4240-A7DC-1DE60F5B7595}"/>
              </a:ext>
            </a:extLst>
          </p:cNvPr>
          <p:cNvSpPr>
            <a:spLocks noGrp="1"/>
          </p:cNvSpPr>
          <p:nvPr>
            <p:ph type="title"/>
          </p:nvPr>
        </p:nvSpPr>
        <p:spPr>
          <a:xfrm>
            <a:off x="1141412" y="618518"/>
            <a:ext cx="5894387" cy="1478570"/>
          </a:xfrm>
        </p:spPr>
        <p:txBody>
          <a:bodyPr anchor="b">
            <a:normAutofit/>
          </a:bodyPr>
          <a:lstStyle/>
          <a:p>
            <a:r>
              <a:rPr lang="de-DE" dirty="0" err="1"/>
              <a:t>Results</a:t>
            </a:r>
            <a:r>
              <a:rPr lang="de-DE" dirty="0"/>
              <a:t>, </a:t>
            </a:r>
            <a:r>
              <a:rPr lang="de-DE" dirty="0" err="1"/>
              <a:t>Discussion</a:t>
            </a:r>
            <a:r>
              <a:rPr lang="de-DE" dirty="0"/>
              <a:t> &amp; </a:t>
            </a:r>
            <a:r>
              <a:rPr lang="de-DE" dirty="0" err="1"/>
              <a:t>Conclusion</a:t>
            </a:r>
            <a:endParaRPr lang="de-DE" dirty="0"/>
          </a:p>
        </p:txBody>
      </p:sp>
      <p:sp>
        <p:nvSpPr>
          <p:cNvPr id="3" name="Inhaltsplatzhalter 2">
            <a:extLst>
              <a:ext uri="{FF2B5EF4-FFF2-40B4-BE49-F238E27FC236}">
                <a16:creationId xmlns:a16="http://schemas.microsoft.com/office/drawing/2014/main" id="{93D86EB6-BF5E-4FD9-ABA8-BF8A4813D064}"/>
              </a:ext>
            </a:extLst>
          </p:cNvPr>
          <p:cNvSpPr>
            <a:spLocks noGrp="1"/>
          </p:cNvSpPr>
          <p:nvPr>
            <p:ph idx="1"/>
          </p:nvPr>
        </p:nvSpPr>
        <p:spPr>
          <a:xfrm>
            <a:off x="1141412" y="2249487"/>
            <a:ext cx="5894388" cy="3541714"/>
          </a:xfrm>
        </p:spPr>
        <p:txBody>
          <a:bodyPr>
            <a:normAutofit/>
          </a:bodyPr>
          <a:lstStyle/>
          <a:p>
            <a:pPr>
              <a:lnSpc>
                <a:spcPct val="110000"/>
              </a:lnSpc>
            </a:pPr>
            <a:r>
              <a:rPr lang="en-US" sz="1000"/>
              <a:t>The analysis shows that the only candidate city which can be considered similar enough is Paris, France. </a:t>
            </a:r>
          </a:p>
          <a:p>
            <a:pPr>
              <a:lnSpc>
                <a:spcPct val="110000"/>
              </a:lnSpc>
            </a:pPr>
            <a:r>
              <a:rPr lang="en-US" sz="1000"/>
              <a:t>Using the KMeans algorithm, various groupings can be obtained, with only a small range of k clusters giving reasonable results. For only 2 clusters, the cities of Lisbon, Madrid, Paris, Frankfurt, Milan, Prague ad Warsaw are considered to be similar to London. As this result is not helping a decision, it is not used for the decision process. Within the range of 3-5 clusters, only Paris is considered to be an alternative to London. For a number of clusters higher than 5, there is no similar city in the evaluated candidate group. Therefore the only reasonable configuration to use for the decision process is with 3-5 clusters. </a:t>
            </a:r>
          </a:p>
          <a:p>
            <a:pPr>
              <a:lnSpc>
                <a:spcPct val="110000"/>
              </a:lnSpc>
            </a:pPr>
            <a:r>
              <a:rPr lang="en-US" sz="1000"/>
              <a:t>For DBSCAN, the amount of minimum samples was set to 2 samples, as this would be enough to provide at least one candidate city which is similar to London. Therefore the other parameter changed was the epsilon parameter. Reducing this parameter from 2 to 0.1 in steps of 0.05, it becomes clear that values above 1.2 do not provide a similar city. Between 0.8 and 1.2, again Paris is the only city being considered an alternative to London. At 0.75, the next city added to the potential locations is Dublin. Below 0.75, further cities are added to this list, so that a reasonable recommendation cannot be given. </a:t>
            </a:r>
            <a:endParaRPr lang="de-DE" sz="1000"/>
          </a:p>
          <a:p>
            <a:pPr>
              <a:lnSpc>
                <a:spcPct val="110000"/>
              </a:lnSpc>
            </a:pPr>
            <a:r>
              <a:rPr lang="en-US" sz="1000"/>
              <a:t>Given the results discussed above, only 2 cities can be considered a realistic alternatives compared to the current location in London: Paris and Dublin. This recommendation can be used for a in detail review of locations, involving other factors which were not included in this investigation, e.g. taxes to pay, infrastructure etc.</a:t>
            </a:r>
            <a:endParaRPr lang="de-DE" sz="1000"/>
          </a:p>
        </p:txBody>
      </p:sp>
      <p:pic>
        <p:nvPicPr>
          <p:cNvPr id="5" name="Grafik 4">
            <a:extLst>
              <a:ext uri="{FF2B5EF4-FFF2-40B4-BE49-F238E27FC236}">
                <a16:creationId xmlns:a16="http://schemas.microsoft.com/office/drawing/2014/main" id="{795E2976-4D7C-431F-99F9-F45807AEB0A6}"/>
              </a:ext>
            </a:extLst>
          </p:cNvPr>
          <p:cNvPicPr>
            <a:picLocks noChangeAspect="1"/>
          </p:cNvPicPr>
          <p:nvPr/>
        </p:nvPicPr>
        <p:blipFill rotWithShape="1">
          <a:blip r:embed="rId3"/>
          <a:srcRect t="12076" b="2537"/>
          <a:stretch/>
        </p:blipFill>
        <p:spPr>
          <a:xfrm>
            <a:off x="7619998" y="780235"/>
            <a:ext cx="3425199" cy="2420166"/>
          </a:xfrm>
          <a:custGeom>
            <a:avLst/>
            <a:gdLst>
              <a:gd name="connsiteX0" fmla="*/ 166465 w 3425199"/>
              <a:gd name="connsiteY0" fmla="*/ 0 h 2420166"/>
              <a:gd name="connsiteX1" fmla="*/ 3425199 w 3425199"/>
              <a:gd name="connsiteY1" fmla="*/ 0 h 2420166"/>
              <a:gd name="connsiteX2" fmla="*/ 3425199 w 3425199"/>
              <a:gd name="connsiteY2" fmla="*/ 2420166 h 2420166"/>
              <a:gd name="connsiteX3" fmla="*/ 0 w 3425199"/>
              <a:gd name="connsiteY3" fmla="*/ 2420166 h 2420166"/>
              <a:gd name="connsiteX4" fmla="*/ 0 w 3425199"/>
              <a:gd name="connsiteY4" fmla="*/ 166465 h 2420166"/>
              <a:gd name="connsiteX5" fmla="*/ 166465 w 3425199"/>
              <a:gd name="connsiteY5" fmla="*/ 0 h 242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199" h="2420166">
                <a:moveTo>
                  <a:pt x="166465" y="0"/>
                </a:moveTo>
                <a:lnTo>
                  <a:pt x="3425199" y="0"/>
                </a:lnTo>
                <a:lnTo>
                  <a:pt x="3425199" y="2420166"/>
                </a:lnTo>
                <a:lnTo>
                  <a:pt x="0" y="2420166"/>
                </a:lnTo>
                <a:lnTo>
                  <a:pt x="0" y="166465"/>
                </a:lnTo>
                <a:cubicBezTo>
                  <a:pt x="0" y="74529"/>
                  <a:pt x="74529" y="0"/>
                  <a:pt x="166465"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4" name="Grafik 3">
            <a:extLst>
              <a:ext uri="{FF2B5EF4-FFF2-40B4-BE49-F238E27FC236}">
                <a16:creationId xmlns:a16="http://schemas.microsoft.com/office/drawing/2014/main" id="{9FFB3394-93FA-4F2A-B8CD-C19FF016ED7C}"/>
              </a:ext>
            </a:extLst>
          </p:cNvPr>
          <p:cNvPicPr>
            <a:picLocks noChangeAspect="1"/>
          </p:cNvPicPr>
          <p:nvPr/>
        </p:nvPicPr>
        <p:blipFill rotWithShape="1">
          <a:blip r:embed="rId4"/>
          <a:srcRect t="15147" b="3403"/>
          <a:stretch/>
        </p:blipFill>
        <p:spPr>
          <a:xfrm>
            <a:off x="7619998" y="3200401"/>
            <a:ext cx="3425199" cy="2420166"/>
          </a:xfrm>
          <a:custGeom>
            <a:avLst/>
            <a:gdLst>
              <a:gd name="connsiteX0" fmla="*/ 0 w 3425199"/>
              <a:gd name="connsiteY0" fmla="*/ 0 h 2420166"/>
              <a:gd name="connsiteX1" fmla="*/ 3425199 w 3425199"/>
              <a:gd name="connsiteY1" fmla="*/ 0 h 2420166"/>
              <a:gd name="connsiteX2" fmla="*/ 3425199 w 3425199"/>
              <a:gd name="connsiteY2" fmla="*/ 2253701 h 2420166"/>
              <a:gd name="connsiteX3" fmla="*/ 3258734 w 3425199"/>
              <a:gd name="connsiteY3" fmla="*/ 2420166 h 2420166"/>
              <a:gd name="connsiteX4" fmla="*/ 0 w 3425199"/>
              <a:gd name="connsiteY4" fmla="*/ 2420166 h 2420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199" h="2420166">
                <a:moveTo>
                  <a:pt x="0" y="0"/>
                </a:moveTo>
                <a:lnTo>
                  <a:pt x="3425199" y="0"/>
                </a:lnTo>
                <a:lnTo>
                  <a:pt x="3425199" y="2253701"/>
                </a:lnTo>
                <a:cubicBezTo>
                  <a:pt x="3425199" y="2345637"/>
                  <a:pt x="3350670" y="2420166"/>
                  <a:pt x="3258734" y="2420166"/>
                </a:cubicBezTo>
                <a:lnTo>
                  <a:pt x="0" y="2420166"/>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3862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2D4B06-6798-4CCE-BEC0-3E8A6CEDE036}"/>
              </a:ext>
            </a:extLst>
          </p:cNvPr>
          <p:cNvSpPr>
            <a:spLocks noGrp="1"/>
          </p:cNvSpPr>
          <p:nvPr>
            <p:ph type="title"/>
          </p:nvPr>
        </p:nvSpPr>
        <p:spPr/>
        <p:txBody>
          <a:bodyPr/>
          <a:lstStyle/>
          <a:p>
            <a:r>
              <a:rPr lang="de-DE" dirty="0"/>
              <a:t>Table </a:t>
            </a:r>
            <a:r>
              <a:rPr lang="de-DE" dirty="0" err="1"/>
              <a:t>of</a:t>
            </a:r>
            <a:r>
              <a:rPr lang="de-DE" dirty="0"/>
              <a:t> </a:t>
            </a:r>
            <a:r>
              <a:rPr lang="de-DE" dirty="0" err="1"/>
              <a:t>contents</a:t>
            </a:r>
            <a:endParaRPr lang="de-DE" dirty="0"/>
          </a:p>
        </p:txBody>
      </p:sp>
      <p:sp>
        <p:nvSpPr>
          <p:cNvPr id="3" name="Inhaltsplatzhalter 2">
            <a:extLst>
              <a:ext uri="{FF2B5EF4-FFF2-40B4-BE49-F238E27FC236}">
                <a16:creationId xmlns:a16="http://schemas.microsoft.com/office/drawing/2014/main" id="{3F217BD0-937C-49C0-BF3B-3199C238E62E}"/>
              </a:ext>
            </a:extLst>
          </p:cNvPr>
          <p:cNvSpPr>
            <a:spLocks noGrp="1"/>
          </p:cNvSpPr>
          <p:nvPr>
            <p:ph idx="1"/>
          </p:nvPr>
        </p:nvSpPr>
        <p:spPr/>
        <p:txBody>
          <a:bodyPr/>
          <a:lstStyle/>
          <a:p>
            <a:r>
              <a:rPr lang="de-DE" dirty="0"/>
              <a:t>Business </a:t>
            </a:r>
            <a:r>
              <a:rPr lang="de-DE" dirty="0" err="1"/>
              <a:t>problem</a:t>
            </a:r>
            <a:endParaRPr lang="de-DE" dirty="0"/>
          </a:p>
          <a:p>
            <a:r>
              <a:rPr lang="de-DE" dirty="0"/>
              <a:t>Data </a:t>
            </a:r>
          </a:p>
          <a:p>
            <a:r>
              <a:rPr lang="en-US" dirty="0"/>
              <a:t>Methodology</a:t>
            </a:r>
          </a:p>
          <a:p>
            <a:r>
              <a:rPr lang="en-US" dirty="0"/>
              <a:t>Analysis</a:t>
            </a:r>
          </a:p>
          <a:p>
            <a:r>
              <a:rPr lang="en-US" dirty="0"/>
              <a:t>Results and discussion</a:t>
            </a:r>
          </a:p>
          <a:p>
            <a:r>
              <a:rPr lang="en-US" dirty="0"/>
              <a:t>Conclusion</a:t>
            </a:r>
            <a:endParaRPr lang="de-DE" dirty="0"/>
          </a:p>
        </p:txBody>
      </p:sp>
    </p:spTree>
    <p:extLst>
      <p:ext uri="{BB962C8B-B14F-4D97-AF65-F5344CB8AC3E}">
        <p14:creationId xmlns:p14="http://schemas.microsoft.com/office/powerpoint/2010/main" val="392155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19826-D08C-4240-A7DC-1DE60F5B7595}"/>
              </a:ext>
            </a:extLst>
          </p:cNvPr>
          <p:cNvSpPr>
            <a:spLocks noGrp="1"/>
          </p:cNvSpPr>
          <p:nvPr>
            <p:ph type="title"/>
          </p:nvPr>
        </p:nvSpPr>
        <p:spPr/>
        <p:txBody>
          <a:bodyPr/>
          <a:lstStyle/>
          <a:p>
            <a:r>
              <a:rPr lang="de-DE" dirty="0"/>
              <a:t>BUSINESS PROBLEM</a:t>
            </a:r>
          </a:p>
        </p:txBody>
      </p:sp>
      <p:sp>
        <p:nvSpPr>
          <p:cNvPr id="3" name="Inhaltsplatzhalter 2">
            <a:extLst>
              <a:ext uri="{FF2B5EF4-FFF2-40B4-BE49-F238E27FC236}">
                <a16:creationId xmlns:a16="http://schemas.microsoft.com/office/drawing/2014/main" id="{93D86EB6-BF5E-4FD9-ABA8-BF8A4813D064}"/>
              </a:ext>
            </a:extLst>
          </p:cNvPr>
          <p:cNvSpPr>
            <a:spLocks noGrp="1"/>
          </p:cNvSpPr>
          <p:nvPr>
            <p:ph idx="1"/>
          </p:nvPr>
        </p:nvSpPr>
        <p:spPr/>
        <p:txBody>
          <a:bodyPr>
            <a:normAutofit lnSpcReduction="10000"/>
          </a:bodyPr>
          <a:lstStyle/>
          <a:p>
            <a:r>
              <a:rPr lang="de-DE" dirty="0"/>
              <a:t>This </a:t>
            </a:r>
            <a:r>
              <a:rPr lang="de-DE" dirty="0" err="1"/>
              <a:t>project</a:t>
            </a:r>
            <a:r>
              <a:rPr lang="de-DE" dirty="0"/>
              <a:t> </a:t>
            </a:r>
            <a:r>
              <a:rPr lang="de-DE" dirty="0" err="1"/>
              <a:t>deals</a:t>
            </a:r>
            <a:r>
              <a:rPr lang="de-DE" dirty="0"/>
              <a:t> </a:t>
            </a:r>
            <a:r>
              <a:rPr lang="de-DE" dirty="0" err="1"/>
              <a:t>with</a:t>
            </a:r>
            <a:r>
              <a:rPr lang="de-DE" dirty="0"/>
              <a:t> </a:t>
            </a:r>
            <a:r>
              <a:rPr lang="de-DE" dirty="0" err="1"/>
              <a:t>the</a:t>
            </a:r>
            <a:r>
              <a:rPr lang="de-DE" dirty="0"/>
              <a:t> </a:t>
            </a:r>
            <a:r>
              <a:rPr lang="de-DE" dirty="0" err="1"/>
              <a:t>following</a:t>
            </a:r>
            <a:r>
              <a:rPr lang="de-DE" dirty="0"/>
              <a:t> </a:t>
            </a:r>
            <a:r>
              <a:rPr lang="de-DE" dirty="0" err="1"/>
              <a:t>question</a:t>
            </a:r>
            <a:r>
              <a:rPr lang="de-DE" dirty="0"/>
              <a:t>: </a:t>
            </a:r>
          </a:p>
          <a:p>
            <a:pPr lvl="1"/>
            <a:r>
              <a:rPr lang="de-DE" dirty="0"/>
              <a:t>Banks </a:t>
            </a:r>
            <a:r>
              <a:rPr lang="de-DE" dirty="0" err="1"/>
              <a:t>with</a:t>
            </a:r>
            <a:r>
              <a:rPr lang="de-DE" dirty="0"/>
              <a:t> </a:t>
            </a:r>
            <a:r>
              <a:rPr lang="de-DE" dirty="0" err="1"/>
              <a:t>their</a:t>
            </a:r>
            <a:r>
              <a:rPr lang="de-DE" dirty="0"/>
              <a:t> HQ in </a:t>
            </a:r>
            <a:r>
              <a:rPr lang="de-DE" dirty="0" err="1"/>
              <a:t>the</a:t>
            </a:r>
            <a:r>
              <a:rPr lang="de-DE" dirty="0"/>
              <a:t> UK (</a:t>
            </a:r>
            <a:r>
              <a:rPr lang="de-DE" dirty="0" err="1"/>
              <a:t>especially</a:t>
            </a:r>
            <a:r>
              <a:rPr lang="de-DE" dirty="0"/>
              <a:t> London) </a:t>
            </a:r>
            <a:r>
              <a:rPr lang="de-DE" dirty="0" err="1"/>
              <a:t>consider</a:t>
            </a:r>
            <a:r>
              <a:rPr lang="de-DE" dirty="0"/>
              <a:t> </a:t>
            </a:r>
            <a:r>
              <a:rPr lang="de-DE" dirty="0" err="1"/>
              <a:t>moving</a:t>
            </a:r>
            <a:r>
              <a:rPr lang="de-DE" dirty="0"/>
              <a:t> </a:t>
            </a:r>
            <a:r>
              <a:rPr lang="de-DE" dirty="0" err="1"/>
              <a:t>their</a:t>
            </a:r>
            <a:r>
              <a:rPr lang="de-DE" dirty="0"/>
              <a:t> HQ </a:t>
            </a:r>
            <a:r>
              <a:rPr lang="de-DE" dirty="0" err="1"/>
              <a:t>to</a:t>
            </a:r>
            <a:r>
              <a:rPr lang="de-DE" dirty="0"/>
              <a:t> </a:t>
            </a:r>
            <a:r>
              <a:rPr lang="de-DE" dirty="0" err="1"/>
              <a:t>cities</a:t>
            </a:r>
            <a:r>
              <a:rPr lang="de-DE" dirty="0"/>
              <a:t> </a:t>
            </a:r>
            <a:r>
              <a:rPr lang="de-DE" dirty="0" err="1"/>
              <a:t>which</a:t>
            </a:r>
            <a:r>
              <a:rPr lang="de-DE" dirty="0"/>
              <a:t> </a:t>
            </a:r>
            <a:r>
              <a:rPr lang="de-DE" dirty="0" err="1"/>
              <a:t>belong</a:t>
            </a:r>
            <a:r>
              <a:rPr lang="de-DE" dirty="0"/>
              <a:t> </a:t>
            </a:r>
            <a:r>
              <a:rPr lang="de-DE" dirty="0" err="1"/>
              <a:t>to</a:t>
            </a:r>
            <a:r>
              <a:rPr lang="de-DE" dirty="0"/>
              <a:t> EU countries. This </a:t>
            </a:r>
            <a:r>
              <a:rPr lang="de-DE" dirty="0" err="1"/>
              <a:t>is</a:t>
            </a:r>
            <a:r>
              <a:rPr lang="de-DE" dirty="0"/>
              <a:t> due </a:t>
            </a:r>
            <a:r>
              <a:rPr lang="de-DE" dirty="0" err="1"/>
              <a:t>to</a:t>
            </a:r>
            <a:r>
              <a:rPr lang="de-DE" dirty="0"/>
              <a:t> </a:t>
            </a:r>
            <a:r>
              <a:rPr lang="de-DE" dirty="0" err="1"/>
              <a:t>the</a:t>
            </a:r>
            <a:r>
              <a:rPr lang="de-DE" dirty="0"/>
              <a:t> Brexit, </a:t>
            </a:r>
            <a:r>
              <a:rPr lang="de-DE" dirty="0" err="1"/>
              <a:t>which</a:t>
            </a:r>
            <a:r>
              <a:rPr lang="de-DE" dirty="0"/>
              <a:t> will </a:t>
            </a:r>
            <a:r>
              <a:rPr lang="de-DE" dirty="0" err="1"/>
              <a:t>implement</a:t>
            </a:r>
            <a:r>
              <a:rPr lang="de-DE" dirty="0"/>
              <a:t> </a:t>
            </a:r>
            <a:r>
              <a:rPr lang="de-DE" dirty="0" err="1"/>
              <a:t>some</a:t>
            </a:r>
            <a:r>
              <a:rPr lang="de-DE" dirty="0"/>
              <a:t> substantial </a:t>
            </a:r>
            <a:r>
              <a:rPr lang="de-DE" dirty="0" err="1"/>
              <a:t>hurdles</a:t>
            </a:r>
            <a:r>
              <a:rPr lang="de-DE" dirty="0"/>
              <a:t> </a:t>
            </a:r>
            <a:r>
              <a:rPr lang="de-DE" dirty="0" err="1"/>
              <a:t>for</a:t>
            </a:r>
            <a:r>
              <a:rPr lang="de-DE" dirty="0"/>
              <a:t> </a:t>
            </a:r>
            <a:r>
              <a:rPr lang="de-DE" dirty="0" err="1"/>
              <a:t>banks</a:t>
            </a:r>
            <a:r>
              <a:rPr lang="de-DE" dirty="0"/>
              <a:t> </a:t>
            </a:r>
            <a:r>
              <a:rPr lang="de-DE" dirty="0" err="1"/>
              <a:t>to</a:t>
            </a:r>
            <a:r>
              <a:rPr lang="de-DE" dirty="0"/>
              <a:t> </a:t>
            </a:r>
            <a:r>
              <a:rPr lang="de-DE" dirty="0" err="1"/>
              <a:t>make</a:t>
            </a:r>
            <a:r>
              <a:rPr lang="de-DE" dirty="0"/>
              <a:t> </a:t>
            </a:r>
            <a:r>
              <a:rPr lang="de-DE" dirty="0" err="1"/>
              <a:t>business</a:t>
            </a:r>
            <a:r>
              <a:rPr lang="de-DE" dirty="0"/>
              <a:t> in </a:t>
            </a:r>
            <a:r>
              <a:rPr lang="de-DE" dirty="0" err="1"/>
              <a:t>the</a:t>
            </a:r>
            <a:r>
              <a:rPr lang="de-DE" dirty="0"/>
              <a:t> EU </a:t>
            </a:r>
            <a:r>
              <a:rPr lang="de-DE" dirty="0" err="1"/>
              <a:t>market</a:t>
            </a:r>
            <a:r>
              <a:rPr lang="de-DE" dirty="0"/>
              <a:t>, </a:t>
            </a:r>
            <a:r>
              <a:rPr lang="de-DE" dirty="0" err="1"/>
              <a:t>if</a:t>
            </a:r>
            <a:r>
              <a:rPr lang="de-DE" dirty="0"/>
              <a:t> </a:t>
            </a:r>
            <a:r>
              <a:rPr lang="de-DE" dirty="0" err="1"/>
              <a:t>their</a:t>
            </a:r>
            <a:r>
              <a:rPr lang="de-DE" dirty="0"/>
              <a:t> HQ </a:t>
            </a:r>
            <a:r>
              <a:rPr lang="de-DE" dirty="0" err="1"/>
              <a:t>is</a:t>
            </a:r>
            <a:r>
              <a:rPr lang="de-DE" dirty="0"/>
              <a:t> </a:t>
            </a:r>
            <a:r>
              <a:rPr lang="de-DE" dirty="0" err="1"/>
              <a:t>located</a:t>
            </a:r>
            <a:r>
              <a:rPr lang="de-DE" dirty="0"/>
              <a:t> in </a:t>
            </a:r>
            <a:r>
              <a:rPr lang="de-DE" dirty="0" err="1"/>
              <a:t>the</a:t>
            </a:r>
            <a:r>
              <a:rPr lang="de-DE" dirty="0"/>
              <a:t> UK. </a:t>
            </a:r>
          </a:p>
          <a:p>
            <a:pPr lvl="1"/>
            <a:endParaRPr lang="de-DE" dirty="0"/>
          </a:p>
          <a:p>
            <a:pPr lvl="1"/>
            <a:r>
              <a:rPr lang="de-DE" dirty="0"/>
              <a:t>The </a:t>
            </a:r>
            <a:r>
              <a:rPr lang="de-DE" dirty="0" err="1"/>
              <a:t>question</a:t>
            </a:r>
            <a:r>
              <a:rPr lang="de-DE" dirty="0"/>
              <a:t> </a:t>
            </a:r>
            <a:r>
              <a:rPr lang="de-DE" dirty="0" err="1"/>
              <a:t>now</a:t>
            </a:r>
            <a:r>
              <a:rPr lang="de-DE" dirty="0"/>
              <a:t> </a:t>
            </a:r>
            <a:r>
              <a:rPr lang="de-DE" dirty="0" err="1"/>
              <a:t>is</a:t>
            </a:r>
            <a:r>
              <a:rPr lang="de-DE" dirty="0"/>
              <a:t>: „</a:t>
            </a:r>
            <a:r>
              <a:rPr lang="de-DE" dirty="0" err="1"/>
              <a:t>which</a:t>
            </a:r>
            <a:r>
              <a:rPr lang="de-DE" dirty="0"/>
              <a:t> EU </a:t>
            </a:r>
            <a:r>
              <a:rPr lang="de-DE" dirty="0" err="1"/>
              <a:t>city</a:t>
            </a:r>
            <a:r>
              <a:rPr lang="de-DE" dirty="0"/>
              <a:t>, </a:t>
            </a:r>
            <a:r>
              <a:rPr lang="de-DE" dirty="0" err="1"/>
              <a:t>which</a:t>
            </a:r>
            <a:r>
              <a:rPr lang="de-DE" dirty="0"/>
              <a:t> </a:t>
            </a:r>
            <a:r>
              <a:rPr lang="de-DE" dirty="0" err="1"/>
              <a:t>has</a:t>
            </a:r>
            <a:r>
              <a:rPr lang="de-DE" dirty="0"/>
              <a:t> a relevant stock </a:t>
            </a:r>
            <a:r>
              <a:rPr lang="de-DE" dirty="0" err="1"/>
              <a:t>exchange</a:t>
            </a:r>
            <a:r>
              <a:rPr lang="de-DE" dirty="0"/>
              <a:t> </a:t>
            </a:r>
            <a:r>
              <a:rPr lang="de-DE" dirty="0" err="1"/>
              <a:t>located</a:t>
            </a:r>
            <a:r>
              <a:rPr lang="de-DE" dirty="0"/>
              <a:t> in </a:t>
            </a:r>
            <a:r>
              <a:rPr lang="de-DE" dirty="0" err="1"/>
              <a:t>its</a:t>
            </a:r>
            <a:r>
              <a:rPr lang="de-DE" dirty="0"/>
              <a:t> </a:t>
            </a:r>
            <a:r>
              <a:rPr lang="de-DE" dirty="0" err="1"/>
              <a:t>city</a:t>
            </a:r>
            <a:r>
              <a:rPr lang="de-DE" dirty="0"/>
              <a:t> </a:t>
            </a:r>
            <a:r>
              <a:rPr lang="de-DE" dirty="0" err="1"/>
              <a:t>area</a:t>
            </a:r>
            <a:r>
              <a:rPr lang="de-DE" dirty="0"/>
              <a:t>, </a:t>
            </a:r>
            <a:r>
              <a:rPr lang="de-DE" dirty="0" err="1"/>
              <a:t>is</a:t>
            </a:r>
            <a:r>
              <a:rPr lang="de-DE" dirty="0"/>
              <a:t> </a:t>
            </a:r>
            <a:r>
              <a:rPr lang="de-DE" dirty="0" err="1"/>
              <a:t>similar</a:t>
            </a:r>
            <a:r>
              <a:rPr lang="de-DE" dirty="0"/>
              <a:t> </a:t>
            </a:r>
            <a:r>
              <a:rPr lang="de-DE" dirty="0" err="1"/>
              <a:t>to</a:t>
            </a:r>
            <a:r>
              <a:rPr lang="de-DE" dirty="0"/>
              <a:t> London ?“</a:t>
            </a:r>
          </a:p>
          <a:p>
            <a:pPr lvl="1"/>
            <a:endParaRPr lang="de-DE" dirty="0"/>
          </a:p>
          <a:p>
            <a:pPr lvl="1"/>
            <a:r>
              <a:rPr lang="de-DE" dirty="0"/>
              <a:t>The </a:t>
            </a:r>
            <a:r>
              <a:rPr lang="de-DE" dirty="0" err="1"/>
              <a:t>target</a:t>
            </a:r>
            <a:r>
              <a:rPr lang="de-DE" dirty="0"/>
              <a:t> </a:t>
            </a:r>
            <a:r>
              <a:rPr lang="de-DE" dirty="0" err="1"/>
              <a:t>audience</a:t>
            </a:r>
            <a:r>
              <a:rPr lang="de-DE" dirty="0"/>
              <a:t> </a:t>
            </a:r>
            <a:r>
              <a:rPr lang="de-DE" dirty="0" err="1"/>
              <a:t>consists</a:t>
            </a:r>
            <a:r>
              <a:rPr lang="de-DE" dirty="0"/>
              <a:t> </a:t>
            </a:r>
            <a:r>
              <a:rPr lang="de-DE" dirty="0" err="1"/>
              <a:t>of</a:t>
            </a:r>
            <a:r>
              <a:rPr lang="de-DE" dirty="0"/>
              <a:t> </a:t>
            </a:r>
            <a:r>
              <a:rPr lang="de-DE" dirty="0" err="1"/>
              <a:t>decision</a:t>
            </a:r>
            <a:r>
              <a:rPr lang="de-DE" dirty="0"/>
              <a:t> </a:t>
            </a:r>
            <a:r>
              <a:rPr lang="de-DE" dirty="0" err="1"/>
              <a:t>makers</a:t>
            </a:r>
            <a:r>
              <a:rPr lang="de-DE" dirty="0"/>
              <a:t> at </a:t>
            </a:r>
            <a:r>
              <a:rPr lang="de-DE" dirty="0" err="1"/>
              <a:t>the</a:t>
            </a:r>
            <a:r>
              <a:rPr lang="de-DE" dirty="0"/>
              <a:t> </a:t>
            </a:r>
            <a:r>
              <a:rPr lang="de-DE" dirty="0" err="1"/>
              <a:t>banks</a:t>
            </a:r>
            <a:r>
              <a:rPr lang="de-DE" dirty="0"/>
              <a:t>. </a:t>
            </a:r>
          </a:p>
        </p:txBody>
      </p:sp>
    </p:spTree>
    <p:extLst>
      <p:ext uri="{BB962C8B-B14F-4D97-AF65-F5344CB8AC3E}">
        <p14:creationId xmlns:p14="http://schemas.microsoft.com/office/powerpoint/2010/main" val="2898151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19826-D08C-4240-A7DC-1DE60F5B7595}"/>
              </a:ext>
            </a:extLst>
          </p:cNvPr>
          <p:cNvSpPr>
            <a:spLocks noGrp="1"/>
          </p:cNvSpPr>
          <p:nvPr>
            <p:ph type="title"/>
          </p:nvPr>
        </p:nvSpPr>
        <p:spPr>
          <a:xfrm>
            <a:off x="1141413" y="618518"/>
            <a:ext cx="9905998" cy="1478570"/>
          </a:xfrm>
        </p:spPr>
        <p:txBody>
          <a:bodyPr>
            <a:normAutofit/>
          </a:bodyPr>
          <a:lstStyle/>
          <a:p>
            <a:pPr algn="ctr"/>
            <a:r>
              <a:rPr lang="de-DE" dirty="0"/>
              <a:t>DATA</a:t>
            </a:r>
            <a:endParaRPr lang="de-DE"/>
          </a:p>
        </p:txBody>
      </p:sp>
      <p:sp>
        <p:nvSpPr>
          <p:cNvPr id="3" name="Inhaltsplatzhalter 2">
            <a:extLst>
              <a:ext uri="{FF2B5EF4-FFF2-40B4-BE49-F238E27FC236}">
                <a16:creationId xmlns:a16="http://schemas.microsoft.com/office/drawing/2014/main" id="{93D86EB6-BF5E-4FD9-ABA8-BF8A4813D064}"/>
              </a:ext>
            </a:extLst>
          </p:cNvPr>
          <p:cNvSpPr>
            <a:spLocks noGrp="1"/>
          </p:cNvSpPr>
          <p:nvPr>
            <p:ph idx="1"/>
          </p:nvPr>
        </p:nvSpPr>
        <p:spPr>
          <a:xfrm>
            <a:off x="1141412" y="2249487"/>
            <a:ext cx="4844521" cy="3541714"/>
          </a:xfrm>
        </p:spPr>
        <p:txBody>
          <a:bodyPr anchor="ctr">
            <a:normAutofit/>
          </a:bodyPr>
          <a:lstStyle/>
          <a:p>
            <a:pPr>
              <a:lnSpc>
                <a:spcPct val="110000"/>
              </a:lnSpc>
            </a:pPr>
            <a:r>
              <a:rPr lang="de-DE" sz="2200"/>
              <a:t>The </a:t>
            </a:r>
            <a:r>
              <a:rPr lang="de-DE" sz="2200" err="1"/>
              <a:t>data</a:t>
            </a:r>
            <a:r>
              <a:rPr lang="de-DE" sz="2200"/>
              <a:t> </a:t>
            </a:r>
            <a:r>
              <a:rPr lang="de-DE" sz="2200" err="1"/>
              <a:t>used</a:t>
            </a:r>
            <a:r>
              <a:rPr lang="de-DE" sz="2200"/>
              <a:t> </a:t>
            </a:r>
            <a:r>
              <a:rPr lang="de-DE" sz="2200" err="1"/>
              <a:t>for</a:t>
            </a:r>
            <a:r>
              <a:rPr lang="de-DE" sz="2200"/>
              <a:t> </a:t>
            </a:r>
            <a:r>
              <a:rPr lang="de-DE" sz="2200" err="1"/>
              <a:t>this</a:t>
            </a:r>
            <a:r>
              <a:rPr lang="de-DE" sz="2200"/>
              <a:t> </a:t>
            </a:r>
            <a:r>
              <a:rPr lang="de-DE" sz="2200" err="1"/>
              <a:t>investigation</a:t>
            </a:r>
            <a:r>
              <a:rPr lang="de-DE" sz="2200"/>
              <a:t> was </a:t>
            </a:r>
            <a:r>
              <a:rPr lang="de-DE" sz="2200" err="1"/>
              <a:t>retrieved</a:t>
            </a:r>
            <a:r>
              <a:rPr lang="de-DE" sz="2200"/>
              <a:t> </a:t>
            </a:r>
            <a:r>
              <a:rPr lang="de-DE" sz="2200" err="1"/>
              <a:t>from</a:t>
            </a:r>
            <a:r>
              <a:rPr lang="de-DE" sz="2200"/>
              <a:t> </a:t>
            </a:r>
            <a:r>
              <a:rPr lang="de-DE" sz="2200" err="1"/>
              <a:t>the</a:t>
            </a:r>
            <a:r>
              <a:rPr lang="de-DE" sz="2200"/>
              <a:t> </a:t>
            </a:r>
            <a:r>
              <a:rPr lang="de-DE" sz="2200" err="1"/>
              <a:t>eurostat</a:t>
            </a:r>
            <a:r>
              <a:rPr lang="de-DE" sz="2200"/>
              <a:t> </a:t>
            </a:r>
            <a:r>
              <a:rPr lang="de-DE" sz="2200" err="1"/>
              <a:t>database</a:t>
            </a:r>
            <a:r>
              <a:rPr lang="en-US" sz="2200"/>
              <a:t>, which offers publicly available data on various topics related to the EU (</a:t>
            </a:r>
            <a:r>
              <a:rPr lang="en-US" sz="2200">
                <a:hlinkClick r:id="rId3"/>
              </a:rPr>
              <a:t>https://ec.europa.eu/eurostat/data/database</a:t>
            </a:r>
            <a:r>
              <a:rPr lang="en-US" sz="2200"/>
              <a:t>). </a:t>
            </a:r>
            <a:r>
              <a:rPr lang="de-DE" sz="2200"/>
              <a:t> </a:t>
            </a:r>
          </a:p>
          <a:p>
            <a:pPr>
              <a:lnSpc>
                <a:spcPct val="110000"/>
              </a:lnSpc>
            </a:pPr>
            <a:r>
              <a:rPr lang="de-DE" sz="2200"/>
              <a:t>The </a:t>
            </a:r>
            <a:r>
              <a:rPr lang="de-DE" sz="2200" err="1"/>
              <a:t>following</a:t>
            </a:r>
            <a:r>
              <a:rPr lang="de-DE" sz="2200"/>
              <a:t> </a:t>
            </a:r>
            <a:r>
              <a:rPr lang="de-DE" sz="2200" err="1"/>
              <a:t>parameters</a:t>
            </a:r>
            <a:r>
              <a:rPr lang="de-DE" sz="2200"/>
              <a:t> / </a:t>
            </a:r>
            <a:r>
              <a:rPr lang="de-DE" sz="2200" err="1"/>
              <a:t>cities</a:t>
            </a:r>
            <a:r>
              <a:rPr lang="de-DE" sz="2200"/>
              <a:t> </a:t>
            </a:r>
            <a:r>
              <a:rPr lang="de-DE" sz="2200" err="1"/>
              <a:t>were</a:t>
            </a:r>
            <a:r>
              <a:rPr lang="de-DE" sz="2200"/>
              <a:t> </a:t>
            </a:r>
            <a:r>
              <a:rPr lang="de-DE" sz="2200" err="1"/>
              <a:t>identified</a:t>
            </a:r>
            <a:r>
              <a:rPr lang="de-DE" sz="2200"/>
              <a:t> </a:t>
            </a:r>
            <a:r>
              <a:rPr lang="de-DE" sz="2200" err="1"/>
              <a:t>to</a:t>
            </a:r>
            <a:r>
              <a:rPr lang="de-DE" sz="2200"/>
              <a:t> </a:t>
            </a:r>
            <a:r>
              <a:rPr lang="de-DE" sz="2200" err="1"/>
              <a:t>be</a:t>
            </a:r>
            <a:r>
              <a:rPr lang="de-DE" sz="2200"/>
              <a:t> relevant </a:t>
            </a:r>
            <a:r>
              <a:rPr lang="de-DE" sz="2200" err="1"/>
              <a:t>for</a:t>
            </a:r>
            <a:r>
              <a:rPr lang="de-DE" sz="2200"/>
              <a:t> </a:t>
            </a:r>
            <a:r>
              <a:rPr lang="de-DE" sz="2200" err="1"/>
              <a:t>the</a:t>
            </a:r>
            <a:r>
              <a:rPr lang="de-DE" sz="2200"/>
              <a:t> </a:t>
            </a:r>
            <a:r>
              <a:rPr lang="de-DE" sz="2200" err="1"/>
              <a:t>project</a:t>
            </a:r>
            <a:r>
              <a:rPr lang="de-DE" sz="2200"/>
              <a:t> </a:t>
            </a:r>
            <a:r>
              <a:rPr lang="de-DE" sz="2200" err="1"/>
              <a:t>scope</a:t>
            </a:r>
            <a:r>
              <a:rPr lang="de-DE" sz="2200"/>
              <a:t> </a:t>
            </a:r>
          </a:p>
        </p:txBody>
      </p:sp>
      <p:pic>
        <p:nvPicPr>
          <p:cNvPr id="6" name="Grafik 5" descr="Ein Bild, das Screenshot enthält.&#10;&#10;Automatisch generierte Beschreibung">
            <a:extLst>
              <a:ext uri="{FF2B5EF4-FFF2-40B4-BE49-F238E27FC236}">
                <a16:creationId xmlns:a16="http://schemas.microsoft.com/office/drawing/2014/main" id="{67531265-5B7F-4F2E-A0CB-3C27DBB76A36}"/>
              </a:ext>
            </a:extLst>
          </p:cNvPr>
          <p:cNvPicPr>
            <a:picLocks noChangeAspect="1"/>
          </p:cNvPicPr>
          <p:nvPr/>
        </p:nvPicPr>
        <p:blipFill rotWithShape="1">
          <a:blip r:embed="rId4"/>
          <a:srcRect r="3" b="33866"/>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759210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19826-D08C-4240-A7DC-1DE60F5B7595}"/>
              </a:ext>
            </a:extLst>
          </p:cNvPr>
          <p:cNvSpPr>
            <a:spLocks noGrp="1"/>
          </p:cNvSpPr>
          <p:nvPr>
            <p:ph type="title"/>
          </p:nvPr>
        </p:nvSpPr>
        <p:spPr>
          <a:xfrm>
            <a:off x="1141413" y="618518"/>
            <a:ext cx="9905998" cy="1478570"/>
          </a:xfrm>
        </p:spPr>
        <p:txBody>
          <a:bodyPr>
            <a:normAutofit/>
          </a:bodyPr>
          <a:lstStyle/>
          <a:p>
            <a:pPr algn="ctr"/>
            <a:r>
              <a:rPr lang="de-DE" dirty="0"/>
              <a:t>DATA - Parameters</a:t>
            </a:r>
            <a:endParaRPr lang="de-DE"/>
          </a:p>
        </p:txBody>
      </p:sp>
      <p:sp>
        <p:nvSpPr>
          <p:cNvPr id="3" name="Inhaltsplatzhalter 2">
            <a:extLst>
              <a:ext uri="{FF2B5EF4-FFF2-40B4-BE49-F238E27FC236}">
                <a16:creationId xmlns:a16="http://schemas.microsoft.com/office/drawing/2014/main" id="{93D86EB6-BF5E-4FD9-ABA8-BF8A4813D064}"/>
              </a:ext>
            </a:extLst>
          </p:cNvPr>
          <p:cNvSpPr>
            <a:spLocks noGrp="1"/>
          </p:cNvSpPr>
          <p:nvPr>
            <p:ph idx="1"/>
          </p:nvPr>
        </p:nvSpPr>
        <p:spPr>
          <a:xfrm>
            <a:off x="1141412" y="2249487"/>
            <a:ext cx="8817235" cy="3541714"/>
          </a:xfrm>
        </p:spPr>
        <p:txBody>
          <a:bodyPr anchor="ctr">
            <a:normAutofit/>
          </a:bodyPr>
          <a:lstStyle/>
          <a:p>
            <a:pPr>
              <a:lnSpc>
                <a:spcPct val="110000"/>
              </a:lnSpc>
            </a:pPr>
            <a:r>
              <a:rPr lang="en-US" sz="1100" dirty="0"/>
              <a:t>The percentage of country inhabitants with an education level of 5-8 acc. the International Standard Classification of Education (ISCED)(2018)</a:t>
            </a:r>
          </a:p>
          <a:p>
            <a:pPr>
              <a:lnSpc>
                <a:spcPct val="110000"/>
              </a:lnSpc>
            </a:pPr>
            <a:r>
              <a:rPr lang="en-US" sz="1100" dirty="0"/>
              <a:t>The labor costs in the respective country [€] (2018)</a:t>
            </a:r>
          </a:p>
          <a:p>
            <a:pPr>
              <a:lnSpc>
                <a:spcPct val="110000"/>
              </a:lnSpc>
            </a:pPr>
            <a:r>
              <a:rPr lang="en-US" sz="1100" dirty="0"/>
              <a:t>The average monthly rent in the candidate city [€/m^2] (2018)</a:t>
            </a:r>
          </a:p>
          <a:p>
            <a:pPr>
              <a:lnSpc>
                <a:spcPct val="110000"/>
              </a:lnSpc>
            </a:pPr>
            <a:r>
              <a:rPr lang="en-US" sz="1100" dirty="0"/>
              <a:t>Consumer prices acc. to the Harmonized Index of Consumer Prices (HICP) (2018)</a:t>
            </a:r>
          </a:p>
          <a:p>
            <a:pPr>
              <a:lnSpc>
                <a:spcPct val="110000"/>
              </a:lnSpc>
            </a:pPr>
            <a:r>
              <a:rPr lang="en-US" sz="1100" dirty="0"/>
              <a:t>Crime rate / 100'000 inhabitants for the respective country </a:t>
            </a:r>
          </a:p>
          <a:p>
            <a:pPr>
              <a:lnSpc>
                <a:spcPct val="110000"/>
              </a:lnSpc>
            </a:pPr>
            <a:r>
              <a:rPr lang="en-US" sz="1100" dirty="0"/>
              <a:t>The number of universities in the city area</a:t>
            </a:r>
          </a:p>
          <a:p>
            <a:pPr>
              <a:lnSpc>
                <a:spcPct val="110000"/>
              </a:lnSpc>
            </a:pPr>
            <a:r>
              <a:rPr lang="en-US" sz="1100" dirty="0"/>
              <a:t>The difference in time zones compared to London</a:t>
            </a:r>
          </a:p>
          <a:p>
            <a:pPr>
              <a:lnSpc>
                <a:spcPct val="110000"/>
              </a:lnSpc>
            </a:pPr>
            <a:r>
              <a:rPr lang="en-US" sz="1100" dirty="0"/>
              <a:t>The life satisfaction index (2018)for the respective country</a:t>
            </a:r>
          </a:p>
          <a:p>
            <a:pPr>
              <a:lnSpc>
                <a:spcPct val="110000"/>
              </a:lnSpc>
            </a:pPr>
            <a:r>
              <a:rPr lang="en-US" sz="1100" dirty="0"/>
              <a:t>The number of active companies for the respective country (2017)</a:t>
            </a:r>
          </a:p>
          <a:p>
            <a:pPr>
              <a:lnSpc>
                <a:spcPct val="110000"/>
              </a:lnSpc>
            </a:pPr>
            <a:endParaRPr lang="de-DE" sz="1100" dirty="0"/>
          </a:p>
        </p:txBody>
      </p:sp>
    </p:spTree>
    <p:extLst>
      <p:ext uri="{BB962C8B-B14F-4D97-AF65-F5344CB8AC3E}">
        <p14:creationId xmlns:p14="http://schemas.microsoft.com/office/powerpoint/2010/main" val="380253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19826-D08C-4240-A7DC-1DE60F5B7595}"/>
              </a:ext>
            </a:extLst>
          </p:cNvPr>
          <p:cNvSpPr>
            <a:spLocks noGrp="1"/>
          </p:cNvSpPr>
          <p:nvPr>
            <p:ph type="title"/>
          </p:nvPr>
        </p:nvSpPr>
        <p:spPr>
          <a:xfrm>
            <a:off x="1141413" y="618518"/>
            <a:ext cx="9905998" cy="1478570"/>
          </a:xfrm>
        </p:spPr>
        <p:txBody>
          <a:bodyPr>
            <a:normAutofit/>
          </a:bodyPr>
          <a:lstStyle/>
          <a:p>
            <a:r>
              <a:rPr lang="de-DE"/>
              <a:t>DATA – </a:t>
            </a:r>
            <a:r>
              <a:rPr lang="de-DE" err="1"/>
              <a:t>Evaluated</a:t>
            </a:r>
            <a:r>
              <a:rPr lang="de-DE"/>
              <a:t> Cities</a:t>
            </a:r>
          </a:p>
        </p:txBody>
      </p:sp>
      <p:pic>
        <p:nvPicPr>
          <p:cNvPr id="5" name="Grafik 4" descr="Ein Bild, das Text, Karte enthält.&#10;&#10;Automatisch generierte Beschreibung">
            <a:extLst>
              <a:ext uri="{FF2B5EF4-FFF2-40B4-BE49-F238E27FC236}">
                <a16:creationId xmlns:a16="http://schemas.microsoft.com/office/drawing/2014/main" id="{E391B754-9562-4815-BE1B-1352490E3CEC}"/>
              </a:ext>
            </a:extLst>
          </p:cNvPr>
          <p:cNvPicPr>
            <a:picLocks noChangeAspect="1"/>
          </p:cNvPicPr>
          <p:nvPr/>
        </p:nvPicPr>
        <p:blipFill rotWithShape="1">
          <a:blip r:embed="rId3"/>
          <a:srcRect l="13554" r="2133" b="1"/>
          <a:stretch/>
        </p:blipFill>
        <p:spPr>
          <a:xfrm>
            <a:off x="1529919" y="2249487"/>
            <a:ext cx="3912218"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Inhaltsplatzhalter 2">
            <a:extLst>
              <a:ext uri="{FF2B5EF4-FFF2-40B4-BE49-F238E27FC236}">
                <a16:creationId xmlns:a16="http://schemas.microsoft.com/office/drawing/2014/main" id="{93D86EB6-BF5E-4FD9-ABA8-BF8A4813D064}"/>
              </a:ext>
            </a:extLst>
          </p:cNvPr>
          <p:cNvSpPr>
            <a:spLocks noGrp="1"/>
          </p:cNvSpPr>
          <p:nvPr>
            <p:ph idx="1"/>
          </p:nvPr>
        </p:nvSpPr>
        <p:spPr>
          <a:xfrm>
            <a:off x="6336727" y="2249487"/>
            <a:ext cx="4710683" cy="3541714"/>
          </a:xfrm>
        </p:spPr>
        <p:txBody>
          <a:bodyPr>
            <a:normAutofit/>
          </a:bodyPr>
          <a:lstStyle/>
          <a:p>
            <a:pPr>
              <a:lnSpc>
                <a:spcPct val="110000"/>
              </a:lnSpc>
            </a:pPr>
            <a:r>
              <a:rPr lang="de-DE" sz="1200" dirty="0" err="1"/>
              <a:t>Northwest</a:t>
            </a:r>
            <a:r>
              <a:rPr lang="de-DE" sz="1200" dirty="0"/>
              <a:t> Europe: </a:t>
            </a:r>
          </a:p>
          <a:p>
            <a:pPr lvl="1">
              <a:lnSpc>
                <a:spcPct val="110000"/>
              </a:lnSpc>
            </a:pPr>
            <a:r>
              <a:rPr lang="de-DE" sz="1200" dirty="0"/>
              <a:t>Dublin, </a:t>
            </a:r>
            <a:r>
              <a:rPr lang="de-DE" sz="1200" dirty="0" err="1"/>
              <a:t>Ireland</a:t>
            </a:r>
            <a:endParaRPr lang="de-DE" sz="1200" dirty="0"/>
          </a:p>
          <a:p>
            <a:pPr>
              <a:lnSpc>
                <a:spcPct val="110000"/>
              </a:lnSpc>
            </a:pPr>
            <a:r>
              <a:rPr lang="de-DE" sz="1200" dirty="0"/>
              <a:t>Southwest Europe : </a:t>
            </a:r>
          </a:p>
          <a:p>
            <a:pPr lvl="1">
              <a:lnSpc>
                <a:spcPct val="110000"/>
              </a:lnSpc>
            </a:pPr>
            <a:r>
              <a:rPr lang="de-DE" sz="1200" dirty="0"/>
              <a:t>Madrid, Spain / </a:t>
            </a:r>
            <a:r>
              <a:rPr lang="de-DE" sz="1200" dirty="0" err="1"/>
              <a:t>Lisbon</a:t>
            </a:r>
            <a:r>
              <a:rPr lang="de-DE" sz="1200" dirty="0"/>
              <a:t>, Portugal</a:t>
            </a:r>
          </a:p>
          <a:p>
            <a:pPr>
              <a:lnSpc>
                <a:spcPct val="110000"/>
              </a:lnSpc>
            </a:pPr>
            <a:r>
              <a:rPr lang="de-DE" sz="1200" dirty="0" err="1"/>
              <a:t>Northeast</a:t>
            </a:r>
            <a:r>
              <a:rPr lang="de-DE" sz="1200" dirty="0"/>
              <a:t> Europe : </a:t>
            </a:r>
          </a:p>
          <a:p>
            <a:pPr lvl="1">
              <a:lnSpc>
                <a:spcPct val="110000"/>
              </a:lnSpc>
            </a:pPr>
            <a:r>
              <a:rPr lang="de-DE" sz="1200" dirty="0"/>
              <a:t>Stockholm, </a:t>
            </a:r>
            <a:r>
              <a:rPr lang="de-DE" sz="1200" dirty="0" err="1"/>
              <a:t>Sweden</a:t>
            </a:r>
            <a:r>
              <a:rPr lang="de-DE" sz="1200" dirty="0"/>
              <a:t> / Helsinki, </a:t>
            </a:r>
            <a:r>
              <a:rPr lang="de-DE" sz="1200" dirty="0" err="1"/>
              <a:t>Finland</a:t>
            </a:r>
            <a:r>
              <a:rPr lang="de-DE" sz="1200" dirty="0"/>
              <a:t> / </a:t>
            </a:r>
            <a:r>
              <a:rPr lang="de-DE" sz="1200" dirty="0" err="1"/>
              <a:t>Warsaw</a:t>
            </a:r>
            <a:r>
              <a:rPr lang="de-DE" sz="1200" dirty="0"/>
              <a:t>, </a:t>
            </a:r>
            <a:r>
              <a:rPr lang="de-DE" sz="1200" dirty="0" err="1"/>
              <a:t>Poland</a:t>
            </a:r>
            <a:endParaRPr lang="de-DE" sz="1200" dirty="0"/>
          </a:p>
          <a:p>
            <a:pPr>
              <a:lnSpc>
                <a:spcPct val="110000"/>
              </a:lnSpc>
            </a:pPr>
            <a:r>
              <a:rPr lang="de-DE" sz="1200" dirty="0"/>
              <a:t>Central Europe: </a:t>
            </a:r>
          </a:p>
          <a:p>
            <a:pPr lvl="1">
              <a:lnSpc>
                <a:spcPct val="110000"/>
              </a:lnSpc>
            </a:pPr>
            <a:r>
              <a:rPr lang="de-DE" sz="1200" dirty="0"/>
              <a:t>Frankfurt, Germany / Paris, France / </a:t>
            </a:r>
            <a:r>
              <a:rPr lang="de-DE" sz="1200" dirty="0" err="1"/>
              <a:t>Brussels</a:t>
            </a:r>
            <a:r>
              <a:rPr lang="de-DE" sz="1200" dirty="0"/>
              <a:t>, </a:t>
            </a:r>
            <a:r>
              <a:rPr lang="de-DE" sz="1200" dirty="0" err="1"/>
              <a:t>Belgium</a:t>
            </a:r>
            <a:r>
              <a:rPr lang="de-DE" sz="1200" dirty="0"/>
              <a:t> / Amsterdam, </a:t>
            </a:r>
            <a:r>
              <a:rPr lang="de-DE" sz="1200" dirty="0" err="1"/>
              <a:t>Netherlands</a:t>
            </a:r>
            <a:r>
              <a:rPr lang="de-DE" sz="1200" dirty="0"/>
              <a:t> / </a:t>
            </a:r>
            <a:r>
              <a:rPr lang="de-DE" sz="1200" dirty="0" err="1"/>
              <a:t>Copenhagen</a:t>
            </a:r>
            <a:r>
              <a:rPr lang="de-DE" sz="1200" dirty="0"/>
              <a:t>, </a:t>
            </a:r>
            <a:r>
              <a:rPr lang="de-DE" sz="1200" dirty="0" err="1"/>
              <a:t>Denmark</a:t>
            </a:r>
            <a:r>
              <a:rPr lang="de-DE" sz="1200" dirty="0"/>
              <a:t> / Vienna, Austria / Prague, Czech </a:t>
            </a:r>
            <a:r>
              <a:rPr lang="de-DE" sz="1200" dirty="0" err="1"/>
              <a:t>Republic</a:t>
            </a:r>
            <a:endParaRPr lang="de-DE" sz="1200" dirty="0"/>
          </a:p>
          <a:p>
            <a:pPr>
              <a:lnSpc>
                <a:spcPct val="110000"/>
              </a:lnSpc>
            </a:pPr>
            <a:r>
              <a:rPr lang="de-DE" sz="1200" dirty="0"/>
              <a:t>South Europe: </a:t>
            </a:r>
          </a:p>
          <a:p>
            <a:pPr lvl="1">
              <a:lnSpc>
                <a:spcPct val="110000"/>
              </a:lnSpc>
            </a:pPr>
            <a:r>
              <a:rPr lang="de-DE" sz="1200" dirty="0"/>
              <a:t>Milan, </a:t>
            </a:r>
            <a:r>
              <a:rPr lang="de-DE" sz="1200" dirty="0" err="1"/>
              <a:t>Italy</a:t>
            </a:r>
            <a:endParaRPr lang="de-DE" sz="1200" dirty="0"/>
          </a:p>
        </p:txBody>
      </p:sp>
    </p:spTree>
    <p:extLst>
      <p:ext uri="{BB962C8B-B14F-4D97-AF65-F5344CB8AC3E}">
        <p14:creationId xmlns:p14="http://schemas.microsoft.com/office/powerpoint/2010/main" val="395073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19826-D08C-4240-A7DC-1DE60F5B7595}"/>
              </a:ext>
            </a:extLst>
          </p:cNvPr>
          <p:cNvSpPr>
            <a:spLocks noGrp="1"/>
          </p:cNvSpPr>
          <p:nvPr>
            <p:ph type="title"/>
          </p:nvPr>
        </p:nvSpPr>
        <p:spPr/>
        <p:txBody>
          <a:bodyPr/>
          <a:lstStyle/>
          <a:p>
            <a:r>
              <a:rPr lang="de-DE" dirty="0" err="1"/>
              <a:t>Methodology</a:t>
            </a:r>
            <a:endParaRPr lang="de-DE" dirty="0"/>
          </a:p>
        </p:txBody>
      </p:sp>
      <p:sp>
        <p:nvSpPr>
          <p:cNvPr id="3" name="Inhaltsplatzhalter 2">
            <a:extLst>
              <a:ext uri="{FF2B5EF4-FFF2-40B4-BE49-F238E27FC236}">
                <a16:creationId xmlns:a16="http://schemas.microsoft.com/office/drawing/2014/main" id="{93D86EB6-BF5E-4FD9-ABA8-BF8A4813D064}"/>
              </a:ext>
            </a:extLst>
          </p:cNvPr>
          <p:cNvSpPr>
            <a:spLocks noGrp="1"/>
          </p:cNvSpPr>
          <p:nvPr>
            <p:ph idx="1"/>
          </p:nvPr>
        </p:nvSpPr>
        <p:spPr/>
        <p:txBody>
          <a:bodyPr>
            <a:normAutofit fontScale="62500" lnSpcReduction="20000"/>
          </a:bodyPr>
          <a:lstStyle/>
          <a:p>
            <a:r>
              <a:rPr lang="en-US" dirty="0"/>
              <a:t>In this project we will try to find an alternative city, to which banks with their current HQ in London / UK can move to, in order to avoid negative consequences due to the upcoming Brexit. To do so, we followed the steps below:</a:t>
            </a:r>
          </a:p>
          <a:p>
            <a:endParaRPr lang="en-US" dirty="0"/>
          </a:p>
          <a:p>
            <a:pPr marL="457200" indent="-457200">
              <a:buFont typeface="+mj-lt"/>
              <a:buAutoNum type="arabicPeriod"/>
            </a:pPr>
            <a:r>
              <a:rPr lang="en-US" dirty="0"/>
              <a:t>We first imported a prepared data set through the cloning of my git repository, and transformed it into a pandas </a:t>
            </a:r>
            <a:r>
              <a:rPr lang="en-US" dirty="0" err="1"/>
              <a:t>DataFrame</a:t>
            </a:r>
            <a:endParaRPr lang="en-US" dirty="0"/>
          </a:p>
          <a:p>
            <a:pPr marL="457200" indent="-457200">
              <a:buFont typeface="+mj-lt"/>
              <a:buAutoNum type="arabicPeriod"/>
            </a:pPr>
            <a:r>
              <a:rPr lang="en-US" dirty="0"/>
              <a:t>We created a second </a:t>
            </a:r>
            <a:r>
              <a:rPr lang="en-US" dirty="0" err="1"/>
              <a:t>DataFrame</a:t>
            </a:r>
            <a:r>
              <a:rPr lang="en-US" dirty="0"/>
              <a:t>, and store the geographical coordinates of the evaluated cities in it</a:t>
            </a:r>
          </a:p>
          <a:p>
            <a:pPr marL="457200" indent="-457200">
              <a:buFont typeface="+mj-lt"/>
              <a:buAutoNum type="arabicPeriod"/>
            </a:pPr>
            <a:r>
              <a:rPr lang="en-US" dirty="0"/>
              <a:t>A first map is created, to visualize the geographical locations of the cities</a:t>
            </a:r>
          </a:p>
          <a:p>
            <a:pPr marL="457200" indent="-457200">
              <a:buFont typeface="+mj-lt"/>
              <a:buAutoNum type="arabicPeriod"/>
            </a:pPr>
            <a:r>
              <a:rPr lang="en-US" dirty="0"/>
              <a:t>2 different clustering algorithms are tested on the first </a:t>
            </a:r>
            <a:r>
              <a:rPr lang="en-US" dirty="0" err="1"/>
              <a:t>Dataframe</a:t>
            </a:r>
            <a:r>
              <a:rPr lang="en-US" dirty="0"/>
              <a:t>: KMeans &amp; </a:t>
            </a:r>
            <a:r>
              <a:rPr lang="en-US" dirty="0" err="1"/>
              <a:t>DBScan</a:t>
            </a:r>
            <a:endParaRPr lang="en-US" dirty="0"/>
          </a:p>
          <a:p>
            <a:pPr marL="457200" indent="-457200">
              <a:buFont typeface="+mj-lt"/>
              <a:buAutoNum type="arabicPeriod"/>
            </a:pPr>
            <a:r>
              <a:rPr lang="en-US" dirty="0"/>
              <a:t>The results of the 2 cluster analyses are shown on separate maps, in order to make it easier to identify the alternative candidates</a:t>
            </a:r>
          </a:p>
          <a:p>
            <a:endParaRPr lang="de-DE" dirty="0"/>
          </a:p>
        </p:txBody>
      </p:sp>
    </p:spTree>
    <p:extLst>
      <p:ext uri="{BB962C8B-B14F-4D97-AF65-F5344CB8AC3E}">
        <p14:creationId xmlns:p14="http://schemas.microsoft.com/office/powerpoint/2010/main" val="216573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AC61633D-9A06-4EE6-8CCA-125E665DAA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77A852C8-BC01-40BA-9756-A40AB1DD1E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74" name="Rectangle 5">
              <a:extLst>
                <a:ext uri="{FF2B5EF4-FFF2-40B4-BE49-F238E27FC236}">
                  <a16:creationId xmlns:a16="http://schemas.microsoft.com/office/drawing/2014/main" id="{5E833F64-1EC5-48F9-9629-15731363C3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49625B00-F175-4AF2-A4A8-DD4C7C29C8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7">
              <a:extLst>
                <a:ext uri="{FF2B5EF4-FFF2-40B4-BE49-F238E27FC236}">
                  <a16:creationId xmlns:a16="http://schemas.microsoft.com/office/drawing/2014/main" id="{B8548D69-F7A8-408F-B36A-CE536F9EA1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Rectangle 8">
              <a:extLst>
                <a:ext uri="{FF2B5EF4-FFF2-40B4-BE49-F238E27FC236}">
                  <a16:creationId xmlns:a16="http://schemas.microsoft.com/office/drawing/2014/main" id="{E86213A7-EC0E-4C43-A8BB-903154E812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B31A9BC9-306F-4756-AC1D-CBEFF5003F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0">
              <a:extLst>
                <a:ext uri="{FF2B5EF4-FFF2-40B4-BE49-F238E27FC236}">
                  <a16:creationId xmlns:a16="http://schemas.microsoft.com/office/drawing/2014/main" id="{5DDF1C95-CE0A-4A54-A208-58B5171B3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1">
              <a:extLst>
                <a:ext uri="{FF2B5EF4-FFF2-40B4-BE49-F238E27FC236}">
                  <a16:creationId xmlns:a16="http://schemas.microsoft.com/office/drawing/2014/main" id="{9B523C42-9B96-471D-8841-372C3784C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2">
              <a:extLst>
                <a:ext uri="{FF2B5EF4-FFF2-40B4-BE49-F238E27FC236}">
                  <a16:creationId xmlns:a16="http://schemas.microsoft.com/office/drawing/2014/main" id="{02E84A0F-4A41-4C49-BAA2-F633853175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3">
              <a:extLst>
                <a:ext uri="{FF2B5EF4-FFF2-40B4-BE49-F238E27FC236}">
                  <a16:creationId xmlns:a16="http://schemas.microsoft.com/office/drawing/2014/main" id="{33776A90-2B6D-42E7-BC25-CC6F0DBF1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4">
              <a:extLst>
                <a:ext uri="{FF2B5EF4-FFF2-40B4-BE49-F238E27FC236}">
                  <a16:creationId xmlns:a16="http://schemas.microsoft.com/office/drawing/2014/main" id="{D9F3E5CC-7FEE-4BC8-8249-08FDFB17E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5">
              <a:extLst>
                <a:ext uri="{FF2B5EF4-FFF2-40B4-BE49-F238E27FC236}">
                  <a16:creationId xmlns:a16="http://schemas.microsoft.com/office/drawing/2014/main" id="{850AA1E1-9C1E-404A-954C-D97E0BE34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6">
              <a:extLst>
                <a:ext uri="{FF2B5EF4-FFF2-40B4-BE49-F238E27FC236}">
                  <a16:creationId xmlns:a16="http://schemas.microsoft.com/office/drawing/2014/main" id="{36D9AD7E-773D-4BB1-ACEE-00563B5167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7">
              <a:extLst>
                <a:ext uri="{FF2B5EF4-FFF2-40B4-BE49-F238E27FC236}">
                  <a16:creationId xmlns:a16="http://schemas.microsoft.com/office/drawing/2014/main" id="{6033B781-6231-425F-8304-A961AA806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8">
              <a:extLst>
                <a:ext uri="{FF2B5EF4-FFF2-40B4-BE49-F238E27FC236}">
                  <a16:creationId xmlns:a16="http://schemas.microsoft.com/office/drawing/2014/main" id="{1786E3D0-D76C-4472-A088-5B8E00593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9">
              <a:extLst>
                <a:ext uri="{FF2B5EF4-FFF2-40B4-BE49-F238E27FC236}">
                  <a16:creationId xmlns:a16="http://schemas.microsoft.com/office/drawing/2014/main" id="{5CF52AD3-8E5C-4910-9B62-C81C650AF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0">
              <a:extLst>
                <a:ext uri="{FF2B5EF4-FFF2-40B4-BE49-F238E27FC236}">
                  <a16:creationId xmlns:a16="http://schemas.microsoft.com/office/drawing/2014/main" id="{A35A36B6-0527-42BB-BD6E-7250464193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1">
              <a:extLst>
                <a:ext uri="{FF2B5EF4-FFF2-40B4-BE49-F238E27FC236}">
                  <a16:creationId xmlns:a16="http://schemas.microsoft.com/office/drawing/2014/main" id="{C82CDD5E-E7AC-4F4C-B545-9A12B252AD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2">
              <a:extLst>
                <a:ext uri="{FF2B5EF4-FFF2-40B4-BE49-F238E27FC236}">
                  <a16:creationId xmlns:a16="http://schemas.microsoft.com/office/drawing/2014/main" id="{87444BF1-FAA9-41E0-A061-952B58449A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3">
              <a:extLst>
                <a:ext uri="{FF2B5EF4-FFF2-40B4-BE49-F238E27FC236}">
                  <a16:creationId xmlns:a16="http://schemas.microsoft.com/office/drawing/2014/main" id="{6A23B4B8-AE8E-44C4-8051-88AC38B84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4">
              <a:extLst>
                <a:ext uri="{FF2B5EF4-FFF2-40B4-BE49-F238E27FC236}">
                  <a16:creationId xmlns:a16="http://schemas.microsoft.com/office/drawing/2014/main" id="{3CACE757-BB92-474C-9756-5DA2C4B3B3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5">
              <a:extLst>
                <a:ext uri="{FF2B5EF4-FFF2-40B4-BE49-F238E27FC236}">
                  <a16:creationId xmlns:a16="http://schemas.microsoft.com/office/drawing/2014/main" id="{5345926B-3BE3-47B0-B9D0-247EF3D98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6">
              <a:extLst>
                <a:ext uri="{FF2B5EF4-FFF2-40B4-BE49-F238E27FC236}">
                  <a16:creationId xmlns:a16="http://schemas.microsoft.com/office/drawing/2014/main" id="{62927A9D-539B-4F60-BDDC-A703ED10E0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7">
              <a:extLst>
                <a:ext uri="{FF2B5EF4-FFF2-40B4-BE49-F238E27FC236}">
                  <a16:creationId xmlns:a16="http://schemas.microsoft.com/office/drawing/2014/main" id="{B957EE2B-5833-4676-9CC0-33FFEF49A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8">
              <a:extLst>
                <a:ext uri="{FF2B5EF4-FFF2-40B4-BE49-F238E27FC236}">
                  <a16:creationId xmlns:a16="http://schemas.microsoft.com/office/drawing/2014/main" id="{38E9BBD8-44F9-4A62-9F47-F1E82E0D90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9">
              <a:extLst>
                <a:ext uri="{FF2B5EF4-FFF2-40B4-BE49-F238E27FC236}">
                  <a16:creationId xmlns:a16="http://schemas.microsoft.com/office/drawing/2014/main" id="{C3D95AFA-85F3-4317-A9F1-D5E4FF5F0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0">
              <a:extLst>
                <a:ext uri="{FF2B5EF4-FFF2-40B4-BE49-F238E27FC236}">
                  <a16:creationId xmlns:a16="http://schemas.microsoft.com/office/drawing/2014/main" id="{F0DC07E6-3215-437A-B116-01F998C684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1">
              <a:extLst>
                <a:ext uri="{FF2B5EF4-FFF2-40B4-BE49-F238E27FC236}">
                  <a16:creationId xmlns:a16="http://schemas.microsoft.com/office/drawing/2014/main" id="{B4FA4AF6-2538-4681-BEC4-DDF0730337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2">
              <a:extLst>
                <a:ext uri="{FF2B5EF4-FFF2-40B4-BE49-F238E27FC236}">
                  <a16:creationId xmlns:a16="http://schemas.microsoft.com/office/drawing/2014/main" id="{55CCC77A-701C-4973-BE7C-634F37B8E1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33">
              <a:extLst>
                <a:ext uri="{FF2B5EF4-FFF2-40B4-BE49-F238E27FC236}">
                  <a16:creationId xmlns:a16="http://schemas.microsoft.com/office/drawing/2014/main" id="{79D82C9F-B52F-425F-AFAF-E87DBB17C10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E902D233-A16F-4F21-8040-1C41D7F5B7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5">
              <a:extLst>
                <a:ext uri="{FF2B5EF4-FFF2-40B4-BE49-F238E27FC236}">
                  <a16:creationId xmlns:a16="http://schemas.microsoft.com/office/drawing/2014/main" id="{AB396242-AE99-4E2E-B64C-42D232A1E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6">
              <a:extLst>
                <a:ext uri="{FF2B5EF4-FFF2-40B4-BE49-F238E27FC236}">
                  <a16:creationId xmlns:a16="http://schemas.microsoft.com/office/drawing/2014/main" id="{B0061D7A-10B2-4AD4-AF05-091631E7C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7">
              <a:extLst>
                <a:ext uri="{FF2B5EF4-FFF2-40B4-BE49-F238E27FC236}">
                  <a16:creationId xmlns:a16="http://schemas.microsoft.com/office/drawing/2014/main" id="{3C06240B-3EE1-410C-BD54-FA63E3DE49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8">
              <a:extLst>
                <a:ext uri="{FF2B5EF4-FFF2-40B4-BE49-F238E27FC236}">
                  <a16:creationId xmlns:a16="http://schemas.microsoft.com/office/drawing/2014/main" id="{BAFA4C69-36C1-4AEE-921A-2EECACCB6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9">
              <a:extLst>
                <a:ext uri="{FF2B5EF4-FFF2-40B4-BE49-F238E27FC236}">
                  <a16:creationId xmlns:a16="http://schemas.microsoft.com/office/drawing/2014/main" id="{B8785337-6476-4F9E-9CB3-8BEE64B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0">
              <a:extLst>
                <a:ext uri="{FF2B5EF4-FFF2-40B4-BE49-F238E27FC236}">
                  <a16:creationId xmlns:a16="http://schemas.microsoft.com/office/drawing/2014/main" id="{53AE4527-A215-441E-AE41-B8B301DD05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1">
              <a:extLst>
                <a:ext uri="{FF2B5EF4-FFF2-40B4-BE49-F238E27FC236}">
                  <a16:creationId xmlns:a16="http://schemas.microsoft.com/office/drawing/2014/main" id="{4CCB478F-211A-4766-8821-D3DDCC2F1A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2">
              <a:extLst>
                <a:ext uri="{FF2B5EF4-FFF2-40B4-BE49-F238E27FC236}">
                  <a16:creationId xmlns:a16="http://schemas.microsoft.com/office/drawing/2014/main" id="{44A17BB7-BD39-48EF-999D-7D5C9D02A1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3">
              <a:extLst>
                <a:ext uri="{FF2B5EF4-FFF2-40B4-BE49-F238E27FC236}">
                  <a16:creationId xmlns:a16="http://schemas.microsoft.com/office/drawing/2014/main" id="{5B9CE92D-8011-4CF3-80C3-6883EC8B1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4">
              <a:extLst>
                <a:ext uri="{FF2B5EF4-FFF2-40B4-BE49-F238E27FC236}">
                  <a16:creationId xmlns:a16="http://schemas.microsoft.com/office/drawing/2014/main" id="{5ED1CF5D-1E66-4AEC-99B3-B3D4E26C90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Rectangle 45">
              <a:extLst>
                <a:ext uri="{FF2B5EF4-FFF2-40B4-BE49-F238E27FC236}">
                  <a16:creationId xmlns:a16="http://schemas.microsoft.com/office/drawing/2014/main" id="{C72C583E-A8EA-4A45-8FA0-6560160EB3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08D37DE4-6C04-47AA-9D00-48A55BE93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7">
              <a:extLst>
                <a:ext uri="{FF2B5EF4-FFF2-40B4-BE49-F238E27FC236}">
                  <a16:creationId xmlns:a16="http://schemas.microsoft.com/office/drawing/2014/main" id="{64B2D388-168A-4F79-861B-27362D67B3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48">
              <a:extLst>
                <a:ext uri="{FF2B5EF4-FFF2-40B4-BE49-F238E27FC236}">
                  <a16:creationId xmlns:a16="http://schemas.microsoft.com/office/drawing/2014/main" id="{21D2A117-6B87-47F5-B5BE-DCE83B227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49">
              <a:extLst>
                <a:ext uri="{FF2B5EF4-FFF2-40B4-BE49-F238E27FC236}">
                  <a16:creationId xmlns:a16="http://schemas.microsoft.com/office/drawing/2014/main" id="{70840464-B6A0-40E5-BA4A-1B99F6AD58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0">
              <a:extLst>
                <a:ext uri="{FF2B5EF4-FFF2-40B4-BE49-F238E27FC236}">
                  <a16:creationId xmlns:a16="http://schemas.microsoft.com/office/drawing/2014/main" id="{A9D20A15-4967-4B13-B558-E81C4EDCFA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1">
              <a:extLst>
                <a:ext uri="{FF2B5EF4-FFF2-40B4-BE49-F238E27FC236}">
                  <a16:creationId xmlns:a16="http://schemas.microsoft.com/office/drawing/2014/main" id="{6934E340-6667-466E-A5B7-B0167DC9C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2">
              <a:extLst>
                <a:ext uri="{FF2B5EF4-FFF2-40B4-BE49-F238E27FC236}">
                  <a16:creationId xmlns:a16="http://schemas.microsoft.com/office/drawing/2014/main" id="{4D349E6E-F4FB-43B7-86D6-C90C28801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3">
              <a:extLst>
                <a:ext uri="{FF2B5EF4-FFF2-40B4-BE49-F238E27FC236}">
                  <a16:creationId xmlns:a16="http://schemas.microsoft.com/office/drawing/2014/main" id="{23D5ABA0-3217-4485-BCAE-779BD7E1B7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4">
              <a:extLst>
                <a:ext uri="{FF2B5EF4-FFF2-40B4-BE49-F238E27FC236}">
                  <a16:creationId xmlns:a16="http://schemas.microsoft.com/office/drawing/2014/main" id="{45CF2BCB-E4BA-403E-905C-0254C5E24F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5">
              <a:extLst>
                <a:ext uri="{FF2B5EF4-FFF2-40B4-BE49-F238E27FC236}">
                  <a16:creationId xmlns:a16="http://schemas.microsoft.com/office/drawing/2014/main" id="{F12E1D2C-E1C8-455C-B173-30AB0D5101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6">
              <a:extLst>
                <a:ext uri="{FF2B5EF4-FFF2-40B4-BE49-F238E27FC236}">
                  <a16:creationId xmlns:a16="http://schemas.microsoft.com/office/drawing/2014/main" id="{A58BEE69-0D65-4014-93A8-414056A27F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7">
              <a:extLst>
                <a:ext uri="{FF2B5EF4-FFF2-40B4-BE49-F238E27FC236}">
                  <a16:creationId xmlns:a16="http://schemas.microsoft.com/office/drawing/2014/main" id="{9C0C17B2-6B3A-47BF-A16C-2E7D52374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58">
              <a:extLst>
                <a:ext uri="{FF2B5EF4-FFF2-40B4-BE49-F238E27FC236}">
                  <a16:creationId xmlns:a16="http://schemas.microsoft.com/office/drawing/2014/main" id="{D71D7359-60C1-4277-8402-6C40DAF104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29" name="Group 128">
            <a:extLst>
              <a:ext uri="{FF2B5EF4-FFF2-40B4-BE49-F238E27FC236}">
                <a16:creationId xmlns:a16="http://schemas.microsoft.com/office/drawing/2014/main" id="{654E1FCF-A7F4-4093-B5BB-57A010B068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0" name="Rectangle 129">
              <a:extLst>
                <a:ext uri="{FF2B5EF4-FFF2-40B4-BE49-F238E27FC236}">
                  <a16:creationId xmlns:a16="http://schemas.microsoft.com/office/drawing/2014/main" id="{480FFF98-8D30-41CF-9577-5548BDA55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F15D5DBD-BBB6-45CF-A156-7920402B701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2" name="Titel 1">
            <a:extLst>
              <a:ext uri="{FF2B5EF4-FFF2-40B4-BE49-F238E27FC236}">
                <a16:creationId xmlns:a16="http://schemas.microsoft.com/office/drawing/2014/main" id="{CE819826-D08C-4240-A7DC-1DE60F5B7595}"/>
              </a:ext>
            </a:extLst>
          </p:cNvPr>
          <p:cNvSpPr>
            <a:spLocks noGrp="1"/>
          </p:cNvSpPr>
          <p:nvPr>
            <p:ph type="title"/>
          </p:nvPr>
        </p:nvSpPr>
        <p:spPr>
          <a:xfrm>
            <a:off x="1143000" y="4275668"/>
            <a:ext cx="8830733" cy="936096"/>
          </a:xfrm>
        </p:spPr>
        <p:txBody>
          <a:bodyPr vert="horz" lIns="91440" tIns="45720" rIns="91440" bIns="45720" rtlCol="0" anchor="b">
            <a:normAutofit/>
          </a:bodyPr>
          <a:lstStyle/>
          <a:p>
            <a:r>
              <a:rPr lang="en-US" sz="4400"/>
              <a:t>Analysis</a:t>
            </a:r>
          </a:p>
        </p:txBody>
      </p:sp>
      <p:sp>
        <p:nvSpPr>
          <p:cNvPr id="3" name="Inhaltsplatzhalter 2">
            <a:extLst>
              <a:ext uri="{FF2B5EF4-FFF2-40B4-BE49-F238E27FC236}">
                <a16:creationId xmlns:a16="http://schemas.microsoft.com/office/drawing/2014/main" id="{93D86EB6-BF5E-4FD9-ABA8-BF8A4813D064}"/>
              </a:ext>
            </a:extLst>
          </p:cNvPr>
          <p:cNvSpPr>
            <a:spLocks noGrp="1"/>
          </p:cNvSpPr>
          <p:nvPr>
            <p:ph idx="1"/>
          </p:nvPr>
        </p:nvSpPr>
        <p:spPr>
          <a:xfrm>
            <a:off x="1143001" y="5244572"/>
            <a:ext cx="8830732" cy="690562"/>
          </a:xfrm>
        </p:spPr>
        <p:txBody>
          <a:bodyPr vert="horz" lIns="91440" tIns="45720" rIns="91440" bIns="45720" rtlCol="0" anchor="t">
            <a:normAutofit/>
          </a:bodyPr>
          <a:lstStyle/>
          <a:p>
            <a:pPr marL="0" indent="0">
              <a:buNone/>
            </a:pPr>
            <a:r>
              <a:rPr lang="en-US" sz="2000" cap="all">
                <a:solidFill>
                  <a:schemeClr val="tx2"/>
                </a:solidFill>
              </a:rPr>
              <a:t>Review of DataFrames to ensure data readiness </a:t>
            </a:r>
          </a:p>
        </p:txBody>
      </p:sp>
      <p:grpSp>
        <p:nvGrpSpPr>
          <p:cNvPr id="133" name="Group 132">
            <a:extLst>
              <a:ext uri="{FF2B5EF4-FFF2-40B4-BE49-F238E27FC236}">
                <a16:creationId xmlns:a16="http://schemas.microsoft.com/office/drawing/2014/main" id="{155DB736-08D2-4E69-8EE3-78B846E993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4" name="Rectangle 5">
              <a:extLst>
                <a:ext uri="{FF2B5EF4-FFF2-40B4-BE49-F238E27FC236}">
                  <a16:creationId xmlns:a16="http://schemas.microsoft.com/office/drawing/2014/main" id="{C88DB1C1-08C4-4B34-B60D-5C786CDD2E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5" name="Freeform 6">
              <a:extLst>
                <a:ext uri="{FF2B5EF4-FFF2-40B4-BE49-F238E27FC236}">
                  <a16:creationId xmlns:a16="http://schemas.microsoft.com/office/drawing/2014/main" id="{F152C3FC-FF94-4D84-9DC7-1CB1CA2DAC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7">
              <a:extLst>
                <a:ext uri="{FF2B5EF4-FFF2-40B4-BE49-F238E27FC236}">
                  <a16:creationId xmlns:a16="http://schemas.microsoft.com/office/drawing/2014/main" id="{5B47C196-5968-4FE7-A0DB-84C8E070E9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8">
              <a:extLst>
                <a:ext uri="{FF2B5EF4-FFF2-40B4-BE49-F238E27FC236}">
                  <a16:creationId xmlns:a16="http://schemas.microsoft.com/office/drawing/2014/main" id="{E7FB1C4F-E86A-492B-8916-337C5BB1E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9">
              <a:extLst>
                <a:ext uri="{FF2B5EF4-FFF2-40B4-BE49-F238E27FC236}">
                  <a16:creationId xmlns:a16="http://schemas.microsoft.com/office/drawing/2014/main" id="{406AD412-783F-4D7C-A663-80E6EF970A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10">
              <a:extLst>
                <a:ext uri="{FF2B5EF4-FFF2-40B4-BE49-F238E27FC236}">
                  <a16:creationId xmlns:a16="http://schemas.microsoft.com/office/drawing/2014/main" id="{F0B9206E-CED0-4F36-877E-D6915F760F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1">
              <a:extLst>
                <a:ext uri="{FF2B5EF4-FFF2-40B4-BE49-F238E27FC236}">
                  <a16:creationId xmlns:a16="http://schemas.microsoft.com/office/drawing/2014/main" id="{64178703-2CBD-4C5A-B310-AF6293D0E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2">
              <a:extLst>
                <a:ext uri="{FF2B5EF4-FFF2-40B4-BE49-F238E27FC236}">
                  <a16:creationId xmlns:a16="http://schemas.microsoft.com/office/drawing/2014/main" id="{F7FF33B6-ACCD-492F-8ED1-8A49B7B894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13">
              <a:extLst>
                <a:ext uri="{FF2B5EF4-FFF2-40B4-BE49-F238E27FC236}">
                  <a16:creationId xmlns:a16="http://schemas.microsoft.com/office/drawing/2014/main" id="{2E9E8488-6461-42BF-A5B0-CE540E8E91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14">
              <a:extLst>
                <a:ext uri="{FF2B5EF4-FFF2-40B4-BE49-F238E27FC236}">
                  <a16:creationId xmlns:a16="http://schemas.microsoft.com/office/drawing/2014/main" id="{93C76817-E797-4C83-BEAD-B1227C2A3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15">
              <a:extLst>
                <a:ext uri="{FF2B5EF4-FFF2-40B4-BE49-F238E27FC236}">
                  <a16:creationId xmlns:a16="http://schemas.microsoft.com/office/drawing/2014/main" id="{995A1630-8834-4D97-892C-3B7C96FF34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Line 16">
              <a:extLst>
                <a:ext uri="{FF2B5EF4-FFF2-40B4-BE49-F238E27FC236}">
                  <a16:creationId xmlns:a16="http://schemas.microsoft.com/office/drawing/2014/main" id="{A66DE897-2E14-4999-9321-DB96DE65E3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6" name="Freeform 17">
              <a:extLst>
                <a:ext uri="{FF2B5EF4-FFF2-40B4-BE49-F238E27FC236}">
                  <a16:creationId xmlns:a16="http://schemas.microsoft.com/office/drawing/2014/main" id="{C1DD9CBA-740A-4077-B02A-449F0C5DF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18">
              <a:extLst>
                <a:ext uri="{FF2B5EF4-FFF2-40B4-BE49-F238E27FC236}">
                  <a16:creationId xmlns:a16="http://schemas.microsoft.com/office/drawing/2014/main" id="{76F09DCE-D40A-48E5-A51A-DEF028B95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19">
              <a:extLst>
                <a:ext uri="{FF2B5EF4-FFF2-40B4-BE49-F238E27FC236}">
                  <a16:creationId xmlns:a16="http://schemas.microsoft.com/office/drawing/2014/main" id="{0D86CBE4-FF61-4F61-8452-EC9690D4C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20">
              <a:extLst>
                <a:ext uri="{FF2B5EF4-FFF2-40B4-BE49-F238E27FC236}">
                  <a16:creationId xmlns:a16="http://schemas.microsoft.com/office/drawing/2014/main" id="{745E0CC2-9950-4B3C-A0F7-A3AFDA8503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Rectangle 21">
              <a:extLst>
                <a:ext uri="{FF2B5EF4-FFF2-40B4-BE49-F238E27FC236}">
                  <a16:creationId xmlns:a16="http://schemas.microsoft.com/office/drawing/2014/main" id="{6CD743BF-6B26-4DB1-9275-415755CF6E0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1" name="Freeform 22">
              <a:extLst>
                <a:ext uri="{FF2B5EF4-FFF2-40B4-BE49-F238E27FC236}">
                  <a16:creationId xmlns:a16="http://schemas.microsoft.com/office/drawing/2014/main" id="{908B5973-402D-4F32-877E-E714DE8A81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23">
              <a:extLst>
                <a:ext uri="{FF2B5EF4-FFF2-40B4-BE49-F238E27FC236}">
                  <a16:creationId xmlns:a16="http://schemas.microsoft.com/office/drawing/2014/main" id="{AFF535C2-96AD-4038-9E25-08178E7A6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24">
              <a:extLst>
                <a:ext uri="{FF2B5EF4-FFF2-40B4-BE49-F238E27FC236}">
                  <a16:creationId xmlns:a16="http://schemas.microsoft.com/office/drawing/2014/main" id="{D0020962-8322-4C8C-85DF-4B9A99899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25">
              <a:extLst>
                <a:ext uri="{FF2B5EF4-FFF2-40B4-BE49-F238E27FC236}">
                  <a16:creationId xmlns:a16="http://schemas.microsoft.com/office/drawing/2014/main" id="{BA1EEDAC-36D1-47D2-9F2C-20DEA716D3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26">
              <a:extLst>
                <a:ext uri="{FF2B5EF4-FFF2-40B4-BE49-F238E27FC236}">
                  <a16:creationId xmlns:a16="http://schemas.microsoft.com/office/drawing/2014/main" id="{7206A54E-63AC-4ADD-B698-12666D271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27">
              <a:extLst>
                <a:ext uri="{FF2B5EF4-FFF2-40B4-BE49-F238E27FC236}">
                  <a16:creationId xmlns:a16="http://schemas.microsoft.com/office/drawing/2014/main" id="{DE522E0A-8F97-4498-AD5B-81CFD4DF2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28">
              <a:extLst>
                <a:ext uri="{FF2B5EF4-FFF2-40B4-BE49-F238E27FC236}">
                  <a16:creationId xmlns:a16="http://schemas.microsoft.com/office/drawing/2014/main" id="{E15910A4-E019-410A-84BE-789AC617C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29">
              <a:extLst>
                <a:ext uri="{FF2B5EF4-FFF2-40B4-BE49-F238E27FC236}">
                  <a16:creationId xmlns:a16="http://schemas.microsoft.com/office/drawing/2014/main" id="{C9C1FD91-B3C9-4D72-80EA-63204E69E2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30">
              <a:extLst>
                <a:ext uri="{FF2B5EF4-FFF2-40B4-BE49-F238E27FC236}">
                  <a16:creationId xmlns:a16="http://schemas.microsoft.com/office/drawing/2014/main" id="{A01F1DA6-B5F8-4F49-9175-5691EBFBA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31">
              <a:extLst>
                <a:ext uri="{FF2B5EF4-FFF2-40B4-BE49-F238E27FC236}">
                  <a16:creationId xmlns:a16="http://schemas.microsoft.com/office/drawing/2014/main" id="{572A6519-6568-4FF9-96AD-329F0E30FD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Grafik 4">
            <a:extLst>
              <a:ext uri="{FF2B5EF4-FFF2-40B4-BE49-F238E27FC236}">
                <a16:creationId xmlns:a16="http://schemas.microsoft.com/office/drawing/2014/main" id="{64A9C500-E8BC-4A7F-9001-1904E9B22B69}"/>
              </a:ext>
            </a:extLst>
          </p:cNvPr>
          <p:cNvPicPr>
            <a:picLocks noChangeAspect="1"/>
          </p:cNvPicPr>
          <p:nvPr/>
        </p:nvPicPr>
        <p:blipFill rotWithShape="1">
          <a:blip r:embed="rId4"/>
          <a:srcRect t="23667" r="-1" b="23189"/>
          <a:stretch/>
        </p:blipFill>
        <p:spPr>
          <a:xfrm>
            <a:off x="1141411" y="606426"/>
            <a:ext cx="4874998" cy="3299778"/>
          </a:xfrm>
          <a:custGeom>
            <a:avLst/>
            <a:gdLst>
              <a:gd name="connsiteX0" fmla="*/ 160369 w 4874998"/>
              <a:gd name="connsiteY0" fmla="*/ 0 h 3299778"/>
              <a:gd name="connsiteX1" fmla="*/ 4874998 w 4874998"/>
              <a:gd name="connsiteY1" fmla="*/ 0 h 3299778"/>
              <a:gd name="connsiteX2" fmla="*/ 4874998 w 4874998"/>
              <a:gd name="connsiteY2" fmla="*/ 3299778 h 3299778"/>
              <a:gd name="connsiteX3" fmla="*/ 0 w 4874998"/>
              <a:gd name="connsiteY3" fmla="*/ 3299778 h 3299778"/>
              <a:gd name="connsiteX4" fmla="*/ 0 w 4874998"/>
              <a:gd name="connsiteY4" fmla="*/ 160369 h 3299778"/>
              <a:gd name="connsiteX5" fmla="*/ 160369 w 4874998"/>
              <a:gd name="connsiteY5" fmla="*/ 0 h 329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4998" h="3299778">
                <a:moveTo>
                  <a:pt x="160369" y="0"/>
                </a:moveTo>
                <a:lnTo>
                  <a:pt x="4874998" y="0"/>
                </a:lnTo>
                <a:lnTo>
                  <a:pt x="4874998" y="3299778"/>
                </a:lnTo>
                <a:lnTo>
                  <a:pt x="0" y="3299778"/>
                </a:lnTo>
                <a:lnTo>
                  <a:pt x="0" y="160369"/>
                </a:lnTo>
                <a:cubicBezTo>
                  <a:pt x="0" y="71800"/>
                  <a:pt x="71800" y="0"/>
                  <a:pt x="160369"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4" name="Grafik 3">
            <a:extLst>
              <a:ext uri="{FF2B5EF4-FFF2-40B4-BE49-F238E27FC236}">
                <a16:creationId xmlns:a16="http://schemas.microsoft.com/office/drawing/2014/main" id="{590F1C9C-F554-4D67-BBC9-47E273037418}"/>
              </a:ext>
            </a:extLst>
          </p:cNvPr>
          <p:cNvPicPr>
            <a:picLocks noChangeAspect="1"/>
          </p:cNvPicPr>
          <p:nvPr/>
        </p:nvPicPr>
        <p:blipFill rotWithShape="1">
          <a:blip r:embed="rId5"/>
          <a:srcRect l="13959" r="14959" b="4"/>
          <a:stretch/>
        </p:blipFill>
        <p:spPr>
          <a:xfrm>
            <a:off x="6180137" y="606426"/>
            <a:ext cx="4873629" cy="3299778"/>
          </a:xfrm>
          <a:custGeom>
            <a:avLst/>
            <a:gdLst>
              <a:gd name="connsiteX0" fmla="*/ 0 w 4873629"/>
              <a:gd name="connsiteY0" fmla="*/ 0 h 3299778"/>
              <a:gd name="connsiteX1" fmla="*/ 4873629 w 4873629"/>
              <a:gd name="connsiteY1" fmla="*/ 0 h 3299778"/>
              <a:gd name="connsiteX2" fmla="*/ 4873629 w 4873629"/>
              <a:gd name="connsiteY2" fmla="*/ 3139409 h 3299778"/>
              <a:gd name="connsiteX3" fmla="*/ 4713260 w 4873629"/>
              <a:gd name="connsiteY3" fmla="*/ 3299778 h 3299778"/>
              <a:gd name="connsiteX4" fmla="*/ 0 w 4873629"/>
              <a:gd name="connsiteY4" fmla="*/ 3299778 h 3299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3629" h="3299778">
                <a:moveTo>
                  <a:pt x="0" y="0"/>
                </a:moveTo>
                <a:lnTo>
                  <a:pt x="4873629" y="0"/>
                </a:lnTo>
                <a:lnTo>
                  <a:pt x="4873629" y="3139409"/>
                </a:lnTo>
                <a:cubicBezTo>
                  <a:pt x="4873629" y="3227978"/>
                  <a:pt x="4801829" y="3299778"/>
                  <a:pt x="4713260" y="3299778"/>
                </a:cubicBezTo>
                <a:lnTo>
                  <a:pt x="0" y="3299778"/>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2" name="Group 161">
            <a:extLst>
              <a:ext uri="{FF2B5EF4-FFF2-40B4-BE49-F238E27FC236}">
                <a16:creationId xmlns:a16="http://schemas.microsoft.com/office/drawing/2014/main" id="{D69B83E7-F7F0-46E0-9E35-30DDB4652A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3" name="Freeform 32">
              <a:extLst>
                <a:ext uri="{FF2B5EF4-FFF2-40B4-BE49-F238E27FC236}">
                  <a16:creationId xmlns:a16="http://schemas.microsoft.com/office/drawing/2014/main" id="{17DFCFAA-2EE6-440C-AEF4-7179FF582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33">
              <a:extLst>
                <a:ext uri="{FF2B5EF4-FFF2-40B4-BE49-F238E27FC236}">
                  <a16:creationId xmlns:a16="http://schemas.microsoft.com/office/drawing/2014/main" id="{F54111FE-04C5-47D9-BD1D-847CD9BAA1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34">
              <a:extLst>
                <a:ext uri="{FF2B5EF4-FFF2-40B4-BE49-F238E27FC236}">
                  <a16:creationId xmlns:a16="http://schemas.microsoft.com/office/drawing/2014/main" id="{60C0B3C5-34BD-4189-89AC-9A236D349B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35">
              <a:extLst>
                <a:ext uri="{FF2B5EF4-FFF2-40B4-BE49-F238E27FC236}">
                  <a16:creationId xmlns:a16="http://schemas.microsoft.com/office/drawing/2014/main" id="{0A2FCD62-5A25-4CBA-94B2-8DAE16C63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36">
              <a:extLst>
                <a:ext uri="{FF2B5EF4-FFF2-40B4-BE49-F238E27FC236}">
                  <a16:creationId xmlns:a16="http://schemas.microsoft.com/office/drawing/2014/main" id="{9ADA44A2-ECAE-4D0D-98EA-C7E23D938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37">
              <a:extLst>
                <a:ext uri="{FF2B5EF4-FFF2-40B4-BE49-F238E27FC236}">
                  <a16:creationId xmlns:a16="http://schemas.microsoft.com/office/drawing/2014/main" id="{350C453D-DE79-44B2-A2FF-B68218929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38">
              <a:extLst>
                <a:ext uri="{FF2B5EF4-FFF2-40B4-BE49-F238E27FC236}">
                  <a16:creationId xmlns:a16="http://schemas.microsoft.com/office/drawing/2014/main" id="{B9CC0F87-FE95-480A-BB09-8C0F45D074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39">
              <a:extLst>
                <a:ext uri="{FF2B5EF4-FFF2-40B4-BE49-F238E27FC236}">
                  <a16:creationId xmlns:a16="http://schemas.microsoft.com/office/drawing/2014/main" id="{69975127-CBE3-482A-AC23-6897CE596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40">
              <a:extLst>
                <a:ext uri="{FF2B5EF4-FFF2-40B4-BE49-F238E27FC236}">
                  <a16:creationId xmlns:a16="http://schemas.microsoft.com/office/drawing/2014/main" id="{7AB463BB-2FE2-4EE4-ABA1-5CADAB121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Rectangle 41">
              <a:extLst>
                <a:ext uri="{FF2B5EF4-FFF2-40B4-BE49-F238E27FC236}">
                  <a16:creationId xmlns:a16="http://schemas.microsoft.com/office/drawing/2014/main" id="{BE9B5EC4-29CE-4A0D-84FE-E47718CE4A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56248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el 1">
            <a:extLst>
              <a:ext uri="{FF2B5EF4-FFF2-40B4-BE49-F238E27FC236}">
                <a16:creationId xmlns:a16="http://schemas.microsoft.com/office/drawing/2014/main" id="{CE819826-D08C-4240-A7DC-1DE60F5B7595}"/>
              </a:ext>
            </a:extLst>
          </p:cNvPr>
          <p:cNvSpPr>
            <a:spLocks noGrp="1"/>
          </p:cNvSpPr>
          <p:nvPr>
            <p:ph type="title"/>
          </p:nvPr>
        </p:nvSpPr>
        <p:spPr>
          <a:xfrm>
            <a:off x="7962519" y="618518"/>
            <a:ext cx="3084891" cy="1478570"/>
          </a:xfrm>
        </p:spPr>
        <p:txBody>
          <a:bodyPr>
            <a:normAutofit/>
          </a:bodyPr>
          <a:lstStyle/>
          <a:p>
            <a:r>
              <a:rPr lang="de-DE" sz="3200"/>
              <a:t>Analysis</a:t>
            </a:r>
          </a:p>
        </p:txBody>
      </p:sp>
      <p:pic>
        <p:nvPicPr>
          <p:cNvPr id="4" name="Grafik 3">
            <a:extLst>
              <a:ext uri="{FF2B5EF4-FFF2-40B4-BE49-F238E27FC236}">
                <a16:creationId xmlns:a16="http://schemas.microsoft.com/office/drawing/2014/main" id="{39A66FA1-59DC-4D34-A0F4-3B194592D428}"/>
              </a:ext>
            </a:extLst>
          </p:cNvPr>
          <p:cNvPicPr>
            <a:picLocks noChangeAspect="1"/>
          </p:cNvPicPr>
          <p:nvPr/>
        </p:nvPicPr>
        <p:blipFill rotWithShape="1">
          <a:blip r:embed="rId4"/>
          <a:srcRect l="2364" r="2026" b="2"/>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Inhaltsplatzhalter 2">
            <a:extLst>
              <a:ext uri="{FF2B5EF4-FFF2-40B4-BE49-F238E27FC236}">
                <a16:creationId xmlns:a16="http://schemas.microsoft.com/office/drawing/2014/main" id="{93D86EB6-BF5E-4FD9-ABA8-BF8A4813D064}"/>
              </a:ext>
            </a:extLst>
          </p:cNvPr>
          <p:cNvSpPr>
            <a:spLocks noGrp="1"/>
          </p:cNvSpPr>
          <p:nvPr>
            <p:ph idx="1"/>
          </p:nvPr>
        </p:nvSpPr>
        <p:spPr>
          <a:xfrm>
            <a:off x="7962519" y="2249487"/>
            <a:ext cx="3084892" cy="3541714"/>
          </a:xfrm>
        </p:spPr>
        <p:txBody>
          <a:bodyPr>
            <a:normAutofit/>
          </a:bodyPr>
          <a:lstStyle/>
          <a:p>
            <a:r>
              <a:rPr lang="de-DE" sz="1800" dirty="0" err="1"/>
              <a:t>KMeans</a:t>
            </a:r>
            <a:r>
              <a:rPr lang="de-DE" sz="1800" dirty="0"/>
              <a:t> </a:t>
            </a:r>
            <a:r>
              <a:rPr lang="de-DE" sz="1800" dirty="0" err="1"/>
              <a:t>algorithm</a:t>
            </a:r>
            <a:endParaRPr lang="de-DE" sz="1800" dirty="0"/>
          </a:p>
          <a:p>
            <a:r>
              <a:rPr lang="de-DE" sz="1800" dirty="0"/>
              <a:t>N° </a:t>
            </a:r>
            <a:r>
              <a:rPr lang="de-DE" sz="1800" dirty="0" err="1"/>
              <a:t>of</a:t>
            </a:r>
            <a:r>
              <a:rPr lang="de-DE" sz="1800" dirty="0"/>
              <a:t> </a:t>
            </a:r>
            <a:r>
              <a:rPr lang="de-DE" sz="1800" dirty="0" err="1"/>
              <a:t>clusters</a:t>
            </a:r>
            <a:r>
              <a:rPr lang="de-DE" sz="1800" dirty="0"/>
              <a:t> </a:t>
            </a:r>
            <a:r>
              <a:rPr lang="de-DE" sz="1800" dirty="0" err="1"/>
              <a:t>tested</a:t>
            </a:r>
            <a:r>
              <a:rPr lang="de-DE" sz="1800" dirty="0"/>
              <a:t>: 2-9</a:t>
            </a:r>
          </a:p>
          <a:p>
            <a:r>
              <a:rPr lang="de-DE" sz="1800" dirty="0"/>
              <a:t>Best </a:t>
            </a:r>
            <a:r>
              <a:rPr lang="de-DE" sz="1800" dirty="0" err="1"/>
              <a:t>cluster</a:t>
            </a:r>
            <a:r>
              <a:rPr lang="de-DE" sz="1800" dirty="0"/>
              <a:t> </a:t>
            </a:r>
            <a:r>
              <a:rPr lang="de-DE" sz="1800" dirty="0" err="1"/>
              <a:t>range</a:t>
            </a:r>
            <a:r>
              <a:rPr lang="de-DE" sz="1800" dirty="0"/>
              <a:t> </a:t>
            </a:r>
            <a:r>
              <a:rPr lang="de-DE" sz="1800" dirty="0" err="1"/>
              <a:t>from</a:t>
            </a:r>
            <a:r>
              <a:rPr lang="de-DE" sz="1800" dirty="0"/>
              <a:t> 3-5</a:t>
            </a:r>
          </a:p>
          <a:p>
            <a:r>
              <a:rPr lang="de-DE" sz="1800" dirty="0"/>
              <a:t>Below: </a:t>
            </a:r>
            <a:r>
              <a:rPr lang="de-DE" sz="1800" dirty="0" err="1"/>
              <a:t>no</a:t>
            </a:r>
            <a:r>
              <a:rPr lang="de-DE" sz="1800" dirty="0"/>
              <a:t> </a:t>
            </a:r>
            <a:r>
              <a:rPr lang="de-DE" sz="1800" dirty="0" err="1"/>
              <a:t>similar</a:t>
            </a:r>
            <a:r>
              <a:rPr lang="de-DE" sz="1800" dirty="0"/>
              <a:t> </a:t>
            </a:r>
            <a:r>
              <a:rPr lang="de-DE" sz="1800" dirty="0" err="1"/>
              <a:t>city</a:t>
            </a:r>
            <a:endParaRPr lang="de-DE" sz="1800" dirty="0"/>
          </a:p>
          <a:p>
            <a:r>
              <a:rPr lang="de-DE" sz="1800" dirty="0"/>
              <a:t>Above: </a:t>
            </a:r>
            <a:r>
              <a:rPr lang="de-DE" sz="1800" dirty="0" err="1"/>
              <a:t>too</a:t>
            </a:r>
            <a:r>
              <a:rPr lang="de-DE" sz="1800" dirty="0"/>
              <a:t> </a:t>
            </a:r>
            <a:r>
              <a:rPr lang="de-DE" sz="1800" dirty="0" err="1"/>
              <a:t>many</a:t>
            </a:r>
            <a:r>
              <a:rPr lang="de-DE" sz="1800" dirty="0"/>
              <a:t> </a:t>
            </a:r>
            <a:r>
              <a:rPr lang="de-DE" sz="1800" dirty="0" err="1"/>
              <a:t>candidates</a:t>
            </a:r>
            <a:endParaRPr lang="de-DE" sz="1800" dirty="0"/>
          </a:p>
          <a:p>
            <a:pPr marL="0" indent="0">
              <a:buNone/>
            </a:pPr>
            <a:endParaRPr lang="de-DE" sz="1800" dirty="0"/>
          </a:p>
        </p:txBody>
      </p:sp>
    </p:spTree>
    <p:extLst>
      <p:ext uri="{BB962C8B-B14F-4D97-AF65-F5344CB8AC3E}">
        <p14:creationId xmlns:p14="http://schemas.microsoft.com/office/powerpoint/2010/main" val="1827731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0</TotalTime>
  <Words>910</Words>
  <Application>Microsoft Office PowerPoint</Application>
  <PresentationFormat>Breitbild</PresentationFormat>
  <Paragraphs>67</Paragraphs>
  <Slides>11</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11</vt:i4>
      </vt:variant>
    </vt:vector>
  </HeadingPairs>
  <TitlesOfParts>
    <vt:vector size="14" baseType="lpstr">
      <vt:lpstr>Arial</vt:lpstr>
      <vt:lpstr>Tw Cen MT</vt:lpstr>
      <vt:lpstr>Schaltkreis</vt:lpstr>
      <vt:lpstr>CAPSTONE PROJECT – WHERE TO MOVE DUE TO BREXIT ?</vt:lpstr>
      <vt:lpstr>Table of contents</vt:lpstr>
      <vt:lpstr>BUSINESS PROBLEM</vt:lpstr>
      <vt:lpstr>DATA</vt:lpstr>
      <vt:lpstr>DATA - Parameters</vt:lpstr>
      <vt:lpstr>DATA – Evaluated Cities</vt:lpstr>
      <vt:lpstr>Methodology</vt:lpstr>
      <vt:lpstr>Analysis</vt:lpstr>
      <vt:lpstr>Analysis</vt:lpstr>
      <vt:lpstr>Analysis</vt:lpstr>
      <vt:lpstr>Results, Discussion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WHERE TO MOVE DUE TO BREXIT ?</dc:title>
  <dc:creator>denni</dc:creator>
  <cp:lastModifiedBy>denni</cp:lastModifiedBy>
  <cp:revision>1</cp:revision>
  <dcterms:created xsi:type="dcterms:W3CDTF">2019-12-20T10:48:23Z</dcterms:created>
  <dcterms:modified xsi:type="dcterms:W3CDTF">2019-12-20T10:51:21Z</dcterms:modified>
</cp:coreProperties>
</file>