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BDF6826-973E-DAD4-8F58-7DF5612DA6B3}">
  <a:tblStyle styleId="{1BDF6826-973E-DAD4-8F58-7DF5612DA6B3}" styleName="No Style, No Grid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dk1"/>
      </a:tcTxStyle>
      <a:tcStyle>
        <a:tcBdr>
          <a:bottom>
            <a:ln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190982" y="1099472"/>
            <a:ext cx="525600" cy="504000"/>
          </a:xfrm>
          <a:prstGeom prst="rect">
            <a:avLst/>
          </a:prstGeom>
        </p:spPr>
      </p:pic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088922" y="1099472"/>
            <a:ext cx="509739" cy="488934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9897187" y="1084359"/>
            <a:ext cx="642223" cy="503614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327963" y="-72984"/>
            <a:ext cx="11647713" cy="110712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sz="4800">
                <a:latin typeface="Noto Serif"/>
                <a:ea typeface="Noto Serif"/>
                <a:cs typeface="Noto Serif"/>
              </a:rPr>
              <a:t>The data scientist checklist</a:t>
            </a:r>
            <a:endParaRPr sz="4800">
              <a:latin typeface="Noto Serif"/>
              <a:ea typeface="Noto Serif"/>
              <a:cs typeface="Noto Serif"/>
            </a:endParaRPr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241341" y="1720024"/>
          <a:ext cx="9439084" cy="4886324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{1BDF6826-973E-DAD4-8F58-7DF5612DA6B3}</a:tableStyleId>
              </a:tblPr>
              <a:tblGrid>
                <a:gridCol w="2520000"/>
                <a:gridCol w="720000"/>
                <a:gridCol w="3517199"/>
                <a:gridCol w="889198"/>
                <a:gridCol w="889198"/>
                <a:gridCol w="889198"/>
              </a:tblGrid>
              <a:tr h="444014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Foundation</a:t>
                      </a:r>
                      <a:endParaRPr sz="2400">
                        <a:solidFill>
                          <a:schemeClr val="accent6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1.</a:t>
                      </a:r>
                      <a:endParaRPr sz="2400">
                        <a:solidFill>
                          <a:schemeClr val="accent6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Calculus</a:t>
                      </a:r>
                      <a:endParaRPr sz="2400">
                        <a:solidFill>
                          <a:schemeClr val="accent6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B>
                  </a:tcPr>
                </a:tc>
              </a:tr>
              <a:tr h="444014">
                <a:tc>
                  <a:txBody>
                    <a:bodyPr/>
                    <a:p>
                      <a:pPr>
                        <a:defRPr/>
                      </a:pPr>
                      <a:endParaRPr sz="2400">
                        <a:solidFill>
                          <a:schemeClr val="accent6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2.</a:t>
                      </a:r>
                      <a:endParaRPr sz="2400">
                        <a:solidFill>
                          <a:schemeClr val="accent6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Linear algebra</a:t>
                      </a:r>
                      <a:endParaRPr sz="2400">
                        <a:solidFill>
                          <a:schemeClr val="accent6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B>
                  </a:tcPr>
                </a:tc>
              </a:tr>
              <a:tr h="444014">
                <a:tc>
                  <a:txBody>
                    <a:bodyPr/>
                    <a:p>
                      <a:pPr>
                        <a:defRPr/>
                      </a:pPr>
                      <a:endParaRPr sz="2400">
                        <a:solidFill>
                          <a:schemeClr val="accent6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3.</a:t>
                      </a:r>
                      <a:endParaRPr sz="2400">
                        <a:solidFill>
                          <a:schemeClr val="accent6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Statistics</a:t>
                      </a:r>
                      <a:endParaRPr sz="2400">
                        <a:solidFill>
                          <a:schemeClr val="accent6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</a:tr>
              <a:tr h="444014"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Programming</a:t>
                      </a: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4.</a:t>
                      </a: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Python</a:t>
                      </a: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</a:tr>
              <a:tr h="444014">
                <a:tc>
                  <a:txBody>
                    <a:bodyPr/>
                    <a:p>
                      <a:pPr>
                        <a:defRPr/>
                      </a:pP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5.</a:t>
                      </a: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Numpy</a:t>
                      </a: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</a:tr>
              <a:tr h="444014">
                <a:tc>
                  <a:txBody>
                    <a:bodyPr/>
                    <a:p>
                      <a:pPr>
                        <a:defRPr/>
                      </a:pP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6.</a:t>
                      </a: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Pandas</a:t>
                      </a: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B>
                  </a:tcPr>
                </a:tc>
              </a:tr>
              <a:tr h="444014">
                <a:tc>
                  <a:txBody>
                    <a:bodyPr/>
                    <a:p>
                      <a:pPr>
                        <a:defRPr/>
                      </a:pP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7.</a:t>
                      </a: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Visualization</a:t>
                      </a:r>
                      <a:endParaRPr sz="2400">
                        <a:solidFill>
                          <a:schemeClr val="accent1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round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</a:tr>
              <a:tr h="444014"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Specific</a:t>
                      </a:r>
                      <a:endParaRPr sz="2400">
                        <a:solidFill>
                          <a:schemeClr val="accent2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8.</a:t>
                      </a:r>
                      <a:endParaRPr sz="2400">
                        <a:solidFill>
                          <a:schemeClr val="accent2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Traditional algorithms</a:t>
                      </a:r>
                      <a:endParaRPr sz="2400">
                        <a:solidFill>
                          <a:schemeClr val="accent2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</a:tr>
              <a:tr h="444014">
                <a:tc>
                  <a:txBody>
                    <a:bodyPr/>
                    <a:p>
                      <a:pPr>
                        <a:defRPr/>
                      </a:pPr>
                      <a:endParaRPr sz="2400">
                        <a:solidFill>
                          <a:schemeClr val="accent2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9.</a:t>
                      </a:r>
                      <a:endParaRPr sz="2400">
                        <a:solidFill>
                          <a:schemeClr val="accent2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Problem translation</a:t>
                      </a:r>
                      <a:endParaRPr sz="2400">
                        <a:solidFill>
                          <a:schemeClr val="accent2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</a:tr>
              <a:tr h="444014">
                <a:tc>
                  <a:txBody>
                    <a:bodyPr/>
                    <a:p>
                      <a:pPr>
                        <a:defRPr/>
                      </a:pPr>
                      <a:endParaRPr sz="2400">
                        <a:solidFill>
                          <a:schemeClr val="accent2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10.</a:t>
                      </a:r>
                      <a:endParaRPr sz="2400">
                        <a:solidFill>
                          <a:schemeClr val="accent2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Noto Serif"/>
                          <a:ea typeface="Noto Serif"/>
                          <a:cs typeface="Noto Serif"/>
                        </a:rPr>
                        <a:t>Communication</a:t>
                      </a:r>
                      <a:endParaRPr sz="2400">
                        <a:solidFill>
                          <a:schemeClr val="accent2">
                            <a:lumMod val="75000"/>
                          </a:schemeClr>
                        </a:solidFill>
                        <a:latin typeface="Noto Serif"/>
                        <a:ea typeface="Noto Serif"/>
                        <a:cs typeface="Noto Serif"/>
                      </a:endParaRPr>
                    </a:p>
                  </a:txBody>
                  <a:tcPr>
                    <a:lnL w="12699" algn="ctr">
                      <a:noFill/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400"/>
                    </a:p>
                  </a:txBody>
                  <a:tcPr>
                    <a:lnL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L>
                    <a:lnR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R>
                    <a:lnT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T>
                    <a:lnB w="28575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B>
                  </a:tcPr>
                </a:tc>
              </a:tr>
            </a:tbl>
          </a:graphicData>
        </a:graphic>
      </p:graphicFrame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190982" y="1099472"/>
            <a:ext cx="525600" cy="504000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088921" y="1099472"/>
            <a:ext cx="509739" cy="488934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9897186" y="1084359"/>
            <a:ext cx="642223" cy="503614"/>
          </a:xfrm>
          <a:prstGeom prst="rect">
            <a:avLst/>
          </a:prstGeom>
        </p:spPr>
      </p:pic>
      <p:sp>
        <p:nvSpPr>
          <p:cNvPr id="12" name="" hidden="0"/>
          <p:cNvSpPr/>
          <p:nvPr isPhoto="0" userDrawn="0"/>
        </p:nvSpPr>
        <p:spPr bwMode="auto">
          <a:xfrm flipH="0" flipV="0">
            <a:off x="-13606" y="6558642"/>
            <a:ext cx="4367892" cy="31296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>
                <a:solidFill>
                  <a:schemeClr val="bg2">
                    <a:lumMod val="50000"/>
                  </a:schemeClr>
                </a:solidFill>
              </a:rPr>
              <a:t>https://linkedin.com/in/dennisbakhuis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ONLYOFFICE/6.1.0.90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2021-01-29T14:26:12Z</dcterms:modified>
  <cp:category/>
  <cp:contentStatus/>
  <cp:version/>
</cp:coreProperties>
</file>