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3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6858000" cy="12192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presProps" Target="presProps.xml" /><Relationship Id="rId9" Type="http://schemas.openxmlformats.org/officeDocument/2006/relationships/tableStyles" Target="tableStyles.xml" /><Relationship Id="rId10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Vertical Title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Text Placeholder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8" name="Content Placeholder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9" name="Date Placeholder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10" name="Footer Placeholder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Slide Number Placeholder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Date Placeholder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Date Placeholder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Picture Placeholder 2" hidden="0"/>
          <p:cNvSpPr>
            <a:spLocks noChangeAspect="1" noGrp="1"/>
          </p:cNvSpPr>
          <p:nvPr isPhoto="0" userDrawn="0">
            <p:ph type="pic"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6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5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5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" hidden="0"/>
          <p:cNvSpPr/>
          <p:nvPr isPhoto="0" userDrawn="0"/>
        </p:nvSpPr>
        <p:spPr bwMode="auto">
          <a:xfrm>
            <a:off x="11419500" y="3640775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5" name="" hidden="0"/>
          <p:cNvSpPr/>
          <p:nvPr isPhoto="0" userDrawn="0"/>
        </p:nvSpPr>
        <p:spPr bwMode="auto">
          <a:xfrm>
            <a:off x="9910589" y="3457877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6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3942029" y="118883"/>
            <a:ext cx="7810499" cy="1790699"/>
          </a:xfrm>
          <a:prstGeom prst="rect">
            <a:avLst/>
          </a:prstGeom>
        </p:spPr>
      </p:pic>
      <p:sp>
        <p:nvSpPr>
          <p:cNvPr id="7" name="" hidden="0"/>
          <p:cNvSpPr/>
          <p:nvPr isPhoto="0" userDrawn="0"/>
        </p:nvSpPr>
        <p:spPr bwMode="auto">
          <a:xfrm>
            <a:off x="9822479" y="5385452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8" name="" hidden="0"/>
          <p:cNvSpPr>
            <a:spLocks noChangeAspect="1"/>
          </p:cNvSpPr>
          <p:nvPr isPhoto="0" userDrawn="0"/>
        </p:nvSpPr>
        <p:spPr bwMode="auto">
          <a:xfrm rot="0" flipH="0" flipV="0">
            <a:off x="3979125" y="1955506"/>
            <a:ext cx="7772400" cy="1411200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pic>
        <p:nvPicPr>
          <p:cNvPr id="9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rot="0" flipH="0" flipV="0">
            <a:off x="3979125" y="2191273"/>
            <a:ext cx="7772400" cy="1411200"/>
          </a:xfrm>
          <a:prstGeom prst="rect">
            <a:avLst/>
          </a:prstGeom>
        </p:spPr>
      </p:pic>
      <p:pic>
        <p:nvPicPr>
          <p:cNvPr id="10" name="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>
            <a:off x="3941025" y="3743934"/>
            <a:ext cx="7810499" cy="1314450"/>
          </a:xfrm>
          <a:prstGeom prst="rect">
            <a:avLst/>
          </a:prstGeom>
        </p:spPr>
      </p:pic>
      <p:sp>
        <p:nvSpPr>
          <p:cNvPr id="11" name="" hidden="0"/>
          <p:cNvSpPr/>
          <p:nvPr isPhoto="0" userDrawn="0"/>
        </p:nvSpPr>
        <p:spPr bwMode="auto">
          <a:xfrm>
            <a:off x="5638485" y="3386146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2" name="" hidden="0"/>
          <p:cNvPicPr>
            <a:picLocks noChangeAspect="1"/>
          </p:cNvPicPr>
          <p:nvPr isPhoto="0" userDrawn="0"/>
        </p:nvPicPr>
        <p:blipFill>
          <a:blip r:embed="rId5"/>
          <a:stretch/>
        </p:blipFill>
        <p:spPr bwMode="auto">
          <a:xfrm>
            <a:off x="3942029" y="5290618"/>
            <a:ext cx="7810499" cy="1362074"/>
          </a:xfrm>
          <a:prstGeom prst="rect">
            <a:avLst/>
          </a:prstGeom>
        </p:spPr>
      </p:pic>
      <p:sp>
        <p:nvSpPr>
          <p:cNvPr id="13" name="" hidden="0"/>
          <p:cNvSpPr/>
          <p:nvPr isPhoto="0" userDrawn="0"/>
        </p:nvSpPr>
        <p:spPr bwMode="auto">
          <a:xfrm flipH="0" flipV="0">
            <a:off x="794108" y="2249608"/>
            <a:ext cx="2084182" cy="82299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3600">
                <a:solidFill>
                  <a:schemeClr val="tx1">
                    <a:lumMod val="85000"/>
                    <a:lumOff val="15000"/>
                  </a:schemeClr>
                </a:solidFill>
                <a:latin typeface="Helvetica 65 Medium"/>
                <a:ea typeface="Helvetica 65 Medium"/>
                <a:cs typeface="Helvetica 65 Medium"/>
              </a:rPr>
              <a:t>4500 </a:t>
            </a:r>
            <a:r>
              <a:rPr sz="3600" b="0" i="0" u="none">
                <a:solidFill>
                  <a:schemeClr val="tx1">
                    <a:lumMod val="85000"/>
                    <a:lumOff val="15000"/>
                  </a:schemeClr>
                </a:solidFill>
                <a:latin typeface="Helvetica 65 Medium"/>
                <a:ea typeface="Helvetica 65 Medium"/>
                <a:cs typeface="Helvetica 65 Medium"/>
              </a:rPr>
              <a:t>µs</a:t>
            </a:r>
            <a:endParaRPr sz="3600">
              <a:solidFill>
                <a:schemeClr val="tx1">
                  <a:lumMod val="85000"/>
                  <a:lumOff val="15000"/>
                </a:schemeClr>
              </a:solidFill>
              <a:latin typeface="Helvetica 65 Medium"/>
              <a:ea typeface="Helvetica 65 Medium"/>
              <a:cs typeface="Helvetica 65 Medium"/>
            </a:endParaRPr>
          </a:p>
        </p:txBody>
      </p:sp>
      <p:sp>
        <p:nvSpPr>
          <p:cNvPr id="14" name="" hidden="0"/>
          <p:cNvSpPr/>
          <p:nvPr isPhoto="0" userDrawn="0"/>
        </p:nvSpPr>
        <p:spPr bwMode="auto">
          <a:xfrm flipH="0" flipV="0">
            <a:off x="794107" y="4088593"/>
            <a:ext cx="2084182" cy="822994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3600">
                <a:solidFill>
                  <a:schemeClr val="tx1">
                    <a:lumMod val="85000"/>
                    <a:lumOff val="15000"/>
                  </a:schemeClr>
                </a:solidFill>
                <a:latin typeface="Helvetica 65 Medium"/>
                <a:ea typeface="Helvetica 65 Medium"/>
                <a:cs typeface="Helvetica 65 Medium"/>
              </a:rPr>
              <a:t>308 </a:t>
            </a:r>
            <a:r>
              <a:rPr sz="3600" b="0" i="0" u="none">
                <a:solidFill>
                  <a:schemeClr val="tx1">
                    <a:lumMod val="85000"/>
                    <a:lumOff val="15000"/>
                  </a:schemeClr>
                </a:solidFill>
                <a:latin typeface="Helvetica 65 Medium"/>
                <a:ea typeface="Helvetica 65 Medium"/>
                <a:cs typeface="Helvetica 65 Medium"/>
              </a:rPr>
              <a:t>µs</a:t>
            </a:r>
            <a:endParaRPr sz="3600">
              <a:solidFill>
                <a:schemeClr val="tx1">
                  <a:lumMod val="85000"/>
                  <a:lumOff val="15000"/>
                </a:schemeClr>
              </a:solidFill>
              <a:latin typeface="Helvetica 65 Medium"/>
              <a:ea typeface="Helvetica 65 Medium"/>
              <a:cs typeface="Helvetica 65 Medium"/>
            </a:endParaRPr>
          </a:p>
        </p:txBody>
      </p:sp>
      <p:sp>
        <p:nvSpPr>
          <p:cNvPr id="15" name="" hidden="0"/>
          <p:cNvSpPr/>
          <p:nvPr isPhoto="0" userDrawn="0"/>
        </p:nvSpPr>
        <p:spPr bwMode="auto">
          <a:xfrm flipH="0" flipV="0">
            <a:off x="794107" y="5597503"/>
            <a:ext cx="2084182" cy="822994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3600">
                <a:solidFill>
                  <a:schemeClr val="tx1">
                    <a:lumMod val="85000"/>
                    <a:lumOff val="15000"/>
                  </a:schemeClr>
                </a:solidFill>
                <a:latin typeface="Helvetica 65 Medium"/>
                <a:ea typeface="Helvetica 65 Medium"/>
                <a:cs typeface="Helvetica 65 Medium"/>
              </a:rPr>
              <a:t>291 </a:t>
            </a:r>
            <a:r>
              <a:rPr sz="3600" b="0" i="0" u="none">
                <a:solidFill>
                  <a:schemeClr val="tx1">
                    <a:lumMod val="85000"/>
                    <a:lumOff val="15000"/>
                  </a:schemeClr>
                </a:solidFill>
                <a:latin typeface="Helvetica 65 Medium"/>
                <a:ea typeface="Helvetica 65 Medium"/>
                <a:cs typeface="Helvetica 65 Medium"/>
              </a:rPr>
              <a:t>µs</a:t>
            </a:r>
            <a:endParaRPr sz="3600">
              <a:solidFill>
                <a:schemeClr val="tx1">
                  <a:lumMod val="85000"/>
                  <a:lumOff val="15000"/>
                </a:schemeClr>
              </a:solidFill>
              <a:latin typeface="Helvetica 65 Medium"/>
              <a:ea typeface="Helvetica 65 Medium"/>
              <a:cs typeface="Helvetica 65 Medium"/>
            </a:endParaRPr>
          </a:p>
        </p:txBody>
      </p:sp>
      <p:sp>
        <p:nvSpPr>
          <p:cNvPr id="16" name="" hidden="0"/>
          <p:cNvSpPr/>
          <p:nvPr isPhoto="0" userDrawn="0"/>
        </p:nvSpPr>
        <p:spPr bwMode="auto">
          <a:xfrm flipH="0" flipV="0">
            <a:off x="4415495" y="3258712"/>
            <a:ext cx="782747" cy="377227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" hidden="0"/>
          <p:cNvSpPr/>
          <p:nvPr isPhoto="0" userDrawn="0"/>
        </p:nvSpPr>
        <p:spPr bwMode="auto">
          <a:xfrm flipH="0" flipV="0">
            <a:off x="4415494" y="4767622"/>
            <a:ext cx="782746" cy="377226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" hidden="0"/>
          <p:cNvSpPr/>
          <p:nvPr isPhoto="0" userDrawn="0"/>
        </p:nvSpPr>
        <p:spPr bwMode="auto">
          <a:xfrm flipH="0" flipV="0">
            <a:off x="4415494" y="6323686"/>
            <a:ext cx="782746" cy="377226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" hidden="0"/>
          <p:cNvSpPr/>
          <p:nvPr isPhoto="0" userDrawn="0"/>
        </p:nvSpPr>
        <p:spPr bwMode="auto">
          <a:xfrm flipH="0" flipV="0">
            <a:off x="265989" y="174855"/>
            <a:ext cx="3894876" cy="1103411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3600">
                <a:solidFill>
                  <a:schemeClr val="tx1">
                    <a:lumMod val="85000"/>
                    <a:lumOff val="15000"/>
                  </a:schemeClr>
                </a:solidFill>
                <a:latin typeface="Helvetica 65 Medium"/>
                <a:ea typeface="Helvetica 65 Medium"/>
                <a:cs typeface="Helvetica 65 Medium"/>
              </a:rPr>
              <a:t>Use .itertuples()</a:t>
            </a:r>
            <a:endParaRPr sz="3600">
              <a:solidFill>
                <a:schemeClr val="tx1">
                  <a:lumMod val="85000"/>
                  <a:lumOff val="15000"/>
                </a:schemeClr>
              </a:solidFill>
              <a:latin typeface="Helvetica 65 Medium"/>
              <a:ea typeface="Helvetica 65 Medium"/>
              <a:cs typeface="Helvetica 65 Medium"/>
            </a:endParaRPr>
          </a:p>
        </p:txBody>
      </p:sp>
      <p:sp>
        <p:nvSpPr>
          <p:cNvPr id="20" name="" hidden="0"/>
          <p:cNvSpPr>
            <a:spLocks noChangeAspect="1"/>
          </p:cNvSpPr>
          <p:nvPr isPhoto="0" userDrawn="0"/>
        </p:nvSpPr>
        <p:spPr bwMode="auto">
          <a:xfrm rot="0" flipH="0" flipV="0">
            <a:off x="4554000" y="4053600"/>
            <a:ext cx="3934800" cy="237600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pic>
        <p:nvPicPr>
          <p:cNvPr id="21" name="" hidden="0"/>
          <p:cNvPicPr>
            <a:picLocks noChangeAspect="1"/>
          </p:cNvPicPr>
          <p:nvPr isPhoto="0" userDrawn="0"/>
        </p:nvPicPr>
        <p:blipFill>
          <a:blip r:embed="rId6"/>
          <a:stretch/>
        </p:blipFill>
        <p:spPr bwMode="auto">
          <a:xfrm rot="0" flipH="0" flipV="0">
            <a:off x="4543199" y="4068000"/>
            <a:ext cx="3934800" cy="237600"/>
          </a:xfrm>
          <a:prstGeom prst="rect">
            <a:avLst/>
          </a:prstGeom>
        </p:spPr>
      </p:pic>
      <p:cxnSp>
        <p:nvCxnSpPr>
          <p:cNvPr id="22" name="" hidden="0"/>
          <p:cNvCxnSpPr>
            <a:cxnSpLocks/>
          </p:cNvCxnSpPr>
          <p:nvPr isPhoto="0" userDrawn="0"/>
        </p:nvCxnSpPr>
        <p:spPr bwMode="auto">
          <a:xfrm rot="10799989" flipH="0" flipV="0">
            <a:off x="2793415" y="2806039"/>
            <a:ext cx="1565494" cy="556410"/>
          </a:xfrm>
          <a:prstGeom prst="line">
            <a:avLst/>
          </a:prstGeom>
          <a:ln w="28575" cap="flat" cmpd="sng" algn="ctr">
            <a:solidFill>
              <a:srgbClr val="FF0000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" hidden="0"/>
          <p:cNvCxnSpPr>
            <a:cxnSpLocks/>
          </p:cNvCxnSpPr>
          <p:nvPr isPhoto="0" userDrawn="0"/>
        </p:nvCxnSpPr>
        <p:spPr bwMode="auto">
          <a:xfrm rot="10799989" flipH="0" flipV="0">
            <a:off x="2472771" y="4512994"/>
            <a:ext cx="1838984" cy="398593"/>
          </a:xfrm>
          <a:prstGeom prst="line">
            <a:avLst/>
          </a:prstGeom>
          <a:ln w="28575" cap="flat" cmpd="sng" algn="ctr">
            <a:solidFill>
              <a:srgbClr val="FF0000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" hidden="0"/>
          <p:cNvCxnSpPr>
            <a:cxnSpLocks/>
          </p:cNvCxnSpPr>
          <p:nvPr isPhoto="0" userDrawn="0"/>
        </p:nvCxnSpPr>
        <p:spPr bwMode="auto">
          <a:xfrm rot="10799989" flipH="0" flipV="0">
            <a:off x="2425618" y="6021904"/>
            <a:ext cx="1838983" cy="398591"/>
          </a:xfrm>
          <a:prstGeom prst="line">
            <a:avLst/>
          </a:prstGeom>
          <a:ln w="28575" cap="flat" cmpd="sng" algn="ctr">
            <a:solidFill>
              <a:srgbClr val="FF0000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" hidden="0"/>
          <p:cNvSpPr/>
          <p:nvPr isPhoto="0" userDrawn="0"/>
        </p:nvSpPr>
        <p:spPr bwMode="auto">
          <a:xfrm flipH="0" flipV="0">
            <a:off x="11743142" y="6512301"/>
            <a:ext cx="471264" cy="365794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r">
              <a:defRPr/>
            </a:pPr>
            <a:r>
              <a:rPr>
                <a:solidFill>
                  <a:schemeClr val="tx1">
                    <a:lumMod val="75000"/>
                    <a:lumOff val="25000"/>
                  </a:schemeClr>
                </a:solidFill>
              </a:rPr>
              <a:t>#1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" hidden="0"/>
          <p:cNvSpPr/>
          <p:nvPr isPhoto="0" userDrawn="0"/>
        </p:nvSpPr>
        <p:spPr bwMode="auto">
          <a:xfrm>
            <a:off x="11419499" y="3640774"/>
            <a:ext cx="254916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5" name="" hidden="0"/>
          <p:cNvSpPr/>
          <p:nvPr isPhoto="0" userDrawn="0"/>
        </p:nvSpPr>
        <p:spPr bwMode="auto">
          <a:xfrm>
            <a:off x="9910589" y="3457876"/>
            <a:ext cx="254916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6" name="" hidden="0"/>
          <p:cNvSpPr/>
          <p:nvPr isPhoto="0" userDrawn="0"/>
        </p:nvSpPr>
        <p:spPr bwMode="auto">
          <a:xfrm>
            <a:off x="9822479" y="5385451"/>
            <a:ext cx="254916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7" name="" hidden="0"/>
          <p:cNvSpPr>
            <a:spLocks noChangeAspect="1"/>
          </p:cNvSpPr>
          <p:nvPr isPhoto="0" userDrawn="0"/>
        </p:nvSpPr>
        <p:spPr bwMode="auto">
          <a:xfrm rot="0" flipH="0" flipV="0">
            <a:off x="3979125" y="1955505"/>
            <a:ext cx="7772400" cy="1411200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sp>
        <p:nvSpPr>
          <p:cNvPr id="8" name="" hidden="0"/>
          <p:cNvSpPr/>
          <p:nvPr isPhoto="0" userDrawn="0"/>
        </p:nvSpPr>
        <p:spPr bwMode="auto">
          <a:xfrm flipH="0" flipV="0">
            <a:off x="1036542" y="174854"/>
            <a:ext cx="10586010" cy="1103410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ctr">
              <a:defRPr/>
            </a:pPr>
            <a:r>
              <a:rPr sz="3600">
                <a:solidFill>
                  <a:schemeClr val="tx1">
                    <a:lumMod val="85000"/>
                    <a:lumOff val="15000"/>
                  </a:schemeClr>
                </a:solidFill>
                <a:latin typeface="Helvetica 65 Medium"/>
                <a:ea typeface="Helvetica 65 Medium"/>
                <a:cs typeface="Helvetica 65 Medium"/>
              </a:rPr>
              <a:t>Split text into new columns</a:t>
            </a:r>
            <a:endParaRPr sz="3600">
              <a:solidFill>
                <a:schemeClr val="tx1">
                  <a:lumMod val="85000"/>
                  <a:lumOff val="15000"/>
                </a:schemeClr>
              </a:solidFill>
              <a:latin typeface="Helvetica 65 Medium"/>
              <a:ea typeface="Helvetica 65 Medium"/>
              <a:cs typeface="Helvetica 65 Medium"/>
            </a:endParaRPr>
          </a:p>
        </p:txBody>
      </p:sp>
      <p:sp>
        <p:nvSpPr>
          <p:cNvPr id="9" name="" hidden="0"/>
          <p:cNvSpPr>
            <a:spLocks noChangeAspect="1"/>
          </p:cNvSpPr>
          <p:nvPr isPhoto="0" userDrawn="0"/>
        </p:nvSpPr>
        <p:spPr bwMode="auto">
          <a:xfrm rot="0" flipH="0" flipV="0">
            <a:off x="4554000" y="4053600"/>
            <a:ext cx="3934800" cy="237600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sp>
        <p:nvSpPr>
          <p:cNvPr id="10" name="" hidden="0"/>
          <p:cNvSpPr/>
          <p:nvPr isPhoto="0" userDrawn="0"/>
        </p:nvSpPr>
        <p:spPr bwMode="auto">
          <a:xfrm flipH="0" flipV="0">
            <a:off x="11743142" y="6512301"/>
            <a:ext cx="471262" cy="365793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r">
              <a:defRPr/>
            </a:pPr>
            <a:r>
              <a:rPr>
                <a:solidFill>
                  <a:schemeClr val="tx1">
                    <a:lumMod val="75000"/>
                    <a:lumOff val="25000"/>
                  </a:schemeClr>
                </a:solidFill>
              </a:rPr>
              <a:t>#2</a:t>
            </a:r>
            <a:endParaRPr/>
          </a:p>
        </p:txBody>
      </p:sp>
      <p:sp>
        <p:nvSpPr>
          <p:cNvPr id="11" name="" hidden="0"/>
          <p:cNvSpPr/>
          <p:nvPr isPhoto="0" userDrawn="0"/>
        </p:nvSpPr>
        <p:spPr bwMode="auto">
          <a:xfrm>
            <a:off x="9544721" y="4035362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2" name="" hidden="0"/>
          <p:cNvSpPr/>
          <p:nvPr isPhoto="0" userDrawn="0"/>
        </p:nvSpPr>
        <p:spPr bwMode="auto">
          <a:xfrm>
            <a:off x="12776609" y="5690770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3" name="" hidden="0"/>
          <p:cNvPicPr>
            <a:picLocks noChangeAspect="1"/>
          </p:cNvPicPr>
          <p:nvPr isPhoto="0" userDrawn="0"/>
        </p:nvPicPr>
        <p:blipFill>
          <a:blip r:embed="rId2"/>
          <a:srcRect l="10057" t="0" r="0" b="0"/>
          <a:stretch/>
        </p:blipFill>
        <p:spPr bwMode="auto">
          <a:xfrm flipH="0" flipV="0">
            <a:off x="6723514" y="2799253"/>
            <a:ext cx="5417697" cy="2727412"/>
          </a:xfrm>
          <a:prstGeom prst="rect">
            <a:avLst/>
          </a:prstGeom>
        </p:spPr>
      </p:pic>
      <p:sp>
        <p:nvSpPr>
          <p:cNvPr id="14" name="" hidden="0"/>
          <p:cNvSpPr/>
          <p:nvPr isPhoto="0" userDrawn="0"/>
        </p:nvSpPr>
        <p:spPr bwMode="auto">
          <a:xfrm>
            <a:off x="6393942" y="4854730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5" name="" hidden="0"/>
          <p:cNvPicPr>
            <a:picLocks noChangeAspect="1"/>
          </p:cNvPicPr>
          <p:nvPr isPhoto="0" userDrawn="0"/>
        </p:nvPicPr>
        <p:blipFill>
          <a:blip r:embed="rId3"/>
          <a:srcRect l="1082" t="0" r="0" b="0"/>
          <a:stretch/>
        </p:blipFill>
        <p:spPr bwMode="auto">
          <a:xfrm flipH="0" flipV="0">
            <a:off x="44889" y="1562890"/>
            <a:ext cx="6680145" cy="5210174"/>
          </a:xfrm>
          <a:prstGeom prst="rect">
            <a:avLst/>
          </a:prstGeom>
        </p:spPr>
      </p:pic>
      <p:sp>
        <p:nvSpPr>
          <p:cNvPr id="16" name="" hidden="0"/>
          <p:cNvSpPr/>
          <p:nvPr isPhoto="0" userDrawn="0"/>
        </p:nvSpPr>
        <p:spPr bwMode="auto">
          <a:xfrm flipH="0" flipV="0">
            <a:off x="9009595" y="1702499"/>
            <a:ext cx="2733546" cy="89647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" hidden="0"/>
          <p:cNvSpPr/>
          <p:nvPr isPhoto="0" userDrawn="0"/>
        </p:nvSpPr>
        <p:spPr bwMode="auto">
          <a:xfrm flipH="0" flipV="0">
            <a:off x="9009594" y="1702498"/>
            <a:ext cx="1120588" cy="896468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" hidden="0"/>
          <p:cNvPicPr>
            <a:picLocks noChangeAspect="1"/>
          </p:cNvPicPr>
          <p:nvPr isPhoto="0" userDrawn="0"/>
        </p:nvPicPr>
        <p:blipFill>
          <a:blip r:embed="rId2"/>
          <a:srcRect l="0" t="0" r="0" b="35227"/>
          <a:stretch/>
        </p:blipFill>
        <p:spPr bwMode="auto">
          <a:xfrm rot="0" flipH="0" flipV="0">
            <a:off x="4813199" y="3996706"/>
            <a:ext cx="7372800" cy="2750399"/>
          </a:xfrm>
          <a:prstGeom prst="rect">
            <a:avLst/>
          </a:prstGeom>
        </p:spPr>
      </p:pic>
      <p:sp>
        <p:nvSpPr>
          <p:cNvPr id="5" name="" hidden="0"/>
          <p:cNvSpPr/>
          <p:nvPr isPhoto="0" userDrawn="0"/>
        </p:nvSpPr>
        <p:spPr bwMode="auto">
          <a:xfrm>
            <a:off x="11419499" y="3640773"/>
            <a:ext cx="254916" cy="365793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6" name="" hidden="0"/>
          <p:cNvSpPr/>
          <p:nvPr isPhoto="0" userDrawn="0"/>
        </p:nvSpPr>
        <p:spPr bwMode="auto">
          <a:xfrm>
            <a:off x="9910589" y="3457875"/>
            <a:ext cx="254916" cy="365793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7" name="" hidden="0"/>
          <p:cNvSpPr/>
          <p:nvPr isPhoto="0" userDrawn="0"/>
        </p:nvSpPr>
        <p:spPr bwMode="auto">
          <a:xfrm>
            <a:off x="9822479" y="5385450"/>
            <a:ext cx="254916" cy="365793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8" name="" hidden="0"/>
          <p:cNvSpPr>
            <a:spLocks noChangeAspect="1"/>
          </p:cNvSpPr>
          <p:nvPr isPhoto="0" userDrawn="0"/>
        </p:nvSpPr>
        <p:spPr bwMode="auto">
          <a:xfrm rot="0" flipH="0" flipV="0">
            <a:off x="3979125" y="1955504"/>
            <a:ext cx="7772400" cy="1411200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sp>
        <p:nvSpPr>
          <p:cNvPr id="9" name="" hidden="0"/>
          <p:cNvSpPr/>
          <p:nvPr isPhoto="0" userDrawn="0"/>
        </p:nvSpPr>
        <p:spPr bwMode="auto">
          <a:xfrm flipH="0" flipV="0">
            <a:off x="46319" y="174853"/>
            <a:ext cx="6066700" cy="235769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l">
              <a:defRPr/>
            </a:pPr>
            <a:r>
              <a:rPr sz="3600">
                <a:solidFill>
                  <a:schemeClr val="tx1"/>
                </a:solidFill>
                <a:latin typeface="Helvetica 65 Medium"/>
                <a:ea typeface="Helvetica 65 Medium"/>
                <a:cs typeface="Helvetica 65 Medium"/>
              </a:rPr>
              <a:t>.transform()</a:t>
            </a:r>
            <a:endParaRPr sz="3600">
              <a:solidFill>
                <a:schemeClr val="tx1"/>
              </a:solidFill>
              <a:latin typeface="Helvetica 65 Medium"/>
              <a:ea typeface="Helvetica 65 Medium"/>
              <a:cs typeface="Helvetica 65 Medium"/>
            </a:endParaRPr>
          </a:p>
          <a:p>
            <a:pPr algn="l">
              <a:defRPr/>
            </a:pPr>
            <a:r>
              <a:rPr sz="2400">
                <a:solidFill>
                  <a:schemeClr val="tx1">
                    <a:lumMod val="85000"/>
                    <a:lumOff val="15000"/>
                  </a:schemeClr>
                </a:solidFill>
                <a:latin typeface="Helvetica 65 Medium"/>
                <a:ea typeface="Helvetica 65 Medium"/>
                <a:cs typeface="Helvetica 65 Medium"/>
              </a:rPr>
              <a:t>.apply() with </a:t>
            </a:r>
            <a:r>
              <a:rPr sz="2400" u="sng">
                <a:solidFill>
                  <a:schemeClr val="tx1">
                    <a:lumMod val="85000"/>
                    <a:lumOff val="15000"/>
                  </a:schemeClr>
                </a:solidFill>
                <a:latin typeface="Helvetica 65 Medium"/>
                <a:ea typeface="Helvetica 65 Medium"/>
                <a:cs typeface="Helvetica 65 Medium"/>
              </a:rPr>
              <a:t>super</a:t>
            </a:r>
            <a:r>
              <a:rPr sz="2400" u="none">
                <a:solidFill>
                  <a:schemeClr val="tx1">
                    <a:lumMod val="85000"/>
                    <a:lumOff val="15000"/>
                  </a:schemeClr>
                </a:solidFill>
                <a:latin typeface="Helvetica 65 Medium"/>
                <a:ea typeface="Helvetica 65 Medium"/>
                <a:cs typeface="Helvetica 65 Medium"/>
              </a:rPr>
              <a:t> </a:t>
            </a:r>
            <a:r>
              <a:rPr sz="2400">
                <a:solidFill>
                  <a:schemeClr val="tx1">
                    <a:lumMod val="85000"/>
                    <a:lumOff val="15000"/>
                  </a:schemeClr>
                </a:solidFill>
                <a:latin typeface="Helvetica 65 Medium"/>
                <a:ea typeface="Helvetica 65 Medium"/>
                <a:cs typeface="Helvetica 65 Medium"/>
              </a:rPr>
              <a:t>powers</a:t>
            </a:r>
            <a:endParaRPr sz="2400">
              <a:solidFill>
                <a:schemeClr val="tx1">
                  <a:lumMod val="85000"/>
                  <a:lumOff val="15000"/>
                </a:schemeClr>
              </a:solidFill>
              <a:latin typeface="Helvetica 65 Medium"/>
              <a:ea typeface="Helvetica 65 Medium"/>
              <a:cs typeface="Helvetica 65 Medium"/>
            </a:endParaRPr>
          </a:p>
        </p:txBody>
      </p:sp>
      <p:sp>
        <p:nvSpPr>
          <p:cNvPr id="10" name="" hidden="0"/>
          <p:cNvSpPr>
            <a:spLocks noChangeAspect="1"/>
          </p:cNvSpPr>
          <p:nvPr isPhoto="0" userDrawn="0"/>
        </p:nvSpPr>
        <p:spPr bwMode="auto">
          <a:xfrm rot="0" flipH="0" flipV="0">
            <a:off x="4554000" y="4053600"/>
            <a:ext cx="3934800" cy="237600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sp>
        <p:nvSpPr>
          <p:cNvPr id="11" name="" hidden="0"/>
          <p:cNvSpPr/>
          <p:nvPr isPhoto="0" userDrawn="0"/>
        </p:nvSpPr>
        <p:spPr bwMode="auto">
          <a:xfrm flipH="0" flipV="0">
            <a:off x="11743142" y="6512301"/>
            <a:ext cx="471261" cy="365792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r">
              <a:defRPr/>
            </a:pPr>
            <a:r>
              <a:rPr>
                <a:solidFill>
                  <a:schemeClr val="tx1">
                    <a:lumMod val="75000"/>
                    <a:lumOff val="25000"/>
                  </a:schemeClr>
                </a:solidFill>
              </a:rPr>
              <a:t>#3</a:t>
            </a:r>
            <a:endParaRPr/>
          </a:p>
        </p:txBody>
      </p:sp>
      <p:sp>
        <p:nvSpPr>
          <p:cNvPr id="12" name="" hidden="0"/>
          <p:cNvSpPr/>
          <p:nvPr isPhoto="0" userDrawn="0"/>
        </p:nvSpPr>
        <p:spPr bwMode="auto">
          <a:xfrm>
            <a:off x="9544721" y="4035361"/>
            <a:ext cx="254916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3" name="" hidden="0"/>
          <p:cNvSpPr/>
          <p:nvPr isPhoto="0" userDrawn="0"/>
        </p:nvSpPr>
        <p:spPr bwMode="auto">
          <a:xfrm>
            <a:off x="12776609" y="5690769"/>
            <a:ext cx="254916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4" name="" hidden="0"/>
          <p:cNvSpPr/>
          <p:nvPr isPhoto="0" userDrawn="0"/>
        </p:nvSpPr>
        <p:spPr bwMode="auto">
          <a:xfrm>
            <a:off x="6393942" y="4854729"/>
            <a:ext cx="254916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5" name="" hidden="0"/>
          <p:cNvSpPr/>
          <p:nvPr isPhoto="0" userDrawn="0"/>
        </p:nvSpPr>
        <p:spPr bwMode="auto">
          <a:xfrm>
            <a:off x="7085009" y="4401156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6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>
            <a:off x="4802625" y="120999"/>
            <a:ext cx="7372350" cy="3857625"/>
          </a:xfrm>
          <a:prstGeom prst="rect">
            <a:avLst/>
          </a:prstGeom>
        </p:spPr>
      </p:pic>
      <p:sp>
        <p:nvSpPr>
          <p:cNvPr id="17" name="" hidden="0"/>
          <p:cNvSpPr/>
          <p:nvPr isPhoto="0" userDrawn="0"/>
        </p:nvSpPr>
        <p:spPr bwMode="auto">
          <a:xfrm>
            <a:off x="10771184" y="5873667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8" name="" hidden="0"/>
          <p:cNvSpPr/>
          <p:nvPr isPhoto="0" userDrawn="0"/>
        </p:nvSpPr>
        <p:spPr bwMode="auto">
          <a:xfrm>
            <a:off x="6110019" y="3574759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9" name="" hidden="0"/>
          <p:cNvPicPr>
            <a:picLocks noChangeAspect="1"/>
          </p:cNvPicPr>
          <p:nvPr isPhoto="0" userDrawn="0"/>
        </p:nvPicPr>
        <p:blipFill>
          <a:blip r:embed="rId4"/>
          <a:srcRect l="0" t="0" r="0" b="35745"/>
          <a:stretch/>
        </p:blipFill>
        <p:spPr bwMode="auto">
          <a:xfrm flipH="0" flipV="0">
            <a:off x="94305" y="2329381"/>
            <a:ext cx="4610099" cy="4192351"/>
          </a:xfrm>
          <a:prstGeom prst="rect">
            <a:avLst/>
          </a:prstGeom>
        </p:spPr>
      </p:pic>
      <p:cxnSp>
        <p:nvCxnSpPr>
          <p:cNvPr id="20" name="" hidden="0"/>
          <p:cNvCxnSpPr>
            <a:cxnSpLocks/>
          </p:cNvCxnSpPr>
          <p:nvPr isPhoto="0" userDrawn="0"/>
        </p:nvCxnSpPr>
        <p:spPr bwMode="auto">
          <a:xfrm flipH="1" flipV="1">
            <a:off x="3972252" y="4465841"/>
            <a:ext cx="914776" cy="1169405"/>
          </a:xfrm>
          <a:prstGeom prst="line">
            <a:avLst/>
          </a:prstGeom>
          <a:ln w="38099" cap="flat" cmpd="sng" algn="ctr">
            <a:solidFill>
              <a:srgbClr val="FF0000"/>
            </a:solidFill>
            <a:prstDash val="solid"/>
            <a:miter/>
            <a:headEnd type="arrow" len="me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" hidden="0"/>
          <p:cNvCxnSpPr>
            <a:cxnSpLocks/>
          </p:cNvCxnSpPr>
          <p:nvPr isPhoto="0" userDrawn="0"/>
        </p:nvCxnSpPr>
        <p:spPr bwMode="auto">
          <a:xfrm flipH="1" flipV="1">
            <a:off x="3981683" y="4843068"/>
            <a:ext cx="905345" cy="1216557"/>
          </a:xfrm>
          <a:prstGeom prst="line">
            <a:avLst/>
          </a:prstGeom>
          <a:ln w="38099" cap="flat" cmpd="sng" algn="ctr">
            <a:solidFill>
              <a:srgbClr val="FF0000"/>
            </a:solidFill>
            <a:prstDash val="solid"/>
            <a:miter/>
            <a:headEnd type="arrow" len="me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" hidden="0"/>
          <p:cNvPicPr>
            <a:picLocks noChangeAspect="1"/>
          </p:cNvPicPr>
          <p:nvPr isPhoto="0" userDrawn="0"/>
        </p:nvPicPr>
        <p:blipFill>
          <a:blip r:embed="rId5"/>
          <a:stretch/>
        </p:blipFill>
        <p:spPr bwMode="auto">
          <a:xfrm rot="0" flipH="0" flipV="0">
            <a:off x="5245199" y="3664800"/>
            <a:ext cx="3934800" cy="237600"/>
          </a:xfrm>
          <a:prstGeom prst="rect">
            <a:avLst/>
          </a:prstGeom>
        </p:spPr>
      </p:pic>
      <p:pic>
        <p:nvPicPr>
          <p:cNvPr id="23" name="" hidden="0"/>
          <p:cNvPicPr>
            <a:picLocks noChangeAspect="1"/>
          </p:cNvPicPr>
          <p:nvPr isPhoto="0" userDrawn="0"/>
        </p:nvPicPr>
        <p:blipFill>
          <a:blip r:embed="rId4"/>
          <a:srcRect l="0" t="95186" r="0" b="331"/>
          <a:stretch/>
        </p:blipFill>
        <p:spPr bwMode="auto">
          <a:xfrm flipH="0" flipV="0">
            <a:off x="94305" y="6484009"/>
            <a:ext cx="4610099" cy="29235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" hidden="0"/>
          <p:cNvSpPr/>
          <p:nvPr isPhoto="0" userDrawn="0"/>
        </p:nvSpPr>
        <p:spPr bwMode="auto">
          <a:xfrm flipH="0" flipV="0">
            <a:off x="5509455" y="72752"/>
            <a:ext cx="6639207" cy="2357694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l">
              <a:defRPr/>
            </a:pPr>
            <a:r>
              <a:rPr sz="3600">
                <a:solidFill>
                  <a:schemeClr val="tx1">
                    <a:lumMod val="85000"/>
                    <a:lumOff val="15000"/>
                  </a:schemeClr>
                </a:solidFill>
                <a:latin typeface="Helvetica 65 Medium"/>
                <a:ea typeface="Helvetica 65 Medium"/>
                <a:cs typeface="Helvetica 65 Medium"/>
              </a:rPr>
              <a:t>Chunking directly in Pandas!</a:t>
            </a:r>
            <a:endParaRPr sz="3600">
              <a:solidFill>
                <a:schemeClr val="tx1">
                  <a:lumMod val="85000"/>
                  <a:lumOff val="15000"/>
                </a:schemeClr>
              </a:solidFill>
              <a:latin typeface="Helvetica 65 Medium"/>
              <a:ea typeface="Helvetica 65 Medium"/>
              <a:cs typeface="Helvetica 65 Medium"/>
            </a:endParaRPr>
          </a:p>
        </p:txBody>
      </p:sp>
      <p:sp>
        <p:nvSpPr>
          <p:cNvPr id="5" name="" hidden="0"/>
          <p:cNvSpPr/>
          <p:nvPr isPhoto="0" userDrawn="0"/>
        </p:nvSpPr>
        <p:spPr bwMode="auto">
          <a:xfrm flipH="0" flipV="0">
            <a:off x="11743142" y="6512301"/>
            <a:ext cx="471260" cy="365790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r">
              <a:defRPr/>
            </a:pPr>
            <a:r>
              <a:rPr>
                <a:solidFill>
                  <a:schemeClr val="tx1">
                    <a:lumMod val="75000"/>
                    <a:lumOff val="25000"/>
                  </a:schemeClr>
                </a:solidFill>
              </a:rPr>
              <a:t>#4</a:t>
            </a:r>
            <a:endParaRPr/>
          </a:p>
        </p:txBody>
      </p:sp>
      <p:sp>
        <p:nvSpPr>
          <p:cNvPr id="6" name="" hidden="0"/>
          <p:cNvSpPr/>
          <p:nvPr isPhoto="0" userDrawn="0"/>
        </p:nvSpPr>
        <p:spPr bwMode="auto">
          <a:xfrm>
            <a:off x="12776609" y="5690768"/>
            <a:ext cx="254916" cy="365793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7" name="" hidden="0"/>
          <p:cNvSpPr/>
          <p:nvPr isPhoto="0" userDrawn="0"/>
        </p:nvSpPr>
        <p:spPr bwMode="auto">
          <a:xfrm>
            <a:off x="12904067" y="3417803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8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69962" y="261366"/>
            <a:ext cx="5210174" cy="2790824"/>
          </a:xfrm>
          <a:prstGeom prst="rect">
            <a:avLst/>
          </a:prstGeom>
        </p:spPr>
      </p:pic>
      <p:sp>
        <p:nvSpPr>
          <p:cNvPr id="9" name="" hidden="0"/>
          <p:cNvSpPr/>
          <p:nvPr isPhoto="0" userDrawn="0"/>
        </p:nvSpPr>
        <p:spPr bwMode="auto">
          <a:xfrm>
            <a:off x="12904067" y="6260809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0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rot="0" flipH="0" flipV="0">
            <a:off x="6769572" y="1543637"/>
            <a:ext cx="5209200" cy="601200"/>
          </a:xfrm>
          <a:prstGeom prst="rect">
            <a:avLst/>
          </a:prstGeom>
        </p:spPr>
      </p:pic>
      <p:pic>
        <p:nvPicPr>
          <p:cNvPr id="11" name="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 rot="0" flipH="0" flipV="0">
            <a:off x="6766317" y="2226848"/>
            <a:ext cx="5209200" cy="1047600"/>
          </a:xfrm>
          <a:prstGeom prst="rect">
            <a:avLst/>
          </a:prstGeom>
        </p:spPr>
      </p:pic>
      <p:sp>
        <p:nvSpPr>
          <p:cNvPr id="12" name="" hidden="0"/>
          <p:cNvSpPr/>
          <p:nvPr isPhoto="0" userDrawn="0"/>
        </p:nvSpPr>
        <p:spPr bwMode="auto">
          <a:xfrm>
            <a:off x="6034709" y="8035641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3" name="" hidden="0"/>
          <p:cNvPicPr>
            <a:picLocks noChangeAspect="1"/>
          </p:cNvPicPr>
          <p:nvPr isPhoto="0" userDrawn="0"/>
        </p:nvPicPr>
        <p:blipFill>
          <a:blip r:embed="rId5"/>
          <a:stretch/>
        </p:blipFill>
        <p:spPr bwMode="auto">
          <a:xfrm>
            <a:off x="6774867" y="3370650"/>
            <a:ext cx="5200650" cy="1047749"/>
          </a:xfrm>
          <a:prstGeom prst="rect">
            <a:avLst/>
          </a:prstGeom>
        </p:spPr>
      </p:pic>
      <p:pic>
        <p:nvPicPr>
          <p:cNvPr id="14" name="" hidden="0"/>
          <p:cNvPicPr>
            <a:picLocks noChangeAspect="1"/>
          </p:cNvPicPr>
          <p:nvPr isPhoto="0" userDrawn="0"/>
        </p:nvPicPr>
        <p:blipFill>
          <a:blip r:embed="rId6"/>
          <a:stretch/>
        </p:blipFill>
        <p:spPr bwMode="auto">
          <a:xfrm>
            <a:off x="69962" y="3146498"/>
            <a:ext cx="5210174" cy="1266824"/>
          </a:xfrm>
          <a:prstGeom prst="rect">
            <a:avLst/>
          </a:prstGeom>
        </p:spPr>
      </p:pic>
      <p:pic>
        <p:nvPicPr>
          <p:cNvPr id="15" name="" hidden="0"/>
          <p:cNvPicPr>
            <a:picLocks noChangeAspect="1"/>
          </p:cNvPicPr>
          <p:nvPr isPhoto="0" userDrawn="0"/>
        </p:nvPicPr>
        <p:blipFill>
          <a:blip r:embed="rId7"/>
          <a:stretch/>
        </p:blipFill>
        <p:spPr bwMode="auto">
          <a:xfrm>
            <a:off x="6766317" y="4766490"/>
            <a:ext cx="2228850" cy="2019299"/>
          </a:xfrm>
          <a:prstGeom prst="rect">
            <a:avLst/>
          </a:prstGeom>
          <a:ln w="12699">
            <a:solidFill>
              <a:schemeClr val="bg2">
                <a:lumMod val="50196"/>
              </a:schemeClr>
            </a:solidFill>
            <a:prstDash val="solid"/>
          </a:ln>
        </p:spPr>
      </p:pic>
      <p:pic>
        <p:nvPicPr>
          <p:cNvPr id="16" name="" hidden="0"/>
          <p:cNvPicPr>
            <a:picLocks noChangeAspect="1"/>
          </p:cNvPicPr>
          <p:nvPr isPhoto="0" userDrawn="0"/>
        </p:nvPicPr>
        <p:blipFill>
          <a:blip r:embed="rId7"/>
          <a:stretch/>
        </p:blipFill>
        <p:spPr bwMode="auto">
          <a:xfrm>
            <a:off x="3003595" y="4766490"/>
            <a:ext cx="2228850" cy="2019299"/>
          </a:xfrm>
          <a:prstGeom prst="rect">
            <a:avLst/>
          </a:prstGeom>
          <a:ln w="12699">
            <a:solidFill>
              <a:schemeClr val="bg2">
                <a:lumMod val="50196"/>
              </a:schemeClr>
            </a:solidFill>
            <a:prstDash val="solid"/>
          </a:ln>
        </p:spPr>
      </p:pic>
      <p:cxnSp>
        <p:nvCxnSpPr>
          <p:cNvPr id="17" name="" hidden="0"/>
          <p:cNvCxnSpPr>
            <a:cxnSpLocks/>
          </p:cNvCxnSpPr>
          <p:nvPr isPhoto="0" userDrawn="0"/>
        </p:nvCxnSpPr>
        <p:spPr bwMode="auto">
          <a:xfrm flipH="0" flipV="0">
            <a:off x="5386856" y="1938414"/>
            <a:ext cx="1292004" cy="0"/>
          </a:xfrm>
          <a:prstGeom prst="line">
            <a:avLst/>
          </a:prstGeom>
          <a:ln w="38099" cap="flat" cmpd="sng" algn="ctr">
            <a:solidFill>
              <a:srgbClr val="FF0000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" hidden="0"/>
          <p:cNvCxnSpPr>
            <a:cxnSpLocks/>
          </p:cNvCxnSpPr>
          <p:nvPr isPhoto="0" userDrawn="0"/>
        </p:nvCxnSpPr>
        <p:spPr bwMode="auto">
          <a:xfrm flipH="0" flipV="0">
            <a:off x="1756039" y="4475271"/>
            <a:ext cx="999653" cy="1018514"/>
          </a:xfrm>
          <a:prstGeom prst="line">
            <a:avLst/>
          </a:prstGeom>
          <a:ln w="38099" cap="flat" cmpd="sng" algn="ctr">
            <a:solidFill>
              <a:srgbClr val="FF0000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" hidden="0"/>
          <p:cNvCxnSpPr>
            <a:cxnSpLocks/>
          </p:cNvCxnSpPr>
          <p:nvPr isPhoto="0" userDrawn="0"/>
        </p:nvCxnSpPr>
        <p:spPr bwMode="auto">
          <a:xfrm flipH="1" flipV="0">
            <a:off x="9149702" y="4503564"/>
            <a:ext cx="556410" cy="528118"/>
          </a:xfrm>
          <a:prstGeom prst="line">
            <a:avLst/>
          </a:prstGeom>
          <a:ln w="38099" cap="flat" cmpd="sng" algn="ctr">
            <a:solidFill>
              <a:srgbClr val="FF0000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" hidden="0"/>
          <p:cNvSpPr/>
          <p:nvPr isPhoto="0" userDrawn="0"/>
        </p:nvSpPr>
        <p:spPr bwMode="auto">
          <a:xfrm flipH="0" flipV="0">
            <a:off x="5566039" y="4975098"/>
            <a:ext cx="914652" cy="1554516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9600" b="1">
                <a:solidFill>
                  <a:srgbClr val="FF0000"/>
                </a:solidFill>
                <a:latin typeface="Helvetica Neue"/>
                <a:ea typeface="Helvetica Neue"/>
                <a:cs typeface="Helvetica Neue"/>
              </a:rPr>
              <a:t>=</a:t>
            </a:r>
            <a:endParaRPr sz="9600" b="1">
              <a:solidFill>
                <a:srgbClr val="FF0000"/>
              </a:solidFill>
              <a:latin typeface="Helvetica Neue"/>
              <a:ea typeface="Helvetica Neue"/>
              <a:cs typeface="Helvetica Neue"/>
            </a:endParaRPr>
          </a:p>
        </p:txBody>
      </p:sp>
      <p:pic>
        <p:nvPicPr>
          <p:cNvPr id="21" name="" hidden="0"/>
          <p:cNvPicPr>
            <a:picLocks noChangeAspect="1"/>
          </p:cNvPicPr>
          <p:nvPr isPhoto="0" userDrawn="0"/>
        </p:nvPicPr>
        <p:blipFill>
          <a:blip r:embed="rId8"/>
          <a:stretch/>
        </p:blipFill>
        <p:spPr bwMode="auto">
          <a:xfrm rot="0" flipH="0" flipV="0">
            <a:off x="6814505" y="3894525"/>
            <a:ext cx="3934800" cy="237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" hidden="0"/>
          <p:cNvSpPr/>
          <p:nvPr isPhoto="0" userDrawn="0"/>
        </p:nvSpPr>
        <p:spPr bwMode="auto">
          <a:xfrm flipH="0" flipV="0">
            <a:off x="5234281" y="72750"/>
            <a:ext cx="6847333" cy="2357694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r">
              <a:defRPr/>
            </a:pPr>
            <a:r>
              <a:rPr sz="3000">
                <a:solidFill>
                  <a:schemeClr val="tx1">
                    <a:lumMod val="85000"/>
                    <a:lumOff val="15000"/>
                  </a:schemeClr>
                </a:solidFill>
                <a:latin typeface="Helvetica 65 Medium"/>
                <a:ea typeface="Helvetica 65 Medium"/>
                <a:cs typeface="Helvetica 65 Medium"/>
              </a:rPr>
              <a:t>Two ways of binning in Pandas</a:t>
            </a:r>
            <a:endParaRPr sz="3000">
              <a:solidFill>
                <a:schemeClr val="tx1">
                  <a:lumMod val="85000"/>
                  <a:lumOff val="15000"/>
                </a:schemeClr>
              </a:solidFill>
              <a:latin typeface="Helvetica 65 Medium"/>
              <a:ea typeface="Helvetica 65 Medium"/>
              <a:cs typeface="Helvetica 65 Medium"/>
            </a:endParaRPr>
          </a:p>
        </p:txBody>
      </p:sp>
      <p:sp>
        <p:nvSpPr>
          <p:cNvPr id="5" name="" hidden="0"/>
          <p:cNvSpPr/>
          <p:nvPr isPhoto="0" userDrawn="0"/>
        </p:nvSpPr>
        <p:spPr bwMode="auto">
          <a:xfrm flipH="0" flipV="0">
            <a:off x="11743142" y="6512301"/>
            <a:ext cx="471259" cy="365789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r">
              <a:defRPr/>
            </a:pPr>
            <a:r>
              <a:rPr>
                <a:solidFill>
                  <a:schemeClr val="tx1">
                    <a:lumMod val="75000"/>
                    <a:lumOff val="25000"/>
                  </a:schemeClr>
                </a:solidFill>
              </a:rPr>
              <a:t>#5</a:t>
            </a:r>
            <a:endParaRPr/>
          </a:p>
        </p:txBody>
      </p:sp>
      <p:sp>
        <p:nvSpPr>
          <p:cNvPr id="6" name="" hidden="0"/>
          <p:cNvSpPr/>
          <p:nvPr isPhoto="0" userDrawn="0"/>
        </p:nvSpPr>
        <p:spPr bwMode="auto">
          <a:xfrm>
            <a:off x="12776609" y="5690767"/>
            <a:ext cx="254916" cy="365792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7" name="" hidden="0"/>
          <p:cNvSpPr/>
          <p:nvPr isPhoto="0" userDrawn="0"/>
        </p:nvSpPr>
        <p:spPr bwMode="auto">
          <a:xfrm>
            <a:off x="12904067" y="3417802"/>
            <a:ext cx="254916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8" name="" hidden="0"/>
          <p:cNvSpPr/>
          <p:nvPr isPhoto="0" userDrawn="0"/>
        </p:nvSpPr>
        <p:spPr bwMode="auto">
          <a:xfrm>
            <a:off x="12904067" y="6260808"/>
            <a:ext cx="254916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9" name="" hidden="0"/>
          <p:cNvSpPr/>
          <p:nvPr isPhoto="0" userDrawn="0"/>
        </p:nvSpPr>
        <p:spPr bwMode="auto">
          <a:xfrm>
            <a:off x="6034708" y="8035641"/>
            <a:ext cx="254916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0" name="" hidden="0"/>
          <p:cNvSpPr/>
          <p:nvPr isPhoto="0" userDrawn="0"/>
        </p:nvSpPr>
        <p:spPr bwMode="auto">
          <a:xfrm>
            <a:off x="6028835" y="3364591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1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60274" y="295994"/>
            <a:ext cx="6229350" cy="2838449"/>
          </a:xfrm>
          <a:prstGeom prst="rect">
            <a:avLst/>
          </a:prstGeom>
        </p:spPr>
      </p:pic>
      <p:sp>
        <p:nvSpPr>
          <p:cNvPr id="12" name="" hidden="0"/>
          <p:cNvSpPr/>
          <p:nvPr isPhoto="0" userDrawn="0"/>
        </p:nvSpPr>
        <p:spPr bwMode="auto">
          <a:xfrm>
            <a:off x="6022960" y="6260808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3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>
            <a:off x="54401" y="3192211"/>
            <a:ext cx="6229350" cy="2124074"/>
          </a:xfrm>
          <a:prstGeom prst="rect">
            <a:avLst/>
          </a:prstGeom>
        </p:spPr>
      </p:pic>
      <p:sp>
        <p:nvSpPr>
          <p:cNvPr id="14" name="" hidden="0"/>
          <p:cNvSpPr/>
          <p:nvPr isPhoto="0" userDrawn="0"/>
        </p:nvSpPr>
        <p:spPr bwMode="auto">
          <a:xfrm>
            <a:off x="6022960" y="8468721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5" name="" hidden="0"/>
          <p:cNvSpPr/>
          <p:nvPr isPhoto="0" userDrawn="0"/>
        </p:nvSpPr>
        <p:spPr bwMode="auto">
          <a:xfrm flipH="0" flipV="0">
            <a:off x="6022960" y="8651619"/>
            <a:ext cx="247345" cy="317868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pic>
        <p:nvPicPr>
          <p:cNvPr id="16" name="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 flipH="0" flipV="0">
            <a:off x="54401" y="5434192"/>
            <a:ext cx="6229192" cy="1219960"/>
          </a:xfrm>
          <a:prstGeom prst="rect">
            <a:avLst/>
          </a:prstGeom>
        </p:spPr>
      </p:pic>
      <p:sp>
        <p:nvSpPr>
          <p:cNvPr id="17" name="" hidden="0"/>
          <p:cNvSpPr/>
          <p:nvPr isPhoto="0" userDrawn="0"/>
        </p:nvSpPr>
        <p:spPr bwMode="auto">
          <a:xfrm flipH="0" flipV="0">
            <a:off x="11770075" y="3946918"/>
            <a:ext cx="208775" cy="307329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sp>
        <p:nvSpPr>
          <p:cNvPr id="18" name="" hidden="0"/>
          <p:cNvSpPr/>
          <p:nvPr isPhoto="0" userDrawn="0"/>
        </p:nvSpPr>
        <p:spPr bwMode="auto">
          <a:xfrm flipH="0" flipV="0">
            <a:off x="11787420" y="6098452"/>
            <a:ext cx="210637" cy="311517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sp>
        <p:nvSpPr>
          <p:cNvPr id="19" name="" hidden="0"/>
          <p:cNvSpPr/>
          <p:nvPr isPhoto="0" userDrawn="0"/>
        </p:nvSpPr>
        <p:spPr bwMode="auto">
          <a:xfrm>
            <a:off x="11851314" y="6426284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20" name="" hidden="0"/>
          <p:cNvPicPr>
            <a:picLocks noChangeAspect="1"/>
          </p:cNvPicPr>
          <p:nvPr isPhoto="0" userDrawn="0"/>
        </p:nvPicPr>
        <p:blipFill>
          <a:blip r:embed="rId5"/>
          <a:stretch/>
        </p:blipFill>
        <p:spPr bwMode="auto">
          <a:xfrm flipH="0" flipV="0">
            <a:off x="6763394" y="3479893"/>
            <a:ext cx="5415384" cy="3039497"/>
          </a:xfrm>
          <a:prstGeom prst="rect">
            <a:avLst/>
          </a:prstGeom>
        </p:spPr>
      </p:pic>
      <p:sp>
        <p:nvSpPr>
          <p:cNvPr id="21" name="" hidden="0"/>
          <p:cNvSpPr/>
          <p:nvPr isPhoto="0" userDrawn="0"/>
        </p:nvSpPr>
        <p:spPr bwMode="auto">
          <a:xfrm flipH="0" flipV="0">
            <a:off x="11828946" y="3916797"/>
            <a:ext cx="213390" cy="285099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pic>
        <p:nvPicPr>
          <p:cNvPr id="22" name="" hidden="0"/>
          <p:cNvPicPr>
            <a:picLocks noChangeAspect="1"/>
          </p:cNvPicPr>
          <p:nvPr isPhoto="0" userDrawn="0"/>
        </p:nvPicPr>
        <p:blipFill>
          <a:blip r:embed="rId6"/>
          <a:stretch/>
        </p:blipFill>
        <p:spPr bwMode="auto">
          <a:xfrm flipH="0" flipV="0">
            <a:off x="6849140" y="975611"/>
            <a:ext cx="5294319" cy="2216597"/>
          </a:xfrm>
          <a:prstGeom prst="rect">
            <a:avLst/>
          </a:prstGeom>
        </p:spPr>
      </p:pic>
      <p:cxnSp>
        <p:nvCxnSpPr>
          <p:cNvPr id="23" name="" hidden="0"/>
          <p:cNvCxnSpPr>
            <a:cxnSpLocks/>
            <a:stCxn id="12" idx="3"/>
          </p:cNvCxnSpPr>
          <p:nvPr isPhoto="0" userDrawn="0"/>
        </p:nvCxnSpPr>
        <p:spPr bwMode="auto">
          <a:xfrm rot="0" flipH="0" flipV="1">
            <a:off x="6277875" y="5727198"/>
            <a:ext cx="690325" cy="716508"/>
          </a:xfrm>
          <a:prstGeom prst="line">
            <a:avLst/>
          </a:prstGeom>
          <a:ln w="38099" cap="flat" cmpd="sng" algn="ctr">
            <a:solidFill>
              <a:srgbClr val="FF0000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" hidden="0"/>
          <p:cNvCxnSpPr>
            <a:cxnSpLocks/>
          </p:cNvCxnSpPr>
          <p:nvPr isPhoto="0" userDrawn="0"/>
        </p:nvCxnSpPr>
        <p:spPr bwMode="auto">
          <a:xfrm rot="0" flipH="0" flipV="1">
            <a:off x="6073068" y="2916479"/>
            <a:ext cx="612361" cy="0"/>
          </a:xfrm>
          <a:prstGeom prst="line">
            <a:avLst/>
          </a:prstGeom>
          <a:ln w="38099" cap="flat" cmpd="sng" algn="ctr">
            <a:solidFill>
              <a:srgbClr val="FF0000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ONLYOFFICE/6.2.0.148</Application>
  <DocSecurity>0</DocSecurity>
  <PresentationFormat>Widescreen</PresentationFormat>
  <Paragraphs>0</Paragraphs>
  <Slides>5</Slides>
  <Notes>5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Theme 1</vt:lpstr>
      <vt:lpstr>Slide 1</vt:lpstr>
      <vt:lpstr>Slide 2</vt:lpstr>
      <vt:lpstr>Slide 3</vt:lpstr>
      <vt:lpstr>Slide 4</vt:lpstr>
      <vt:lpstr>Slide 5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6</cp:revision>
  <dcterms:created xsi:type="dcterms:W3CDTF">2012-12-03T06:56:55Z</dcterms:created>
  <dcterms:modified xsi:type="dcterms:W3CDTF">2021-05-17T17:24:22Z</dcterms:modified>
  <cp:category/>
  <cp:contentStatus/>
  <cp:version/>
</cp:coreProperties>
</file>