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9" r:id="rId3"/>
    <p:sldId id="260" r:id="rId4"/>
    <p:sldId id="257" r:id="rId5"/>
    <p:sldId id="258" r:id="rId6"/>
    <p:sldId id="261" r:id="rId7"/>
    <p:sldId id="262" r:id="rId8"/>
    <p:sldId id="264" r:id="rId9"/>
    <p:sldId id="265" r:id="rId10"/>
    <p:sldId id="266" r:id="rId11"/>
    <p:sldId id="267" r:id="rId12"/>
    <p:sldId id="269" r:id="rId13"/>
    <p:sldId id="270" r:id="rId14"/>
    <p:sldId id="271" r:id="rId15"/>
    <p:sldId id="272"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0" d="100"/>
          <a:sy n="80" d="100"/>
        </p:scale>
        <p:origin x="12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216341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186493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3067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3422739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395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271029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1242128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412418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420793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30294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17099860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16131721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16013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9747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8790462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3DE2F-A392-4F4B-B913-9A3669D5C20C}"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CE6B4-8361-4A21-BBC2-C6A88B50D930}" type="slidenum">
              <a:rPr lang="en-US" smtClean="0"/>
              <a:t>‹#›</a:t>
            </a:fld>
            <a:endParaRPr lang="en-US" dirty="0"/>
          </a:p>
        </p:txBody>
      </p:sp>
    </p:spTree>
    <p:extLst>
      <p:ext uri="{BB962C8B-B14F-4D97-AF65-F5344CB8AC3E}">
        <p14:creationId xmlns:p14="http://schemas.microsoft.com/office/powerpoint/2010/main" val="269523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93DE2F-A392-4F4B-B913-9A3669D5C20C}" type="datetimeFigureOut">
              <a:rPr lang="en-US" smtClean="0"/>
              <a:t>4/15/2019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8CE6B4-8361-4A21-BBC2-C6A88B50D930}" type="slidenum">
              <a:rPr lang="en-US" smtClean="0"/>
              <a:t>‹#›</a:t>
            </a:fld>
            <a:endParaRPr lang="en-US" dirty="0"/>
          </a:p>
        </p:txBody>
      </p:sp>
    </p:spTree>
    <p:extLst>
      <p:ext uri="{BB962C8B-B14F-4D97-AF65-F5344CB8AC3E}">
        <p14:creationId xmlns:p14="http://schemas.microsoft.com/office/powerpoint/2010/main" val="3040432192"/>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ddyosmani.com/resources/essentialjsdesignpatterns/book/" TargetMode="External"/><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2.xml"/><Relationship Id="rId6" Type="http://schemas.openxmlformats.org/officeDocument/2006/relationships/hyperlink" Target="http://w3sdesign.com/?gr=c04&amp;ugr=proble" TargetMode="External"/><Relationship Id="rId5" Type="http://schemas.openxmlformats.org/officeDocument/2006/relationships/hyperlink" Target="http://w3sdesign.com/?gr=c03&amp;ugr=proble#gf" TargetMode="External"/><Relationship Id="rId4" Type="http://schemas.openxmlformats.org/officeDocument/2006/relationships/hyperlink" Target="http://designpattern.co.il/Factor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9C9886-D758-4B31-B01D-CE8F522DE8F8}"/>
              </a:ext>
            </a:extLst>
          </p:cNvPr>
          <p:cNvSpPr>
            <a:spLocks noGrp="1"/>
          </p:cNvSpPr>
          <p:nvPr>
            <p:ph type="ctrTitle"/>
          </p:nvPr>
        </p:nvSpPr>
        <p:spPr/>
        <p:txBody>
          <a:bodyPr/>
          <a:lstStyle/>
          <a:p>
            <a:r>
              <a:rPr lang="en-US" dirty="0"/>
              <a:t>Design Patterns</a:t>
            </a:r>
          </a:p>
        </p:txBody>
      </p:sp>
      <p:sp>
        <p:nvSpPr>
          <p:cNvPr id="5" name="Subtitle 4">
            <a:extLst>
              <a:ext uri="{FF2B5EF4-FFF2-40B4-BE49-F238E27FC236}">
                <a16:creationId xmlns:a16="http://schemas.microsoft.com/office/drawing/2014/main" id="{86A719BC-2686-4B7F-8487-F3F382CAFE80}"/>
              </a:ext>
            </a:extLst>
          </p:cNvPr>
          <p:cNvSpPr>
            <a:spLocks noGrp="1"/>
          </p:cNvSpPr>
          <p:nvPr>
            <p:ph type="subTitle" idx="1"/>
          </p:nvPr>
        </p:nvSpPr>
        <p:spPr/>
        <p:txBody>
          <a:bodyPr/>
          <a:lstStyle/>
          <a:p>
            <a:r>
              <a:rPr lang="en-US" dirty="0"/>
              <a:t> Dennis Krupitsky, Matthew Connelly, Andrew Teterycz</a:t>
            </a:r>
          </a:p>
        </p:txBody>
      </p:sp>
    </p:spTree>
    <p:extLst>
      <p:ext uri="{BB962C8B-B14F-4D97-AF65-F5344CB8AC3E}">
        <p14:creationId xmlns:p14="http://schemas.microsoft.com/office/powerpoint/2010/main" val="1950631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BD11-26FA-2C4F-B9CB-A9D0074DE9AA}"/>
              </a:ext>
            </a:extLst>
          </p:cNvPr>
          <p:cNvSpPr>
            <a:spLocks noGrp="1"/>
          </p:cNvSpPr>
          <p:nvPr>
            <p:ph type="title"/>
          </p:nvPr>
        </p:nvSpPr>
        <p:spPr/>
        <p:txBody>
          <a:bodyPr/>
          <a:lstStyle/>
          <a:p>
            <a:r>
              <a:rPr lang="en-US" dirty="0"/>
              <a:t>Behavioral Pattern: Iterator</a:t>
            </a:r>
          </a:p>
        </p:txBody>
      </p:sp>
      <p:sp>
        <p:nvSpPr>
          <p:cNvPr id="3" name="Content Placeholder 2">
            <a:extLst>
              <a:ext uri="{FF2B5EF4-FFF2-40B4-BE49-F238E27FC236}">
                <a16:creationId xmlns:a16="http://schemas.microsoft.com/office/drawing/2014/main" id="{606351B3-D181-0743-85F4-3B5EFC2CECCA}"/>
              </a:ext>
            </a:extLst>
          </p:cNvPr>
          <p:cNvSpPr>
            <a:spLocks noGrp="1"/>
          </p:cNvSpPr>
          <p:nvPr>
            <p:ph idx="1"/>
          </p:nvPr>
        </p:nvSpPr>
        <p:spPr/>
        <p:txBody>
          <a:bodyPr/>
          <a:lstStyle/>
          <a:p>
            <a:r>
              <a:rPr lang="en-US" dirty="0"/>
              <a:t>An iterator lets you traverse a collection without exposing its underlying form; how you get from one item to the next is abstracted away.</a:t>
            </a:r>
          </a:p>
          <a:p>
            <a:r>
              <a:rPr lang="en-US" dirty="0"/>
              <a:t>An example would be a tree, which can be traversed depth-first (”up/down” a branch) or breadth-first (“left/right” along leaves). An iterator can be made for each of these methods and used as needed.</a:t>
            </a:r>
          </a:p>
          <a:p>
            <a:r>
              <a:rPr lang="en-US" dirty="0"/>
              <a:t>An iterator encapsulates all data pertaining to the traversal: where it is in the collection, how many items are left, the algorithm used and more.</a:t>
            </a:r>
          </a:p>
        </p:txBody>
      </p:sp>
      <p:sp>
        <p:nvSpPr>
          <p:cNvPr id="4" name="Rectangle 3">
            <a:extLst>
              <a:ext uri="{FF2B5EF4-FFF2-40B4-BE49-F238E27FC236}">
                <a16:creationId xmlns:a16="http://schemas.microsoft.com/office/drawing/2014/main" id="{EC7A7046-C20B-5C48-A1F5-7F4E18727668}"/>
              </a:ext>
            </a:extLst>
          </p:cNvPr>
          <p:cNvSpPr/>
          <p:nvPr/>
        </p:nvSpPr>
        <p:spPr>
          <a:xfrm>
            <a:off x="1024128" y="5157216"/>
            <a:ext cx="2621280" cy="34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a:t>
            </a:r>
          </a:p>
        </p:txBody>
      </p:sp>
      <p:sp>
        <p:nvSpPr>
          <p:cNvPr id="5" name="Rectangle 4">
            <a:extLst>
              <a:ext uri="{FF2B5EF4-FFF2-40B4-BE49-F238E27FC236}">
                <a16:creationId xmlns:a16="http://schemas.microsoft.com/office/drawing/2014/main" id="{82168CC9-82C6-3449-95BC-8AA22C996441}"/>
              </a:ext>
            </a:extLst>
          </p:cNvPr>
          <p:cNvSpPr/>
          <p:nvPr/>
        </p:nvSpPr>
        <p:spPr>
          <a:xfrm>
            <a:off x="3887244" y="5131307"/>
            <a:ext cx="2621280" cy="34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currentItem</a:t>
            </a:r>
            <a:endParaRPr lang="en-US" dirty="0"/>
          </a:p>
        </p:txBody>
      </p:sp>
      <p:sp>
        <p:nvSpPr>
          <p:cNvPr id="6" name="Rectangle 5">
            <a:extLst>
              <a:ext uri="{FF2B5EF4-FFF2-40B4-BE49-F238E27FC236}">
                <a16:creationId xmlns:a16="http://schemas.microsoft.com/office/drawing/2014/main" id="{98022B11-C722-A94F-BF30-C65F55B0332C}"/>
              </a:ext>
            </a:extLst>
          </p:cNvPr>
          <p:cNvSpPr/>
          <p:nvPr/>
        </p:nvSpPr>
        <p:spPr>
          <a:xfrm>
            <a:off x="3887244" y="5472683"/>
            <a:ext cx="2621280" cy="34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nextItem</a:t>
            </a:r>
            <a:r>
              <a:rPr lang="en-US" dirty="0"/>
              <a:t>()</a:t>
            </a:r>
          </a:p>
        </p:txBody>
      </p:sp>
      <p:sp>
        <p:nvSpPr>
          <p:cNvPr id="7" name="Rectangle 6">
            <a:extLst>
              <a:ext uri="{FF2B5EF4-FFF2-40B4-BE49-F238E27FC236}">
                <a16:creationId xmlns:a16="http://schemas.microsoft.com/office/drawing/2014/main" id="{D1686C49-A5BE-D04A-8E59-493C48385F56}"/>
              </a:ext>
            </a:extLst>
          </p:cNvPr>
          <p:cNvSpPr/>
          <p:nvPr/>
        </p:nvSpPr>
        <p:spPr>
          <a:xfrm>
            <a:off x="3887244" y="5807433"/>
            <a:ext cx="2621280" cy="34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prevItem</a:t>
            </a:r>
            <a:r>
              <a:rPr lang="en-US" dirty="0"/>
              <a:t>()</a:t>
            </a:r>
          </a:p>
        </p:txBody>
      </p:sp>
      <p:sp>
        <p:nvSpPr>
          <p:cNvPr id="8" name="TextBox 7">
            <a:extLst>
              <a:ext uri="{FF2B5EF4-FFF2-40B4-BE49-F238E27FC236}">
                <a16:creationId xmlns:a16="http://schemas.microsoft.com/office/drawing/2014/main" id="{8482768B-A15A-BC49-8735-C74526E97057}"/>
              </a:ext>
            </a:extLst>
          </p:cNvPr>
          <p:cNvSpPr txBox="1"/>
          <p:nvPr/>
        </p:nvSpPr>
        <p:spPr>
          <a:xfrm>
            <a:off x="3887244" y="4775953"/>
            <a:ext cx="982961" cy="369332"/>
          </a:xfrm>
          <a:prstGeom prst="rect">
            <a:avLst/>
          </a:prstGeom>
          <a:noFill/>
        </p:spPr>
        <p:txBody>
          <a:bodyPr wrap="none" rtlCol="0">
            <a:spAutoFit/>
          </a:bodyPr>
          <a:lstStyle/>
          <a:p>
            <a:r>
              <a:rPr lang="en-US" dirty="0"/>
              <a:t>Iterator</a:t>
            </a:r>
          </a:p>
        </p:txBody>
      </p:sp>
      <p:sp>
        <p:nvSpPr>
          <p:cNvPr id="9" name="TextBox 8">
            <a:extLst>
              <a:ext uri="{FF2B5EF4-FFF2-40B4-BE49-F238E27FC236}">
                <a16:creationId xmlns:a16="http://schemas.microsoft.com/office/drawing/2014/main" id="{F94C07F0-3F15-4A44-A426-AB564D1FF749}"/>
              </a:ext>
            </a:extLst>
          </p:cNvPr>
          <p:cNvSpPr txBox="1"/>
          <p:nvPr/>
        </p:nvSpPr>
        <p:spPr>
          <a:xfrm>
            <a:off x="1017534" y="4835727"/>
            <a:ext cx="1770036" cy="369332"/>
          </a:xfrm>
          <a:prstGeom prst="rect">
            <a:avLst/>
          </a:prstGeom>
          <a:noFill/>
        </p:spPr>
        <p:txBody>
          <a:bodyPr wrap="none" rtlCol="0">
            <a:spAutoFit/>
          </a:bodyPr>
          <a:lstStyle/>
          <a:p>
            <a:r>
              <a:rPr lang="en-US" dirty="0" err="1"/>
              <a:t>Iterable</a:t>
            </a:r>
            <a:r>
              <a:rPr lang="en-US" dirty="0"/>
              <a:t> Object</a:t>
            </a:r>
          </a:p>
        </p:txBody>
      </p:sp>
      <p:cxnSp>
        <p:nvCxnSpPr>
          <p:cNvPr id="11" name="Straight Arrow Connector 10">
            <a:extLst>
              <a:ext uri="{FF2B5EF4-FFF2-40B4-BE49-F238E27FC236}">
                <a16:creationId xmlns:a16="http://schemas.microsoft.com/office/drawing/2014/main" id="{349CB1AC-F976-944F-9BCE-C1F5E18BC345}"/>
              </a:ext>
            </a:extLst>
          </p:cNvPr>
          <p:cNvCxnSpPr>
            <a:stCxn id="6" idx="3"/>
          </p:cNvCxnSpPr>
          <p:nvPr/>
        </p:nvCxnSpPr>
        <p:spPr>
          <a:xfrm flipV="1">
            <a:off x="6508524" y="5301995"/>
            <a:ext cx="1111475" cy="34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57C276-061A-C54B-97EF-1D885E185E2B}"/>
              </a:ext>
            </a:extLst>
          </p:cNvPr>
          <p:cNvSpPr/>
          <p:nvPr/>
        </p:nvSpPr>
        <p:spPr>
          <a:xfrm>
            <a:off x="7231518" y="4673815"/>
            <a:ext cx="4663764" cy="195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nextItem</a:t>
            </a:r>
            <a:r>
              <a:rPr lang="en-US" dirty="0"/>
              <a:t>()</a:t>
            </a:r>
          </a:p>
          <a:p>
            <a:r>
              <a:rPr lang="en-US" dirty="0"/>
              <a:t>{</a:t>
            </a:r>
          </a:p>
          <a:p>
            <a:r>
              <a:rPr lang="en-US" dirty="0"/>
              <a:t>	// collection-specific algorithm will be implemented here</a:t>
            </a:r>
          </a:p>
          <a:p>
            <a:r>
              <a:rPr lang="en-US" dirty="0"/>
              <a:t>}</a:t>
            </a:r>
          </a:p>
          <a:p>
            <a:pPr algn="ctr"/>
            <a:endParaRPr lang="en-US" dirty="0"/>
          </a:p>
        </p:txBody>
      </p:sp>
    </p:spTree>
    <p:extLst>
      <p:ext uri="{BB962C8B-B14F-4D97-AF65-F5344CB8AC3E}">
        <p14:creationId xmlns:p14="http://schemas.microsoft.com/office/powerpoint/2010/main" val="2761708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5D83-25A7-6B40-B398-C5E4CDAE01D3}"/>
              </a:ext>
            </a:extLst>
          </p:cNvPr>
          <p:cNvSpPr>
            <a:spLocks noGrp="1"/>
          </p:cNvSpPr>
          <p:nvPr>
            <p:ph type="title"/>
          </p:nvPr>
        </p:nvSpPr>
        <p:spPr/>
        <p:txBody>
          <a:bodyPr/>
          <a:lstStyle/>
          <a:p>
            <a:r>
              <a:rPr lang="en-US" dirty="0"/>
              <a:t>Behavioral Pattern: Iterator contd.</a:t>
            </a:r>
          </a:p>
        </p:txBody>
      </p:sp>
      <p:sp>
        <p:nvSpPr>
          <p:cNvPr id="3" name="Content Placeholder 2">
            <a:extLst>
              <a:ext uri="{FF2B5EF4-FFF2-40B4-BE49-F238E27FC236}">
                <a16:creationId xmlns:a16="http://schemas.microsoft.com/office/drawing/2014/main" id="{B60F941B-5468-8C4B-9F09-0AFC425101EB}"/>
              </a:ext>
            </a:extLst>
          </p:cNvPr>
          <p:cNvSpPr>
            <a:spLocks noGrp="1"/>
          </p:cNvSpPr>
          <p:nvPr>
            <p:ph idx="1"/>
          </p:nvPr>
        </p:nvSpPr>
        <p:spPr>
          <a:xfrm>
            <a:off x="677334" y="2160589"/>
            <a:ext cx="8596668" cy="3880773"/>
          </a:xfrm>
        </p:spPr>
        <p:txBody>
          <a:bodyPr/>
          <a:lstStyle/>
          <a:p>
            <a:r>
              <a:rPr lang="en-US" dirty="0"/>
              <a:t>Iterators are meant to work with any type of collection, provided the collection can facilitate the given method of iteration.</a:t>
            </a:r>
          </a:p>
          <a:p>
            <a:r>
              <a:rPr lang="en-US" dirty="0"/>
              <a:t>This makes for reusable client code: a new collection would not need to be modified if introduced, but instead a new iterator could be created.</a:t>
            </a:r>
          </a:p>
          <a:p>
            <a:r>
              <a:rPr lang="en-US" dirty="0"/>
              <a:t>The length or size of a collection does not need to be known ahead of time; an iterator can continue to traverse a collection until nothing is returned.</a:t>
            </a:r>
          </a:p>
          <a:p>
            <a:r>
              <a:rPr lang="en-US" dirty="0"/>
              <a:t>The type of the collection is not important to the iterator, but the “shape” is.</a:t>
            </a:r>
          </a:p>
        </p:txBody>
      </p:sp>
      <p:sp>
        <p:nvSpPr>
          <p:cNvPr id="4" name="TextBox 3">
            <a:extLst>
              <a:ext uri="{FF2B5EF4-FFF2-40B4-BE49-F238E27FC236}">
                <a16:creationId xmlns:a16="http://schemas.microsoft.com/office/drawing/2014/main" id="{4394D0DD-644C-F64E-9CC2-19FC0BFC7D52}"/>
              </a:ext>
            </a:extLst>
          </p:cNvPr>
          <p:cNvSpPr txBox="1"/>
          <p:nvPr/>
        </p:nvSpPr>
        <p:spPr>
          <a:xfrm>
            <a:off x="804672" y="4921996"/>
            <a:ext cx="1518364" cy="369332"/>
          </a:xfrm>
          <a:prstGeom prst="rect">
            <a:avLst/>
          </a:prstGeom>
          <a:noFill/>
        </p:spPr>
        <p:txBody>
          <a:bodyPr wrap="none" rtlCol="0">
            <a:spAutoFit/>
          </a:bodyPr>
          <a:lstStyle/>
          <a:p>
            <a:r>
              <a:rPr lang="en-US" dirty="0"/>
              <a:t>C++ Iterator:</a:t>
            </a:r>
          </a:p>
        </p:txBody>
      </p:sp>
      <p:sp>
        <p:nvSpPr>
          <p:cNvPr id="5" name="Rectangle 4">
            <a:extLst>
              <a:ext uri="{FF2B5EF4-FFF2-40B4-BE49-F238E27FC236}">
                <a16:creationId xmlns:a16="http://schemas.microsoft.com/office/drawing/2014/main" id="{068DFB90-484D-A142-9D14-85B53DBCC473}"/>
              </a:ext>
            </a:extLst>
          </p:cNvPr>
          <p:cNvSpPr/>
          <p:nvPr/>
        </p:nvSpPr>
        <p:spPr>
          <a:xfrm>
            <a:off x="804672" y="5291328"/>
            <a:ext cx="2755392" cy="750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For(auto </a:t>
            </a:r>
            <a:r>
              <a:rPr lang="en-US" dirty="0" err="1"/>
              <a:t>i</a:t>
            </a:r>
            <a:r>
              <a:rPr lang="en-US" dirty="0"/>
              <a:t> : container)</a:t>
            </a:r>
          </a:p>
          <a:p>
            <a:r>
              <a:rPr lang="en-US" dirty="0"/>
              <a:t>	// operations on </a:t>
            </a:r>
            <a:r>
              <a:rPr lang="en-US" dirty="0" err="1"/>
              <a:t>i</a:t>
            </a:r>
            <a:endParaRPr lang="en-US" dirty="0"/>
          </a:p>
        </p:txBody>
      </p:sp>
      <p:sp>
        <p:nvSpPr>
          <p:cNvPr id="6" name="TextBox 5">
            <a:extLst>
              <a:ext uri="{FF2B5EF4-FFF2-40B4-BE49-F238E27FC236}">
                <a16:creationId xmlns:a16="http://schemas.microsoft.com/office/drawing/2014/main" id="{7B0286A3-4A2B-7746-AF10-B8D5D870DAA2}"/>
              </a:ext>
            </a:extLst>
          </p:cNvPr>
          <p:cNvSpPr txBox="1"/>
          <p:nvPr/>
        </p:nvSpPr>
        <p:spPr>
          <a:xfrm>
            <a:off x="5109780" y="5464510"/>
            <a:ext cx="6044988" cy="369332"/>
          </a:xfrm>
          <a:prstGeom prst="rect">
            <a:avLst/>
          </a:prstGeom>
          <a:noFill/>
        </p:spPr>
        <p:txBody>
          <a:bodyPr wrap="none" rtlCol="0">
            <a:spAutoFit/>
          </a:bodyPr>
          <a:lstStyle/>
          <a:p>
            <a:r>
              <a:rPr lang="en-US" dirty="0"/>
              <a:t>Type is inferred, method of iteration is abstracted away.</a:t>
            </a:r>
          </a:p>
        </p:txBody>
      </p:sp>
      <p:sp>
        <p:nvSpPr>
          <p:cNvPr id="7" name="Right Arrow 6">
            <a:extLst>
              <a:ext uri="{FF2B5EF4-FFF2-40B4-BE49-F238E27FC236}">
                <a16:creationId xmlns:a16="http://schemas.microsoft.com/office/drawing/2014/main" id="{8518A7B2-EADF-E242-ACF4-4BAD8037571E}"/>
              </a:ext>
            </a:extLst>
          </p:cNvPr>
          <p:cNvSpPr/>
          <p:nvPr/>
        </p:nvSpPr>
        <p:spPr>
          <a:xfrm>
            <a:off x="3829620" y="5459974"/>
            <a:ext cx="1146048" cy="373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149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16" y="609600"/>
            <a:ext cx="8467886" cy="802105"/>
          </a:xfrm>
        </p:spPr>
        <p:txBody>
          <a:bodyPr/>
          <a:lstStyle/>
          <a:p>
            <a:r>
              <a:rPr lang="en-US" dirty="0" smtClean="0"/>
              <a:t>Creational Pattern: Factory Method</a:t>
            </a:r>
            <a:endParaRPr lang="en-US" dirty="0"/>
          </a:p>
        </p:txBody>
      </p:sp>
      <p:sp>
        <p:nvSpPr>
          <p:cNvPr id="3" name="Content Placeholder 2"/>
          <p:cNvSpPr>
            <a:spLocks noGrp="1"/>
          </p:cNvSpPr>
          <p:nvPr>
            <p:ph idx="1"/>
          </p:nvPr>
        </p:nvSpPr>
        <p:spPr>
          <a:xfrm>
            <a:off x="677334" y="1572127"/>
            <a:ext cx="8596668" cy="4469236"/>
          </a:xfrm>
        </p:spPr>
        <p:txBody>
          <a:bodyPr/>
          <a:lstStyle/>
          <a:p>
            <a:pPr marL="0" indent="0">
              <a:buNone/>
            </a:pPr>
            <a:r>
              <a:rPr lang="en-US" dirty="0" smtClean="0"/>
              <a:t>Problems that the factory method solves:</a:t>
            </a:r>
          </a:p>
          <a:p>
            <a:r>
              <a:rPr lang="en-US" dirty="0"/>
              <a:t>How can an object be created so that subclasses can redefine which class to </a:t>
            </a:r>
            <a:r>
              <a:rPr lang="en-US" dirty="0" smtClean="0"/>
              <a:t>instantiate?</a:t>
            </a:r>
          </a:p>
          <a:p>
            <a:r>
              <a:rPr lang="en-US" dirty="0" smtClean="0"/>
              <a:t>How </a:t>
            </a:r>
            <a:r>
              <a:rPr lang="en-US" dirty="0"/>
              <a:t>can a class defer instantiation to subclasses</a:t>
            </a:r>
            <a:r>
              <a:rPr lang="en-US" dirty="0" smtClean="0"/>
              <a:t>?</a:t>
            </a:r>
          </a:p>
          <a:p>
            <a:pPr marL="0" indent="0">
              <a:buNone/>
            </a:pPr>
            <a:endParaRPr lang="en-US" dirty="0" smtClean="0"/>
          </a:p>
          <a:p>
            <a:pPr marL="0" indent="0">
              <a:buNone/>
            </a:pPr>
            <a:r>
              <a:rPr lang="en-US" dirty="0"/>
              <a:t>The Factory Method design pattern describes how to solve such </a:t>
            </a:r>
            <a:r>
              <a:rPr lang="en-US" dirty="0" smtClean="0"/>
              <a:t>problems:</a:t>
            </a:r>
          </a:p>
          <a:p>
            <a:r>
              <a:rPr lang="en-US" dirty="0" smtClean="0"/>
              <a:t>Define </a:t>
            </a:r>
            <a:r>
              <a:rPr lang="en-US" dirty="0"/>
              <a:t>a separate operation (factory method) for creating an </a:t>
            </a:r>
            <a:r>
              <a:rPr lang="en-US" dirty="0" smtClean="0"/>
              <a:t>object.</a:t>
            </a:r>
          </a:p>
          <a:p>
            <a:r>
              <a:rPr lang="en-US" dirty="0" smtClean="0"/>
              <a:t>Create </a:t>
            </a:r>
            <a:r>
              <a:rPr lang="en-US" dirty="0"/>
              <a:t>an object by calling a factory method</a:t>
            </a:r>
            <a:r>
              <a:rPr lang="en-US" dirty="0" smtClean="0"/>
              <a:t>.</a:t>
            </a:r>
            <a:endParaRPr lang="en-US" dirty="0"/>
          </a:p>
        </p:txBody>
      </p:sp>
    </p:spTree>
    <p:extLst>
      <p:ext uri="{BB962C8B-B14F-4D97-AF65-F5344CB8AC3E}">
        <p14:creationId xmlns:p14="http://schemas.microsoft.com/office/powerpoint/2010/main" val="121524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8147"/>
          </a:xfrm>
        </p:spPr>
        <p:txBody>
          <a:bodyPr/>
          <a:lstStyle/>
          <a:p>
            <a:r>
              <a:rPr lang="en-US" dirty="0" smtClean="0"/>
              <a:t>Factory Method </a:t>
            </a:r>
            <a:r>
              <a:rPr lang="en-US" dirty="0" smtClean="0"/>
              <a:t>Pattern </a:t>
            </a:r>
            <a:r>
              <a:rPr lang="en-US" dirty="0" err="1" smtClean="0"/>
              <a:t>ctnd</a:t>
            </a:r>
            <a:endParaRPr lang="en-US" dirty="0"/>
          </a:p>
        </p:txBody>
      </p:sp>
      <p:sp>
        <p:nvSpPr>
          <p:cNvPr id="3" name="Content Placeholder 2"/>
          <p:cNvSpPr>
            <a:spLocks noGrp="1"/>
          </p:cNvSpPr>
          <p:nvPr>
            <p:ph idx="1"/>
          </p:nvPr>
        </p:nvSpPr>
        <p:spPr>
          <a:xfrm>
            <a:off x="677334" y="1711410"/>
            <a:ext cx="8596668" cy="3880773"/>
          </a:xfrm>
        </p:spPr>
        <p:txBody>
          <a:bodyPr/>
          <a:lstStyle/>
          <a:p>
            <a:r>
              <a:rPr lang="en-US" dirty="0"/>
              <a:t>This enables writing of subclasses to change the way an object is created (to redefine which class to instantiate).</a:t>
            </a:r>
          </a:p>
          <a:p>
            <a:r>
              <a:rPr lang="en-US" dirty="0"/>
              <a:t>Based on the type passed into the Factory object, we are returning the original concrete object as an interface. </a:t>
            </a:r>
          </a:p>
          <a:p>
            <a:r>
              <a:rPr lang="en-US" dirty="0"/>
              <a:t>A factory method is just an addition to a Factory class.</a:t>
            </a:r>
          </a:p>
          <a:p>
            <a:r>
              <a:rPr lang="en-US" dirty="0"/>
              <a:t>It creates the object of the class through interfaces but on the other hand, it also lets the subclass decide which class is instantiated. </a:t>
            </a:r>
          </a:p>
          <a:p>
            <a:endParaRPr lang="en-US" dirty="0"/>
          </a:p>
        </p:txBody>
      </p:sp>
    </p:spTree>
    <p:extLst>
      <p:ext uri="{BB962C8B-B14F-4D97-AF65-F5344CB8AC3E}">
        <p14:creationId xmlns:p14="http://schemas.microsoft.com/office/powerpoint/2010/main" val="2502207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979"/>
          </a:xfrm>
        </p:spPr>
        <p:txBody>
          <a:bodyPr/>
          <a:lstStyle/>
          <a:p>
            <a:r>
              <a:rPr lang="en-US" smtClean="0"/>
              <a:t>Creational Pattern: </a:t>
            </a:r>
            <a:r>
              <a:rPr lang="en-US" dirty="0" smtClean="0"/>
              <a:t>Singleton </a:t>
            </a:r>
            <a:endParaRPr lang="en-US" dirty="0"/>
          </a:p>
        </p:txBody>
      </p:sp>
      <p:sp>
        <p:nvSpPr>
          <p:cNvPr id="3" name="Content Placeholder 2"/>
          <p:cNvSpPr>
            <a:spLocks noGrp="1"/>
          </p:cNvSpPr>
          <p:nvPr>
            <p:ph idx="1"/>
          </p:nvPr>
        </p:nvSpPr>
        <p:spPr>
          <a:xfrm>
            <a:off x="677334" y="1567031"/>
            <a:ext cx="8596668" cy="3880773"/>
          </a:xfrm>
        </p:spPr>
        <p:txBody>
          <a:bodyPr/>
          <a:lstStyle/>
          <a:p>
            <a:pPr marL="0" indent="0">
              <a:buNone/>
            </a:pPr>
            <a:r>
              <a:rPr lang="en-US" dirty="0"/>
              <a:t>The singleton design pattern solves problems </a:t>
            </a:r>
            <a:r>
              <a:rPr lang="en-US" dirty="0" smtClean="0"/>
              <a:t>like:</a:t>
            </a:r>
          </a:p>
          <a:p>
            <a:r>
              <a:rPr lang="en-US" dirty="0" smtClean="0"/>
              <a:t>How </a:t>
            </a:r>
            <a:r>
              <a:rPr lang="en-US" dirty="0"/>
              <a:t>can it be ensured that a class has only one </a:t>
            </a:r>
            <a:r>
              <a:rPr lang="en-US" dirty="0" smtClean="0"/>
              <a:t>instance?</a:t>
            </a:r>
          </a:p>
          <a:p>
            <a:r>
              <a:rPr lang="en-US" dirty="0" smtClean="0"/>
              <a:t>How </a:t>
            </a:r>
            <a:r>
              <a:rPr lang="en-US" dirty="0"/>
              <a:t>can the sole instance of a class be accessed </a:t>
            </a:r>
            <a:r>
              <a:rPr lang="en-US" dirty="0" smtClean="0"/>
              <a:t>easily?</a:t>
            </a:r>
          </a:p>
          <a:p>
            <a:r>
              <a:rPr lang="en-US" dirty="0" smtClean="0"/>
              <a:t>How </a:t>
            </a:r>
            <a:r>
              <a:rPr lang="en-US" dirty="0"/>
              <a:t>can a class control its </a:t>
            </a:r>
            <a:r>
              <a:rPr lang="en-US" dirty="0" smtClean="0"/>
              <a:t>instantiation?</a:t>
            </a:r>
          </a:p>
          <a:p>
            <a:r>
              <a:rPr lang="en-US" dirty="0" smtClean="0"/>
              <a:t>How </a:t>
            </a:r>
            <a:r>
              <a:rPr lang="en-US" dirty="0"/>
              <a:t>can the number of instances of a class be restricted</a:t>
            </a:r>
            <a:r>
              <a:rPr lang="en-US" dirty="0" smtClean="0"/>
              <a:t>?</a:t>
            </a:r>
          </a:p>
          <a:p>
            <a:pPr marL="0" indent="0">
              <a:buNone/>
            </a:pPr>
            <a:r>
              <a:rPr lang="en-US" dirty="0"/>
              <a:t>The singleton design pattern describes how to solve such </a:t>
            </a:r>
            <a:r>
              <a:rPr lang="en-US" dirty="0" smtClean="0"/>
              <a:t>problems:</a:t>
            </a:r>
          </a:p>
          <a:p>
            <a:r>
              <a:rPr lang="en-US" dirty="0" smtClean="0"/>
              <a:t>Hide </a:t>
            </a:r>
            <a:r>
              <a:rPr lang="en-US" dirty="0"/>
              <a:t>the constructor of the </a:t>
            </a:r>
            <a:r>
              <a:rPr lang="en-US" dirty="0" smtClean="0"/>
              <a:t>class.</a:t>
            </a:r>
          </a:p>
          <a:p>
            <a:r>
              <a:rPr lang="en-US" dirty="0" smtClean="0"/>
              <a:t>Define </a:t>
            </a:r>
            <a:r>
              <a:rPr lang="en-US" dirty="0"/>
              <a:t>a public static operation (</a:t>
            </a:r>
            <a:r>
              <a:rPr lang="en-US" dirty="0" err="1"/>
              <a:t>getInstance</a:t>
            </a:r>
            <a:r>
              <a:rPr lang="en-US" dirty="0"/>
              <a:t>()) that returns the sole instance of the class</a:t>
            </a:r>
            <a:r>
              <a:rPr lang="en-US" dirty="0" smtClean="0"/>
              <a:t>.</a:t>
            </a:r>
            <a:endParaRPr lang="en-US" dirty="0"/>
          </a:p>
        </p:txBody>
      </p:sp>
    </p:spTree>
    <p:extLst>
      <p:ext uri="{BB962C8B-B14F-4D97-AF65-F5344CB8AC3E}">
        <p14:creationId xmlns:p14="http://schemas.microsoft.com/office/powerpoint/2010/main" val="370300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721895"/>
          </a:xfrm>
        </p:spPr>
        <p:txBody>
          <a:bodyPr>
            <a:normAutofit/>
          </a:bodyPr>
          <a:lstStyle/>
          <a:p>
            <a:r>
              <a:rPr lang="en-US" dirty="0" smtClean="0"/>
              <a:t>Singleton </a:t>
            </a:r>
            <a:r>
              <a:rPr lang="en-US" dirty="0" smtClean="0"/>
              <a:t>Pattern </a:t>
            </a:r>
            <a:r>
              <a:rPr lang="en-US" dirty="0" err="1" smtClean="0"/>
              <a:t>ctnd</a:t>
            </a:r>
            <a:endParaRPr lang="en-US" dirty="0"/>
          </a:p>
        </p:txBody>
      </p:sp>
      <p:sp>
        <p:nvSpPr>
          <p:cNvPr id="3" name="Content Placeholder 2"/>
          <p:cNvSpPr>
            <a:spLocks noGrp="1"/>
          </p:cNvSpPr>
          <p:nvPr>
            <p:ph idx="1"/>
          </p:nvPr>
        </p:nvSpPr>
        <p:spPr>
          <a:xfrm>
            <a:off x="677334" y="1507959"/>
            <a:ext cx="8596668" cy="4533404"/>
          </a:xfrm>
        </p:spPr>
        <p:txBody>
          <a:bodyPr/>
          <a:lstStyle/>
          <a:p>
            <a:pPr marL="0" indent="0">
              <a:buNone/>
            </a:pPr>
            <a:r>
              <a:rPr lang="en-US" dirty="0"/>
              <a:t>Common </a:t>
            </a:r>
            <a:r>
              <a:rPr lang="en-US" dirty="0" smtClean="0"/>
              <a:t>uses:</a:t>
            </a:r>
          </a:p>
          <a:p>
            <a:r>
              <a:rPr lang="en-US" dirty="0" smtClean="0"/>
              <a:t>The </a:t>
            </a:r>
            <a:r>
              <a:rPr lang="en-US" dirty="0"/>
              <a:t>abstract factory, builder, and prototype patterns can use singletons in their </a:t>
            </a:r>
            <a:r>
              <a:rPr lang="en-US" dirty="0" smtClean="0"/>
              <a:t>implementation.</a:t>
            </a:r>
          </a:p>
          <a:p>
            <a:r>
              <a:rPr lang="en-US" dirty="0" smtClean="0"/>
              <a:t>Facade </a:t>
            </a:r>
            <a:r>
              <a:rPr lang="en-US" dirty="0"/>
              <a:t>objects are often singletons because only one facade object is </a:t>
            </a:r>
            <a:r>
              <a:rPr lang="en-US" dirty="0" smtClean="0"/>
              <a:t>required.</a:t>
            </a:r>
          </a:p>
          <a:p>
            <a:r>
              <a:rPr lang="en-US" dirty="0"/>
              <a:t>S</a:t>
            </a:r>
            <a:r>
              <a:rPr lang="en-US" dirty="0" smtClean="0"/>
              <a:t>tate </a:t>
            </a:r>
            <a:r>
              <a:rPr lang="en-US" dirty="0"/>
              <a:t>objects are often </a:t>
            </a:r>
            <a:r>
              <a:rPr lang="en-US" dirty="0" smtClean="0"/>
              <a:t>singletons.</a:t>
            </a:r>
          </a:p>
          <a:p>
            <a:r>
              <a:rPr lang="en-US" dirty="0" smtClean="0"/>
              <a:t>Singletons </a:t>
            </a:r>
            <a:r>
              <a:rPr lang="en-US" dirty="0"/>
              <a:t>are often preferred to global variables because</a:t>
            </a:r>
            <a:r>
              <a:rPr lang="en-US" dirty="0" smtClean="0"/>
              <a:t>:</a:t>
            </a:r>
          </a:p>
          <a:p>
            <a:pPr marL="0" indent="0">
              <a:buNone/>
            </a:pPr>
            <a:r>
              <a:rPr lang="en-US" dirty="0"/>
              <a:t>	</a:t>
            </a:r>
            <a:r>
              <a:rPr lang="en-US" dirty="0" smtClean="0"/>
              <a:t> </a:t>
            </a:r>
            <a:r>
              <a:rPr lang="en-US" dirty="0"/>
              <a:t>○ They do not pollute the global namespace (or, in languages with nested </a:t>
            </a:r>
            <a:r>
              <a:rPr lang="en-US" dirty="0" smtClean="0"/>
              <a:t>	namespaces</a:t>
            </a:r>
            <a:r>
              <a:rPr lang="en-US" dirty="0"/>
              <a:t>, their containing namespace) with unnecessary variables</a:t>
            </a:r>
            <a:r>
              <a:rPr lang="en-US" dirty="0" smtClean="0"/>
              <a:t>.</a:t>
            </a:r>
          </a:p>
          <a:p>
            <a:pPr marL="0" indent="0">
              <a:buNone/>
            </a:pPr>
            <a:r>
              <a:rPr lang="en-US" dirty="0"/>
              <a:t>	</a:t>
            </a:r>
            <a:r>
              <a:rPr lang="en-US" dirty="0" smtClean="0"/>
              <a:t>○ </a:t>
            </a:r>
            <a:r>
              <a:rPr lang="en-US" dirty="0"/>
              <a:t>They permit lazy allocation and initialization, whereas global variables in </a:t>
            </a:r>
            <a:r>
              <a:rPr lang="en-US" dirty="0" smtClean="0"/>
              <a:t>	many </a:t>
            </a:r>
            <a:r>
              <a:rPr lang="en-US" dirty="0"/>
              <a:t>languages will always consume resources. </a:t>
            </a:r>
          </a:p>
        </p:txBody>
      </p:sp>
    </p:spTree>
    <p:extLst>
      <p:ext uri="{BB962C8B-B14F-4D97-AF65-F5344CB8AC3E}">
        <p14:creationId xmlns:p14="http://schemas.microsoft.com/office/powerpoint/2010/main" val="1630970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979"/>
          </a:xfrm>
        </p:spPr>
        <p:txBody>
          <a:bodyPr/>
          <a:lstStyle/>
          <a:p>
            <a:r>
              <a:rPr lang="en-US" dirty="0" smtClean="0"/>
              <a:t>Creational Pattern: Prototype </a:t>
            </a:r>
            <a:endParaRPr lang="en-US" dirty="0"/>
          </a:p>
        </p:txBody>
      </p:sp>
      <p:sp>
        <p:nvSpPr>
          <p:cNvPr id="3" name="Content Placeholder 2"/>
          <p:cNvSpPr>
            <a:spLocks noGrp="1"/>
          </p:cNvSpPr>
          <p:nvPr>
            <p:ph idx="1"/>
          </p:nvPr>
        </p:nvSpPr>
        <p:spPr/>
        <p:txBody>
          <a:bodyPr/>
          <a:lstStyle/>
          <a:p>
            <a:r>
              <a:rPr lang="en-US" dirty="0" smtClean="0"/>
              <a:t>How </a:t>
            </a:r>
            <a:r>
              <a:rPr lang="en-US" dirty="0"/>
              <a:t>can objects be created so that which objects to create can be specified at </a:t>
            </a:r>
            <a:r>
              <a:rPr lang="en-US" dirty="0" smtClean="0"/>
              <a:t>run-time?</a:t>
            </a:r>
          </a:p>
          <a:p>
            <a:r>
              <a:rPr lang="en-US" dirty="0" smtClean="0"/>
              <a:t>How </a:t>
            </a:r>
            <a:r>
              <a:rPr lang="en-US" dirty="0"/>
              <a:t>can dynamically loaded classes be </a:t>
            </a:r>
            <a:r>
              <a:rPr lang="en-US" dirty="0" smtClean="0"/>
              <a:t>instantiated?</a:t>
            </a:r>
          </a:p>
          <a:p>
            <a:pPr marL="0" indent="0">
              <a:buNone/>
            </a:pPr>
            <a:r>
              <a:rPr lang="en-US" dirty="0"/>
              <a:t>Creating objects directly within the class that requires (uses) the objects is inflexible because it commits the class to particular objects at compile-time and makes it impossible to specify which objects to create at run-time.</a:t>
            </a:r>
            <a:endParaRPr lang="en-US" dirty="0" smtClean="0"/>
          </a:p>
          <a:p>
            <a:r>
              <a:rPr lang="en-US" dirty="0" smtClean="0"/>
              <a:t>Define </a:t>
            </a:r>
            <a:r>
              <a:rPr lang="en-US" dirty="0"/>
              <a:t>a Prototype object that returns a copy of </a:t>
            </a:r>
            <a:r>
              <a:rPr lang="en-US" dirty="0" smtClean="0"/>
              <a:t>itself.</a:t>
            </a:r>
          </a:p>
          <a:p>
            <a:r>
              <a:rPr lang="en-US" dirty="0" smtClean="0"/>
              <a:t>Create </a:t>
            </a:r>
            <a:r>
              <a:rPr lang="en-US" dirty="0"/>
              <a:t>new objects by copying a Prototype object</a:t>
            </a:r>
            <a:r>
              <a:rPr lang="en-US" dirty="0" smtClean="0"/>
              <a:t>.</a:t>
            </a:r>
          </a:p>
          <a:p>
            <a:pPr marL="0" indent="0">
              <a:buNone/>
            </a:pPr>
            <a:r>
              <a:rPr lang="en-US" dirty="0"/>
              <a:t>This enables configuration of a class with different Prototype objects, which are copied to create new objects, and even more, Prototype objects can be added and removed at run-time.</a:t>
            </a:r>
          </a:p>
        </p:txBody>
      </p:sp>
    </p:spTree>
    <p:extLst>
      <p:ext uri="{BB962C8B-B14F-4D97-AF65-F5344CB8AC3E}">
        <p14:creationId xmlns:p14="http://schemas.microsoft.com/office/powerpoint/2010/main" val="1556244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811"/>
          </a:xfrm>
        </p:spPr>
        <p:txBody>
          <a:bodyPr/>
          <a:lstStyle/>
          <a:p>
            <a:r>
              <a:rPr lang="en-US" dirty="0" smtClean="0"/>
              <a:t>References:</a:t>
            </a:r>
            <a:endParaRPr lang="en-US" sz="2400" dirty="0"/>
          </a:p>
        </p:txBody>
      </p:sp>
      <p:sp>
        <p:nvSpPr>
          <p:cNvPr id="3" name="Content Placeholder 2"/>
          <p:cNvSpPr>
            <a:spLocks noGrp="1"/>
          </p:cNvSpPr>
          <p:nvPr>
            <p:ph idx="1"/>
          </p:nvPr>
        </p:nvSpPr>
        <p:spPr/>
        <p:txBody>
          <a:bodyPr>
            <a:normAutofit/>
          </a:bodyPr>
          <a:lstStyle/>
          <a:p>
            <a:r>
              <a:rPr lang="en-US" dirty="0"/>
              <a:t>Design Patterns: Refactoring Guru (2014-2019): </a:t>
            </a:r>
            <a:r>
              <a:rPr lang="en-US" dirty="0">
                <a:hlinkClick r:id="rId2">
                  <a:extLst>
                    <a:ext uri="{A12FA001-AC4F-418D-AE19-62706E023703}">
                      <ahyp:hlinkClr xmlns:lc="http://schemas.openxmlformats.org/drawingml/2006/lockedCanvas" xmlns:ahyp="http://schemas.microsoft.com/office/drawing/2018/hyperlinkcolor" xmlns="" val="tx"/>
                    </a:ext>
                  </a:extLst>
                </a:hlinkClick>
              </a:rPr>
              <a:t>https://refactoring.guru/design-patterns/adapter</a:t>
            </a:r>
            <a:r>
              <a:rPr lang="en-US" dirty="0"/>
              <a:t> </a:t>
            </a:r>
          </a:p>
          <a:p>
            <a:r>
              <a:rPr lang="en-US" dirty="0"/>
              <a:t>Learning JavaScript Design Patterns (Vol. 1.7.0): </a:t>
            </a:r>
            <a:r>
              <a:rPr lang="en-US" dirty="0">
                <a:solidFill>
                  <a:schemeClr val="tx2"/>
                </a:solidFill>
                <a:hlinkClick r:id="rId3">
                  <a:extLst>
                    <a:ext uri="{A12FA001-AC4F-418D-AE19-62706E023703}">
                      <ahyp:hlinkClr xmlns:lc="http://schemas.openxmlformats.org/drawingml/2006/lockedCanvas" xmlns:ahyp="http://schemas.microsoft.com/office/drawing/2018/hyperlinkcolor" xmlns="" val="tx"/>
                    </a:ext>
                  </a:extLst>
                </a:hlinkClick>
              </a:rPr>
              <a:t>https://addyosmani.com/resources/essentialjsdesignpatterns/book</a:t>
            </a:r>
            <a:r>
              <a:rPr lang="en-US" dirty="0" smtClean="0">
                <a:solidFill>
                  <a:schemeClr val="tx2"/>
                </a:solidFill>
                <a:hlinkClick r:id="rId3">
                  <a:extLst>
                    <a:ext uri="{A12FA001-AC4F-418D-AE19-62706E023703}">
                      <ahyp:hlinkClr xmlns:lc="http://schemas.openxmlformats.org/drawingml/2006/lockedCanvas" xmlns:ahyp="http://schemas.microsoft.com/office/drawing/2018/hyperlinkcolor" xmlns="" val="tx"/>
                    </a:ext>
                  </a:extLst>
                </a:hlinkClick>
              </a:rPr>
              <a:t>/</a:t>
            </a:r>
            <a:endParaRPr lang="en-US" dirty="0">
              <a:hlinkClick r:id="rId4"/>
            </a:endParaRPr>
          </a:p>
          <a:p>
            <a:r>
              <a:rPr lang="en-US" dirty="0" smtClean="0">
                <a:hlinkClick r:id="rId4"/>
              </a:rPr>
              <a:t>http</a:t>
            </a:r>
            <a:r>
              <a:rPr lang="en-US" dirty="0">
                <a:hlinkClick r:id="rId4"/>
              </a:rPr>
              <a:t>://</a:t>
            </a:r>
            <a:r>
              <a:rPr lang="en-US" dirty="0" smtClean="0">
                <a:hlinkClick r:id="rId4"/>
              </a:rPr>
              <a:t>designpattern.co.il/Factory.html</a:t>
            </a:r>
            <a:endParaRPr lang="en-US" dirty="0"/>
          </a:p>
          <a:p>
            <a:r>
              <a:rPr lang="en-US" dirty="0" smtClean="0">
                <a:hlinkClick r:id="rId5"/>
              </a:rPr>
              <a:t>http</a:t>
            </a:r>
            <a:r>
              <a:rPr lang="en-US" dirty="0">
                <a:hlinkClick r:id="rId5"/>
              </a:rPr>
              <a:t>://w3sdesign.com/?</a:t>
            </a:r>
            <a:r>
              <a:rPr lang="en-US" dirty="0" smtClean="0">
                <a:hlinkClick r:id="rId5"/>
              </a:rPr>
              <a:t>gr=c03&amp;ugr=proble#gf</a:t>
            </a:r>
            <a:endParaRPr lang="en-US" dirty="0" smtClean="0"/>
          </a:p>
          <a:p>
            <a:r>
              <a:rPr lang="en-US" dirty="0">
                <a:hlinkClick r:id="rId6"/>
              </a:rPr>
              <a:t>http://w3sdesign.com/?gr=c04&amp;ugr=proble</a:t>
            </a:r>
            <a:endParaRPr lang="en-US" dirty="0"/>
          </a:p>
        </p:txBody>
      </p:sp>
    </p:spTree>
    <p:extLst>
      <p:ext uri="{BB962C8B-B14F-4D97-AF65-F5344CB8AC3E}">
        <p14:creationId xmlns:p14="http://schemas.microsoft.com/office/powerpoint/2010/main" val="2400790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656D-82CE-4461-99C7-203EF44AF5E8}"/>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9DA948F9-F96D-4A96-AF09-DA9451751D77}"/>
              </a:ext>
            </a:extLst>
          </p:cNvPr>
          <p:cNvSpPr>
            <a:spLocks noGrp="1"/>
          </p:cNvSpPr>
          <p:nvPr>
            <p:ph idx="1"/>
          </p:nvPr>
        </p:nvSpPr>
        <p:spPr/>
        <p:txBody>
          <a:bodyPr/>
          <a:lstStyle/>
          <a:p>
            <a:r>
              <a:rPr lang="en-US" dirty="0"/>
              <a:t>Design patterns aim to provide a solution to commonly occurring problems that programmers come across during software design</a:t>
            </a:r>
          </a:p>
          <a:p>
            <a:r>
              <a:rPr lang="en-US" dirty="0"/>
              <a:t>A design pattern is not similar to the functions and libraries we are provided with in a programming language, you can’t just find a piece of code and put it into your program</a:t>
            </a:r>
          </a:p>
          <a:p>
            <a:r>
              <a:rPr lang="en-US" dirty="0"/>
              <a:t>They are general concepts that solve particular problems, so you can use the pattern details to create a solution that accommodates your program, a pattern concept can be the same for two programs, but the code that is used will most likely be different</a:t>
            </a:r>
          </a:p>
          <a:p>
            <a:r>
              <a:rPr lang="en-US" dirty="0"/>
              <a:t>Its basically like you’re being handed a blueprint with the results and features of a pattern being visible, but the implementation is up to you   </a:t>
            </a:r>
          </a:p>
          <a:p>
            <a:endParaRPr lang="en-US" dirty="0"/>
          </a:p>
        </p:txBody>
      </p:sp>
    </p:spTree>
    <p:extLst>
      <p:ext uri="{BB962C8B-B14F-4D97-AF65-F5344CB8AC3E}">
        <p14:creationId xmlns:p14="http://schemas.microsoft.com/office/powerpoint/2010/main" val="2143361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EACE-5F5E-4ADB-86CF-87F69CC58848}"/>
              </a:ext>
            </a:extLst>
          </p:cNvPr>
          <p:cNvSpPr>
            <a:spLocks noGrp="1"/>
          </p:cNvSpPr>
          <p:nvPr>
            <p:ph type="title"/>
          </p:nvPr>
        </p:nvSpPr>
        <p:spPr/>
        <p:txBody>
          <a:bodyPr/>
          <a:lstStyle/>
          <a:p>
            <a:r>
              <a:rPr lang="en-US" dirty="0"/>
              <a:t>Types of Pattern Designs we will discuss</a:t>
            </a:r>
          </a:p>
        </p:txBody>
      </p:sp>
      <p:sp>
        <p:nvSpPr>
          <p:cNvPr id="3" name="Content Placeholder 2">
            <a:extLst>
              <a:ext uri="{FF2B5EF4-FFF2-40B4-BE49-F238E27FC236}">
                <a16:creationId xmlns:a16="http://schemas.microsoft.com/office/drawing/2014/main" id="{ABF26453-4296-4D3F-80A7-081D8A7314FF}"/>
              </a:ext>
            </a:extLst>
          </p:cNvPr>
          <p:cNvSpPr>
            <a:spLocks noGrp="1"/>
          </p:cNvSpPr>
          <p:nvPr>
            <p:ph idx="1"/>
          </p:nvPr>
        </p:nvSpPr>
        <p:spPr>
          <a:xfrm>
            <a:off x="677334" y="2168978"/>
            <a:ext cx="8596668" cy="3880773"/>
          </a:xfrm>
        </p:spPr>
        <p:txBody>
          <a:bodyPr>
            <a:normAutofit fontScale="85000" lnSpcReduction="20000"/>
          </a:bodyPr>
          <a:lstStyle/>
          <a:p>
            <a:r>
              <a:rPr lang="en-US" dirty="0"/>
              <a:t>Structural Patterns : </a:t>
            </a:r>
            <a:r>
              <a:rPr lang="en-US" dirty="0">
                <a:solidFill>
                  <a:srgbClr val="00B050"/>
                </a:solidFill>
              </a:rPr>
              <a:t>These patterns allow you to assemble objects and class into larger structures, but allow them to be flexible and efficient </a:t>
            </a:r>
          </a:p>
          <a:p>
            <a:pPr marL="0" indent="0">
              <a:buNone/>
            </a:pPr>
            <a:r>
              <a:rPr lang="en-US" dirty="0"/>
              <a:t>	- Bridge Pattern</a:t>
            </a:r>
          </a:p>
          <a:p>
            <a:pPr marL="0" indent="0">
              <a:buNone/>
            </a:pPr>
            <a:r>
              <a:rPr lang="en-US" dirty="0"/>
              <a:t>	- Adapter Pattern</a:t>
            </a:r>
          </a:p>
          <a:p>
            <a:r>
              <a:rPr lang="en-US" dirty="0"/>
              <a:t>Behavioral Patterns: </a:t>
            </a:r>
            <a:r>
              <a:rPr lang="en-US" dirty="0">
                <a:solidFill>
                  <a:srgbClr val="00B050"/>
                </a:solidFill>
              </a:rPr>
              <a:t>These patterns involve algorithms, and assigning responsibilities between objects </a:t>
            </a:r>
          </a:p>
          <a:p>
            <a:pPr marL="0" indent="0">
              <a:buNone/>
            </a:pPr>
            <a:r>
              <a:rPr lang="en-US" dirty="0"/>
              <a:t>	- Observer</a:t>
            </a:r>
          </a:p>
          <a:p>
            <a:pPr marL="0" indent="0">
              <a:buNone/>
            </a:pPr>
            <a:r>
              <a:rPr lang="en-US" dirty="0"/>
              <a:t>	- Iterator</a:t>
            </a:r>
          </a:p>
          <a:p>
            <a:r>
              <a:rPr lang="en-US" dirty="0"/>
              <a:t>Creational Patterns: 	-</a:t>
            </a:r>
            <a:r>
              <a:rPr lang="en-US" dirty="0">
                <a:solidFill>
                  <a:srgbClr val="00B050"/>
                </a:solidFill>
              </a:rPr>
              <a:t>These patterns utilize several object creation mechanisms, that allow greater flexibility and recycling of existing code</a:t>
            </a:r>
          </a:p>
          <a:p>
            <a:pPr marL="0" indent="0">
              <a:buNone/>
            </a:pPr>
            <a:r>
              <a:rPr lang="en-US" dirty="0"/>
              <a:t>	</a:t>
            </a:r>
            <a:r>
              <a:rPr lang="en-US" dirty="0" smtClean="0"/>
              <a:t>-Factory Method Pattern</a:t>
            </a:r>
            <a:endParaRPr lang="en-US" dirty="0"/>
          </a:p>
          <a:p>
            <a:pPr marL="0" indent="0">
              <a:buNone/>
            </a:pPr>
            <a:r>
              <a:rPr lang="en-US" dirty="0"/>
              <a:t>	</a:t>
            </a:r>
            <a:r>
              <a:rPr lang="en-US" dirty="0" smtClean="0"/>
              <a:t>-Singleton Pattern</a:t>
            </a:r>
          </a:p>
          <a:p>
            <a:pPr marL="0" indent="0">
              <a:buNone/>
            </a:pPr>
            <a:r>
              <a:rPr lang="en-US" dirty="0"/>
              <a:t>	</a:t>
            </a:r>
            <a:r>
              <a:rPr lang="en-US" dirty="0" smtClean="0"/>
              <a:t>-Prototype Pattern</a:t>
            </a:r>
            <a:endParaRPr lang="en-US" dirty="0"/>
          </a:p>
        </p:txBody>
      </p:sp>
    </p:spTree>
    <p:extLst>
      <p:ext uri="{BB962C8B-B14F-4D97-AF65-F5344CB8AC3E}">
        <p14:creationId xmlns:p14="http://schemas.microsoft.com/office/powerpoint/2010/main" val="2011374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714C-2C7F-4E56-B3F7-10E5B4996E43}"/>
              </a:ext>
            </a:extLst>
          </p:cNvPr>
          <p:cNvSpPr>
            <a:spLocks noGrp="1"/>
          </p:cNvSpPr>
          <p:nvPr>
            <p:ph type="title"/>
          </p:nvPr>
        </p:nvSpPr>
        <p:spPr/>
        <p:txBody>
          <a:bodyPr/>
          <a:lstStyle/>
          <a:p>
            <a:r>
              <a:rPr lang="en-US" dirty="0"/>
              <a:t>Structural Design Pattern:</a:t>
            </a:r>
            <a:br>
              <a:rPr lang="en-US" dirty="0"/>
            </a:br>
            <a:r>
              <a:rPr lang="en-US" dirty="0"/>
              <a:t>Bridge</a:t>
            </a:r>
          </a:p>
        </p:txBody>
      </p:sp>
      <p:sp>
        <p:nvSpPr>
          <p:cNvPr id="3" name="Content Placeholder 2">
            <a:extLst>
              <a:ext uri="{FF2B5EF4-FFF2-40B4-BE49-F238E27FC236}">
                <a16:creationId xmlns:a16="http://schemas.microsoft.com/office/drawing/2014/main" id="{BEE62A6A-C5A1-460A-90A5-8FC9496C3745}"/>
              </a:ext>
            </a:extLst>
          </p:cNvPr>
          <p:cNvSpPr>
            <a:spLocks noGrp="1"/>
          </p:cNvSpPr>
          <p:nvPr>
            <p:ph idx="1"/>
          </p:nvPr>
        </p:nvSpPr>
        <p:spPr/>
        <p:txBody>
          <a:bodyPr>
            <a:normAutofit fontScale="92500" lnSpcReduction="20000"/>
          </a:bodyPr>
          <a:lstStyle/>
          <a:p>
            <a:endParaRPr lang="en-US" dirty="0"/>
          </a:p>
          <a:p>
            <a:r>
              <a:rPr lang="en-US" dirty="0"/>
              <a:t>Building a program or app is awesome, but as you create an app you must consider the user compatibility, along with back end functionality  </a:t>
            </a:r>
          </a:p>
          <a:p>
            <a:r>
              <a:rPr lang="en-US" dirty="0"/>
              <a:t>This design pattern allows a large class, or set of related classes to be split into 2 hierarchies</a:t>
            </a:r>
          </a:p>
          <a:p>
            <a:r>
              <a:rPr lang="en-US" dirty="0"/>
              <a:t>Introducing Abstraction and Implementation as a part of the Bridge Design Pattern</a:t>
            </a:r>
          </a:p>
          <a:p>
            <a:r>
              <a:rPr lang="en-US" dirty="0"/>
              <a:t>Abstraction is also referred to as an interface, which allows the user to interact with program through graphical icons and visual indicators</a:t>
            </a:r>
          </a:p>
          <a:p>
            <a:r>
              <a:rPr lang="en-US" dirty="0"/>
              <a:t>Interfaces are not supposed to do any of the real work of 					      the program, it is supposed to delegate that to the back end 							 which is referred to as the implementation layer or platform</a:t>
            </a:r>
          </a:p>
          <a:p>
            <a:r>
              <a:rPr lang="en-US" dirty="0"/>
              <a:t>Abstraction is represented by a GUI (Graphical User Interface), and			                                                        the implementation is the underlying operating system code or an API                    (application programming interface) which runs in response to GUI interaction</a:t>
            </a:r>
          </a:p>
          <a:p>
            <a:endParaRPr lang="en-US" dirty="0"/>
          </a:p>
        </p:txBody>
      </p:sp>
      <p:pic>
        <p:nvPicPr>
          <p:cNvPr id="7" name="Picture 6">
            <a:extLst>
              <a:ext uri="{FF2B5EF4-FFF2-40B4-BE49-F238E27FC236}">
                <a16:creationId xmlns:a16="http://schemas.microsoft.com/office/drawing/2014/main" id="{1F767A5A-E9E9-4865-A61F-F014B88504A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02839" y="609600"/>
            <a:ext cx="2771163" cy="1365145"/>
          </a:xfrm>
          <a:prstGeom prst="rect">
            <a:avLst/>
          </a:prstGeom>
        </p:spPr>
      </p:pic>
      <p:pic>
        <p:nvPicPr>
          <p:cNvPr id="9" name="Picture 8">
            <a:extLst>
              <a:ext uri="{FF2B5EF4-FFF2-40B4-BE49-F238E27FC236}">
                <a16:creationId xmlns:a16="http://schemas.microsoft.com/office/drawing/2014/main" id="{DAF2EE7A-AE22-4FA2-AF53-B676BB1AACC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20210" y="4100975"/>
            <a:ext cx="2401375" cy="2401375"/>
          </a:xfrm>
          <a:prstGeom prst="rect">
            <a:avLst/>
          </a:prstGeom>
        </p:spPr>
      </p:pic>
    </p:spTree>
    <p:extLst>
      <p:ext uri="{BB962C8B-B14F-4D97-AF65-F5344CB8AC3E}">
        <p14:creationId xmlns:p14="http://schemas.microsoft.com/office/powerpoint/2010/main" val="296705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5839-A883-467C-9E27-F2D6BEA23069}"/>
              </a:ext>
            </a:extLst>
          </p:cNvPr>
          <p:cNvSpPr>
            <a:spLocks noGrp="1"/>
          </p:cNvSpPr>
          <p:nvPr>
            <p:ph type="title"/>
          </p:nvPr>
        </p:nvSpPr>
        <p:spPr/>
        <p:txBody>
          <a:bodyPr/>
          <a:lstStyle/>
          <a:p>
            <a:r>
              <a:rPr lang="en-US" dirty="0"/>
              <a:t>Design Pattern – Bridge ctnd.</a:t>
            </a:r>
          </a:p>
        </p:txBody>
      </p:sp>
      <p:sp>
        <p:nvSpPr>
          <p:cNvPr id="3" name="Content Placeholder 2">
            <a:extLst>
              <a:ext uri="{FF2B5EF4-FFF2-40B4-BE49-F238E27FC236}">
                <a16:creationId xmlns:a16="http://schemas.microsoft.com/office/drawing/2014/main" id="{8AD3A57F-42CA-4ADC-A847-86E94B6E9B6A}"/>
              </a:ext>
            </a:extLst>
          </p:cNvPr>
          <p:cNvSpPr>
            <a:spLocks noGrp="1"/>
          </p:cNvSpPr>
          <p:nvPr>
            <p:ph idx="1"/>
          </p:nvPr>
        </p:nvSpPr>
        <p:spPr/>
        <p:txBody>
          <a:bodyPr>
            <a:normAutofit fontScale="85000" lnSpcReduction="20000"/>
          </a:bodyPr>
          <a:lstStyle/>
          <a:p>
            <a:r>
              <a:rPr lang="en-US" dirty="0"/>
              <a:t>Utilizing this method you can extend your application into two directions:</a:t>
            </a:r>
          </a:p>
          <a:p>
            <a:pPr marL="0" indent="0">
              <a:buNone/>
            </a:pPr>
            <a:r>
              <a:rPr lang="en-US" dirty="0"/>
              <a:t>	-  Having multiple GUIs with the same API for different Users </a:t>
            </a:r>
          </a:p>
          <a:p>
            <a:pPr marL="0" indent="0">
              <a:buNone/>
            </a:pPr>
            <a:r>
              <a:rPr lang="en-US" dirty="0"/>
              <a:t>	-  Having a GUI with multiple APIs to use the app with different</a:t>
            </a:r>
          </a:p>
          <a:p>
            <a:r>
              <a:rPr lang="en-US" dirty="0"/>
              <a:t>In order to keep this kind of method organized, you would implement specific interface-platform into separate classes.    	 </a:t>
            </a:r>
          </a:p>
          <a:p>
            <a:r>
              <a:rPr lang="en-US" dirty="0"/>
              <a:t>It could get quite extensive as the creation of more and more GUIs and APIs would require the creation of more and more classes</a:t>
            </a:r>
          </a:p>
          <a:p>
            <a:r>
              <a:rPr lang="en-US" dirty="0"/>
              <a:t>The Remote/Television example is great as it demonstrates this design pattern, the TV is represented as the implementation (API) which work based on the actions of the Remote which is represented as the abstraction  (GUI)</a:t>
            </a:r>
          </a:p>
          <a:p>
            <a:r>
              <a:rPr lang="en-US" dirty="0"/>
              <a:t>This design pattern is quite useful as you can create abstractions and implementations    which can be developed independently from each other</a:t>
            </a:r>
          </a:p>
          <a:p>
            <a:r>
              <a:rPr lang="en-US" dirty="0"/>
              <a:t>It is also very useful as you can separate responsibilities so you don’t have huge clustered classes, as the abstraction can focus on high-level logic, and focus on platform details in      the implementation</a:t>
            </a:r>
          </a:p>
          <a:p>
            <a:pPr marL="0" indent="0">
              <a:buNone/>
            </a:pPr>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8023842-8A4D-45CC-AF4E-9DD628EB8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118" y="4605556"/>
            <a:ext cx="2984306" cy="21438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4301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5E8-21F9-43BA-B411-CC9F57508E8F}"/>
              </a:ext>
            </a:extLst>
          </p:cNvPr>
          <p:cNvSpPr>
            <a:spLocks noGrp="1"/>
          </p:cNvSpPr>
          <p:nvPr>
            <p:ph type="title"/>
          </p:nvPr>
        </p:nvSpPr>
        <p:spPr/>
        <p:txBody>
          <a:bodyPr/>
          <a:lstStyle/>
          <a:p>
            <a:r>
              <a:rPr lang="en-US" dirty="0"/>
              <a:t>Structural Design Pattern:</a:t>
            </a:r>
            <a:br>
              <a:rPr lang="en-US" dirty="0"/>
            </a:br>
            <a:r>
              <a:rPr lang="en-US" dirty="0"/>
              <a:t>Adapter</a:t>
            </a:r>
          </a:p>
        </p:txBody>
      </p:sp>
      <p:sp>
        <p:nvSpPr>
          <p:cNvPr id="3" name="Content Placeholder 2">
            <a:extLst>
              <a:ext uri="{FF2B5EF4-FFF2-40B4-BE49-F238E27FC236}">
                <a16:creationId xmlns:a16="http://schemas.microsoft.com/office/drawing/2014/main" id="{F73E4A3D-F312-40E0-A107-FEA831A1814A}"/>
              </a:ext>
            </a:extLst>
          </p:cNvPr>
          <p:cNvSpPr>
            <a:spLocks noGrp="1"/>
          </p:cNvSpPr>
          <p:nvPr>
            <p:ph idx="1"/>
          </p:nvPr>
        </p:nvSpPr>
        <p:spPr/>
        <p:txBody>
          <a:bodyPr>
            <a:normAutofit fontScale="92500"/>
          </a:bodyPr>
          <a:lstStyle/>
          <a:p>
            <a:r>
              <a:rPr lang="en-US" dirty="0"/>
              <a:t>When creating programs, your classes can get quite extensive, and advanced class features allow us to implement these classes to work together, but what happens when the interfaces of 2 classes are incompatible with one another</a:t>
            </a:r>
          </a:p>
          <a:p>
            <a:r>
              <a:rPr lang="en-US" dirty="0"/>
              <a:t>A great real life example is the experience a person has when traveling abroad to a foreign country. You are certain you’ve packed all necessitates, arrive at your destination, and boom your electronic chargers are deemed useless. What do you now need to use? You need an adapter to match the outlets in the country</a:t>
            </a:r>
          </a:p>
          <a:p>
            <a:r>
              <a:rPr lang="en-US" dirty="0"/>
              <a:t>You need the same thing when developing software, in order to allow one object to understand another object, you must create an adaptor that will convert its interface</a:t>
            </a:r>
          </a:p>
          <a:p>
            <a:r>
              <a:rPr lang="en-US" dirty="0"/>
              <a:t>It is always good to re-use code throughout your program, so you’re not reinventing the wheel every time, and this pattern allows you to basically create an abstraction that can translate an old component to work within a new system</a:t>
            </a:r>
          </a:p>
          <a:p>
            <a:endParaRPr lang="en-US" dirty="0"/>
          </a:p>
        </p:txBody>
      </p:sp>
      <p:pic>
        <p:nvPicPr>
          <p:cNvPr id="5" name="Picture 4">
            <a:extLst>
              <a:ext uri="{FF2B5EF4-FFF2-40B4-BE49-F238E27FC236}">
                <a16:creationId xmlns:a16="http://schemas.microsoft.com/office/drawing/2014/main" id="{0682F011-1D68-4BEF-AEC6-A0A2A35F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042" y="3591502"/>
            <a:ext cx="3119958" cy="2297569"/>
          </a:xfrm>
          <a:prstGeom prst="rect">
            <a:avLst/>
          </a:prstGeom>
        </p:spPr>
      </p:pic>
    </p:spTree>
    <p:extLst>
      <p:ext uri="{BB962C8B-B14F-4D97-AF65-F5344CB8AC3E}">
        <p14:creationId xmlns:p14="http://schemas.microsoft.com/office/powerpoint/2010/main" val="301033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10BD-8B82-449C-B72E-A0E252501EAB}"/>
              </a:ext>
            </a:extLst>
          </p:cNvPr>
          <p:cNvSpPr>
            <a:spLocks noGrp="1"/>
          </p:cNvSpPr>
          <p:nvPr>
            <p:ph type="title"/>
          </p:nvPr>
        </p:nvSpPr>
        <p:spPr/>
        <p:txBody>
          <a:bodyPr/>
          <a:lstStyle/>
          <a:p>
            <a:r>
              <a:rPr lang="en-US" dirty="0"/>
              <a:t>Design Pattern – Adapter </a:t>
            </a:r>
            <a:r>
              <a:rPr lang="en-US" dirty="0" err="1"/>
              <a:t>ctnd</a:t>
            </a:r>
            <a:r>
              <a:rPr lang="en-US" dirty="0"/>
              <a:t>.</a:t>
            </a:r>
          </a:p>
        </p:txBody>
      </p:sp>
      <p:sp>
        <p:nvSpPr>
          <p:cNvPr id="3" name="Content Placeholder 2">
            <a:extLst>
              <a:ext uri="{FF2B5EF4-FFF2-40B4-BE49-F238E27FC236}">
                <a16:creationId xmlns:a16="http://schemas.microsoft.com/office/drawing/2014/main" id="{DE668C83-8E70-436B-AF3E-98E9E9F79FE4}"/>
              </a:ext>
            </a:extLst>
          </p:cNvPr>
          <p:cNvSpPr>
            <a:spLocks noGrp="1"/>
          </p:cNvSpPr>
          <p:nvPr>
            <p:ph idx="1"/>
          </p:nvPr>
        </p:nvSpPr>
        <p:spPr>
          <a:xfrm>
            <a:off x="677334" y="2179298"/>
            <a:ext cx="8596668" cy="3880773"/>
          </a:xfrm>
        </p:spPr>
        <p:txBody>
          <a:bodyPr>
            <a:normAutofit fontScale="92500" lnSpcReduction="20000"/>
          </a:bodyPr>
          <a:lstStyle/>
          <a:p>
            <a:r>
              <a:rPr lang="en-US" dirty="0"/>
              <a:t>An adapter wraps the object, so the complexity of the conversion is hidden, and the wrapped object is not aware of the adapter</a:t>
            </a:r>
          </a:p>
          <a:p>
            <a:r>
              <a:rPr lang="en-US" dirty="0"/>
              <a:t>An example of this is if you had an object that utilizes meters or kilometers, and you wrapped it with an adapter to convert the data into another metric unit (cm, inches, etc.) for a different object to utilize</a:t>
            </a:r>
          </a:p>
          <a:p>
            <a:r>
              <a:rPr lang="en-US" dirty="0"/>
              <a:t>There is a process of how an adaptor allows different interfaces to collaborate</a:t>
            </a:r>
          </a:p>
          <a:p>
            <a:pPr lvl="1"/>
            <a:r>
              <a:rPr lang="en-US" dirty="0"/>
              <a:t>1. The adapter has an interface that is compatible with the existing object</a:t>
            </a:r>
          </a:p>
          <a:p>
            <a:pPr lvl="1"/>
            <a:r>
              <a:rPr lang="en-US" dirty="0"/>
              <a:t>2. With the interface the exiting object can call the adapters methods</a:t>
            </a:r>
          </a:p>
          <a:p>
            <a:pPr lvl="1"/>
            <a:r>
              <a:rPr lang="en-US" dirty="0"/>
              <a:t>3. When an adapter is called, it passes the request made by the existing object to the other object, but it in the format and order that the other object expects  </a:t>
            </a:r>
          </a:p>
          <a:p>
            <a:r>
              <a:rPr lang="en-US" dirty="0"/>
              <a:t>All things considered, adapters are very useful as they allow you to extend your code in different ways without altering it, because they serve as translators between your existing code and a legacy class, a 3</a:t>
            </a:r>
            <a:r>
              <a:rPr lang="en-US" baseline="30000" dirty="0"/>
              <a:t>rd</a:t>
            </a:r>
            <a:r>
              <a:rPr lang="en-US" dirty="0"/>
              <a:t> party class or any class with a weird interface</a:t>
            </a:r>
          </a:p>
        </p:txBody>
      </p:sp>
      <p:pic>
        <p:nvPicPr>
          <p:cNvPr id="5" name="Picture 4">
            <a:extLst>
              <a:ext uri="{FF2B5EF4-FFF2-40B4-BE49-F238E27FC236}">
                <a16:creationId xmlns:a16="http://schemas.microsoft.com/office/drawing/2014/main" id="{C74EB5D8-DC13-4215-8BA6-74D6D946E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3" y="4544161"/>
            <a:ext cx="2848644" cy="2125088"/>
          </a:xfrm>
          <a:prstGeom prst="rect">
            <a:avLst/>
          </a:prstGeom>
        </p:spPr>
      </p:pic>
    </p:spTree>
    <p:extLst>
      <p:ext uri="{BB962C8B-B14F-4D97-AF65-F5344CB8AC3E}">
        <p14:creationId xmlns:p14="http://schemas.microsoft.com/office/powerpoint/2010/main" val="3132181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DFB5-6E28-5746-898A-F911E9049A94}"/>
              </a:ext>
            </a:extLst>
          </p:cNvPr>
          <p:cNvSpPr>
            <a:spLocks noGrp="1"/>
          </p:cNvSpPr>
          <p:nvPr>
            <p:ph type="title"/>
          </p:nvPr>
        </p:nvSpPr>
        <p:spPr/>
        <p:txBody>
          <a:bodyPr/>
          <a:lstStyle/>
          <a:p>
            <a:r>
              <a:rPr lang="en-US" dirty="0"/>
              <a:t>Behavioral Pattern: Observer</a:t>
            </a:r>
          </a:p>
        </p:txBody>
      </p:sp>
      <p:sp>
        <p:nvSpPr>
          <p:cNvPr id="3" name="Content Placeholder 2">
            <a:extLst>
              <a:ext uri="{FF2B5EF4-FFF2-40B4-BE49-F238E27FC236}">
                <a16:creationId xmlns:a16="http://schemas.microsoft.com/office/drawing/2014/main" id="{F92E0317-F3CC-7141-BFDA-B22A9D64BF85}"/>
              </a:ext>
            </a:extLst>
          </p:cNvPr>
          <p:cNvSpPr>
            <a:spLocks noGrp="1"/>
          </p:cNvSpPr>
          <p:nvPr>
            <p:ph idx="1"/>
          </p:nvPr>
        </p:nvSpPr>
        <p:spPr>
          <a:xfrm>
            <a:off x="677334" y="1411705"/>
            <a:ext cx="8596668" cy="3880773"/>
          </a:xfrm>
        </p:spPr>
        <p:txBody>
          <a:bodyPr/>
          <a:lstStyle/>
          <a:p>
            <a:r>
              <a:rPr lang="en-US" dirty="0"/>
              <a:t>For this pattern, there will be an object known as the subject. This will maintain a list of observers, which are objects dependent on the subject.</a:t>
            </a:r>
          </a:p>
          <a:p>
            <a:r>
              <a:rPr lang="en-US" dirty="0"/>
              <a:t>The observers are “interested” in any changes that may occur to the subject.</a:t>
            </a:r>
          </a:p>
          <a:p>
            <a:r>
              <a:rPr lang="en-US" dirty="0"/>
              <a:t>The subject is responsible for notifying observers about changes to it state.</a:t>
            </a:r>
          </a:p>
          <a:p>
            <a:r>
              <a:rPr lang="en-US" dirty="0"/>
              <a:t>Observers can be added to and removed from the subject’s list when they need to know about subject’s state.</a:t>
            </a:r>
          </a:p>
        </p:txBody>
      </p:sp>
      <p:sp>
        <p:nvSpPr>
          <p:cNvPr id="4" name="Rectangle 3">
            <a:extLst>
              <a:ext uri="{FF2B5EF4-FFF2-40B4-BE49-F238E27FC236}">
                <a16:creationId xmlns:a16="http://schemas.microsoft.com/office/drawing/2014/main" id="{BDC8E874-34C0-E148-807E-238F56AF669B}"/>
              </a:ext>
            </a:extLst>
          </p:cNvPr>
          <p:cNvSpPr/>
          <p:nvPr/>
        </p:nvSpPr>
        <p:spPr>
          <a:xfrm>
            <a:off x="1365504" y="4710376"/>
            <a:ext cx="2023872" cy="434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sp>
        <p:nvSpPr>
          <p:cNvPr id="5" name="Rectangle 4">
            <a:extLst>
              <a:ext uri="{FF2B5EF4-FFF2-40B4-BE49-F238E27FC236}">
                <a16:creationId xmlns:a16="http://schemas.microsoft.com/office/drawing/2014/main" id="{8AF870B1-B00E-8B45-9EB5-7EC874105374}"/>
              </a:ext>
            </a:extLst>
          </p:cNvPr>
          <p:cNvSpPr/>
          <p:nvPr/>
        </p:nvSpPr>
        <p:spPr>
          <a:xfrm>
            <a:off x="304800" y="5477146"/>
            <a:ext cx="1146048" cy="434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Observer</a:t>
            </a:r>
          </a:p>
        </p:txBody>
      </p:sp>
      <p:sp>
        <p:nvSpPr>
          <p:cNvPr id="8" name="Rectangle 7">
            <a:extLst>
              <a:ext uri="{FF2B5EF4-FFF2-40B4-BE49-F238E27FC236}">
                <a16:creationId xmlns:a16="http://schemas.microsoft.com/office/drawing/2014/main" id="{AE2B5810-EF61-0748-9D62-17D474AA97C3}"/>
              </a:ext>
            </a:extLst>
          </p:cNvPr>
          <p:cNvSpPr/>
          <p:nvPr/>
        </p:nvSpPr>
        <p:spPr>
          <a:xfrm>
            <a:off x="1603248" y="5477145"/>
            <a:ext cx="1146048" cy="434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Observer</a:t>
            </a:r>
          </a:p>
        </p:txBody>
      </p:sp>
      <p:sp>
        <p:nvSpPr>
          <p:cNvPr id="9" name="Rectangle 8">
            <a:extLst>
              <a:ext uri="{FF2B5EF4-FFF2-40B4-BE49-F238E27FC236}">
                <a16:creationId xmlns:a16="http://schemas.microsoft.com/office/drawing/2014/main" id="{A8FBEAC6-8F6C-D447-B946-000D49322AC4}"/>
              </a:ext>
            </a:extLst>
          </p:cNvPr>
          <p:cNvSpPr/>
          <p:nvPr/>
        </p:nvSpPr>
        <p:spPr>
          <a:xfrm>
            <a:off x="2901696" y="5477144"/>
            <a:ext cx="1146048" cy="434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Observer</a:t>
            </a:r>
          </a:p>
        </p:txBody>
      </p:sp>
      <p:cxnSp>
        <p:nvCxnSpPr>
          <p:cNvPr id="13" name="Straight Arrow Connector 12">
            <a:extLst>
              <a:ext uri="{FF2B5EF4-FFF2-40B4-BE49-F238E27FC236}">
                <a16:creationId xmlns:a16="http://schemas.microsoft.com/office/drawing/2014/main" id="{61B837CF-97D8-4148-9D79-FF13B70270D2}"/>
              </a:ext>
            </a:extLst>
          </p:cNvPr>
          <p:cNvCxnSpPr>
            <a:cxnSpLocks/>
            <a:stCxn id="5" idx="0"/>
          </p:cNvCxnSpPr>
          <p:nvPr/>
        </p:nvCxnSpPr>
        <p:spPr>
          <a:xfrm flipV="1">
            <a:off x="877824" y="5144825"/>
            <a:ext cx="829056" cy="33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B4231A-2FA1-8945-8494-9B38BCDA7397}"/>
              </a:ext>
            </a:extLst>
          </p:cNvPr>
          <p:cNvCxnSpPr>
            <a:stCxn id="8" idx="0"/>
          </p:cNvCxnSpPr>
          <p:nvPr/>
        </p:nvCxnSpPr>
        <p:spPr>
          <a:xfrm flipV="1">
            <a:off x="2176272" y="5144824"/>
            <a:ext cx="0" cy="33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107C-B7B3-4244-8591-F7E69F83C329}"/>
              </a:ext>
            </a:extLst>
          </p:cNvPr>
          <p:cNvCxnSpPr>
            <a:stCxn id="9" idx="0"/>
          </p:cNvCxnSpPr>
          <p:nvPr/>
        </p:nvCxnSpPr>
        <p:spPr>
          <a:xfrm flipH="1" flipV="1">
            <a:off x="2999232" y="5144824"/>
            <a:ext cx="475488" cy="33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95C1BF-7B1A-EC4C-A548-639B7F7241C6}"/>
              </a:ext>
            </a:extLst>
          </p:cNvPr>
          <p:cNvSpPr txBox="1"/>
          <p:nvPr/>
        </p:nvSpPr>
        <p:spPr>
          <a:xfrm>
            <a:off x="1946674" y="4152679"/>
            <a:ext cx="1032655" cy="369332"/>
          </a:xfrm>
          <a:prstGeom prst="rect">
            <a:avLst/>
          </a:prstGeom>
          <a:noFill/>
        </p:spPr>
        <p:txBody>
          <a:bodyPr wrap="none" rtlCol="0">
            <a:spAutoFit/>
          </a:bodyPr>
          <a:lstStyle/>
          <a:p>
            <a:r>
              <a:rPr lang="en-US" dirty="0"/>
              <a:t>Concept</a:t>
            </a:r>
          </a:p>
        </p:txBody>
      </p:sp>
      <p:sp>
        <p:nvSpPr>
          <p:cNvPr id="20" name="Right Arrow 19">
            <a:extLst>
              <a:ext uri="{FF2B5EF4-FFF2-40B4-BE49-F238E27FC236}">
                <a16:creationId xmlns:a16="http://schemas.microsoft.com/office/drawing/2014/main" id="{75E48A18-BEA5-AE45-893A-F0E83A6F57DE}"/>
              </a:ext>
            </a:extLst>
          </p:cNvPr>
          <p:cNvSpPr/>
          <p:nvPr/>
        </p:nvSpPr>
        <p:spPr>
          <a:xfrm>
            <a:off x="4573332" y="4710376"/>
            <a:ext cx="804672" cy="549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162FAA5-CAE4-5A4D-92AB-7A0AAA8CD049}"/>
              </a:ext>
            </a:extLst>
          </p:cNvPr>
          <p:cNvSpPr txBox="1"/>
          <p:nvPr/>
        </p:nvSpPr>
        <p:spPr>
          <a:xfrm>
            <a:off x="6415042" y="4152679"/>
            <a:ext cx="1829347" cy="369332"/>
          </a:xfrm>
          <a:prstGeom prst="rect">
            <a:avLst/>
          </a:prstGeom>
          <a:noFill/>
        </p:spPr>
        <p:txBody>
          <a:bodyPr wrap="none" rtlCol="0">
            <a:spAutoFit/>
          </a:bodyPr>
          <a:lstStyle/>
          <a:p>
            <a:r>
              <a:rPr lang="en-US" dirty="0"/>
              <a:t>Implementation</a:t>
            </a:r>
          </a:p>
        </p:txBody>
      </p:sp>
      <p:sp>
        <p:nvSpPr>
          <p:cNvPr id="22" name="Rectangle 21">
            <a:extLst>
              <a:ext uri="{FF2B5EF4-FFF2-40B4-BE49-F238E27FC236}">
                <a16:creationId xmlns:a16="http://schemas.microsoft.com/office/drawing/2014/main" id="{D6D80645-D10E-4F47-82E0-B93CC04D3193}"/>
              </a:ext>
            </a:extLst>
          </p:cNvPr>
          <p:cNvSpPr/>
          <p:nvPr/>
        </p:nvSpPr>
        <p:spPr>
          <a:xfrm>
            <a:off x="6317779" y="4522011"/>
            <a:ext cx="2023872" cy="2007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a:p>
            <a:pPr algn="ctr"/>
            <a:endParaRPr lang="en-US" dirty="0"/>
          </a:p>
          <a:p>
            <a:pPr marL="285750" indent="-285750" algn="ctr">
              <a:buFont typeface="Arial" panose="020B0604020202020204" pitchFamily="34" charset="0"/>
              <a:buChar char="•"/>
            </a:pPr>
            <a:r>
              <a:rPr lang="en-US" dirty="0"/>
              <a:t>Observer</a:t>
            </a:r>
          </a:p>
          <a:p>
            <a:pPr marL="285750" indent="-285750" algn="ctr">
              <a:buFont typeface="Arial" panose="020B0604020202020204" pitchFamily="34" charset="0"/>
              <a:buChar char="•"/>
            </a:pPr>
            <a:r>
              <a:rPr lang="en-US" dirty="0"/>
              <a:t>Observer</a:t>
            </a:r>
          </a:p>
          <a:p>
            <a:pPr marL="285750" indent="-285750" algn="ctr">
              <a:buFont typeface="Arial" panose="020B0604020202020204" pitchFamily="34" charset="0"/>
              <a:buChar char="•"/>
            </a:pPr>
            <a:r>
              <a:rPr lang="en-US" dirty="0"/>
              <a:t>Observer</a:t>
            </a:r>
          </a:p>
        </p:txBody>
      </p:sp>
    </p:spTree>
    <p:extLst>
      <p:ext uri="{BB962C8B-B14F-4D97-AF65-F5344CB8AC3E}">
        <p14:creationId xmlns:p14="http://schemas.microsoft.com/office/powerpoint/2010/main" val="3959682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AF34-9E51-B444-9536-ADCA05F2B797}"/>
              </a:ext>
            </a:extLst>
          </p:cNvPr>
          <p:cNvSpPr>
            <a:spLocks noGrp="1"/>
          </p:cNvSpPr>
          <p:nvPr>
            <p:ph type="title"/>
          </p:nvPr>
        </p:nvSpPr>
        <p:spPr/>
        <p:txBody>
          <a:bodyPr/>
          <a:lstStyle/>
          <a:p>
            <a:r>
              <a:rPr lang="en-US" dirty="0"/>
              <a:t>Behavioral Pattern: Observer </a:t>
            </a:r>
            <a:r>
              <a:rPr lang="en-US" dirty="0" err="1"/>
              <a:t>ctnd</a:t>
            </a:r>
            <a:r>
              <a:rPr lang="en-US" dirty="0"/>
              <a:t>.</a:t>
            </a:r>
          </a:p>
        </p:txBody>
      </p:sp>
      <p:sp>
        <p:nvSpPr>
          <p:cNvPr id="3" name="Content Placeholder 2">
            <a:extLst>
              <a:ext uri="{FF2B5EF4-FFF2-40B4-BE49-F238E27FC236}">
                <a16:creationId xmlns:a16="http://schemas.microsoft.com/office/drawing/2014/main" id="{815A1641-0375-B14C-B32D-B79BD4D56848}"/>
              </a:ext>
            </a:extLst>
          </p:cNvPr>
          <p:cNvSpPr>
            <a:spLocks noGrp="1"/>
          </p:cNvSpPr>
          <p:nvPr>
            <p:ph idx="1"/>
          </p:nvPr>
        </p:nvSpPr>
        <p:spPr>
          <a:xfrm>
            <a:off x="677334" y="1488613"/>
            <a:ext cx="8596668" cy="3205307"/>
          </a:xfrm>
        </p:spPr>
        <p:txBody>
          <a:bodyPr/>
          <a:lstStyle/>
          <a:p>
            <a:r>
              <a:rPr lang="en-US" dirty="0"/>
              <a:t>The subject object is in control of the observer list. An observer will be added to the list through one of subject’s methods.</a:t>
            </a:r>
          </a:p>
          <a:p>
            <a:r>
              <a:rPr lang="en-US" dirty="0"/>
              <a:t>Each observer has an update interface. The subject can send notification data to the observer and the observer will handle the data through this interface.</a:t>
            </a:r>
          </a:p>
          <a:p>
            <a:r>
              <a:rPr lang="en-US" dirty="0"/>
              <a:t>Both the subject and observers can keep references to one another: the subject maintains its list and the observer keeps a reference to the subject.</a:t>
            </a:r>
          </a:p>
          <a:p>
            <a:r>
              <a:rPr lang="en-US" dirty="0"/>
              <a:t>An example implementation: when the subject’s state has changed, it may iterate through its observer list and implement each observer’s update interface</a:t>
            </a:r>
          </a:p>
        </p:txBody>
      </p:sp>
      <p:sp>
        <p:nvSpPr>
          <p:cNvPr id="4" name="Rectangle 3">
            <a:extLst>
              <a:ext uri="{FF2B5EF4-FFF2-40B4-BE49-F238E27FC236}">
                <a16:creationId xmlns:a16="http://schemas.microsoft.com/office/drawing/2014/main" id="{BCF0D8AC-B6F3-F14A-88C6-E9D57C2DF29E}"/>
              </a:ext>
            </a:extLst>
          </p:cNvPr>
          <p:cNvSpPr/>
          <p:nvPr/>
        </p:nvSpPr>
        <p:spPr>
          <a:xfrm>
            <a:off x="1184947" y="5010786"/>
            <a:ext cx="2023872" cy="358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observerList</a:t>
            </a:r>
            <a:r>
              <a:rPr lang="en-US" dirty="0"/>
              <a:t>[]</a:t>
            </a:r>
          </a:p>
        </p:txBody>
      </p:sp>
      <p:sp>
        <p:nvSpPr>
          <p:cNvPr id="7" name="Rectangle 6">
            <a:extLst>
              <a:ext uri="{FF2B5EF4-FFF2-40B4-BE49-F238E27FC236}">
                <a16:creationId xmlns:a16="http://schemas.microsoft.com/office/drawing/2014/main" id="{F1822B04-6544-284C-8ECB-16A5649FEADD}"/>
              </a:ext>
            </a:extLst>
          </p:cNvPr>
          <p:cNvSpPr/>
          <p:nvPr/>
        </p:nvSpPr>
        <p:spPr>
          <a:xfrm>
            <a:off x="1184947" y="5369387"/>
            <a:ext cx="2023872" cy="1037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notifyObservers</a:t>
            </a:r>
            <a:r>
              <a:rPr lang="en-US" dirty="0"/>
              <a:t>()</a:t>
            </a:r>
          </a:p>
        </p:txBody>
      </p:sp>
      <p:sp>
        <p:nvSpPr>
          <p:cNvPr id="8" name="TextBox 7">
            <a:extLst>
              <a:ext uri="{FF2B5EF4-FFF2-40B4-BE49-F238E27FC236}">
                <a16:creationId xmlns:a16="http://schemas.microsoft.com/office/drawing/2014/main" id="{17F6B582-8A33-9D46-8A2B-64E4E8BBD987}"/>
              </a:ext>
            </a:extLst>
          </p:cNvPr>
          <p:cNvSpPr txBox="1"/>
          <p:nvPr/>
        </p:nvSpPr>
        <p:spPr>
          <a:xfrm>
            <a:off x="1184947" y="4604420"/>
            <a:ext cx="1736373" cy="369332"/>
          </a:xfrm>
          <a:prstGeom prst="rect">
            <a:avLst/>
          </a:prstGeom>
          <a:noFill/>
        </p:spPr>
        <p:txBody>
          <a:bodyPr wrap="none" rtlCol="0">
            <a:spAutoFit/>
          </a:bodyPr>
          <a:lstStyle/>
          <a:p>
            <a:r>
              <a:rPr lang="en-US" dirty="0"/>
              <a:t>Subject Object</a:t>
            </a:r>
          </a:p>
        </p:txBody>
      </p:sp>
      <p:cxnSp>
        <p:nvCxnSpPr>
          <p:cNvPr id="10" name="Straight Arrow Connector 9">
            <a:extLst>
              <a:ext uri="{FF2B5EF4-FFF2-40B4-BE49-F238E27FC236}">
                <a16:creationId xmlns:a16="http://schemas.microsoft.com/office/drawing/2014/main" id="{7A34CE77-EE92-A841-A735-CB07C72D3778}"/>
              </a:ext>
            </a:extLst>
          </p:cNvPr>
          <p:cNvCxnSpPr>
            <a:cxnSpLocks/>
            <a:stCxn id="7" idx="3"/>
          </p:cNvCxnSpPr>
          <p:nvPr/>
        </p:nvCxnSpPr>
        <p:spPr>
          <a:xfrm flipV="1">
            <a:off x="3208819" y="5432000"/>
            <a:ext cx="1399757" cy="45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0F1F283-E1D7-BD42-9E2B-C29D0537F958}"/>
              </a:ext>
            </a:extLst>
          </p:cNvPr>
          <p:cNvSpPr/>
          <p:nvPr/>
        </p:nvSpPr>
        <p:spPr>
          <a:xfrm>
            <a:off x="4736592" y="4861292"/>
            <a:ext cx="3791712" cy="1597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notifyObservers</a:t>
            </a:r>
            <a:r>
              <a:rPr lang="en-US" dirty="0"/>
              <a:t>()</a:t>
            </a:r>
          </a:p>
          <a:p>
            <a:r>
              <a:rPr lang="en-US" dirty="0"/>
              <a:t>{</a:t>
            </a:r>
          </a:p>
          <a:p>
            <a:r>
              <a:rPr lang="en-US" dirty="0"/>
              <a:t>	for(observer in </a:t>
            </a:r>
            <a:r>
              <a:rPr lang="en-US" dirty="0" err="1"/>
              <a:t>observerList</a:t>
            </a:r>
            <a:r>
              <a:rPr lang="en-US" dirty="0"/>
              <a:t>)</a:t>
            </a:r>
          </a:p>
          <a:p>
            <a:r>
              <a:rPr lang="en-US" dirty="0"/>
              <a:t>		</a:t>
            </a:r>
            <a:r>
              <a:rPr lang="en-US" dirty="0" err="1"/>
              <a:t>observer.update</a:t>
            </a:r>
            <a:r>
              <a:rPr lang="en-US" dirty="0"/>
              <a:t>(data);</a:t>
            </a:r>
          </a:p>
          <a:p>
            <a:r>
              <a:rPr lang="en-US" dirty="0"/>
              <a:t>}</a:t>
            </a:r>
          </a:p>
          <a:p>
            <a:pPr algn="ctr"/>
            <a:endParaRPr lang="en-US" dirty="0"/>
          </a:p>
        </p:txBody>
      </p:sp>
    </p:spTree>
    <p:extLst>
      <p:ext uri="{BB962C8B-B14F-4D97-AF65-F5344CB8AC3E}">
        <p14:creationId xmlns:p14="http://schemas.microsoft.com/office/powerpoint/2010/main" val="1189737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1563</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Design Patterns</vt:lpstr>
      <vt:lpstr>What is a Design Pattern?</vt:lpstr>
      <vt:lpstr>Types of Pattern Designs we will discuss</vt:lpstr>
      <vt:lpstr>Structural Design Pattern: Bridge</vt:lpstr>
      <vt:lpstr>Design Pattern – Bridge ctnd.</vt:lpstr>
      <vt:lpstr>Structural Design Pattern: Adapter</vt:lpstr>
      <vt:lpstr>Design Pattern – Adapter ctnd.</vt:lpstr>
      <vt:lpstr>Behavioral Pattern: Observer</vt:lpstr>
      <vt:lpstr>Behavioral Pattern: Observer ctnd.</vt:lpstr>
      <vt:lpstr>Behavioral Pattern: Iterator</vt:lpstr>
      <vt:lpstr>Behavioral Pattern: Iterator contd.</vt:lpstr>
      <vt:lpstr>Creational Pattern: Factory Method</vt:lpstr>
      <vt:lpstr>Factory Method Pattern ctnd</vt:lpstr>
      <vt:lpstr>Creational Pattern: Singleton </vt:lpstr>
      <vt:lpstr>Singleton Pattern ctnd</vt:lpstr>
      <vt:lpstr>Creational Pattern: Prototype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Dennis Krupitsky</dc:creator>
  <cp:lastModifiedBy>Dennis Krupitsky</cp:lastModifiedBy>
  <cp:revision>63</cp:revision>
  <dcterms:created xsi:type="dcterms:W3CDTF">2019-04-14T01:33:49Z</dcterms:created>
  <dcterms:modified xsi:type="dcterms:W3CDTF">2019-04-15T19:22:03Z</dcterms:modified>
</cp:coreProperties>
</file>