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27"/>
  </p:notesMasterIdLst>
  <p:sldIdLst>
    <p:sldId id="323" r:id="rId2"/>
    <p:sldId id="295" r:id="rId3"/>
    <p:sldId id="372" r:id="rId4"/>
    <p:sldId id="369" r:id="rId5"/>
    <p:sldId id="347" r:id="rId6"/>
    <p:sldId id="330" r:id="rId7"/>
    <p:sldId id="345" r:id="rId8"/>
    <p:sldId id="293" r:id="rId9"/>
    <p:sldId id="376" r:id="rId10"/>
    <p:sldId id="377" r:id="rId11"/>
    <p:sldId id="378" r:id="rId12"/>
    <p:sldId id="325" r:id="rId13"/>
    <p:sldId id="338" r:id="rId14"/>
    <p:sldId id="349" r:id="rId15"/>
    <p:sldId id="326" r:id="rId16"/>
    <p:sldId id="366" r:id="rId17"/>
    <p:sldId id="367" r:id="rId18"/>
    <p:sldId id="368" r:id="rId19"/>
    <p:sldId id="359" r:id="rId20"/>
    <p:sldId id="373" r:id="rId21"/>
    <p:sldId id="275" r:id="rId22"/>
    <p:sldId id="374" r:id="rId23"/>
    <p:sldId id="379" r:id="rId24"/>
    <p:sldId id="375" r:id="rId25"/>
    <p:sldId id="370" r:id="rId2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A13987-F5CF-914A-841A-A4A0F1B29D6F}">
          <p14:sldIdLst>
            <p14:sldId id="323"/>
            <p14:sldId id="295"/>
            <p14:sldId id="372"/>
            <p14:sldId id="369"/>
            <p14:sldId id="347"/>
            <p14:sldId id="330"/>
            <p14:sldId id="345"/>
            <p14:sldId id="293"/>
            <p14:sldId id="376"/>
            <p14:sldId id="377"/>
            <p14:sldId id="378"/>
            <p14:sldId id="325"/>
            <p14:sldId id="338"/>
            <p14:sldId id="349"/>
            <p14:sldId id="326"/>
            <p14:sldId id="366"/>
            <p14:sldId id="367"/>
            <p14:sldId id="368"/>
            <p14:sldId id="359"/>
            <p14:sldId id="373"/>
          </p14:sldIdLst>
        </p14:section>
        <p14:section name="Backup" id="{C512CDC2-6AFD-3E44-9025-0C878BCAC176}">
          <p14:sldIdLst>
            <p14:sldId id="275"/>
            <p14:sldId id="374"/>
            <p14:sldId id="379"/>
            <p14:sldId id="375"/>
            <p14:sldId id="370"/>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3D78D2-D6CF-6FC2-B67F-EEDFDDC63957}" name="Dennis Simon Merlin Blaufuss" initials="DSMB" userId="S::dennis_simon_merlin.blaufuss@fs-students.de::fab3a1e6-fbdb-4e42-9bdb-e208537a394a" providerId="AD"/>
  <p188:author id="{AC0908DE-7675-FE84-AD24-443D453C32A2}" name="Philipp Voit" initials="PV" userId="S::philipp.voit@fs-students.de::391da9af-e15e-44b9-b5c0-ad93cd747d5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cmAuthor id="2" name="Reusswig, Soryna" initials="R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4E2C5"/>
    <a:srgbClr val="409F40"/>
    <a:srgbClr val="FF6BFF"/>
    <a:srgbClr val="7030A0"/>
    <a:srgbClr val="445E8E"/>
    <a:srgbClr val="F0FFE9"/>
    <a:srgbClr val="F2F2F2"/>
    <a:srgbClr val="D9DAE3"/>
    <a:srgbClr val="98A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4CD3D-5312-4FB7-8D1F-70A3AE8976A1}" v="884" dt="2022-03-17T16:09:26.565"/>
    <p1510:client id="{7B3F49D4-5CDD-5FEE-AF35-A981EFAA43E5}" v="104" dt="2022-03-17T21:11:25.403"/>
    <p1510:client id="{91DE7263-0803-7543-8A8E-53CD672C1E36}" v="1386" dt="2022-03-18T09:34:19.011"/>
    <p1510:client id="{9C773CD7-4A03-6149-ACD7-6C72F9980D4A}" v="2761" dt="2022-03-17T16:23:54.398"/>
    <p1510:client id="{CEF8435B-1ADE-1B47-A2FE-F1FB0FA66370}" v="3126" dt="2022-03-18T10:53:43.7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8"/>
    <p:restoredTop sz="94722"/>
  </p:normalViewPr>
  <p:slideViewPr>
    <p:cSldViewPr snapToGrid="0">
      <p:cViewPr>
        <p:scale>
          <a:sx n="135" d="100"/>
          <a:sy n="135" d="100"/>
        </p:scale>
        <p:origin x="1200" y="544"/>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1F0A2-FAB3-0C4C-BF9E-0600F8AC893B}" type="datetimeFigureOut">
              <a:rPr lang="de-DE" smtClean="0"/>
              <a:t>03.04.2022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3D9E9-F812-7843-8027-CE90304E8A38}" type="slidenum">
              <a:rPr lang="de-DE" smtClean="0"/>
              <a:t>‹#›</a:t>
            </a:fld>
            <a:endParaRPr lang="de-DE"/>
          </a:p>
        </p:txBody>
      </p:sp>
    </p:spTree>
    <p:extLst>
      <p:ext uri="{BB962C8B-B14F-4D97-AF65-F5344CB8AC3E}">
        <p14:creationId xmlns:p14="http://schemas.microsoft.com/office/powerpoint/2010/main" val="171432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3D9E9-F812-7843-8027-CE90304E8A3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05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8</a:t>
            </a:fld>
            <a:endParaRPr lang="de-DE"/>
          </a:p>
        </p:txBody>
      </p:sp>
    </p:spTree>
    <p:extLst>
      <p:ext uri="{BB962C8B-B14F-4D97-AF65-F5344CB8AC3E}">
        <p14:creationId xmlns:p14="http://schemas.microsoft.com/office/powerpoint/2010/main" val="406754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12</a:t>
            </a:fld>
            <a:endParaRPr lang="de-DE"/>
          </a:p>
        </p:txBody>
      </p:sp>
    </p:spTree>
    <p:extLst>
      <p:ext uri="{BB962C8B-B14F-4D97-AF65-F5344CB8AC3E}">
        <p14:creationId xmlns:p14="http://schemas.microsoft.com/office/powerpoint/2010/main" val="58873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15</a:t>
            </a:fld>
            <a:endParaRPr lang="de-DE"/>
          </a:p>
        </p:txBody>
      </p:sp>
    </p:spTree>
    <p:extLst>
      <p:ext uri="{BB962C8B-B14F-4D97-AF65-F5344CB8AC3E}">
        <p14:creationId xmlns:p14="http://schemas.microsoft.com/office/powerpoint/2010/main" val="219236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19</a:t>
            </a:fld>
            <a:endParaRPr lang="de-DE"/>
          </a:p>
        </p:txBody>
      </p:sp>
    </p:spTree>
    <p:extLst>
      <p:ext uri="{BB962C8B-B14F-4D97-AF65-F5344CB8AC3E}">
        <p14:creationId xmlns:p14="http://schemas.microsoft.com/office/powerpoint/2010/main" val="416265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Slide Number Placeholder 6">
            <a:extLst>
              <a:ext uri="{FF2B5EF4-FFF2-40B4-BE49-F238E27FC236}">
                <a16:creationId xmlns:a16="http://schemas.microsoft.com/office/drawing/2014/main" id="{472ED94B-56BD-1F42-A63A-CA1C1FF5401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10069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200"/>
              </a:lnSpc>
              <a:buNone/>
              <a:defRPr sz="90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err="1"/>
              <a:t>Mastertextformt</a:t>
            </a:r>
            <a:r>
              <a:rPr lang="en-GB" noProof="0"/>
              <a:t> </a:t>
            </a:r>
            <a:r>
              <a:rPr lang="en-GB" noProof="0" err="1"/>
              <a:t>bearbeiten</a:t>
            </a:r>
            <a:endParaRPr lang="en-GB" noProof="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Slide Number Placeholder 6">
            <a:extLst>
              <a:ext uri="{FF2B5EF4-FFF2-40B4-BE49-F238E27FC236}">
                <a16:creationId xmlns:a16="http://schemas.microsoft.com/office/drawing/2014/main" id="{29FFBA92-79DB-0C41-9346-72368730FA0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41435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1050">
                <a:latin typeface="+mj-lt"/>
              </a:defRPr>
            </a:lvl1pPr>
          </a:lstStyle>
          <a:p>
            <a:pPr lvl="0"/>
            <a:r>
              <a:rPr lang="en-GB" noProof="0" err="1"/>
              <a:t>Mastertextformat</a:t>
            </a:r>
            <a:r>
              <a:rPr lang="en-GB" noProof="0"/>
              <a:t> </a:t>
            </a:r>
            <a:r>
              <a:rPr lang="en-GB" noProof="0" err="1"/>
              <a:t>bearbeiten</a:t>
            </a:r>
            <a:endParaRPr lang="en-GB" noProof="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350"/>
              </a:lnSpc>
              <a:buNone/>
              <a:defRPr sz="105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err="1"/>
              <a:t>Mastertextformt</a:t>
            </a:r>
            <a:r>
              <a:rPr lang="en-GB" noProof="0"/>
              <a:t> </a:t>
            </a:r>
            <a:r>
              <a:rPr lang="en-GB" noProof="0" err="1"/>
              <a:t>bearbeiten</a:t>
            </a:r>
            <a:endParaRPr lang="en-GB" noProof="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Slide Number Placeholder 6">
            <a:extLst>
              <a:ext uri="{FF2B5EF4-FFF2-40B4-BE49-F238E27FC236}">
                <a16:creationId xmlns:a16="http://schemas.microsoft.com/office/drawing/2014/main" id="{32D29D53-BA80-7E40-AA03-21BB2EB3284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12160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Slide Number Placeholder 6">
            <a:extLst>
              <a:ext uri="{FF2B5EF4-FFF2-40B4-BE49-F238E27FC236}">
                <a16:creationId xmlns:a16="http://schemas.microsoft.com/office/drawing/2014/main" id="{EB797B40-A306-7545-8798-5423C248D41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175671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350"/>
              </a:lnSpc>
              <a:buFontTx/>
              <a:buNone/>
              <a:defRPr sz="1050">
                <a:latin typeface="+mj-lt"/>
              </a:defRPr>
            </a:lvl1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Slide Number Placeholder 6">
            <a:extLst>
              <a:ext uri="{FF2B5EF4-FFF2-40B4-BE49-F238E27FC236}">
                <a16:creationId xmlns:a16="http://schemas.microsoft.com/office/drawing/2014/main" id="{64EFFFA5-65F0-954B-A3FD-7362CDF97DEF}"/>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508562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9" name="Titel 1"/>
          <p:cNvSpPr>
            <a:spLocks noGrp="1"/>
          </p:cNvSpPr>
          <p:nvPr userDrawn="1"/>
        </p:nvSpPr>
        <p:spPr>
          <a:xfrm>
            <a:off x="990541" y="2021120"/>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VISION &amp; MISSINZ</a:t>
            </a:r>
          </a:p>
        </p:txBody>
      </p:sp>
      <p:sp>
        <p:nvSpPr>
          <p:cNvPr id="20" name="Titel 1"/>
          <p:cNvSpPr>
            <a:spLocks noGrp="1"/>
          </p:cNvSpPr>
          <p:nvPr userDrawn="1"/>
        </p:nvSpPr>
        <p:spPr>
          <a:xfrm>
            <a:off x="5604376" y="2019129"/>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FACTS &amp; FIGURES</a:t>
            </a:r>
          </a:p>
        </p:txBody>
      </p:sp>
      <p:sp>
        <p:nvSpPr>
          <p:cNvPr id="32" name="Titel 1"/>
          <p:cNvSpPr>
            <a:spLocks noGrp="1"/>
          </p:cNvSpPr>
          <p:nvPr>
            <p:ph type="title"/>
          </p:nvPr>
        </p:nvSpPr>
        <p:spPr>
          <a:xfrm>
            <a:off x="629841" y="342900"/>
            <a:ext cx="2949178" cy="1200150"/>
          </a:xfrm>
        </p:spPr>
        <p:txBody>
          <a:bodyPr anchor="b"/>
          <a:lstStyle>
            <a:lvl1pPr>
              <a:defRPr sz="2400"/>
            </a:lvl1pPr>
          </a:lstStyle>
          <a:p>
            <a:r>
              <a:rPr lang="en-GB" noProof="0" err="1"/>
              <a:t>Mastertitelformat</a:t>
            </a:r>
            <a:r>
              <a:rPr lang="en-GB" noProof="0"/>
              <a:t> </a:t>
            </a:r>
            <a:r>
              <a:rPr lang="en-GB" noProof="0" err="1"/>
              <a:t>bearbeiten</a:t>
            </a:r>
            <a:endParaRPr lang="en-GB" noProof="0"/>
          </a:p>
        </p:txBody>
      </p:sp>
      <p:sp>
        <p:nvSpPr>
          <p:cNvPr id="5" name="Slide Number Placeholder 6">
            <a:extLst>
              <a:ext uri="{FF2B5EF4-FFF2-40B4-BE49-F238E27FC236}">
                <a16:creationId xmlns:a16="http://schemas.microsoft.com/office/drawing/2014/main" id="{E39A0E84-BA3F-E94B-9C1C-D07EC9D3CAA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0442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_Zwischenfolie">
    <p:spTree>
      <p:nvGrpSpPr>
        <p:cNvPr id="1" name=""/>
        <p:cNvGrpSpPr/>
        <p:nvPr/>
      </p:nvGrpSpPr>
      <p:grpSpPr>
        <a:xfrm>
          <a:off x="0" y="0"/>
          <a:ext cx="0" cy="0"/>
          <a:chOff x="0" y="0"/>
          <a:chExt cx="0" cy="0"/>
        </a:xfrm>
      </p:grpSpPr>
      <p:sp>
        <p:nvSpPr>
          <p:cNvPr id="10" name="Rechteck 9"/>
          <p:cNvSpPr/>
          <p:nvPr userDrawn="1"/>
        </p:nvSpPr>
        <p:spPr>
          <a:xfrm>
            <a:off x="0" y="0"/>
            <a:ext cx="9144000" cy="5143500"/>
          </a:xfrm>
          <a:prstGeom prst="rect">
            <a:avLst/>
          </a:prstGeom>
          <a:solidFill>
            <a:srgbClr val="002060">
              <a:alpha val="62675"/>
            </a:srgbClr>
          </a:solidFill>
          <a:ln>
            <a:solidFill>
              <a:srgbClr val="445E8E">
                <a:alpha val="63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kern="1200"/>
          </a:p>
        </p:txBody>
      </p: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a:noFill/>
        </p:spPr>
      </p:pic>
      <p:cxnSp>
        <p:nvCxnSpPr>
          <p:cNvPr id="12" name="Gerade Verbindung 4"/>
          <p:cNvCxnSpPr/>
          <p:nvPr userDrawn="1"/>
        </p:nvCxnSpPr>
        <p:spPr>
          <a:xfrm>
            <a:off x="502906" y="3187768"/>
            <a:ext cx="5729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el 1"/>
          <p:cNvSpPr>
            <a:spLocks noGrp="1"/>
          </p:cNvSpPr>
          <p:nvPr>
            <p:ph type="title" hasCustomPrompt="1"/>
          </p:nvPr>
        </p:nvSpPr>
        <p:spPr>
          <a:xfrm>
            <a:off x="385576" y="3381521"/>
            <a:ext cx="5104472" cy="1386191"/>
          </a:xfrm>
        </p:spPr>
        <p:txBody>
          <a:bodyPr anchor="b">
            <a:noAutofit/>
          </a:bodyPr>
          <a:lstStyle>
            <a:lvl1pPr>
              <a:lnSpc>
                <a:spcPts val="4875"/>
              </a:lnSpc>
              <a:defRPr sz="5250" b="1" cap="all" baseline="0">
                <a:solidFill>
                  <a:schemeClr val="bg1"/>
                </a:solidFill>
                <a:latin typeface="+mn-lt"/>
              </a:defRPr>
            </a:lvl1pPr>
          </a:lstStyle>
          <a:p>
            <a:r>
              <a:rPr lang="en-GB" noProof="0" err="1"/>
              <a:t>titelformat</a:t>
            </a:r>
            <a:r>
              <a:rPr lang="en-GB" noProof="0"/>
              <a:t> </a:t>
            </a:r>
            <a:br>
              <a:rPr lang="en-GB" noProof="0"/>
            </a:br>
            <a:r>
              <a:rPr lang="en-GB" noProof="0" err="1"/>
              <a:t>bearbeiten</a:t>
            </a:r>
            <a:endParaRPr lang="en-GB" noProof="0"/>
          </a:p>
        </p:txBody>
      </p:sp>
    </p:spTree>
    <p:extLst>
      <p:ext uri="{BB962C8B-B14F-4D97-AF65-F5344CB8AC3E}">
        <p14:creationId xmlns:p14="http://schemas.microsoft.com/office/powerpoint/2010/main" val="242603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_Inhalts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a:t>CONTENT</a:t>
            </a:r>
            <a:br>
              <a:rPr lang="en-GB" noProof="0"/>
            </a:b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8" name="Slide Number Placeholder 6">
            <a:extLst>
              <a:ext uri="{FF2B5EF4-FFF2-40B4-BE49-F238E27FC236}">
                <a16:creationId xmlns:a16="http://schemas.microsoft.com/office/drawing/2014/main" id="{075F23C4-D9E0-F34E-BDE8-EDF47BCB6CE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33454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halts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a:t>CONTENT</a:t>
            </a:r>
            <a:br>
              <a:rPr lang="en-GB" noProof="0"/>
            </a:br>
            <a:endParaRPr lang="en-GB" noProof="0"/>
          </a:p>
        </p:txBody>
      </p:sp>
      <p:sp>
        <p:nvSpPr>
          <p:cNvPr id="4" name="Textplatzhalter 3"/>
          <p:cNvSpPr>
            <a:spLocks noGrp="1"/>
          </p:cNvSpPr>
          <p:nvPr>
            <p:ph type="body" sz="half" idx="2" hasCustomPrompt="1"/>
          </p:nvPr>
        </p:nvSpPr>
        <p:spPr>
          <a:xfrm>
            <a:off x="385576" y="1688965"/>
            <a:ext cx="4131000" cy="2858691"/>
          </a:xfrm>
        </p:spPr>
        <p:txBody>
          <a:bodyPr>
            <a:normAutofit/>
          </a:bodyPr>
          <a:lstStyle>
            <a:lvl1pPr marL="257175" indent="-257175">
              <a:lnSpc>
                <a:spcPts val="1800"/>
              </a:lnSpc>
              <a:buFont typeface="Wingdings" charset="2"/>
              <a:buChar char="§"/>
              <a:defRPr sz="1500" baseline="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Mastertitel</a:t>
            </a:r>
            <a:r>
              <a:rPr lang="en-GB" noProof="0"/>
              <a:t> </a:t>
            </a:r>
            <a:r>
              <a:rPr lang="en-GB" noProof="0" err="1"/>
              <a:t>bearbeiten</a:t>
            </a:r>
            <a:endParaRPr lang="en-GB" noProof="0"/>
          </a:p>
          <a:p>
            <a:pPr lvl="0"/>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688966"/>
            <a:ext cx="4131000" cy="2858690"/>
          </a:xfrm>
        </p:spPr>
        <p:txBody>
          <a:bodyPr>
            <a:noAutofit/>
          </a:bodyPr>
          <a:lstStyle>
            <a:lvl1pPr marL="257175" indent="-257175">
              <a:lnSpc>
                <a:spcPts val="1800"/>
              </a:lnSpc>
              <a:buFont typeface="Wingdings" charset="2"/>
              <a:buChar char="§"/>
              <a:defRPr sz="1500" baseline="0">
                <a:latin typeface="+mj-lt"/>
              </a:defRPr>
            </a:lvl1pPr>
          </a:lstStyle>
          <a:p>
            <a:pPr lvl="0"/>
            <a:r>
              <a:rPr lang="en-GB" noProof="0" err="1"/>
              <a:t>Mastertitel</a:t>
            </a:r>
            <a:r>
              <a:rPr lang="en-GB" noProof="0"/>
              <a:t> </a:t>
            </a: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8" name="Slide Number Placeholder 6">
            <a:extLst>
              <a:ext uri="{FF2B5EF4-FFF2-40B4-BE49-F238E27FC236}">
                <a16:creationId xmlns:a16="http://schemas.microsoft.com/office/drawing/2014/main" id="{075F23C4-D9E0-F34E-BDE8-EDF47BCB6CE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05079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halt - 2 Spalten - 12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1"/>
            <a:ext cx="413100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954024"/>
            <a:ext cx="4131000" cy="2858690"/>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8" name="Slide Number Placeholder 6">
            <a:extLst>
              <a:ext uri="{FF2B5EF4-FFF2-40B4-BE49-F238E27FC236}">
                <a16:creationId xmlns:a16="http://schemas.microsoft.com/office/drawing/2014/main" id="{957F6DAE-1A66-1543-B44E-11F01BF7E1F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95493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Inhalt - 1xBild - 12pt">
    <p:spTree>
      <p:nvGrpSpPr>
        <p:cNvPr id="1" name=""/>
        <p:cNvGrpSpPr/>
        <p:nvPr/>
      </p:nvGrpSpPr>
      <p:grpSpPr>
        <a:xfrm>
          <a:off x="0" y="0"/>
          <a:ext cx="0" cy="0"/>
          <a:chOff x="0" y="0"/>
          <a:chExt cx="0" cy="0"/>
        </a:xfrm>
      </p:grpSpPr>
      <p:sp>
        <p:nvSpPr>
          <p:cNvPr id="7"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8" name="Slide Number Placeholder 6">
            <a:extLst>
              <a:ext uri="{FF2B5EF4-FFF2-40B4-BE49-F238E27FC236}">
                <a16:creationId xmlns:a16="http://schemas.microsoft.com/office/drawing/2014/main" id="{3A60DC5E-423E-5443-8DB4-570BDB625A6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01324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halt - 2xBild - 12p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09813" y="0"/>
            <a:ext cx="4634187" cy="25380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4509813" y="2592000"/>
            <a:ext cx="4634187" cy="25515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89"/>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2" name="Slide Number Placeholder 6">
            <a:extLst>
              <a:ext uri="{FF2B5EF4-FFF2-40B4-BE49-F238E27FC236}">
                <a16:creationId xmlns:a16="http://schemas.microsoft.com/office/drawing/2014/main" id="{EFBD2B6F-FC75-D749-9061-46ADC15329B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96190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nhalt - 3xBild - 14pt">
    <p:spTree>
      <p:nvGrpSpPr>
        <p:cNvPr id="1" name=""/>
        <p:cNvGrpSpPr/>
        <p:nvPr/>
      </p:nvGrpSpPr>
      <p:grpSpPr>
        <a:xfrm>
          <a:off x="0" y="0"/>
          <a:ext cx="0" cy="0"/>
          <a:chOff x="0" y="0"/>
          <a:chExt cx="0" cy="0"/>
        </a:xfrm>
      </p:grpSpPr>
      <p:sp>
        <p:nvSpPr>
          <p:cNvPr id="20" name="Bildplatzhalter 4"/>
          <p:cNvSpPr>
            <a:spLocks noGrp="1"/>
          </p:cNvSpPr>
          <p:nvPr>
            <p:ph type="pic" sz="quarter" idx="12" hasCustomPrompt="1"/>
          </p:nvPr>
        </p:nvSpPr>
        <p:spPr>
          <a:xfrm>
            <a:off x="6849000" y="34685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77872"/>
            <a:ext cx="6159923"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8"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3"/>
          </p:nvPr>
        </p:nvSpPr>
        <p:spPr>
          <a:xfrm>
            <a:off x="3549499"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25"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1" name="Slide Number Placeholder 6">
            <a:extLst>
              <a:ext uri="{FF2B5EF4-FFF2-40B4-BE49-F238E27FC236}">
                <a16:creationId xmlns:a16="http://schemas.microsoft.com/office/drawing/2014/main" id="{E64786AC-6C83-7541-BD28-965C8E0CF0C3}"/>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8537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nhalt - 6xBild - 14pt">
    <p:spTree>
      <p:nvGrpSpPr>
        <p:cNvPr id="1" name=""/>
        <p:cNvGrpSpPr/>
        <p:nvPr/>
      </p:nvGrpSpPr>
      <p:grpSpPr>
        <a:xfrm>
          <a:off x="0" y="0"/>
          <a:ext cx="0" cy="0"/>
          <a:chOff x="0" y="0"/>
          <a:chExt cx="0" cy="0"/>
        </a:xfrm>
      </p:grpSpPr>
      <p:sp>
        <p:nvSpPr>
          <p:cNvPr id="23" name="Bildplatzhalter 4"/>
          <p:cNvSpPr>
            <a:spLocks noGrp="1"/>
          </p:cNvSpPr>
          <p:nvPr>
            <p:ph type="pic" sz="quarter" idx="15" hasCustomPrompt="1"/>
          </p:nvPr>
        </p:nvSpPr>
        <p:spPr>
          <a:xfrm>
            <a:off x="4509812" y="231"/>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2" name="Bildplatzhalter 4"/>
          <p:cNvSpPr>
            <a:spLocks noGrp="1"/>
          </p:cNvSpPr>
          <p:nvPr>
            <p:ph type="pic" sz="quarter" idx="14" hasCustomPrompt="1"/>
          </p:nvPr>
        </p:nvSpPr>
        <p:spPr>
          <a:xfrm>
            <a:off x="4509812"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1" name="Bildplatzhalter 4"/>
          <p:cNvSpPr>
            <a:spLocks noGrp="1"/>
          </p:cNvSpPr>
          <p:nvPr>
            <p:ph type="pic" sz="quarter" idx="13" hasCustomPrompt="1"/>
          </p:nvPr>
        </p:nvSpPr>
        <p:spPr>
          <a:xfrm>
            <a:off x="4509813"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6849000"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6"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Textplatzhalter 6"/>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3" name="Slide Number Placeholder 6">
            <a:extLst>
              <a:ext uri="{FF2B5EF4-FFF2-40B4-BE49-F238E27FC236}">
                <a16:creationId xmlns:a16="http://schemas.microsoft.com/office/drawing/2014/main" id="{D34DECDC-A5F0-0644-A940-6BA183A7FCF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18365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2D435B8-5B2C-B740-909F-F439BFE4C041}"/>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819902677"/>
      </p:ext>
    </p:extLst>
  </p:cSld>
  <p:clrMap bg1="lt1" tx1="dk1" bg2="lt2" tx2="dk2" accent1="accent1" accent2="accent2" accent3="accent3" accent4="accent4" accent5="accent5" accent6="accent6" hlink="hlink" folHlink="folHlink"/>
  <p:sldLayoutIdLst>
    <p:sldLayoutId id="2147483699" r:id="rId1"/>
    <p:sldLayoutId id="2147483711" r:id="rId2"/>
    <p:sldLayoutId id="2147483694" r:id="rId3"/>
    <p:sldLayoutId id="2147483712" r:id="rId4"/>
    <p:sldLayoutId id="2147483676" r:id="rId5"/>
    <p:sldLayoutId id="2147483683" r:id="rId6"/>
    <p:sldLayoutId id="2147483686" r:id="rId7"/>
    <p:sldLayoutId id="2147483685" r:id="rId8"/>
    <p:sldLayoutId id="2147483697" r:id="rId9"/>
    <p:sldLayoutId id="2147483689" r:id="rId10"/>
    <p:sldLayoutId id="2147483688" r:id="rId11"/>
    <p:sldLayoutId id="2147483690" r:id="rId12"/>
    <p:sldLayoutId id="2147483691" r:id="rId13"/>
    <p:sldLayoutId id="2147483713"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Layout" Target="../slideLayouts/slideLayout14.xml"/><Relationship Id="rId6" Type="http://schemas.openxmlformats.org/officeDocument/2006/relationships/hyperlink" Target="https://github.com/LarsWrede/GSFM"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onks | Know Your Meme">
            <a:extLst>
              <a:ext uri="{FF2B5EF4-FFF2-40B4-BE49-F238E27FC236}">
                <a16:creationId xmlns:a16="http://schemas.microsoft.com/office/drawing/2014/main" id="{D88062EC-3E93-0648-813A-D58D0D7FA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34475"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56AC80-ABCC-C142-B473-F95FB4EC687F}"/>
              </a:ext>
            </a:extLst>
          </p:cNvPr>
          <p:cNvSpPr>
            <a:spLocks noGrp="1"/>
          </p:cNvSpPr>
          <p:nvPr>
            <p:ph type="title"/>
          </p:nvPr>
        </p:nvSpPr>
        <p:spPr>
          <a:xfrm>
            <a:off x="385575" y="3115435"/>
            <a:ext cx="5918121" cy="1652278"/>
          </a:xfrm>
        </p:spPr>
        <p:txBody>
          <a:bodyPr/>
          <a:lstStyle/>
          <a:p>
            <a:r>
              <a:rPr lang="en-DE"/>
              <a:t>Index Revisions and Stock Returns</a:t>
            </a:r>
          </a:p>
        </p:txBody>
      </p:sp>
    </p:spTree>
    <p:extLst>
      <p:ext uri="{BB962C8B-B14F-4D97-AF65-F5344CB8AC3E}">
        <p14:creationId xmlns:p14="http://schemas.microsoft.com/office/powerpoint/2010/main" val="899203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D84E-F882-4D5A-944E-6408BE417181}"/>
              </a:ext>
            </a:extLst>
          </p:cNvPr>
          <p:cNvSpPr>
            <a:spLocks noGrp="1"/>
          </p:cNvSpPr>
          <p:nvPr>
            <p:ph type="title"/>
          </p:nvPr>
        </p:nvSpPr>
        <p:spPr/>
        <p:txBody>
          <a:bodyPr/>
          <a:lstStyle/>
          <a:p>
            <a:r>
              <a:rPr lang="en-DE" sz="3600"/>
              <a:t>Short term effects</a:t>
            </a:r>
            <a:r>
              <a:rPr lang="en-US">
                <a:ea typeface="Calibri"/>
                <a:cs typeface="Calibri"/>
              </a:rPr>
              <a:t>: Returns</a:t>
            </a:r>
            <a:br>
              <a:rPr lang="en-US">
                <a:ea typeface="Calibri"/>
                <a:cs typeface="Calibri"/>
              </a:rPr>
            </a:br>
            <a:endParaRPr lang="en-US"/>
          </a:p>
        </p:txBody>
      </p:sp>
      <p:sp>
        <p:nvSpPr>
          <p:cNvPr id="5" name="Text Placeholder 4">
            <a:extLst>
              <a:ext uri="{FF2B5EF4-FFF2-40B4-BE49-F238E27FC236}">
                <a16:creationId xmlns:a16="http://schemas.microsoft.com/office/drawing/2014/main" id="{33947847-7CF6-4710-B9A0-2C9825E7627A}"/>
              </a:ext>
            </a:extLst>
          </p:cNvPr>
          <p:cNvSpPr>
            <a:spLocks noGrp="1"/>
          </p:cNvSpPr>
          <p:nvPr>
            <p:ph type="body" sz="half" idx="14"/>
          </p:nvPr>
        </p:nvSpPr>
        <p:spPr/>
        <p:txBody>
          <a:bodyPr vert="horz" lIns="91440" tIns="45720" rIns="91440" bIns="45720" rtlCol="0" anchor="t">
            <a:noAutofit/>
          </a:bodyPr>
          <a:lstStyle/>
          <a:p>
            <a:r>
              <a:rPr lang="en-US"/>
              <a:t>short term effects</a:t>
            </a:r>
          </a:p>
        </p:txBody>
      </p:sp>
      <p:sp>
        <p:nvSpPr>
          <p:cNvPr id="6" name="Slide Number Placeholder 5">
            <a:extLst>
              <a:ext uri="{FF2B5EF4-FFF2-40B4-BE49-F238E27FC236}">
                <a16:creationId xmlns:a16="http://schemas.microsoft.com/office/drawing/2014/main" id="{A16F199A-80B2-49C7-942C-A08C4EC763E3}"/>
              </a:ext>
            </a:extLst>
          </p:cNvPr>
          <p:cNvSpPr>
            <a:spLocks noGrp="1"/>
          </p:cNvSpPr>
          <p:nvPr>
            <p:ph type="sldNum" sz="quarter" idx="4"/>
          </p:nvPr>
        </p:nvSpPr>
        <p:spPr/>
        <p:txBody>
          <a:bodyPr/>
          <a:lstStyle/>
          <a:p>
            <a:fld id="{365118A3-1793-2149-900A-53CEDCCBA901}" type="slidenum">
              <a:rPr lang="en-GB" smtClean="0"/>
              <a:pPr/>
              <a:t>10</a:t>
            </a:fld>
            <a:endParaRPr lang="en-GB"/>
          </a:p>
        </p:txBody>
      </p:sp>
      <p:sp>
        <p:nvSpPr>
          <p:cNvPr id="21" name="TextBox 20">
            <a:extLst>
              <a:ext uri="{FF2B5EF4-FFF2-40B4-BE49-F238E27FC236}">
                <a16:creationId xmlns:a16="http://schemas.microsoft.com/office/drawing/2014/main" id="{E4A1CB17-7328-7145-9C2D-1E62B84D3AE2}"/>
              </a:ext>
            </a:extLst>
          </p:cNvPr>
          <p:cNvSpPr txBox="1"/>
          <p:nvPr/>
        </p:nvSpPr>
        <p:spPr>
          <a:xfrm>
            <a:off x="4823964" y="2716693"/>
            <a:ext cx="3953182" cy="646331"/>
          </a:xfrm>
          <a:prstGeom prst="rect">
            <a:avLst/>
          </a:prstGeom>
          <a:noFill/>
        </p:spPr>
        <p:txBody>
          <a:bodyPr wrap="square" lIns="91440" tIns="45720" rIns="91440" bIns="45720" rtlCol="0" anchor="t">
            <a:spAutoFit/>
          </a:bodyPr>
          <a:lstStyle/>
          <a:p>
            <a:r>
              <a:rPr lang="en-GB" sz="1200" b="1">
                <a:solidFill>
                  <a:srgbClr val="002060"/>
                </a:solidFill>
              </a:rPr>
              <a:t>Results</a:t>
            </a:r>
            <a:endParaRPr lang="en-GB" sz="1200" b="1">
              <a:solidFill>
                <a:srgbClr val="002060"/>
              </a:solidFill>
              <a:cs typeface="Calibri"/>
            </a:endParaRPr>
          </a:p>
          <a:p>
            <a:pPr marL="285750" indent="-285750">
              <a:buFont typeface="Wingdings" pitchFamily="2" charset="2"/>
              <a:buChar char="§"/>
            </a:pPr>
            <a:r>
              <a:rPr lang="en-GB" sz="1200">
                <a:cs typeface="Calibri"/>
              </a:rPr>
              <a:t>The </a:t>
            </a:r>
            <a:r>
              <a:rPr lang="en-GB" sz="1200">
                <a:solidFill>
                  <a:srgbClr val="000000"/>
                </a:solidFill>
              </a:rPr>
              <a:t>output indicates no direct effect on returns</a:t>
            </a:r>
          </a:p>
          <a:p>
            <a:pPr marL="285750" indent="-285750">
              <a:buFont typeface="Wingdings" pitchFamily="2" charset="2"/>
              <a:buChar char="§"/>
            </a:pPr>
            <a:r>
              <a:rPr lang="en-GB" sz="1200">
                <a:solidFill>
                  <a:srgbClr val="000000"/>
                </a:solidFill>
              </a:rPr>
              <a:t>All T-tests </a:t>
            </a:r>
            <a:r>
              <a:rPr lang="en-GB" sz="1200">
                <a:cs typeface="Calibri"/>
              </a:rPr>
              <a:t>failed to reject H0</a:t>
            </a:r>
          </a:p>
        </p:txBody>
      </p:sp>
      <p:sp>
        <p:nvSpPr>
          <p:cNvPr id="30" name="TextBox 29">
            <a:extLst>
              <a:ext uri="{FF2B5EF4-FFF2-40B4-BE49-F238E27FC236}">
                <a16:creationId xmlns:a16="http://schemas.microsoft.com/office/drawing/2014/main" id="{948CEF18-9412-654A-8B64-2A35A59E5906}"/>
              </a:ext>
            </a:extLst>
          </p:cNvPr>
          <p:cNvSpPr txBox="1"/>
          <p:nvPr/>
        </p:nvSpPr>
        <p:spPr>
          <a:xfrm>
            <a:off x="385576" y="1799069"/>
            <a:ext cx="1178464" cy="307777"/>
          </a:xfrm>
          <a:prstGeom prst="rect">
            <a:avLst/>
          </a:prstGeom>
          <a:noFill/>
        </p:spPr>
        <p:txBody>
          <a:bodyPr wrap="none" rtlCol="0">
            <a:spAutoFit/>
          </a:bodyPr>
          <a:lstStyle/>
          <a:p>
            <a:pPr algn="l"/>
            <a:r>
              <a:rPr lang="en-GB" sz="1400" b="1">
                <a:solidFill>
                  <a:srgbClr val="002060"/>
                </a:solidFill>
              </a:rPr>
              <a:t>Inclusion Day</a:t>
            </a:r>
          </a:p>
        </p:txBody>
      </p:sp>
      <p:cxnSp>
        <p:nvCxnSpPr>
          <p:cNvPr id="31" name="Straight Connector 30">
            <a:extLst>
              <a:ext uri="{FF2B5EF4-FFF2-40B4-BE49-F238E27FC236}">
                <a16:creationId xmlns:a16="http://schemas.microsoft.com/office/drawing/2014/main" id="{32F54F78-6416-B442-B658-B4A0F217202E}"/>
              </a:ext>
            </a:extLst>
          </p:cNvPr>
          <p:cNvCxnSpPr>
            <a:cxnSpLocks/>
          </p:cNvCxnSpPr>
          <p:nvPr/>
        </p:nvCxnSpPr>
        <p:spPr>
          <a:xfrm>
            <a:off x="373940" y="2104812"/>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3B8889D-A626-F145-9580-A95C1C044A7A}"/>
              </a:ext>
            </a:extLst>
          </p:cNvPr>
          <p:cNvCxnSpPr>
            <a:cxnSpLocks/>
          </p:cNvCxnSpPr>
          <p:nvPr/>
        </p:nvCxnSpPr>
        <p:spPr>
          <a:xfrm>
            <a:off x="4816878" y="2104812"/>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1B1631A-C7B5-0D48-8680-B8359586D5B2}"/>
              </a:ext>
            </a:extLst>
          </p:cNvPr>
          <p:cNvSpPr txBox="1"/>
          <p:nvPr/>
        </p:nvSpPr>
        <p:spPr>
          <a:xfrm>
            <a:off x="4818071" y="1799069"/>
            <a:ext cx="1656094" cy="307777"/>
          </a:xfrm>
          <a:prstGeom prst="rect">
            <a:avLst/>
          </a:prstGeom>
          <a:noFill/>
        </p:spPr>
        <p:txBody>
          <a:bodyPr wrap="none" rtlCol="0">
            <a:spAutoFit/>
          </a:bodyPr>
          <a:lstStyle/>
          <a:p>
            <a:pPr algn="l"/>
            <a:r>
              <a:rPr lang="en-GB" sz="1400" b="1">
                <a:solidFill>
                  <a:srgbClr val="002060"/>
                </a:solidFill>
              </a:rPr>
              <a:t>Announcement Day</a:t>
            </a:r>
          </a:p>
        </p:txBody>
      </p:sp>
      <p:sp>
        <p:nvSpPr>
          <p:cNvPr id="17" name="TextBox 16">
            <a:extLst>
              <a:ext uri="{FF2B5EF4-FFF2-40B4-BE49-F238E27FC236}">
                <a16:creationId xmlns:a16="http://schemas.microsoft.com/office/drawing/2014/main" id="{DF3A4A23-EBB8-6F4C-9A08-85A3F0DF6EB1}"/>
              </a:ext>
            </a:extLst>
          </p:cNvPr>
          <p:cNvSpPr txBox="1"/>
          <p:nvPr/>
        </p:nvSpPr>
        <p:spPr>
          <a:xfrm>
            <a:off x="372115" y="2708700"/>
            <a:ext cx="3953182" cy="830997"/>
          </a:xfrm>
          <a:prstGeom prst="rect">
            <a:avLst/>
          </a:prstGeom>
          <a:noFill/>
        </p:spPr>
        <p:txBody>
          <a:bodyPr wrap="square" lIns="91440" tIns="45720" rIns="91440" bIns="45720" rtlCol="0" anchor="t">
            <a:spAutoFit/>
          </a:bodyPr>
          <a:lstStyle/>
          <a:p>
            <a:r>
              <a:rPr lang="en-GB" sz="1200" b="1">
                <a:solidFill>
                  <a:srgbClr val="002060"/>
                </a:solidFill>
              </a:rPr>
              <a:t>Results</a:t>
            </a:r>
            <a:endParaRPr lang="en-GB" sz="1200" b="1">
              <a:solidFill>
                <a:srgbClr val="002060"/>
              </a:solidFill>
              <a:cs typeface="Calibri"/>
            </a:endParaRPr>
          </a:p>
          <a:p>
            <a:pPr marL="285750" indent="-285750">
              <a:buFont typeface="Wingdings" pitchFamily="2" charset="2"/>
              <a:buChar char="§"/>
            </a:pPr>
            <a:r>
              <a:rPr lang="en-GB" sz="1200">
                <a:solidFill>
                  <a:srgbClr val="000000"/>
                </a:solidFill>
              </a:rPr>
              <a:t>Looks</a:t>
            </a:r>
            <a:r>
              <a:rPr lang="en-GB" sz="1200">
                <a:ea typeface="+mn-lt"/>
                <a:cs typeface="+mn-lt"/>
              </a:rPr>
              <a:t> like prices tend to rise on the first day after inclusion and then drop</a:t>
            </a:r>
            <a:endParaRPr lang="en-GB" sz="1200">
              <a:highlight>
                <a:srgbClr val="FFFF00"/>
              </a:highlight>
              <a:ea typeface="+mn-lt"/>
              <a:cs typeface="+mn-lt"/>
            </a:endParaRPr>
          </a:p>
          <a:p>
            <a:pPr marL="285750" indent="-285750">
              <a:buFont typeface="Wingdings" pitchFamily="2" charset="2"/>
              <a:buChar char="§"/>
            </a:pPr>
            <a:r>
              <a:rPr lang="en-GB" sz="1200">
                <a:ea typeface="+mn-lt"/>
                <a:cs typeface="+mn-lt"/>
              </a:rPr>
              <a:t>All T-tests failed to reject H0</a:t>
            </a:r>
            <a:endParaRPr lang="en-GB">
              <a:cs typeface="Calibri"/>
            </a:endParaRPr>
          </a:p>
        </p:txBody>
      </p:sp>
      <p:graphicFrame>
        <p:nvGraphicFramePr>
          <p:cNvPr id="3" name="Table 13">
            <a:extLst>
              <a:ext uri="{FF2B5EF4-FFF2-40B4-BE49-F238E27FC236}">
                <a16:creationId xmlns:a16="http://schemas.microsoft.com/office/drawing/2014/main" id="{887DF37F-CA45-4969-970F-B22EE69C7770}"/>
              </a:ext>
            </a:extLst>
          </p:cNvPr>
          <p:cNvGraphicFramePr>
            <a:graphicFrameLocks noGrp="1"/>
          </p:cNvGraphicFramePr>
          <p:nvPr>
            <p:extLst>
              <p:ext uri="{D42A27DB-BD31-4B8C-83A1-F6EECF244321}">
                <p14:modId xmlns:p14="http://schemas.microsoft.com/office/powerpoint/2010/main" val="2942263029"/>
              </p:ext>
            </p:extLst>
          </p:nvPr>
        </p:nvGraphicFramePr>
        <p:xfrm>
          <a:off x="666875" y="3607225"/>
          <a:ext cx="3111265" cy="1039674"/>
        </p:xfrm>
        <a:graphic>
          <a:graphicData uri="http://schemas.openxmlformats.org/drawingml/2006/table">
            <a:tbl>
              <a:tblPr firstRow="1" bandRow="1">
                <a:tableStyleId>{5940675A-B579-460E-94D1-54222C63F5DA}</a:tableStyleId>
              </a:tblPr>
              <a:tblGrid>
                <a:gridCol w="926997">
                  <a:extLst>
                    <a:ext uri="{9D8B030D-6E8A-4147-A177-3AD203B41FA5}">
                      <a16:colId xmlns:a16="http://schemas.microsoft.com/office/drawing/2014/main" val="1379753679"/>
                    </a:ext>
                  </a:extLst>
                </a:gridCol>
                <a:gridCol w="428572">
                  <a:extLst>
                    <a:ext uri="{9D8B030D-6E8A-4147-A177-3AD203B41FA5}">
                      <a16:colId xmlns:a16="http://schemas.microsoft.com/office/drawing/2014/main" val="1898176788"/>
                    </a:ext>
                  </a:extLst>
                </a:gridCol>
                <a:gridCol w="438924">
                  <a:extLst>
                    <a:ext uri="{9D8B030D-6E8A-4147-A177-3AD203B41FA5}">
                      <a16:colId xmlns:a16="http://schemas.microsoft.com/office/drawing/2014/main" val="3322461587"/>
                    </a:ext>
                  </a:extLst>
                </a:gridCol>
                <a:gridCol w="438924">
                  <a:extLst>
                    <a:ext uri="{9D8B030D-6E8A-4147-A177-3AD203B41FA5}">
                      <a16:colId xmlns:a16="http://schemas.microsoft.com/office/drawing/2014/main" val="1573016472"/>
                    </a:ext>
                  </a:extLst>
                </a:gridCol>
                <a:gridCol w="438924">
                  <a:extLst>
                    <a:ext uri="{9D8B030D-6E8A-4147-A177-3AD203B41FA5}">
                      <a16:colId xmlns:a16="http://schemas.microsoft.com/office/drawing/2014/main" val="1611535802"/>
                    </a:ext>
                  </a:extLst>
                </a:gridCol>
                <a:gridCol w="438924">
                  <a:extLst>
                    <a:ext uri="{9D8B030D-6E8A-4147-A177-3AD203B41FA5}">
                      <a16:colId xmlns:a16="http://schemas.microsoft.com/office/drawing/2014/main" val="1703502452"/>
                    </a:ext>
                  </a:extLst>
                </a:gridCol>
              </a:tblGrid>
              <a:tr h="173279">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DE" sz="900" b="0" i="1">
                          <a:solidFill>
                            <a:schemeClr val="tx1"/>
                          </a:solidFill>
                        </a:rPr>
                        <a:t>Day 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algn="ctr"/>
                      <a:r>
                        <a:rPr lang="en-DE" sz="900" b="0" i="1">
                          <a:solidFill>
                            <a:schemeClr val="tx1"/>
                          </a:solidFill>
                        </a:rPr>
                        <a:t>Day 1-5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 </a:t>
                      </a:r>
                      <a:r>
                        <a:rPr lang="en-US" sz="900" b="0" i="0" u="none" strike="noStrike" noProof="0">
                          <a:latin typeface="Calibri"/>
                        </a:rPr>
                        <a:t>(%)</a:t>
                      </a:r>
                      <a:endParaRPr lang="en-US" b="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a:t>
                      </a:r>
                      <a:endParaRPr lang="en-US" sz="900" b="0" i="0" u="none" strike="noStrike" noProof="0">
                        <a:latin typeface="Calibri"/>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 </a:t>
                      </a:r>
                      <a:r>
                        <a:rPr lang="en-US" sz="900" b="0" i="0" u="none" strike="noStrike" noProof="0">
                          <a:latin typeface="Calibri"/>
                        </a:rPr>
                        <a:t>(%)</a:t>
                      </a:r>
                      <a:endParaRPr lang="en-DE" sz="900" b="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a:lnSpc>
                          <a:spcPct val="100000"/>
                        </a:lnSpc>
                        <a:spcBef>
                          <a:spcPts val="0"/>
                        </a:spcBef>
                        <a:spcAft>
                          <a:spcPts val="0"/>
                        </a:spcAft>
                        <a:buNone/>
                      </a:pPr>
                      <a:r>
                        <a:rPr lang="en-US" sz="900" b="1" i="0" u="none" strike="noStrike" noProof="0">
                          <a:latin typeface="Calibri"/>
                        </a:rPr>
                        <a:t>σ </a:t>
                      </a:r>
                      <a:endParaRPr lang="en-US" sz="900" b="0" i="0" u="none" strike="noStrike" noProof="0">
                        <a:latin typeface="Calibri"/>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0.81</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2.23</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-0.25</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2.07</a:t>
                      </a:r>
                      <a:endParaRPr lang="en-US" sz="900" i="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1.20</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1.84</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-0.25</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i="0">
                          <a:solidFill>
                            <a:schemeClr val="tx1"/>
                          </a:solidFill>
                        </a:rPr>
                        <a:t>2.27</a:t>
                      </a:r>
                      <a:endParaRPr lang="en-US" sz="900" i="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a:t>Included Rest</a:t>
                      </a:r>
                      <a:r>
                        <a:rPr lang="en-GB" sz="900" b="1" baseline="30000"/>
                        <a:t>1</a:t>
                      </a:r>
                      <a:r>
                        <a:rPr lang="en-GB" sz="900" b="1"/>
                        <a:t> </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0.48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2.54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-0.24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1.91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-1.24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2.46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-1.70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5.35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graphicFrame>
        <p:nvGraphicFramePr>
          <p:cNvPr id="20" name="Table 13">
            <a:extLst>
              <a:ext uri="{FF2B5EF4-FFF2-40B4-BE49-F238E27FC236}">
                <a16:creationId xmlns:a16="http://schemas.microsoft.com/office/drawing/2014/main" id="{83BE2183-B173-4462-830F-7206D9736A63}"/>
              </a:ext>
            </a:extLst>
          </p:cNvPr>
          <p:cNvGraphicFramePr>
            <a:graphicFrameLocks noGrp="1"/>
          </p:cNvGraphicFramePr>
          <p:nvPr>
            <p:extLst>
              <p:ext uri="{D42A27DB-BD31-4B8C-83A1-F6EECF244321}">
                <p14:modId xmlns:p14="http://schemas.microsoft.com/office/powerpoint/2010/main" val="3682255133"/>
              </p:ext>
            </p:extLst>
          </p:nvPr>
        </p:nvGraphicFramePr>
        <p:xfrm>
          <a:off x="5224406" y="3606016"/>
          <a:ext cx="3142856" cy="1039674"/>
        </p:xfrm>
        <a:graphic>
          <a:graphicData uri="http://schemas.openxmlformats.org/drawingml/2006/table">
            <a:tbl>
              <a:tblPr firstRow="1" bandRow="1">
                <a:tableStyleId>{5940675A-B579-460E-94D1-54222C63F5DA}</a:tableStyleId>
              </a:tblPr>
              <a:tblGrid>
                <a:gridCol w="936409">
                  <a:extLst>
                    <a:ext uri="{9D8B030D-6E8A-4147-A177-3AD203B41FA5}">
                      <a16:colId xmlns:a16="http://schemas.microsoft.com/office/drawing/2014/main" val="1379753679"/>
                    </a:ext>
                  </a:extLst>
                </a:gridCol>
                <a:gridCol w="432923">
                  <a:extLst>
                    <a:ext uri="{9D8B030D-6E8A-4147-A177-3AD203B41FA5}">
                      <a16:colId xmlns:a16="http://schemas.microsoft.com/office/drawing/2014/main" val="1898176788"/>
                    </a:ext>
                  </a:extLst>
                </a:gridCol>
                <a:gridCol w="443381">
                  <a:extLst>
                    <a:ext uri="{9D8B030D-6E8A-4147-A177-3AD203B41FA5}">
                      <a16:colId xmlns:a16="http://schemas.microsoft.com/office/drawing/2014/main" val="3322461587"/>
                    </a:ext>
                  </a:extLst>
                </a:gridCol>
                <a:gridCol w="443381">
                  <a:extLst>
                    <a:ext uri="{9D8B030D-6E8A-4147-A177-3AD203B41FA5}">
                      <a16:colId xmlns:a16="http://schemas.microsoft.com/office/drawing/2014/main" val="1573016472"/>
                    </a:ext>
                  </a:extLst>
                </a:gridCol>
                <a:gridCol w="443381">
                  <a:extLst>
                    <a:ext uri="{9D8B030D-6E8A-4147-A177-3AD203B41FA5}">
                      <a16:colId xmlns:a16="http://schemas.microsoft.com/office/drawing/2014/main" val="1611535802"/>
                    </a:ext>
                  </a:extLst>
                </a:gridCol>
                <a:gridCol w="443381">
                  <a:extLst>
                    <a:ext uri="{9D8B030D-6E8A-4147-A177-3AD203B41FA5}">
                      <a16:colId xmlns:a16="http://schemas.microsoft.com/office/drawing/2014/main" val="1703502452"/>
                    </a:ext>
                  </a:extLst>
                </a:gridCol>
              </a:tblGrid>
              <a:tr h="173279">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DE" sz="900" b="0" i="1">
                          <a:solidFill>
                            <a:schemeClr val="tx1"/>
                          </a:solidFill>
                        </a:rPr>
                        <a:t>Day 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algn="ctr"/>
                      <a:r>
                        <a:rPr lang="en-DE" sz="900" b="0" i="1">
                          <a:solidFill>
                            <a:schemeClr val="tx1"/>
                          </a:solidFill>
                        </a:rPr>
                        <a:t>Day 1-5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 </a:t>
                      </a:r>
                      <a:r>
                        <a:rPr lang="en-US" sz="900" b="0" i="0" u="none" strike="noStrike" noProof="0">
                          <a:latin typeface="Calibri"/>
                        </a:rPr>
                        <a:t>(%)</a:t>
                      </a:r>
                      <a:endParaRPr lang="en-US" b="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 </a:t>
                      </a:r>
                      <a:endParaRPr lang="en-US" sz="900" b="0" i="0" u="none" strike="noStrike" noProof="0">
                        <a:latin typeface="Calibri"/>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 </a:t>
                      </a:r>
                      <a:r>
                        <a:rPr lang="en-US" sz="900" b="0" i="0" u="none" strike="noStrike" noProof="0">
                          <a:latin typeface="Calibri"/>
                        </a:rPr>
                        <a:t>(%)</a:t>
                      </a:r>
                      <a:endParaRPr lang="en-DE" sz="900" b="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a:lnSpc>
                          <a:spcPct val="100000"/>
                        </a:lnSpc>
                        <a:spcBef>
                          <a:spcPts val="0"/>
                        </a:spcBef>
                        <a:spcAft>
                          <a:spcPts val="0"/>
                        </a:spcAft>
                        <a:buNone/>
                      </a:pPr>
                      <a:r>
                        <a:rPr lang="en-US" sz="900" b="1" i="0" u="none" strike="noStrike" noProof="0">
                          <a:latin typeface="Calibri"/>
                        </a:rPr>
                        <a:t>σ </a:t>
                      </a:r>
                      <a:endParaRPr lang="en-US" sz="900" b="0" i="0" u="none" strike="noStrike" noProof="0">
                        <a:latin typeface="Calibri"/>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0.15</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2.43</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-0.03</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1.92</a:t>
                      </a:r>
                      <a:endParaRPr lang="en-US" sz="900" i="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0.90</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2.70</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0.08</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i="0">
                          <a:solidFill>
                            <a:schemeClr val="tx1"/>
                          </a:solidFill>
                        </a:rPr>
                        <a:t>1.62</a:t>
                      </a:r>
                      <a:endParaRPr lang="en-US" sz="900" i="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a:t>Included Rest</a:t>
                      </a:r>
                      <a:r>
                        <a:rPr lang="en-GB" sz="900" b="1" baseline="30000"/>
                        <a:t>1</a:t>
                      </a:r>
                      <a:r>
                        <a:rPr lang="en-GB" sz="900" b="1"/>
                        <a:t> </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-1.36</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1.57</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-0.12</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2.14</a:t>
                      </a:r>
                      <a:endParaRPr lang="en-US" sz="900" i="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-0.68</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4.53</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-0.53</a:t>
                      </a:r>
                      <a:endParaRPr lang="en-US"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4.02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sp>
        <p:nvSpPr>
          <p:cNvPr id="16" name="TextBox 15">
            <a:extLst>
              <a:ext uri="{FF2B5EF4-FFF2-40B4-BE49-F238E27FC236}">
                <a16:creationId xmlns:a16="http://schemas.microsoft.com/office/drawing/2014/main" id="{E6333D6C-819B-E34A-9C60-142C6AD224D2}"/>
              </a:ext>
            </a:extLst>
          </p:cNvPr>
          <p:cNvSpPr txBox="1"/>
          <p:nvPr/>
        </p:nvSpPr>
        <p:spPr>
          <a:xfrm>
            <a:off x="366477" y="4722385"/>
            <a:ext cx="2371162" cy="230832"/>
          </a:xfrm>
          <a:prstGeom prst="rect">
            <a:avLst/>
          </a:prstGeom>
          <a:noFill/>
        </p:spPr>
        <p:txBody>
          <a:bodyPr wrap="none" rtlCol="0">
            <a:spAutoFit/>
          </a:bodyPr>
          <a:lstStyle/>
          <a:p>
            <a:pPr algn="l"/>
            <a:r>
              <a:rPr lang="en-GB" sz="900" baseline="30000">
                <a:solidFill>
                  <a:schemeClr val="tx1">
                    <a:lumMod val="50000"/>
                    <a:lumOff val="50000"/>
                  </a:schemeClr>
                </a:solidFill>
              </a:rPr>
              <a:t>1 </a:t>
            </a:r>
            <a:r>
              <a:rPr lang="en-GB" sz="900">
                <a:solidFill>
                  <a:schemeClr val="tx1">
                    <a:lumMod val="50000"/>
                    <a:lumOff val="50000"/>
                  </a:schemeClr>
                </a:solidFill>
              </a:rPr>
              <a:t>All inclusions beside the DAX30 to 40 revision</a:t>
            </a:r>
          </a:p>
        </p:txBody>
      </p:sp>
      <p:sp>
        <p:nvSpPr>
          <p:cNvPr id="22" name="TextBox 21">
            <a:extLst>
              <a:ext uri="{FF2B5EF4-FFF2-40B4-BE49-F238E27FC236}">
                <a16:creationId xmlns:a16="http://schemas.microsoft.com/office/drawing/2014/main" id="{6D67FAFC-3D5F-D24A-B8D6-E2794E71A26A}"/>
              </a:ext>
            </a:extLst>
          </p:cNvPr>
          <p:cNvSpPr txBox="1"/>
          <p:nvPr/>
        </p:nvSpPr>
        <p:spPr>
          <a:xfrm>
            <a:off x="385576" y="1316080"/>
            <a:ext cx="8093001" cy="276999"/>
          </a:xfrm>
          <a:prstGeom prst="rect">
            <a:avLst/>
          </a:prstGeom>
          <a:noFill/>
        </p:spPr>
        <p:txBody>
          <a:bodyPr wrap="square" rtlCol="0">
            <a:spAutoFit/>
          </a:bodyPr>
          <a:lstStyle/>
          <a:p>
            <a:r>
              <a:rPr lang="en-DE" sz="1200" b="1">
                <a:solidFill>
                  <a:srgbClr val="002060"/>
                </a:solidFill>
              </a:rPr>
              <a:t>Hypothesis</a:t>
            </a:r>
            <a:r>
              <a:rPr lang="en-DE" sz="1200">
                <a:solidFill>
                  <a:srgbClr val="002060"/>
                </a:solidFill>
              </a:rPr>
              <a:t>: </a:t>
            </a:r>
            <a:r>
              <a:rPr lang="en-GB" sz="1200">
                <a:solidFill>
                  <a:srgbClr val="002060"/>
                </a:solidFill>
              </a:rPr>
              <a:t>Due to the increase in volume (demand) the prices/returns should also increase.</a:t>
            </a:r>
            <a:endParaRPr lang="en-US" sz="1200">
              <a:solidFill>
                <a:srgbClr val="002060"/>
              </a:solidFill>
            </a:endParaRPr>
          </a:p>
        </p:txBody>
      </p:sp>
      <p:sp>
        <p:nvSpPr>
          <p:cNvPr id="24" name="Rounded Rectangle 23">
            <a:extLst>
              <a:ext uri="{FF2B5EF4-FFF2-40B4-BE49-F238E27FC236}">
                <a16:creationId xmlns:a16="http://schemas.microsoft.com/office/drawing/2014/main" id="{A484BD77-7951-6048-81D8-6058F8886F02}"/>
              </a:ext>
            </a:extLst>
          </p:cNvPr>
          <p:cNvSpPr/>
          <p:nvPr/>
        </p:nvSpPr>
        <p:spPr>
          <a:xfrm>
            <a:off x="373939" y="1221869"/>
            <a:ext cx="8403207" cy="46874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0" name="Picture 9">
            <a:extLst>
              <a:ext uri="{FF2B5EF4-FFF2-40B4-BE49-F238E27FC236}">
                <a16:creationId xmlns:a16="http://schemas.microsoft.com/office/drawing/2014/main" id="{F916DD21-2CE0-0A49-A205-2366FC2A47D3}"/>
              </a:ext>
            </a:extLst>
          </p:cNvPr>
          <p:cNvPicPr>
            <a:picLocks noChangeAspect="1"/>
          </p:cNvPicPr>
          <p:nvPr/>
        </p:nvPicPr>
        <p:blipFill>
          <a:blip r:embed="rId2"/>
          <a:stretch>
            <a:fillRect/>
          </a:stretch>
        </p:blipFill>
        <p:spPr>
          <a:xfrm>
            <a:off x="1221803" y="2099709"/>
            <a:ext cx="2203138" cy="708547"/>
          </a:xfrm>
          <a:prstGeom prst="rect">
            <a:avLst/>
          </a:prstGeom>
        </p:spPr>
      </p:pic>
      <p:pic>
        <p:nvPicPr>
          <p:cNvPr id="11" name="Picture 10">
            <a:extLst>
              <a:ext uri="{FF2B5EF4-FFF2-40B4-BE49-F238E27FC236}">
                <a16:creationId xmlns:a16="http://schemas.microsoft.com/office/drawing/2014/main" id="{502BE5F1-B8A1-C543-9E8D-5C123E716B99}"/>
              </a:ext>
            </a:extLst>
          </p:cNvPr>
          <p:cNvPicPr>
            <a:picLocks noChangeAspect="1"/>
          </p:cNvPicPr>
          <p:nvPr/>
        </p:nvPicPr>
        <p:blipFill>
          <a:blip r:embed="rId3"/>
          <a:stretch>
            <a:fillRect/>
          </a:stretch>
        </p:blipFill>
        <p:spPr>
          <a:xfrm>
            <a:off x="5811294" y="2099708"/>
            <a:ext cx="2203139" cy="708547"/>
          </a:xfrm>
          <a:prstGeom prst="rect">
            <a:avLst/>
          </a:prstGeom>
        </p:spPr>
      </p:pic>
    </p:spTree>
    <p:extLst>
      <p:ext uri="{BB962C8B-B14F-4D97-AF65-F5344CB8AC3E}">
        <p14:creationId xmlns:p14="http://schemas.microsoft.com/office/powerpoint/2010/main" val="252958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D84E-F882-4D5A-944E-6408BE417181}"/>
              </a:ext>
            </a:extLst>
          </p:cNvPr>
          <p:cNvSpPr>
            <a:spLocks noGrp="1"/>
          </p:cNvSpPr>
          <p:nvPr>
            <p:ph type="title"/>
          </p:nvPr>
        </p:nvSpPr>
        <p:spPr/>
        <p:txBody>
          <a:bodyPr/>
          <a:lstStyle/>
          <a:p>
            <a:r>
              <a:rPr lang="en-DE" sz="3600" dirty="0"/>
              <a:t>Short term effects</a:t>
            </a:r>
            <a:r>
              <a:rPr lang="en-US" dirty="0">
                <a:ea typeface="Calibri"/>
                <a:cs typeface="Calibri"/>
              </a:rPr>
              <a:t>: Volatility</a:t>
            </a:r>
            <a:br>
              <a:rPr lang="en-US" dirty="0">
                <a:ea typeface="Calibri"/>
                <a:cs typeface="Calibri"/>
              </a:rPr>
            </a:br>
            <a:endParaRPr lang="en-US" dirty="0"/>
          </a:p>
        </p:txBody>
      </p:sp>
      <p:sp>
        <p:nvSpPr>
          <p:cNvPr id="5" name="Text Placeholder 4">
            <a:extLst>
              <a:ext uri="{FF2B5EF4-FFF2-40B4-BE49-F238E27FC236}">
                <a16:creationId xmlns:a16="http://schemas.microsoft.com/office/drawing/2014/main" id="{33947847-7CF6-4710-B9A0-2C9825E7627A}"/>
              </a:ext>
            </a:extLst>
          </p:cNvPr>
          <p:cNvSpPr>
            <a:spLocks noGrp="1"/>
          </p:cNvSpPr>
          <p:nvPr>
            <p:ph type="body" sz="half" idx="14"/>
          </p:nvPr>
        </p:nvSpPr>
        <p:spPr/>
        <p:txBody>
          <a:bodyPr vert="horz" lIns="91440" tIns="45720" rIns="91440" bIns="45720" rtlCol="0" anchor="t">
            <a:noAutofit/>
          </a:bodyPr>
          <a:lstStyle/>
          <a:p>
            <a:r>
              <a:rPr lang="en-US"/>
              <a:t>Short term effects</a:t>
            </a:r>
            <a:endParaRPr lang="en-US" dirty="0"/>
          </a:p>
        </p:txBody>
      </p:sp>
      <p:sp>
        <p:nvSpPr>
          <p:cNvPr id="6" name="Slide Number Placeholder 5">
            <a:extLst>
              <a:ext uri="{FF2B5EF4-FFF2-40B4-BE49-F238E27FC236}">
                <a16:creationId xmlns:a16="http://schemas.microsoft.com/office/drawing/2014/main" id="{A16F199A-80B2-49C7-942C-A08C4EC763E3}"/>
              </a:ext>
            </a:extLst>
          </p:cNvPr>
          <p:cNvSpPr>
            <a:spLocks noGrp="1"/>
          </p:cNvSpPr>
          <p:nvPr>
            <p:ph type="sldNum" sz="quarter" idx="4"/>
          </p:nvPr>
        </p:nvSpPr>
        <p:spPr/>
        <p:txBody>
          <a:bodyPr/>
          <a:lstStyle/>
          <a:p>
            <a:fld id="{365118A3-1793-2149-900A-53CEDCCBA901}" type="slidenum">
              <a:rPr lang="en-GB" smtClean="0"/>
              <a:pPr/>
              <a:t>11</a:t>
            </a:fld>
            <a:endParaRPr lang="en-GB"/>
          </a:p>
        </p:txBody>
      </p:sp>
      <p:graphicFrame>
        <p:nvGraphicFramePr>
          <p:cNvPr id="4" name="Table 13">
            <a:extLst>
              <a:ext uri="{FF2B5EF4-FFF2-40B4-BE49-F238E27FC236}">
                <a16:creationId xmlns:a16="http://schemas.microsoft.com/office/drawing/2014/main" id="{A362D778-5889-4851-9A03-FFCEFA088EDC}"/>
              </a:ext>
            </a:extLst>
          </p:cNvPr>
          <p:cNvGraphicFramePr>
            <a:graphicFrameLocks noGrp="1"/>
          </p:cNvGraphicFramePr>
          <p:nvPr>
            <p:extLst>
              <p:ext uri="{D42A27DB-BD31-4B8C-83A1-F6EECF244321}">
                <p14:modId xmlns:p14="http://schemas.microsoft.com/office/powerpoint/2010/main" val="4034652502"/>
              </p:ext>
            </p:extLst>
          </p:nvPr>
        </p:nvGraphicFramePr>
        <p:xfrm>
          <a:off x="666874" y="3607225"/>
          <a:ext cx="3111266" cy="1039674"/>
        </p:xfrm>
        <a:graphic>
          <a:graphicData uri="http://schemas.openxmlformats.org/drawingml/2006/table">
            <a:tbl>
              <a:tblPr firstRow="1" bandRow="1">
                <a:tableStyleId>{5940675A-B579-460E-94D1-54222C63F5DA}</a:tableStyleId>
              </a:tblPr>
              <a:tblGrid>
                <a:gridCol w="903304">
                  <a:extLst>
                    <a:ext uri="{9D8B030D-6E8A-4147-A177-3AD203B41FA5}">
                      <a16:colId xmlns:a16="http://schemas.microsoft.com/office/drawing/2014/main" val="1379753679"/>
                    </a:ext>
                  </a:extLst>
                </a:gridCol>
                <a:gridCol w="318003">
                  <a:extLst>
                    <a:ext uri="{9D8B030D-6E8A-4147-A177-3AD203B41FA5}">
                      <a16:colId xmlns:a16="http://schemas.microsoft.com/office/drawing/2014/main" val="1898176788"/>
                    </a:ext>
                  </a:extLst>
                </a:gridCol>
                <a:gridCol w="478977">
                  <a:extLst>
                    <a:ext uri="{9D8B030D-6E8A-4147-A177-3AD203B41FA5}">
                      <a16:colId xmlns:a16="http://schemas.microsoft.com/office/drawing/2014/main" val="3322461587"/>
                    </a:ext>
                  </a:extLst>
                </a:gridCol>
                <a:gridCol w="458851">
                  <a:extLst>
                    <a:ext uri="{9D8B030D-6E8A-4147-A177-3AD203B41FA5}">
                      <a16:colId xmlns:a16="http://schemas.microsoft.com/office/drawing/2014/main" val="1573016472"/>
                    </a:ext>
                  </a:extLst>
                </a:gridCol>
                <a:gridCol w="493280">
                  <a:extLst>
                    <a:ext uri="{9D8B030D-6E8A-4147-A177-3AD203B41FA5}">
                      <a16:colId xmlns:a16="http://schemas.microsoft.com/office/drawing/2014/main" val="1611535802"/>
                    </a:ext>
                  </a:extLst>
                </a:gridCol>
                <a:gridCol w="458851">
                  <a:extLst>
                    <a:ext uri="{9D8B030D-6E8A-4147-A177-3AD203B41FA5}">
                      <a16:colId xmlns:a16="http://schemas.microsoft.com/office/drawing/2014/main" val="1703502452"/>
                    </a:ext>
                  </a:extLst>
                </a:gridCol>
              </a:tblGrid>
              <a:tr h="173279">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DE" sz="900" b="1" dirty="0">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DE" sz="900" b="0" i="1">
                          <a:solidFill>
                            <a:schemeClr val="tx1"/>
                          </a:solidFill>
                        </a:rPr>
                        <a:t>5 Days</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lvl="0" algn="ctr">
                        <a:buNone/>
                      </a:pPr>
                      <a:r>
                        <a:rPr lang="en-DE" sz="900" b="0" i="1">
                          <a:solidFill>
                            <a:schemeClr val="tx1"/>
                          </a:solidFill>
                        </a:rPr>
                        <a:t>80 Days</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dirty="0">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a:t>
                      </a:r>
                      <a:endParaRPr lang="en-US" b="1"/>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defTabSz="685800">
                        <a:lnSpc>
                          <a:spcPct val="100000"/>
                        </a:lnSpc>
                        <a:spcBef>
                          <a:spcPts val="0"/>
                        </a:spcBef>
                        <a:spcAft>
                          <a:spcPts val="0"/>
                        </a:spcAft>
                        <a:buNone/>
                        <a:tabLst/>
                        <a:defRPr/>
                      </a:pPr>
                      <a:r>
                        <a:rPr lang="en-US" sz="900" b="1" i="0" u="none" strike="noStrike" noProof="0">
                          <a:latin typeface="Calibri"/>
                        </a:rPr>
                        <a:t>σ</a:t>
                      </a:r>
                      <a:endParaRPr lang="en-DE" sz="900" b="1" i="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DE" sz="900"/>
                        <a:t>0.000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a:t>0.009</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DE" sz="900"/>
                        <a:t>0.001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US" sz="900" i="0"/>
                        <a:t>0.006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a:lnSpc>
                          <a:spcPct val="100000"/>
                        </a:lnSpc>
                        <a:spcBef>
                          <a:spcPts val="0"/>
                        </a:spcBef>
                        <a:spcAft>
                          <a:spcPts val="0"/>
                        </a:spcAft>
                        <a:buNone/>
                        <a:tabLst/>
                        <a:defRPr/>
                      </a:pPr>
                      <a:r>
                        <a:rPr lang="en-DE" sz="900">
                          <a:solidFill>
                            <a:schemeClr val="tx1"/>
                          </a:solidFill>
                        </a:rPr>
                        <a:t>-0.001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0.008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900">
                          <a:solidFill>
                            <a:schemeClr val="tx1"/>
                          </a:solidFill>
                        </a:rPr>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900" i="0"/>
                        <a:t>0.004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dirty="0"/>
                        <a:t>Included Rest</a:t>
                      </a:r>
                      <a:r>
                        <a:rPr lang="en-GB" sz="900" b="1" baseline="30000" dirty="0"/>
                        <a:t>1</a:t>
                      </a:r>
                      <a:r>
                        <a:rPr lang="en-GB" sz="900" b="1" dirty="0"/>
                        <a:t> </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DE" sz="900"/>
                        <a:t>0.010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DE" sz="900"/>
                        <a:t>0.014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-0.017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DE" sz="900" i="0" dirty="0"/>
                        <a:t>0.049</a:t>
                      </a:r>
                      <a:endParaRPr lang="en-US" dirty="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graphicFrame>
        <p:nvGraphicFramePr>
          <p:cNvPr id="7" name="Table 13">
            <a:extLst>
              <a:ext uri="{FF2B5EF4-FFF2-40B4-BE49-F238E27FC236}">
                <a16:creationId xmlns:a16="http://schemas.microsoft.com/office/drawing/2014/main" id="{964EE79C-CA0F-4BE4-B826-841365F308A9}"/>
              </a:ext>
            </a:extLst>
          </p:cNvPr>
          <p:cNvGraphicFramePr>
            <a:graphicFrameLocks noGrp="1"/>
          </p:cNvGraphicFramePr>
          <p:nvPr>
            <p:extLst>
              <p:ext uri="{D42A27DB-BD31-4B8C-83A1-F6EECF244321}">
                <p14:modId xmlns:p14="http://schemas.microsoft.com/office/powerpoint/2010/main" val="81696781"/>
              </p:ext>
            </p:extLst>
          </p:nvPr>
        </p:nvGraphicFramePr>
        <p:xfrm>
          <a:off x="5224406" y="3604009"/>
          <a:ext cx="3142858" cy="1039674"/>
        </p:xfrm>
        <a:graphic>
          <a:graphicData uri="http://schemas.openxmlformats.org/drawingml/2006/table">
            <a:tbl>
              <a:tblPr firstRow="1" bandRow="1">
                <a:tableStyleId>{5940675A-B579-460E-94D1-54222C63F5DA}</a:tableStyleId>
              </a:tblPr>
              <a:tblGrid>
                <a:gridCol w="916305">
                  <a:extLst>
                    <a:ext uri="{9D8B030D-6E8A-4147-A177-3AD203B41FA5}">
                      <a16:colId xmlns:a16="http://schemas.microsoft.com/office/drawing/2014/main" val="1379753679"/>
                    </a:ext>
                  </a:extLst>
                </a:gridCol>
                <a:gridCol w="311457">
                  <a:extLst>
                    <a:ext uri="{9D8B030D-6E8A-4147-A177-3AD203B41FA5}">
                      <a16:colId xmlns:a16="http://schemas.microsoft.com/office/drawing/2014/main" val="1898176788"/>
                    </a:ext>
                  </a:extLst>
                </a:gridCol>
                <a:gridCol w="478774">
                  <a:extLst>
                    <a:ext uri="{9D8B030D-6E8A-4147-A177-3AD203B41FA5}">
                      <a16:colId xmlns:a16="http://schemas.microsoft.com/office/drawing/2014/main" val="3322461587"/>
                    </a:ext>
                  </a:extLst>
                </a:gridCol>
                <a:gridCol w="478774">
                  <a:extLst>
                    <a:ext uri="{9D8B030D-6E8A-4147-A177-3AD203B41FA5}">
                      <a16:colId xmlns:a16="http://schemas.microsoft.com/office/drawing/2014/main" val="1573016472"/>
                    </a:ext>
                  </a:extLst>
                </a:gridCol>
                <a:gridCol w="478774">
                  <a:extLst>
                    <a:ext uri="{9D8B030D-6E8A-4147-A177-3AD203B41FA5}">
                      <a16:colId xmlns:a16="http://schemas.microsoft.com/office/drawing/2014/main" val="1611535802"/>
                    </a:ext>
                  </a:extLst>
                </a:gridCol>
                <a:gridCol w="478774">
                  <a:extLst>
                    <a:ext uri="{9D8B030D-6E8A-4147-A177-3AD203B41FA5}">
                      <a16:colId xmlns:a16="http://schemas.microsoft.com/office/drawing/2014/main" val="1703502452"/>
                    </a:ext>
                  </a:extLst>
                </a:gridCol>
              </a:tblGrid>
              <a:tr h="173279">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vl="0" algn="ctr">
                        <a:buNone/>
                      </a:pPr>
                      <a:r>
                        <a:rPr lang="en-DE" sz="900" b="0" i="1">
                          <a:solidFill>
                            <a:schemeClr val="tx1"/>
                          </a:solidFill>
                        </a:rPr>
                        <a:t>5 Days</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lvl="0" algn="ctr">
                        <a:buNone/>
                      </a:pPr>
                      <a:r>
                        <a:rPr lang="en-DE" sz="900" b="0" i="1">
                          <a:solidFill>
                            <a:schemeClr val="tx1"/>
                          </a:solidFill>
                        </a:rPr>
                        <a:t>80 Days</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dirty="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a:t>
                      </a:r>
                      <a:endParaRPr lang="en-US" b="1"/>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μ</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defTabSz="685800">
                        <a:lnSpc>
                          <a:spcPct val="100000"/>
                        </a:lnSpc>
                        <a:spcBef>
                          <a:spcPts val="0"/>
                        </a:spcBef>
                        <a:spcAft>
                          <a:spcPts val="0"/>
                        </a:spcAft>
                        <a:buNone/>
                        <a:tabLst/>
                        <a:defRPr/>
                      </a:pPr>
                      <a:r>
                        <a:rPr lang="en-US" sz="900" b="1" i="0" u="none" strike="noStrike" noProof="0">
                          <a:latin typeface="Calibri"/>
                        </a:rPr>
                        <a:t>σ</a:t>
                      </a:r>
                      <a:endParaRPr lang="en-DE" sz="900" b="1" i="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US" sz="900"/>
                        <a:t>0.000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US" sz="900"/>
                        <a:t>0.011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US" sz="900"/>
                        <a:t>0.002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t>0.006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-0.001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900">
                          <a:solidFill>
                            <a:schemeClr val="tx1"/>
                          </a:solidFill>
                        </a:rPr>
                        <a:t>0.006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i="0"/>
                        <a:t>0.004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dirty="0"/>
                        <a:t>Included Rest</a:t>
                      </a:r>
                      <a:r>
                        <a:rPr lang="en-GB" sz="900" b="1" baseline="30000" dirty="0"/>
                        <a:t>1</a:t>
                      </a:r>
                      <a:r>
                        <a:rPr lang="en-GB" sz="900" b="1" dirty="0"/>
                        <a:t> </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US" sz="900"/>
                        <a:t>0.013</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dirty="0"/>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0.005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0.023</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t>-0.016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dirty="0"/>
                        <a:t>0.049</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sp>
        <p:nvSpPr>
          <p:cNvPr id="23" name="TextBox 22">
            <a:extLst>
              <a:ext uri="{FF2B5EF4-FFF2-40B4-BE49-F238E27FC236}">
                <a16:creationId xmlns:a16="http://schemas.microsoft.com/office/drawing/2014/main" id="{AF81979A-DBB6-FC47-9A59-74A6EC9DE78D}"/>
              </a:ext>
            </a:extLst>
          </p:cNvPr>
          <p:cNvSpPr txBox="1"/>
          <p:nvPr/>
        </p:nvSpPr>
        <p:spPr>
          <a:xfrm>
            <a:off x="366477" y="4722385"/>
            <a:ext cx="7975260" cy="369332"/>
          </a:xfrm>
          <a:prstGeom prst="rect">
            <a:avLst/>
          </a:prstGeom>
          <a:noFill/>
        </p:spPr>
        <p:txBody>
          <a:bodyPr wrap="none" rtlCol="0">
            <a:spAutoFit/>
          </a:bodyPr>
          <a:lstStyle/>
          <a:p>
            <a:pPr algn="l"/>
            <a:r>
              <a:rPr lang="en-GB" sz="900" baseline="30000" dirty="0">
                <a:solidFill>
                  <a:schemeClr val="tx1">
                    <a:lumMod val="50000"/>
                    <a:lumOff val="50000"/>
                  </a:schemeClr>
                </a:solidFill>
              </a:rPr>
              <a:t>1 </a:t>
            </a:r>
            <a:r>
              <a:rPr lang="en-GB" sz="900" dirty="0">
                <a:solidFill>
                  <a:schemeClr val="tx1">
                    <a:lumMod val="50000"/>
                    <a:lumOff val="50000"/>
                  </a:schemeClr>
                </a:solidFill>
              </a:rPr>
              <a:t>All inclusions beside the DAX30 to 40 revision</a:t>
            </a:r>
          </a:p>
          <a:p>
            <a:r>
              <a:rPr lang="en-GB" sz="900" baseline="30000" dirty="0">
                <a:solidFill>
                  <a:schemeClr val="tx1">
                    <a:lumMod val="50000"/>
                    <a:lumOff val="50000"/>
                  </a:schemeClr>
                </a:solidFill>
              </a:rPr>
              <a:t>2</a:t>
            </a:r>
            <a:r>
              <a:rPr lang="en-GB" sz="900" dirty="0">
                <a:solidFill>
                  <a:schemeClr val="tx1">
                    <a:lumMod val="50000"/>
                    <a:lumOff val="50000"/>
                  </a:schemeClr>
                </a:solidFill>
              </a:rPr>
              <a:t> The values below are the means and standard deviations of the differences between return standard deviations over a specific timeframe before and after an event.</a:t>
            </a:r>
          </a:p>
        </p:txBody>
      </p:sp>
      <p:grpSp>
        <p:nvGrpSpPr>
          <p:cNvPr id="25" name="Group 24">
            <a:extLst>
              <a:ext uri="{FF2B5EF4-FFF2-40B4-BE49-F238E27FC236}">
                <a16:creationId xmlns:a16="http://schemas.microsoft.com/office/drawing/2014/main" id="{E816F714-0B5C-5B45-B06B-2EFA55F848F1}"/>
              </a:ext>
            </a:extLst>
          </p:cNvPr>
          <p:cNvGrpSpPr/>
          <p:nvPr/>
        </p:nvGrpSpPr>
        <p:grpSpPr>
          <a:xfrm>
            <a:off x="373939" y="1221869"/>
            <a:ext cx="8403207" cy="471104"/>
            <a:chOff x="334867" y="4107303"/>
            <a:chExt cx="8403207" cy="471104"/>
          </a:xfrm>
        </p:grpSpPr>
        <p:sp>
          <p:nvSpPr>
            <p:cNvPr id="26" name="Rounded Rectangle 25">
              <a:extLst>
                <a:ext uri="{FF2B5EF4-FFF2-40B4-BE49-F238E27FC236}">
                  <a16:creationId xmlns:a16="http://schemas.microsoft.com/office/drawing/2014/main" id="{B99F5C11-543C-8A49-888C-B16BB3B009C8}"/>
                </a:ext>
              </a:extLst>
            </p:cNvPr>
            <p:cNvSpPr/>
            <p:nvPr/>
          </p:nvSpPr>
          <p:spPr>
            <a:xfrm>
              <a:off x="334867" y="4107303"/>
              <a:ext cx="8403207" cy="46874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TextBox 26">
              <a:extLst>
                <a:ext uri="{FF2B5EF4-FFF2-40B4-BE49-F238E27FC236}">
                  <a16:creationId xmlns:a16="http://schemas.microsoft.com/office/drawing/2014/main" id="{B57305B8-4D2C-2740-BFF0-26FD72929B90}"/>
                </a:ext>
              </a:extLst>
            </p:cNvPr>
            <p:cNvSpPr txBox="1"/>
            <p:nvPr/>
          </p:nvSpPr>
          <p:spPr>
            <a:xfrm>
              <a:off x="346504" y="4116742"/>
              <a:ext cx="8093001" cy="461665"/>
            </a:xfrm>
            <a:prstGeom prst="rect">
              <a:avLst/>
            </a:prstGeom>
            <a:noFill/>
          </p:spPr>
          <p:txBody>
            <a:bodyPr wrap="square" rtlCol="0">
              <a:spAutoFit/>
            </a:bodyPr>
            <a:lstStyle/>
            <a:p>
              <a:r>
                <a:rPr lang="en-DE" sz="1200" b="1" dirty="0">
                  <a:solidFill>
                    <a:srgbClr val="002060"/>
                  </a:solidFill>
                </a:rPr>
                <a:t>Hypothesis</a:t>
              </a:r>
              <a:r>
                <a:rPr lang="en-DE" sz="1200" dirty="0">
                  <a:solidFill>
                    <a:srgbClr val="002060"/>
                  </a:solidFill>
                </a:rPr>
                <a:t>: </a:t>
              </a:r>
              <a:r>
                <a:rPr lang="en-GB" sz="1200" dirty="0">
                  <a:solidFill>
                    <a:srgbClr val="002060"/>
                  </a:solidFill>
                  <a:cs typeface="Calibri"/>
                </a:rPr>
                <a:t>Increasing trading volumes generally result in higher return volatility. Hence, for both events we would expect to observe an increase in return volatility. </a:t>
              </a:r>
              <a:endParaRPr lang="en-DE" sz="1200" dirty="0">
                <a:solidFill>
                  <a:srgbClr val="002060"/>
                </a:solidFill>
              </a:endParaRPr>
            </a:p>
          </p:txBody>
        </p:sp>
      </p:grpSp>
      <p:sp>
        <p:nvSpPr>
          <p:cNvPr id="29" name="TextBox 28">
            <a:extLst>
              <a:ext uri="{FF2B5EF4-FFF2-40B4-BE49-F238E27FC236}">
                <a16:creationId xmlns:a16="http://schemas.microsoft.com/office/drawing/2014/main" id="{F5BA6720-1C5E-8548-9CD1-B66538F97E2D}"/>
              </a:ext>
            </a:extLst>
          </p:cNvPr>
          <p:cNvSpPr txBox="1"/>
          <p:nvPr/>
        </p:nvSpPr>
        <p:spPr>
          <a:xfrm>
            <a:off x="385576" y="1799069"/>
            <a:ext cx="1178464" cy="307777"/>
          </a:xfrm>
          <a:prstGeom prst="rect">
            <a:avLst/>
          </a:prstGeom>
          <a:noFill/>
        </p:spPr>
        <p:txBody>
          <a:bodyPr wrap="none" rtlCol="0">
            <a:spAutoFit/>
          </a:bodyPr>
          <a:lstStyle/>
          <a:p>
            <a:pPr algn="l"/>
            <a:r>
              <a:rPr lang="en-GB" sz="1400" b="1">
                <a:solidFill>
                  <a:srgbClr val="002060"/>
                </a:solidFill>
              </a:rPr>
              <a:t>Inclusion Day</a:t>
            </a:r>
          </a:p>
        </p:txBody>
      </p:sp>
      <p:cxnSp>
        <p:nvCxnSpPr>
          <p:cNvPr id="34" name="Straight Connector 33">
            <a:extLst>
              <a:ext uri="{FF2B5EF4-FFF2-40B4-BE49-F238E27FC236}">
                <a16:creationId xmlns:a16="http://schemas.microsoft.com/office/drawing/2014/main" id="{160D2C3E-5472-CF48-8DC8-447FDAFC9C1B}"/>
              </a:ext>
            </a:extLst>
          </p:cNvPr>
          <p:cNvCxnSpPr>
            <a:cxnSpLocks/>
          </p:cNvCxnSpPr>
          <p:nvPr/>
        </p:nvCxnSpPr>
        <p:spPr>
          <a:xfrm>
            <a:off x="373940" y="2104812"/>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B412805-C0EE-EB4C-8A88-67848839D7C7}"/>
              </a:ext>
            </a:extLst>
          </p:cNvPr>
          <p:cNvCxnSpPr>
            <a:cxnSpLocks/>
          </p:cNvCxnSpPr>
          <p:nvPr/>
        </p:nvCxnSpPr>
        <p:spPr>
          <a:xfrm>
            <a:off x="4816878" y="2104812"/>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DE31943-7AC3-0443-AFF5-6BADD6160428}"/>
              </a:ext>
            </a:extLst>
          </p:cNvPr>
          <p:cNvSpPr txBox="1"/>
          <p:nvPr/>
        </p:nvSpPr>
        <p:spPr>
          <a:xfrm>
            <a:off x="4818071" y="1799069"/>
            <a:ext cx="1656094" cy="307777"/>
          </a:xfrm>
          <a:prstGeom prst="rect">
            <a:avLst/>
          </a:prstGeom>
          <a:noFill/>
        </p:spPr>
        <p:txBody>
          <a:bodyPr wrap="none" rtlCol="0">
            <a:spAutoFit/>
          </a:bodyPr>
          <a:lstStyle/>
          <a:p>
            <a:pPr algn="l"/>
            <a:r>
              <a:rPr lang="en-GB" sz="1400" b="1">
                <a:solidFill>
                  <a:srgbClr val="002060"/>
                </a:solidFill>
              </a:rPr>
              <a:t>Announcement Day</a:t>
            </a:r>
          </a:p>
        </p:txBody>
      </p:sp>
      <p:pic>
        <p:nvPicPr>
          <p:cNvPr id="38" name="Picture 9" descr="Timeline&#10;&#10;Description automatically generated">
            <a:extLst>
              <a:ext uri="{FF2B5EF4-FFF2-40B4-BE49-F238E27FC236}">
                <a16:creationId xmlns:a16="http://schemas.microsoft.com/office/drawing/2014/main" id="{04B4A887-2553-104A-88AC-068AA0762563}"/>
              </a:ext>
            </a:extLst>
          </p:cNvPr>
          <p:cNvPicPr>
            <a:picLocks noChangeAspect="1"/>
          </p:cNvPicPr>
          <p:nvPr/>
        </p:nvPicPr>
        <p:blipFill>
          <a:blip r:embed="rId2"/>
          <a:stretch>
            <a:fillRect/>
          </a:stretch>
        </p:blipFill>
        <p:spPr>
          <a:xfrm>
            <a:off x="1222577" y="2137896"/>
            <a:ext cx="2086482" cy="618783"/>
          </a:xfrm>
          <a:prstGeom prst="rect">
            <a:avLst/>
          </a:prstGeom>
        </p:spPr>
      </p:pic>
      <p:pic>
        <p:nvPicPr>
          <p:cNvPr id="39" name="Picture 8" descr="Chart, funnel chart&#10;&#10;Description automatically generated">
            <a:extLst>
              <a:ext uri="{FF2B5EF4-FFF2-40B4-BE49-F238E27FC236}">
                <a16:creationId xmlns:a16="http://schemas.microsoft.com/office/drawing/2014/main" id="{04BD591E-ED31-2B4C-B1AE-B865429368EB}"/>
              </a:ext>
            </a:extLst>
          </p:cNvPr>
          <p:cNvPicPr>
            <a:picLocks noChangeAspect="1"/>
          </p:cNvPicPr>
          <p:nvPr/>
        </p:nvPicPr>
        <p:blipFill>
          <a:blip r:embed="rId3"/>
          <a:stretch>
            <a:fillRect/>
          </a:stretch>
        </p:blipFill>
        <p:spPr>
          <a:xfrm>
            <a:off x="5834943" y="2137896"/>
            <a:ext cx="2038736" cy="642964"/>
          </a:xfrm>
          <a:prstGeom prst="rect">
            <a:avLst/>
          </a:prstGeom>
        </p:spPr>
      </p:pic>
      <p:sp>
        <p:nvSpPr>
          <p:cNvPr id="41" name="TextBox 40">
            <a:extLst>
              <a:ext uri="{FF2B5EF4-FFF2-40B4-BE49-F238E27FC236}">
                <a16:creationId xmlns:a16="http://schemas.microsoft.com/office/drawing/2014/main" id="{5EB65DA9-3A80-1A44-AFEE-593F487D76BE}"/>
              </a:ext>
            </a:extLst>
          </p:cNvPr>
          <p:cNvSpPr txBox="1"/>
          <p:nvPr/>
        </p:nvSpPr>
        <p:spPr>
          <a:xfrm>
            <a:off x="4823964" y="2716693"/>
            <a:ext cx="3953182" cy="646331"/>
          </a:xfrm>
          <a:prstGeom prst="rect">
            <a:avLst/>
          </a:prstGeom>
          <a:noFill/>
        </p:spPr>
        <p:txBody>
          <a:bodyPr wrap="square" lIns="91440" tIns="45720" rIns="91440" bIns="45720" rtlCol="0" anchor="t">
            <a:spAutoFit/>
          </a:bodyPr>
          <a:lstStyle/>
          <a:p>
            <a:r>
              <a:rPr lang="en-GB" sz="1200" b="1" dirty="0">
                <a:solidFill>
                  <a:srgbClr val="002060"/>
                </a:solidFill>
              </a:rPr>
              <a:t>Results</a:t>
            </a:r>
            <a:r>
              <a:rPr lang="en-GB" sz="1200" b="1" baseline="30000">
                <a:solidFill>
                  <a:srgbClr val="002060"/>
                </a:solidFill>
              </a:rPr>
              <a:t>2</a:t>
            </a:r>
            <a:endParaRPr lang="en-GB" sz="1200" b="1" baseline="30000">
              <a:solidFill>
                <a:srgbClr val="002060"/>
              </a:solidFill>
              <a:ea typeface="Calibri"/>
              <a:cs typeface="Calibri"/>
            </a:endParaRPr>
          </a:p>
          <a:p>
            <a:pPr marL="285750" indent="-285750">
              <a:buFont typeface="Wingdings" pitchFamily="2" charset="2"/>
              <a:buChar char="§"/>
            </a:pPr>
            <a:r>
              <a:rPr lang="en-GB" sz="1200" dirty="0">
                <a:solidFill>
                  <a:srgbClr val="000000"/>
                </a:solidFill>
              </a:rPr>
              <a:t>No increase in volatility either</a:t>
            </a:r>
            <a:endParaRPr lang="en-GB" sz="1200" dirty="0">
              <a:highlight>
                <a:srgbClr val="FFFF00"/>
              </a:highlight>
              <a:ea typeface="+mn-lt"/>
              <a:cs typeface="+mn-lt"/>
            </a:endParaRPr>
          </a:p>
          <a:p>
            <a:pPr marL="285750" indent="-285750">
              <a:buFont typeface="Wingdings" pitchFamily="2" charset="2"/>
              <a:buChar char="§"/>
            </a:pPr>
            <a:r>
              <a:rPr lang="en-GB" sz="1200" dirty="0">
                <a:ea typeface="+mn-lt"/>
                <a:cs typeface="+mn-lt"/>
              </a:rPr>
              <a:t>Return volatility is not influenced by the announcement</a:t>
            </a:r>
            <a:endParaRPr lang="en-GB" sz="1200" dirty="0">
              <a:cs typeface="Calibri"/>
            </a:endParaRPr>
          </a:p>
        </p:txBody>
      </p:sp>
      <p:sp>
        <p:nvSpPr>
          <p:cNvPr id="42" name="TextBox 41">
            <a:extLst>
              <a:ext uri="{FF2B5EF4-FFF2-40B4-BE49-F238E27FC236}">
                <a16:creationId xmlns:a16="http://schemas.microsoft.com/office/drawing/2014/main" id="{AF99B792-58AE-DE48-9017-9B6B79782619}"/>
              </a:ext>
            </a:extLst>
          </p:cNvPr>
          <p:cNvSpPr txBox="1"/>
          <p:nvPr/>
        </p:nvSpPr>
        <p:spPr>
          <a:xfrm>
            <a:off x="372115" y="2708700"/>
            <a:ext cx="3953182" cy="646331"/>
          </a:xfrm>
          <a:prstGeom prst="rect">
            <a:avLst/>
          </a:prstGeom>
          <a:noFill/>
        </p:spPr>
        <p:txBody>
          <a:bodyPr wrap="square" lIns="91440" tIns="45720" rIns="91440" bIns="45720" rtlCol="0" anchor="t">
            <a:spAutoFit/>
          </a:bodyPr>
          <a:lstStyle/>
          <a:p>
            <a:r>
              <a:rPr lang="en-GB" sz="1200" b="1" dirty="0">
                <a:solidFill>
                  <a:srgbClr val="002060"/>
                </a:solidFill>
              </a:rPr>
              <a:t>Results</a:t>
            </a:r>
            <a:r>
              <a:rPr lang="en-GB" sz="1200" b="1" baseline="30000" dirty="0">
                <a:solidFill>
                  <a:srgbClr val="002060"/>
                </a:solidFill>
              </a:rPr>
              <a:t>2</a:t>
            </a:r>
            <a:endParaRPr lang="en-GB" sz="1200" b="1" baseline="30000" dirty="0">
              <a:solidFill>
                <a:srgbClr val="002060"/>
              </a:solidFill>
              <a:cs typeface="Calibri"/>
            </a:endParaRPr>
          </a:p>
          <a:p>
            <a:pPr marL="285750" indent="-285750">
              <a:buFont typeface="Wingdings" pitchFamily="2" charset="2"/>
              <a:buChar char="§"/>
            </a:pPr>
            <a:r>
              <a:rPr lang="en-GB" sz="1200" dirty="0">
                <a:solidFill>
                  <a:srgbClr val="000000"/>
                </a:solidFill>
              </a:rPr>
              <a:t>No increase in volatility</a:t>
            </a:r>
            <a:endParaRPr lang="en-GB" sz="1200" dirty="0">
              <a:highlight>
                <a:srgbClr val="FFFF00"/>
              </a:highlight>
              <a:ea typeface="+mn-lt"/>
              <a:cs typeface="+mn-lt"/>
            </a:endParaRPr>
          </a:p>
          <a:p>
            <a:pPr marL="285750" indent="-285750">
              <a:buFont typeface="Wingdings" pitchFamily="2" charset="2"/>
              <a:buChar char="§"/>
            </a:pPr>
            <a:r>
              <a:rPr lang="en-GB" sz="1200" dirty="0">
                <a:ea typeface="+mn-lt"/>
                <a:cs typeface="+mn-lt"/>
              </a:rPr>
              <a:t>Return volatility is not influenced by the inclusion</a:t>
            </a:r>
            <a:endParaRPr lang="en-GB" dirty="0">
              <a:cs typeface="Calibri"/>
            </a:endParaRPr>
          </a:p>
        </p:txBody>
      </p:sp>
    </p:spTree>
    <p:extLst>
      <p:ext uri="{BB962C8B-B14F-4D97-AF65-F5344CB8AC3E}">
        <p14:creationId xmlns:p14="http://schemas.microsoft.com/office/powerpoint/2010/main" val="307940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385575" y="3381521"/>
            <a:ext cx="6630772" cy="1386191"/>
          </a:xfrm>
        </p:spPr>
        <p:txBody>
          <a:bodyPr/>
          <a:lstStyle/>
          <a:p>
            <a:r>
              <a:rPr lang="en-DE"/>
              <a:t>Market correlation</a:t>
            </a:r>
            <a:br>
              <a:rPr lang="en-DE"/>
            </a:br>
            <a:endParaRPr lang="en-US"/>
          </a:p>
        </p:txBody>
      </p:sp>
    </p:spTree>
    <p:extLst>
      <p:ext uri="{BB962C8B-B14F-4D97-AF65-F5344CB8AC3E}">
        <p14:creationId xmlns:p14="http://schemas.microsoft.com/office/powerpoint/2010/main" val="300827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70A57DF9-CDCD-2E49-8402-1B031B408E1E}"/>
              </a:ext>
            </a:extLst>
          </p:cNvPr>
          <p:cNvSpPr>
            <a:spLocks noGrp="1"/>
          </p:cNvSpPr>
          <p:nvPr>
            <p:ph type="title"/>
          </p:nvPr>
        </p:nvSpPr>
        <p:spPr/>
        <p:txBody>
          <a:bodyPr/>
          <a:lstStyle/>
          <a:p>
            <a:r>
              <a:rPr lang="en-DE" dirty="0"/>
              <a:t>Market correlation: </a:t>
            </a:r>
            <a:br>
              <a:rPr lang="en-DE" dirty="0"/>
            </a:br>
            <a:r>
              <a:rPr lang="en-DE" dirty="0"/>
              <a:t>Day of Inclusion/Exclusion</a:t>
            </a:r>
          </a:p>
        </p:txBody>
      </p:sp>
      <p:sp>
        <p:nvSpPr>
          <p:cNvPr id="73" name="Text Placeholder 72">
            <a:extLst>
              <a:ext uri="{FF2B5EF4-FFF2-40B4-BE49-F238E27FC236}">
                <a16:creationId xmlns:a16="http://schemas.microsoft.com/office/drawing/2014/main" id="{54FF895E-A2F8-274E-B0DF-21BC5438B355}"/>
              </a:ext>
            </a:extLst>
          </p:cNvPr>
          <p:cNvSpPr>
            <a:spLocks noGrp="1"/>
          </p:cNvSpPr>
          <p:nvPr>
            <p:ph type="body" sz="half" idx="14"/>
          </p:nvPr>
        </p:nvSpPr>
        <p:spPr/>
        <p:txBody>
          <a:bodyPr/>
          <a:lstStyle/>
          <a:p>
            <a:r>
              <a:rPr lang="en-DE"/>
              <a:t>Market correlation</a:t>
            </a:r>
            <a:endParaRPr lang="en-GB"/>
          </a:p>
        </p:txBody>
      </p:sp>
      <p:sp>
        <p:nvSpPr>
          <p:cNvPr id="12" name="TextBox 11">
            <a:extLst>
              <a:ext uri="{FF2B5EF4-FFF2-40B4-BE49-F238E27FC236}">
                <a16:creationId xmlns:a16="http://schemas.microsoft.com/office/drawing/2014/main" id="{942367F8-B5F6-7744-AD8F-2CB8472DF5C4}"/>
              </a:ext>
            </a:extLst>
          </p:cNvPr>
          <p:cNvSpPr txBox="1"/>
          <p:nvPr/>
        </p:nvSpPr>
        <p:spPr>
          <a:xfrm>
            <a:off x="385576" y="1933221"/>
            <a:ext cx="1188530" cy="307777"/>
          </a:xfrm>
          <a:prstGeom prst="rect">
            <a:avLst/>
          </a:prstGeom>
          <a:noFill/>
        </p:spPr>
        <p:txBody>
          <a:bodyPr wrap="none" rtlCol="0">
            <a:spAutoFit/>
          </a:bodyPr>
          <a:lstStyle/>
          <a:p>
            <a:pPr algn="l"/>
            <a:r>
              <a:rPr lang="en-GB" sz="1400" b="1">
                <a:solidFill>
                  <a:srgbClr val="002060"/>
                </a:solidFill>
              </a:rPr>
              <a:t>Methodology</a:t>
            </a:r>
          </a:p>
        </p:txBody>
      </p:sp>
      <p:cxnSp>
        <p:nvCxnSpPr>
          <p:cNvPr id="13" name="Straight Connector 12">
            <a:extLst>
              <a:ext uri="{FF2B5EF4-FFF2-40B4-BE49-F238E27FC236}">
                <a16:creationId xmlns:a16="http://schemas.microsoft.com/office/drawing/2014/main" id="{A7754CF9-1CE5-9849-922E-53D84590170B}"/>
              </a:ext>
            </a:extLst>
          </p:cNvPr>
          <p:cNvCxnSpPr>
            <a:cxnSpLocks/>
          </p:cNvCxnSpPr>
          <p:nvPr/>
        </p:nvCxnSpPr>
        <p:spPr>
          <a:xfrm>
            <a:off x="373940" y="2238964"/>
            <a:ext cx="838448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70193C-DAAE-B648-A859-1930DEC26F05}"/>
              </a:ext>
            </a:extLst>
          </p:cNvPr>
          <p:cNvSpPr txBox="1"/>
          <p:nvPr/>
        </p:nvSpPr>
        <p:spPr>
          <a:xfrm>
            <a:off x="385576" y="2243413"/>
            <a:ext cx="5139243" cy="646331"/>
          </a:xfrm>
          <a:prstGeom prst="rect">
            <a:avLst/>
          </a:prstGeom>
          <a:noFill/>
        </p:spPr>
        <p:txBody>
          <a:bodyPr wrap="square" rtlCol="0">
            <a:spAutoFit/>
          </a:bodyPr>
          <a:lstStyle/>
          <a:p>
            <a:pPr marL="285750" indent="-285750">
              <a:buFont typeface="Wingdings" pitchFamily="2" charset="2"/>
              <a:buChar char="§"/>
            </a:pPr>
            <a:r>
              <a:rPr lang="en-GB" sz="1200"/>
              <a:t>Correlation effect 1 year before and 1 year after inclusion/exclusion</a:t>
            </a:r>
          </a:p>
          <a:p>
            <a:pPr marL="285750" indent="-285750">
              <a:buFont typeface="Wingdings" pitchFamily="2" charset="2"/>
              <a:buChar char="§"/>
            </a:pPr>
            <a:r>
              <a:rPr lang="en-GB" sz="1200"/>
              <a:t>Pearson correlation of the returns between the DAX and the stock</a:t>
            </a:r>
          </a:p>
          <a:p>
            <a:pPr marL="285750" indent="-285750">
              <a:buFont typeface="Wingdings" pitchFamily="2" charset="2"/>
              <a:buChar char="§"/>
            </a:pPr>
            <a:r>
              <a:rPr lang="en-GB" sz="1200"/>
              <a:t>Multicollinearity is by definition “a problem”</a:t>
            </a:r>
          </a:p>
        </p:txBody>
      </p:sp>
      <p:sp>
        <p:nvSpPr>
          <p:cNvPr id="15" name="TextBox 14">
            <a:extLst>
              <a:ext uri="{FF2B5EF4-FFF2-40B4-BE49-F238E27FC236}">
                <a16:creationId xmlns:a16="http://schemas.microsoft.com/office/drawing/2014/main" id="{55C4CB05-34CB-CE4B-9649-A9ADFCE1D969}"/>
              </a:ext>
            </a:extLst>
          </p:cNvPr>
          <p:cNvSpPr txBox="1"/>
          <p:nvPr/>
        </p:nvSpPr>
        <p:spPr>
          <a:xfrm>
            <a:off x="385577" y="3238133"/>
            <a:ext cx="4662208" cy="1200329"/>
          </a:xfrm>
          <a:prstGeom prst="rect">
            <a:avLst/>
          </a:prstGeom>
          <a:noFill/>
        </p:spPr>
        <p:txBody>
          <a:bodyPr wrap="square" rtlCol="0">
            <a:spAutoFit/>
          </a:bodyPr>
          <a:lstStyle/>
          <a:p>
            <a:pPr marL="171450" indent="-171450">
              <a:buFont typeface="Wingdings" pitchFamily="2" charset="2"/>
              <a:buChar char="§"/>
            </a:pPr>
            <a:r>
              <a:rPr lang="en-GB" sz="1200"/>
              <a:t>Results for </a:t>
            </a:r>
            <a:r>
              <a:rPr lang="en-GB" sz="1200" i="1"/>
              <a:t>Included Rest</a:t>
            </a:r>
            <a:r>
              <a:rPr lang="en-GB" sz="1200"/>
              <a:t> really unintuitive to be negative</a:t>
            </a:r>
          </a:p>
          <a:p>
            <a:pPr marL="171450" indent="-171450">
              <a:buFont typeface="Wingdings" pitchFamily="2" charset="2"/>
              <a:buChar char="§"/>
            </a:pPr>
            <a:r>
              <a:rPr lang="en-GB" sz="1200"/>
              <a:t>Monthly view: no real change in correlation visible/detectable</a:t>
            </a:r>
          </a:p>
          <a:p>
            <a:pPr marL="171450" indent="-171450">
              <a:buFont typeface="Wingdings" pitchFamily="2" charset="2"/>
              <a:buChar char="§"/>
            </a:pPr>
            <a:r>
              <a:rPr lang="en-GB" sz="1200"/>
              <a:t>DAX30 to DAX40 revision appears to be exceptional due to higher mass of included companies</a:t>
            </a:r>
          </a:p>
          <a:p>
            <a:pPr marL="171450" indent="-171450">
              <a:buFont typeface="Wingdings" pitchFamily="2" charset="2"/>
              <a:buChar char="§"/>
            </a:pPr>
            <a:r>
              <a:rPr lang="en-GB" sz="1200"/>
              <a:t>Exclusion seems to have no big impact on the correlation</a:t>
            </a:r>
          </a:p>
          <a:p>
            <a:pPr marL="171450" indent="-171450">
              <a:buFont typeface="Wingdings" pitchFamily="2" charset="2"/>
              <a:buChar char="§"/>
            </a:pPr>
            <a:r>
              <a:rPr lang="en-GB" sz="1200"/>
              <a:t>No significance whatsoever: small sample size</a:t>
            </a:r>
          </a:p>
        </p:txBody>
      </p:sp>
      <p:sp>
        <p:nvSpPr>
          <p:cNvPr id="16" name="TextBox 15">
            <a:extLst>
              <a:ext uri="{FF2B5EF4-FFF2-40B4-BE49-F238E27FC236}">
                <a16:creationId xmlns:a16="http://schemas.microsoft.com/office/drawing/2014/main" id="{7026ADFC-DE4D-D943-9068-9D74CBC7A357}"/>
              </a:ext>
            </a:extLst>
          </p:cNvPr>
          <p:cNvSpPr txBox="1"/>
          <p:nvPr/>
        </p:nvSpPr>
        <p:spPr>
          <a:xfrm>
            <a:off x="385576" y="2934423"/>
            <a:ext cx="720647" cy="307777"/>
          </a:xfrm>
          <a:prstGeom prst="rect">
            <a:avLst/>
          </a:prstGeom>
          <a:noFill/>
        </p:spPr>
        <p:txBody>
          <a:bodyPr wrap="square" rtlCol="0">
            <a:spAutoFit/>
          </a:bodyPr>
          <a:lstStyle/>
          <a:p>
            <a:pPr algn="l"/>
            <a:r>
              <a:rPr lang="en-GB" sz="1400" b="1">
                <a:solidFill>
                  <a:srgbClr val="002060"/>
                </a:solidFill>
              </a:rPr>
              <a:t>Results</a:t>
            </a:r>
          </a:p>
        </p:txBody>
      </p:sp>
      <p:cxnSp>
        <p:nvCxnSpPr>
          <p:cNvPr id="17" name="Straight Connector 16">
            <a:extLst>
              <a:ext uri="{FF2B5EF4-FFF2-40B4-BE49-F238E27FC236}">
                <a16:creationId xmlns:a16="http://schemas.microsoft.com/office/drawing/2014/main" id="{F58DE9A0-AF35-654D-99CE-95640E4043AB}"/>
              </a:ext>
            </a:extLst>
          </p:cNvPr>
          <p:cNvCxnSpPr>
            <a:cxnSpLocks/>
          </p:cNvCxnSpPr>
          <p:nvPr/>
        </p:nvCxnSpPr>
        <p:spPr>
          <a:xfrm>
            <a:off x="373940" y="3240166"/>
            <a:ext cx="838448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365CBAF0-D244-7843-B6D8-DCFFF6579F0E}"/>
                  </a:ext>
                </a:extLst>
              </p:cNvPr>
              <p:cNvGraphicFramePr>
                <a:graphicFrameLocks noGrp="1"/>
              </p:cNvGraphicFramePr>
              <p:nvPr>
                <p:extLst>
                  <p:ext uri="{D42A27DB-BD31-4B8C-83A1-F6EECF244321}">
                    <p14:modId xmlns:p14="http://schemas.microsoft.com/office/powerpoint/2010/main" val="1725247155"/>
                  </p:ext>
                </p:extLst>
              </p:nvPr>
            </p:nvGraphicFramePr>
            <p:xfrm>
              <a:off x="5220704" y="3304326"/>
              <a:ext cx="3537714" cy="1254960"/>
            </p:xfrm>
            <a:graphic>
              <a:graphicData uri="http://schemas.openxmlformats.org/drawingml/2006/table">
                <a:tbl>
                  <a:tblPr>
                    <a:tableStyleId>{5940675A-B579-460E-94D1-54222C63F5DA}</a:tableStyleId>
                  </a:tblPr>
                  <a:tblGrid>
                    <a:gridCol w="767325">
                      <a:extLst>
                        <a:ext uri="{9D8B030D-6E8A-4147-A177-3AD203B41FA5}">
                          <a16:colId xmlns:a16="http://schemas.microsoft.com/office/drawing/2014/main" val="2387808617"/>
                        </a:ext>
                      </a:extLst>
                    </a:gridCol>
                    <a:gridCol w="433950">
                      <a:extLst>
                        <a:ext uri="{9D8B030D-6E8A-4147-A177-3AD203B41FA5}">
                          <a16:colId xmlns:a16="http://schemas.microsoft.com/office/drawing/2014/main" val="936380785"/>
                        </a:ext>
                      </a:extLst>
                    </a:gridCol>
                    <a:gridCol w="489513">
                      <a:extLst>
                        <a:ext uri="{9D8B030D-6E8A-4147-A177-3AD203B41FA5}">
                          <a16:colId xmlns:a16="http://schemas.microsoft.com/office/drawing/2014/main" val="3020386886"/>
                        </a:ext>
                      </a:extLst>
                    </a:gridCol>
                    <a:gridCol w="433950">
                      <a:extLst>
                        <a:ext uri="{9D8B030D-6E8A-4147-A177-3AD203B41FA5}">
                          <a16:colId xmlns:a16="http://schemas.microsoft.com/office/drawing/2014/main" val="819735996"/>
                        </a:ext>
                      </a:extLst>
                    </a:gridCol>
                    <a:gridCol w="489513">
                      <a:extLst>
                        <a:ext uri="{9D8B030D-6E8A-4147-A177-3AD203B41FA5}">
                          <a16:colId xmlns:a16="http://schemas.microsoft.com/office/drawing/2014/main" val="3347889034"/>
                        </a:ext>
                      </a:extLst>
                    </a:gridCol>
                    <a:gridCol w="433950">
                      <a:extLst>
                        <a:ext uri="{9D8B030D-6E8A-4147-A177-3AD203B41FA5}">
                          <a16:colId xmlns:a16="http://schemas.microsoft.com/office/drawing/2014/main" val="2836296390"/>
                        </a:ext>
                      </a:extLst>
                    </a:gridCol>
                    <a:gridCol w="489513">
                      <a:extLst>
                        <a:ext uri="{9D8B030D-6E8A-4147-A177-3AD203B41FA5}">
                          <a16:colId xmlns:a16="http://schemas.microsoft.com/office/drawing/2014/main" val="1247223447"/>
                        </a:ext>
                      </a:extLst>
                    </a:gridCol>
                  </a:tblGrid>
                  <a:tr h="19050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year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quarter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month</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19050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190500">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0.387</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0.04</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0.553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9146645"/>
                      </a:ext>
                    </a:extLst>
                  </a:tr>
                  <a:tr h="190500">
                    <a:tc>
                      <a:txBody>
                        <a:bodyPr/>
                        <a:lstStyle/>
                        <a:p>
                          <a:pPr marL="0" algn="l" defTabSz="685800"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0.20</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0.094</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0.140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0.636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190500">
                    <a:tc>
                      <a:txBody>
                        <a:bodyPr/>
                        <a:lstStyle/>
                        <a:p>
                          <a:pPr marL="0" algn="l" defTabSz="685800"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- 0.05</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0.467</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0.399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0.681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190500">
                    <a:tc>
                      <a:txBody>
                        <a:bodyPr/>
                        <a:lstStyle/>
                        <a:p>
                          <a:pPr marL="0" algn="l" defTabSz="685800"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0.979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mc:Choice>
        <mc:Fallback xmlns="">
          <p:graphicFrame>
            <p:nvGraphicFramePr>
              <p:cNvPr id="26" name="Table 25">
                <a:extLst>
                  <a:ext uri="{FF2B5EF4-FFF2-40B4-BE49-F238E27FC236}">
                    <a16:creationId xmlns:a16="http://schemas.microsoft.com/office/drawing/2014/main" id="{365CBAF0-D244-7843-B6D8-DCFFF6579F0E}"/>
                  </a:ext>
                </a:extLst>
              </p:cNvPr>
              <p:cNvGraphicFramePr>
                <a:graphicFrameLocks noGrp="1"/>
              </p:cNvGraphicFramePr>
              <p:nvPr>
                <p:extLst>
                  <p:ext uri="{D42A27DB-BD31-4B8C-83A1-F6EECF244321}">
                    <p14:modId xmlns:p14="http://schemas.microsoft.com/office/powerpoint/2010/main" val="1725247155"/>
                  </p:ext>
                </p:extLst>
              </p:nvPr>
            </p:nvGraphicFramePr>
            <p:xfrm>
              <a:off x="5220704" y="3304326"/>
              <a:ext cx="3537714" cy="1254960"/>
            </p:xfrm>
            <a:graphic>
              <a:graphicData uri="http://schemas.openxmlformats.org/drawingml/2006/table">
                <a:tbl>
                  <a:tblPr>
                    <a:tableStyleId>{5940675A-B579-460E-94D1-54222C63F5DA}</a:tableStyleId>
                  </a:tblPr>
                  <a:tblGrid>
                    <a:gridCol w="767325">
                      <a:extLst>
                        <a:ext uri="{9D8B030D-6E8A-4147-A177-3AD203B41FA5}">
                          <a16:colId xmlns:a16="http://schemas.microsoft.com/office/drawing/2014/main" val="2387808617"/>
                        </a:ext>
                      </a:extLst>
                    </a:gridCol>
                    <a:gridCol w="433950">
                      <a:extLst>
                        <a:ext uri="{9D8B030D-6E8A-4147-A177-3AD203B41FA5}">
                          <a16:colId xmlns:a16="http://schemas.microsoft.com/office/drawing/2014/main" val="936380785"/>
                        </a:ext>
                      </a:extLst>
                    </a:gridCol>
                    <a:gridCol w="489513">
                      <a:extLst>
                        <a:ext uri="{9D8B030D-6E8A-4147-A177-3AD203B41FA5}">
                          <a16:colId xmlns:a16="http://schemas.microsoft.com/office/drawing/2014/main" val="3020386886"/>
                        </a:ext>
                      </a:extLst>
                    </a:gridCol>
                    <a:gridCol w="433950">
                      <a:extLst>
                        <a:ext uri="{9D8B030D-6E8A-4147-A177-3AD203B41FA5}">
                          <a16:colId xmlns:a16="http://schemas.microsoft.com/office/drawing/2014/main" val="819735996"/>
                        </a:ext>
                      </a:extLst>
                    </a:gridCol>
                    <a:gridCol w="489513">
                      <a:extLst>
                        <a:ext uri="{9D8B030D-6E8A-4147-A177-3AD203B41FA5}">
                          <a16:colId xmlns:a16="http://schemas.microsoft.com/office/drawing/2014/main" val="3347889034"/>
                        </a:ext>
                      </a:extLst>
                    </a:gridCol>
                    <a:gridCol w="433950">
                      <a:extLst>
                        <a:ext uri="{9D8B030D-6E8A-4147-A177-3AD203B41FA5}">
                          <a16:colId xmlns:a16="http://schemas.microsoft.com/office/drawing/2014/main" val="2836296390"/>
                        </a:ext>
                      </a:extLst>
                    </a:gridCol>
                    <a:gridCol w="489513">
                      <a:extLst>
                        <a:ext uri="{9D8B030D-6E8A-4147-A177-3AD203B41FA5}">
                          <a16:colId xmlns:a16="http://schemas.microsoft.com/office/drawing/2014/main" val="1247223447"/>
                        </a:ext>
                      </a:extLst>
                    </a:gridCol>
                  </a:tblGrid>
                  <a:tr h="20916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year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quarter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month</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20916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178873" t="-100000" r="-542254"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392958" t="-100000" r="-328169"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597222" t="-100000" r="-112500"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209160">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0.387</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0.04</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0.553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9146645"/>
                      </a:ext>
                    </a:extLst>
                  </a:tr>
                  <a:tr h="209160">
                    <a:tc>
                      <a:txBody>
                        <a:bodyPr/>
                        <a:lstStyle/>
                        <a:p>
                          <a:pPr marL="0" algn="l" defTabSz="685800"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0.20</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0.094</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0.140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0.636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209160">
                    <a:tc>
                      <a:txBody>
                        <a:bodyPr/>
                        <a:lstStyle/>
                        <a:p>
                          <a:pPr marL="0" algn="l" defTabSz="685800"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- 0.05</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0.467</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0.399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0.681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209160">
                    <a:tc>
                      <a:txBody>
                        <a:bodyPr/>
                        <a:lstStyle/>
                        <a:p>
                          <a:pPr marL="0" algn="l" defTabSz="685800"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0.979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- 0.06</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0.610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mc:Fallback>
      </mc:AlternateContent>
      <p:sp>
        <p:nvSpPr>
          <p:cNvPr id="27" name="TextBox 26">
            <a:extLst>
              <a:ext uri="{FF2B5EF4-FFF2-40B4-BE49-F238E27FC236}">
                <a16:creationId xmlns:a16="http://schemas.microsoft.com/office/drawing/2014/main" id="{3F5E545F-7E89-D949-8930-E48627F40800}"/>
              </a:ext>
            </a:extLst>
          </p:cNvPr>
          <p:cNvSpPr txBox="1"/>
          <p:nvPr/>
        </p:nvSpPr>
        <p:spPr>
          <a:xfrm>
            <a:off x="5220704" y="4559622"/>
            <a:ext cx="1167948" cy="246221"/>
          </a:xfrm>
          <a:prstGeom prst="rect">
            <a:avLst/>
          </a:prstGeom>
          <a:noFill/>
        </p:spPr>
        <p:txBody>
          <a:bodyPr wrap="none" lIns="0" rtlCol="0">
            <a:spAutoFit/>
          </a:bodyPr>
          <a:lstStyle/>
          <a:p>
            <a:r>
              <a:rPr lang="en-GB" sz="1000" i="1"/>
              <a:t>Impact Inclusion Day</a:t>
            </a:r>
          </a:p>
        </p:txBody>
      </p:sp>
      <p:pic>
        <p:nvPicPr>
          <p:cNvPr id="21" name="Picture 20">
            <a:extLst>
              <a:ext uri="{FF2B5EF4-FFF2-40B4-BE49-F238E27FC236}">
                <a16:creationId xmlns:a16="http://schemas.microsoft.com/office/drawing/2014/main" id="{A68841E5-EBBE-BE40-A9D1-923202E1C582}"/>
              </a:ext>
            </a:extLst>
          </p:cNvPr>
          <p:cNvPicPr>
            <a:picLocks noChangeAspect="1"/>
          </p:cNvPicPr>
          <p:nvPr/>
        </p:nvPicPr>
        <p:blipFill>
          <a:blip r:embed="rId3"/>
          <a:stretch>
            <a:fillRect/>
          </a:stretch>
        </p:blipFill>
        <p:spPr>
          <a:xfrm>
            <a:off x="6231118" y="2303124"/>
            <a:ext cx="2527300" cy="812800"/>
          </a:xfrm>
          <a:prstGeom prst="rect">
            <a:avLst/>
          </a:prstGeom>
        </p:spPr>
      </p:pic>
      <p:sp>
        <p:nvSpPr>
          <p:cNvPr id="38" name="TextBox 37">
            <a:extLst>
              <a:ext uri="{FF2B5EF4-FFF2-40B4-BE49-F238E27FC236}">
                <a16:creationId xmlns:a16="http://schemas.microsoft.com/office/drawing/2014/main" id="{1376EAC2-A924-B64F-8294-656F4DC0BE73}"/>
              </a:ext>
            </a:extLst>
          </p:cNvPr>
          <p:cNvSpPr txBox="1"/>
          <p:nvPr/>
        </p:nvSpPr>
        <p:spPr>
          <a:xfrm>
            <a:off x="366477" y="4722385"/>
            <a:ext cx="2371162" cy="230832"/>
          </a:xfrm>
          <a:prstGeom prst="rect">
            <a:avLst/>
          </a:prstGeom>
          <a:noFill/>
        </p:spPr>
        <p:txBody>
          <a:bodyPr wrap="none" rtlCol="0">
            <a:spAutoFit/>
          </a:bodyPr>
          <a:lstStyle/>
          <a:p>
            <a:pPr algn="l"/>
            <a:r>
              <a:rPr lang="en-GB" sz="900" baseline="30000" dirty="0">
                <a:solidFill>
                  <a:schemeClr val="tx1">
                    <a:lumMod val="50000"/>
                    <a:lumOff val="50000"/>
                  </a:schemeClr>
                </a:solidFill>
              </a:rPr>
              <a:t>1 </a:t>
            </a:r>
            <a:r>
              <a:rPr lang="en-GB" sz="900" dirty="0">
                <a:solidFill>
                  <a:schemeClr val="tx1">
                    <a:lumMod val="50000"/>
                    <a:lumOff val="50000"/>
                  </a:schemeClr>
                </a:solidFill>
              </a:rPr>
              <a:t>All inclusions beside the DAX30 to 40 revision</a:t>
            </a:r>
          </a:p>
        </p:txBody>
      </p:sp>
      <p:sp>
        <p:nvSpPr>
          <p:cNvPr id="18" name="Slide Number Placeholder 3">
            <a:extLst>
              <a:ext uri="{FF2B5EF4-FFF2-40B4-BE49-F238E27FC236}">
                <a16:creationId xmlns:a16="http://schemas.microsoft.com/office/drawing/2014/main" id="{1FB48D26-A45D-E84F-9919-1CA59A3BE532}"/>
              </a:ext>
            </a:extLst>
          </p:cNvPr>
          <p:cNvSpPr>
            <a:spLocks noGrp="1"/>
          </p:cNvSpPr>
          <p:nvPr>
            <p:ph type="sldNum" sz="quarter" idx="4"/>
          </p:nvPr>
        </p:nvSpPr>
        <p:spPr>
          <a:xfrm>
            <a:off x="78921" y="4839834"/>
            <a:ext cx="2057400" cy="274637"/>
          </a:xfrm>
        </p:spPr>
        <p:txBody>
          <a:bodyPr/>
          <a:lstStyle/>
          <a:p>
            <a:fld id="{365118A3-1793-2149-900A-53CEDCCBA901}" type="slidenum">
              <a:rPr lang="en-GB" smtClean="0"/>
              <a:pPr/>
              <a:t>13</a:t>
            </a:fld>
            <a:endParaRPr lang="en-GB" dirty="0"/>
          </a:p>
        </p:txBody>
      </p:sp>
      <p:sp>
        <p:nvSpPr>
          <p:cNvPr id="20" name="TextBox 19">
            <a:extLst>
              <a:ext uri="{FF2B5EF4-FFF2-40B4-BE49-F238E27FC236}">
                <a16:creationId xmlns:a16="http://schemas.microsoft.com/office/drawing/2014/main" id="{2BCDC2C5-B59E-A441-965D-2596A2C1AAFA}"/>
              </a:ext>
            </a:extLst>
          </p:cNvPr>
          <p:cNvSpPr txBox="1"/>
          <p:nvPr/>
        </p:nvSpPr>
        <p:spPr>
          <a:xfrm>
            <a:off x="385576" y="1499097"/>
            <a:ext cx="8093001" cy="276999"/>
          </a:xfrm>
          <a:prstGeom prst="rect">
            <a:avLst/>
          </a:prstGeom>
          <a:noFill/>
        </p:spPr>
        <p:txBody>
          <a:bodyPr wrap="square" rtlCol="0">
            <a:spAutoFit/>
          </a:bodyPr>
          <a:lstStyle/>
          <a:p>
            <a:r>
              <a:rPr lang="en-DE" sz="1200" b="1" dirty="0">
                <a:solidFill>
                  <a:srgbClr val="002060"/>
                </a:solidFill>
              </a:rPr>
              <a:t>Hypothesis</a:t>
            </a:r>
            <a:r>
              <a:rPr lang="en-DE" sz="1200" dirty="0">
                <a:solidFill>
                  <a:srgbClr val="002060"/>
                </a:solidFill>
              </a:rPr>
              <a:t>: </a:t>
            </a:r>
            <a:r>
              <a:rPr lang="en-GB" sz="1200" dirty="0">
                <a:solidFill>
                  <a:srgbClr val="002060"/>
                </a:solidFill>
              </a:rPr>
              <a:t>Included companies start to correlate stronger with the market once they are included in the index.</a:t>
            </a:r>
            <a:endParaRPr lang="en-US" sz="1200" dirty="0">
              <a:solidFill>
                <a:srgbClr val="002060"/>
              </a:solidFill>
            </a:endParaRPr>
          </a:p>
        </p:txBody>
      </p:sp>
      <p:sp>
        <p:nvSpPr>
          <p:cNvPr id="22" name="Rounded Rectangle 21">
            <a:extLst>
              <a:ext uri="{FF2B5EF4-FFF2-40B4-BE49-F238E27FC236}">
                <a16:creationId xmlns:a16="http://schemas.microsoft.com/office/drawing/2014/main" id="{1BB4BF61-624D-794E-8DE6-DA7C03BA1CDE}"/>
              </a:ext>
            </a:extLst>
          </p:cNvPr>
          <p:cNvSpPr/>
          <p:nvPr/>
        </p:nvSpPr>
        <p:spPr>
          <a:xfrm>
            <a:off x="373939" y="1463172"/>
            <a:ext cx="8403207" cy="352177"/>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6704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70A57DF9-CDCD-2E49-8402-1B031B408E1E}"/>
              </a:ext>
            </a:extLst>
          </p:cNvPr>
          <p:cNvSpPr>
            <a:spLocks noGrp="1"/>
          </p:cNvSpPr>
          <p:nvPr>
            <p:ph type="title"/>
          </p:nvPr>
        </p:nvSpPr>
        <p:spPr/>
        <p:txBody>
          <a:bodyPr/>
          <a:lstStyle/>
          <a:p>
            <a:r>
              <a:rPr lang="en-DE"/>
              <a:t>Market correlation: </a:t>
            </a:r>
            <a:br>
              <a:rPr lang="en-DE"/>
            </a:br>
            <a:r>
              <a:rPr lang="en-DE"/>
              <a:t>Day of Announcement</a:t>
            </a:r>
          </a:p>
        </p:txBody>
      </p:sp>
      <p:sp>
        <p:nvSpPr>
          <p:cNvPr id="73" name="Text Placeholder 72">
            <a:extLst>
              <a:ext uri="{FF2B5EF4-FFF2-40B4-BE49-F238E27FC236}">
                <a16:creationId xmlns:a16="http://schemas.microsoft.com/office/drawing/2014/main" id="{54FF895E-A2F8-274E-B0DF-21BC5438B355}"/>
              </a:ext>
            </a:extLst>
          </p:cNvPr>
          <p:cNvSpPr>
            <a:spLocks noGrp="1"/>
          </p:cNvSpPr>
          <p:nvPr>
            <p:ph type="body" sz="half" idx="14"/>
          </p:nvPr>
        </p:nvSpPr>
        <p:spPr/>
        <p:txBody>
          <a:bodyPr/>
          <a:lstStyle/>
          <a:p>
            <a:r>
              <a:rPr lang="en-DE"/>
              <a:t>Market correlation</a:t>
            </a:r>
            <a:endParaRPr lang="en-GB"/>
          </a:p>
        </p:txBody>
      </p:sp>
      <p:sp>
        <p:nvSpPr>
          <p:cNvPr id="84" name="TextBox 83">
            <a:extLst>
              <a:ext uri="{FF2B5EF4-FFF2-40B4-BE49-F238E27FC236}">
                <a16:creationId xmlns:a16="http://schemas.microsoft.com/office/drawing/2014/main" id="{87FEC01F-B115-1C44-9097-FE9E9B74698B}"/>
              </a:ext>
            </a:extLst>
          </p:cNvPr>
          <p:cNvSpPr txBox="1"/>
          <p:nvPr/>
        </p:nvSpPr>
        <p:spPr>
          <a:xfrm>
            <a:off x="5220704" y="4559622"/>
            <a:ext cx="1499771" cy="246221"/>
          </a:xfrm>
          <a:prstGeom prst="rect">
            <a:avLst/>
          </a:prstGeom>
          <a:noFill/>
        </p:spPr>
        <p:txBody>
          <a:bodyPr wrap="none" lIns="0" rtlCol="0">
            <a:spAutoFit/>
          </a:bodyPr>
          <a:lstStyle/>
          <a:p>
            <a:r>
              <a:rPr lang="en-GB" sz="1000" i="1"/>
              <a:t>Impact Announcement Day</a:t>
            </a:r>
          </a:p>
        </p:txBody>
      </p:sp>
      <p:sp>
        <p:nvSpPr>
          <p:cNvPr id="12" name="TextBox 11">
            <a:extLst>
              <a:ext uri="{FF2B5EF4-FFF2-40B4-BE49-F238E27FC236}">
                <a16:creationId xmlns:a16="http://schemas.microsoft.com/office/drawing/2014/main" id="{942367F8-B5F6-7744-AD8F-2CB8472DF5C4}"/>
              </a:ext>
            </a:extLst>
          </p:cNvPr>
          <p:cNvSpPr txBox="1"/>
          <p:nvPr/>
        </p:nvSpPr>
        <p:spPr>
          <a:xfrm>
            <a:off x="385576" y="1933221"/>
            <a:ext cx="1188530" cy="307777"/>
          </a:xfrm>
          <a:prstGeom prst="rect">
            <a:avLst/>
          </a:prstGeom>
          <a:noFill/>
        </p:spPr>
        <p:txBody>
          <a:bodyPr wrap="none" rtlCol="0">
            <a:spAutoFit/>
          </a:bodyPr>
          <a:lstStyle/>
          <a:p>
            <a:pPr algn="l"/>
            <a:r>
              <a:rPr lang="en-GB" sz="1400" b="1">
                <a:solidFill>
                  <a:srgbClr val="002060"/>
                </a:solidFill>
              </a:rPr>
              <a:t>Methodology</a:t>
            </a:r>
          </a:p>
        </p:txBody>
      </p:sp>
      <p:cxnSp>
        <p:nvCxnSpPr>
          <p:cNvPr id="13" name="Straight Connector 12">
            <a:extLst>
              <a:ext uri="{FF2B5EF4-FFF2-40B4-BE49-F238E27FC236}">
                <a16:creationId xmlns:a16="http://schemas.microsoft.com/office/drawing/2014/main" id="{A7754CF9-1CE5-9849-922E-53D84590170B}"/>
              </a:ext>
            </a:extLst>
          </p:cNvPr>
          <p:cNvCxnSpPr>
            <a:cxnSpLocks/>
          </p:cNvCxnSpPr>
          <p:nvPr/>
        </p:nvCxnSpPr>
        <p:spPr>
          <a:xfrm>
            <a:off x="373940" y="2238964"/>
            <a:ext cx="838448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70193C-DAAE-B648-A859-1930DEC26F05}"/>
              </a:ext>
            </a:extLst>
          </p:cNvPr>
          <p:cNvSpPr txBox="1"/>
          <p:nvPr/>
        </p:nvSpPr>
        <p:spPr>
          <a:xfrm>
            <a:off x="385576" y="2243413"/>
            <a:ext cx="5139243" cy="646331"/>
          </a:xfrm>
          <a:prstGeom prst="rect">
            <a:avLst/>
          </a:prstGeom>
          <a:noFill/>
        </p:spPr>
        <p:txBody>
          <a:bodyPr wrap="square" rtlCol="0">
            <a:spAutoFit/>
          </a:bodyPr>
          <a:lstStyle/>
          <a:p>
            <a:pPr marL="285750" lvl="0" indent="-285750">
              <a:buFont typeface="Wingdings" pitchFamily="2" charset="2"/>
              <a:buChar char="§"/>
            </a:pPr>
            <a:r>
              <a:rPr lang="en-GB" sz="1200" dirty="0">
                <a:solidFill>
                  <a:prstClr val="black"/>
                </a:solidFill>
              </a:rPr>
              <a:t>Correlation effect 1 year before and 1 year after announcement</a:t>
            </a:r>
          </a:p>
          <a:p>
            <a:pPr marL="285750" lvl="0" indent="-285750">
              <a:buFont typeface="Wingdings" pitchFamily="2" charset="2"/>
              <a:buChar char="§"/>
            </a:pPr>
            <a:r>
              <a:rPr lang="en-GB" sz="1200" dirty="0">
                <a:solidFill>
                  <a:prstClr val="black"/>
                </a:solidFill>
              </a:rPr>
              <a:t>Pearson correlation of the returns between the DAX and the stock</a:t>
            </a:r>
          </a:p>
          <a:p>
            <a:pPr marL="285750" lvl="0" indent="-285750">
              <a:buFont typeface="Wingdings" pitchFamily="2" charset="2"/>
              <a:buChar char="§"/>
            </a:pPr>
            <a:r>
              <a:rPr lang="en-GB" sz="1200" dirty="0">
                <a:solidFill>
                  <a:prstClr val="black"/>
                </a:solidFill>
              </a:rPr>
              <a:t>Multicollinearity is by definition “a problem”</a:t>
            </a:r>
          </a:p>
        </p:txBody>
      </p:sp>
      <p:sp>
        <p:nvSpPr>
          <p:cNvPr id="15" name="TextBox 14">
            <a:extLst>
              <a:ext uri="{FF2B5EF4-FFF2-40B4-BE49-F238E27FC236}">
                <a16:creationId xmlns:a16="http://schemas.microsoft.com/office/drawing/2014/main" id="{55C4CB05-34CB-CE4B-9649-A9ADFCE1D969}"/>
              </a:ext>
            </a:extLst>
          </p:cNvPr>
          <p:cNvSpPr txBox="1"/>
          <p:nvPr/>
        </p:nvSpPr>
        <p:spPr>
          <a:xfrm>
            <a:off x="385577" y="3238133"/>
            <a:ext cx="4602735" cy="1384995"/>
          </a:xfrm>
          <a:prstGeom prst="rect">
            <a:avLst/>
          </a:prstGeom>
          <a:noFill/>
        </p:spPr>
        <p:txBody>
          <a:bodyPr wrap="square" rtlCol="0">
            <a:spAutoFit/>
          </a:bodyPr>
          <a:lstStyle/>
          <a:p>
            <a:pPr marL="171450" indent="-171450">
              <a:buFont typeface="Wingdings" pitchFamily="2" charset="2"/>
              <a:buChar char="§"/>
            </a:pPr>
            <a:r>
              <a:rPr lang="en-GB" sz="1200"/>
              <a:t>Yearly view now highly unsignificant: this shows the problematic size of the sample (compare </a:t>
            </a:r>
            <a:r>
              <a:rPr lang="en-GB" sz="1200" i="1"/>
              <a:t>Included 40 </a:t>
            </a:r>
            <a:r>
              <a:rPr lang="en-GB" sz="1200"/>
              <a:t>to previous one)</a:t>
            </a:r>
          </a:p>
          <a:p>
            <a:pPr marL="171450" indent="-171450">
              <a:buFont typeface="Wingdings" pitchFamily="2" charset="2"/>
              <a:buChar char="§"/>
            </a:pPr>
            <a:r>
              <a:rPr lang="en-GB" sz="1200"/>
              <a:t>Quarterly view produces the most significant results</a:t>
            </a:r>
          </a:p>
          <a:p>
            <a:pPr marL="171450" indent="-171450">
              <a:buFont typeface="Wingdings" pitchFamily="2" charset="2"/>
              <a:buChar char="§"/>
            </a:pPr>
            <a:r>
              <a:rPr lang="en-GB" sz="1200"/>
              <a:t>Possible explanation: Announcement reduces uncertainty in stocks</a:t>
            </a:r>
          </a:p>
          <a:p>
            <a:pPr marL="171450" indent="-171450">
              <a:buFont typeface="Wingdings" pitchFamily="2" charset="2"/>
              <a:buChar char="§"/>
            </a:pPr>
            <a:r>
              <a:rPr lang="en-GB" sz="1200"/>
              <a:t>DAX30 to DAX40 revision still appears to produce a bigger delta in correlation</a:t>
            </a:r>
          </a:p>
          <a:p>
            <a:pPr marL="171450" indent="-171450">
              <a:buFont typeface="Wingdings" pitchFamily="2" charset="2"/>
              <a:buChar char="§"/>
            </a:pPr>
            <a:r>
              <a:rPr lang="en-GB" sz="1200"/>
              <a:t>Exclusions still don’t show any effect or tendency</a:t>
            </a:r>
          </a:p>
        </p:txBody>
      </p:sp>
      <p:sp>
        <p:nvSpPr>
          <p:cNvPr id="16" name="TextBox 15">
            <a:extLst>
              <a:ext uri="{FF2B5EF4-FFF2-40B4-BE49-F238E27FC236}">
                <a16:creationId xmlns:a16="http://schemas.microsoft.com/office/drawing/2014/main" id="{7026ADFC-DE4D-D943-9068-9D74CBC7A357}"/>
              </a:ext>
            </a:extLst>
          </p:cNvPr>
          <p:cNvSpPr txBox="1"/>
          <p:nvPr/>
        </p:nvSpPr>
        <p:spPr>
          <a:xfrm>
            <a:off x="385576" y="2934423"/>
            <a:ext cx="720647" cy="307777"/>
          </a:xfrm>
          <a:prstGeom prst="rect">
            <a:avLst/>
          </a:prstGeom>
          <a:noFill/>
        </p:spPr>
        <p:txBody>
          <a:bodyPr wrap="square" rtlCol="0">
            <a:spAutoFit/>
          </a:bodyPr>
          <a:lstStyle/>
          <a:p>
            <a:pPr algn="l"/>
            <a:r>
              <a:rPr lang="en-GB" sz="1400" b="1">
                <a:solidFill>
                  <a:srgbClr val="002060"/>
                </a:solidFill>
              </a:rPr>
              <a:t>Results</a:t>
            </a:r>
          </a:p>
        </p:txBody>
      </p:sp>
      <p:cxnSp>
        <p:nvCxnSpPr>
          <p:cNvPr id="17" name="Straight Connector 16">
            <a:extLst>
              <a:ext uri="{FF2B5EF4-FFF2-40B4-BE49-F238E27FC236}">
                <a16:creationId xmlns:a16="http://schemas.microsoft.com/office/drawing/2014/main" id="{F58DE9A0-AF35-654D-99CE-95640E4043AB}"/>
              </a:ext>
            </a:extLst>
          </p:cNvPr>
          <p:cNvCxnSpPr>
            <a:cxnSpLocks/>
          </p:cNvCxnSpPr>
          <p:nvPr/>
        </p:nvCxnSpPr>
        <p:spPr>
          <a:xfrm>
            <a:off x="373940" y="3240166"/>
            <a:ext cx="838448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39C1C236-62F8-CE4F-8270-CABDB2A09C01}"/>
                  </a:ext>
                </a:extLst>
              </p:cNvPr>
              <p:cNvGraphicFramePr>
                <a:graphicFrameLocks noGrp="1"/>
              </p:cNvGraphicFramePr>
              <p:nvPr>
                <p:extLst>
                  <p:ext uri="{D42A27DB-BD31-4B8C-83A1-F6EECF244321}">
                    <p14:modId xmlns:p14="http://schemas.microsoft.com/office/powerpoint/2010/main" val="2618016581"/>
                  </p:ext>
                </p:extLst>
              </p:nvPr>
            </p:nvGraphicFramePr>
            <p:xfrm>
              <a:off x="5220704" y="3304326"/>
              <a:ext cx="3537714" cy="1254960"/>
            </p:xfrm>
            <a:graphic>
              <a:graphicData uri="http://schemas.openxmlformats.org/drawingml/2006/table">
                <a:tbl>
                  <a:tblPr>
                    <a:tableStyleId>{5940675A-B579-460E-94D1-54222C63F5DA}</a:tableStyleId>
                  </a:tblPr>
                  <a:tblGrid>
                    <a:gridCol w="767325">
                      <a:extLst>
                        <a:ext uri="{9D8B030D-6E8A-4147-A177-3AD203B41FA5}">
                          <a16:colId xmlns:a16="http://schemas.microsoft.com/office/drawing/2014/main" val="2387808617"/>
                        </a:ext>
                      </a:extLst>
                    </a:gridCol>
                    <a:gridCol w="433950">
                      <a:extLst>
                        <a:ext uri="{9D8B030D-6E8A-4147-A177-3AD203B41FA5}">
                          <a16:colId xmlns:a16="http://schemas.microsoft.com/office/drawing/2014/main" val="936380785"/>
                        </a:ext>
                      </a:extLst>
                    </a:gridCol>
                    <a:gridCol w="489513">
                      <a:extLst>
                        <a:ext uri="{9D8B030D-6E8A-4147-A177-3AD203B41FA5}">
                          <a16:colId xmlns:a16="http://schemas.microsoft.com/office/drawing/2014/main" val="3020386886"/>
                        </a:ext>
                      </a:extLst>
                    </a:gridCol>
                    <a:gridCol w="433950">
                      <a:extLst>
                        <a:ext uri="{9D8B030D-6E8A-4147-A177-3AD203B41FA5}">
                          <a16:colId xmlns:a16="http://schemas.microsoft.com/office/drawing/2014/main" val="819735996"/>
                        </a:ext>
                      </a:extLst>
                    </a:gridCol>
                    <a:gridCol w="489513">
                      <a:extLst>
                        <a:ext uri="{9D8B030D-6E8A-4147-A177-3AD203B41FA5}">
                          <a16:colId xmlns:a16="http://schemas.microsoft.com/office/drawing/2014/main" val="3347889034"/>
                        </a:ext>
                      </a:extLst>
                    </a:gridCol>
                    <a:gridCol w="433950">
                      <a:extLst>
                        <a:ext uri="{9D8B030D-6E8A-4147-A177-3AD203B41FA5}">
                          <a16:colId xmlns:a16="http://schemas.microsoft.com/office/drawing/2014/main" val="2836296390"/>
                        </a:ext>
                      </a:extLst>
                    </a:gridCol>
                    <a:gridCol w="489513">
                      <a:extLst>
                        <a:ext uri="{9D8B030D-6E8A-4147-A177-3AD203B41FA5}">
                          <a16:colId xmlns:a16="http://schemas.microsoft.com/office/drawing/2014/main" val="1247223447"/>
                        </a:ext>
                      </a:extLst>
                    </a:gridCol>
                  </a:tblGrid>
                  <a:tr h="19050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year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quarter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month</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19050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rPr>
                            <a:t>Avg. </a:t>
                          </a:r>
                          <a14:m>
                            <m:oMath xmlns:m="http://schemas.openxmlformats.org/officeDocument/2006/math">
                              <m:r>
                                <a:rPr lang="de-DE" sz="900" b="1" i="1" smtClean="0">
                                  <a:solidFill>
                                    <a:schemeClr val="tx1"/>
                                  </a:solidFill>
                                  <a:latin typeface="Cambria Math" panose="02040503050406030204" pitchFamily="18" charset="0"/>
                                </a:rPr>
                                <m:t>𝜟</m:t>
                              </m:r>
                            </m:oMath>
                          </a14:m>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190500">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0.545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0.16</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0.042</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0.555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9146645"/>
                      </a:ext>
                    </a:extLst>
                  </a:tr>
                  <a:tr h="190500">
                    <a:tc>
                      <a:txBody>
                        <a:bodyPr/>
                        <a:lstStyle/>
                        <a:p>
                          <a:pPr marL="0" algn="l" defTabSz="685800"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0.02</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0.849</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0.25</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0.059</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0.909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190500">
                    <a:tc>
                      <a:txBody>
                        <a:bodyPr/>
                        <a:lstStyle/>
                        <a:p>
                          <a:pPr marL="0" algn="l" defTabSz="685800"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0.184</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0.352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0.265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190500">
                    <a:tc>
                      <a:txBody>
                        <a:bodyPr/>
                        <a:lstStyle/>
                        <a:p>
                          <a:pPr marL="0" algn="l" defTabSz="685800"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0.423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0.798</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0.512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mc:Choice>
        <mc:Fallback xmlns="">
          <p:graphicFrame>
            <p:nvGraphicFramePr>
              <p:cNvPr id="23" name="Table 22">
                <a:extLst>
                  <a:ext uri="{FF2B5EF4-FFF2-40B4-BE49-F238E27FC236}">
                    <a16:creationId xmlns:a16="http://schemas.microsoft.com/office/drawing/2014/main" id="{39C1C236-62F8-CE4F-8270-CABDB2A09C01}"/>
                  </a:ext>
                </a:extLst>
              </p:cNvPr>
              <p:cNvGraphicFramePr>
                <a:graphicFrameLocks noGrp="1"/>
              </p:cNvGraphicFramePr>
              <p:nvPr>
                <p:extLst>
                  <p:ext uri="{D42A27DB-BD31-4B8C-83A1-F6EECF244321}">
                    <p14:modId xmlns:p14="http://schemas.microsoft.com/office/powerpoint/2010/main" val="2618016581"/>
                  </p:ext>
                </p:extLst>
              </p:nvPr>
            </p:nvGraphicFramePr>
            <p:xfrm>
              <a:off x="5220704" y="3304326"/>
              <a:ext cx="3537714" cy="1254960"/>
            </p:xfrm>
            <a:graphic>
              <a:graphicData uri="http://schemas.openxmlformats.org/drawingml/2006/table">
                <a:tbl>
                  <a:tblPr>
                    <a:tableStyleId>{5940675A-B579-460E-94D1-54222C63F5DA}</a:tableStyleId>
                  </a:tblPr>
                  <a:tblGrid>
                    <a:gridCol w="767325">
                      <a:extLst>
                        <a:ext uri="{9D8B030D-6E8A-4147-A177-3AD203B41FA5}">
                          <a16:colId xmlns:a16="http://schemas.microsoft.com/office/drawing/2014/main" val="2387808617"/>
                        </a:ext>
                      </a:extLst>
                    </a:gridCol>
                    <a:gridCol w="433950">
                      <a:extLst>
                        <a:ext uri="{9D8B030D-6E8A-4147-A177-3AD203B41FA5}">
                          <a16:colId xmlns:a16="http://schemas.microsoft.com/office/drawing/2014/main" val="936380785"/>
                        </a:ext>
                      </a:extLst>
                    </a:gridCol>
                    <a:gridCol w="489513">
                      <a:extLst>
                        <a:ext uri="{9D8B030D-6E8A-4147-A177-3AD203B41FA5}">
                          <a16:colId xmlns:a16="http://schemas.microsoft.com/office/drawing/2014/main" val="3020386886"/>
                        </a:ext>
                      </a:extLst>
                    </a:gridCol>
                    <a:gridCol w="433950">
                      <a:extLst>
                        <a:ext uri="{9D8B030D-6E8A-4147-A177-3AD203B41FA5}">
                          <a16:colId xmlns:a16="http://schemas.microsoft.com/office/drawing/2014/main" val="819735996"/>
                        </a:ext>
                      </a:extLst>
                    </a:gridCol>
                    <a:gridCol w="489513">
                      <a:extLst>
                        <a:ext uri="{9D8B030D-6E8A-4147-A177-3AD203B41FA5}">
                          <a16:colId xmlns:a16="http://schemas.microsoft.com/office/drawing/2014/main" val="3347889034"/>
                        </a:ext>
                      </a:extLst>
                    </a:gridCol>
                    <a:gridCol w="433950">
                      <a:extLst>
                        <a:ext uri="{9D8B030D-6E8A-4147-A177-3AD203B41FA5}">
                          <a16:colId xmlns:a16="http://schemas.microsoft.com/office/drawing/2014/main" val="2836296390"/>
                        </a:ext>
                      </a:extLst>
                    </a:gridCol>
                    <a:gridCol w="489513">
                      <a:extLst>
                        <a:ext uri="{9D8B030D-6E8A-4147-A177-3AD203B41FA5}">
                          <a16:colId xmlns:a16="http://schemas.microsoft.com/office/drawing/2014/main" val="1247223447"/>
                        </a:ext>
                      </a:extLst>
                    </a:gridCol>
                  </a:tblGrid>
                  <a:tr h="20916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year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quarter</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month</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209160">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36000" marB="36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178873" t="-100000" r="-542254"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392958" t="-100000" r="-328169"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US"/>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blipFill>
                          <a:blip r:embed="rId2"/>
                          <a:stretch>
                            <a:fillRect l="-597222" t="-100000" r="-112500" b="-411429"/>
                          </a:stretch>
                        </a:blipFill>
                      </a:tcPr>
                    </a:tc>
                    <a:tc>
                      <a:txBody>
                        <a:bodyPr/>
                        <a:lstStyle/>
                        <a:p>
                          <a:pPr marL="0" algn="l" defTabSz="685800" rtl="0" eaLnBrk="1" fontAlgn="t" latinLnBrk="0" hangingPunct="1"/>
                          <a:r>
                            <a:rPr lang="en-GB" sz="900" b="1" kern="1200">
                              <a:solidFill>
                                <a:schemeClr val="tx1"/>
                              </a:solidFill>
                              <a:latin typeface="+mn-lt"/>
                              <a:ea typeface="+mn-ea"/>
                              <a:cs typeface="+mn-cs"/>
                            </a:rPr>
                            <a:t>p_Value</a:t>
                          </a: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209160">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0.545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0.16</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0.042</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- 0.05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0.555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9146645"/>
                      </a:ext>
                    </a:extLst>
                  </a:tr>
                  <a:tr h="209160">
                    <a:tc>
                      <a:txBody>
                        <a:bodyPr/>
                        <a:lstStyle/>
                        <a:p>
                          <a:pPr marL="0" algn="l" defTabSz="685800"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0.02</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rgbClr val="FF0000"/>
                              </a:solidFill>
                              <a:effectLst/>
                            </a:rPr>
                            <a:t>0.849</a:t>
                          </a:r>
                          <a:endParaRPr lang="en-DE" sz="900" b="0" i="0" u="none" strike="noStrike">
                            <a:solidFill>
                              <a:srgbClr val="FF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0.25</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solidFill>
                                <a:schemeClr val="accent2"/>
                              </a:solidFill>
                              <a:effectLst/>
                            </a:rPr>
                            <a:t>0.059</a:t>
                          </a:r>
                          <a:endParaRPr lang="en-DE" sz="900" b="0" i="0" u="none" strike="noStrike">
                            <a:solidFill>
                              <a:schemeClr val="accent2"/>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0.909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209160">
                    <a:tc>
                      <a:txBody>
                        <a:bodyPr/>
                        <a:lstStyle/>
                        <a:p>
                          <a:pPr marL="0" algn="l" defTabSz="685800"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- 0.11</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0.184</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0.09</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0.352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0.265</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209160">
                    <a:tc>
                      <a:txBody>
                        <a:bodyPr/>
                        <a:lstStyle/>
                        <a:p>
                          <a:pPr marL="0" algn="l" defTabSz="685800"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0.423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0.03</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0.798</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- 0.10</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u="none" strike="noStrike">
                              <a:effectLst/>
                            </a:rPr>
                            <a:t>0.512</a:t>
                          </a:r>
                          <a:endParaRPr lang="en-DE" sz="900" b="0" i="0" u="none" strike="noStrike">
                            <a:solidFill>
                              <a:srgbClr val="000000"/>
                            </a:solidFill>
                            <a:effectLst/>
                            <a:latin typeface="Calibri" panose="020F0502020204030204" pitchFamily="34" charset="0"/>
                          </a:endParaRPr>
                        </a:p>
                      </a:txBody>
                      <a:tcPr marL="7394" marR="28800" marT="7394"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mc:Fallback>
      </mc:AlternateContent>
      <p:pic>
        <p:nvPicPr>
          <p:cNvPr id="7" name="Picture 6">
            <a:extLst>
              <a:ext uri="{FF2B5EF4-FFF2-40B4-BE49-F238E27FC236}">
                <a16:creationId xmlns:a16="http://schemas.microsoft.com/office/drawing/2014/main" id="{5524B3EE-CB43-DB4E-94EF-47572E576C59}"/>
              </a:ext>
            </a:extLst>
          </p:cNvPr>
          <p:cNvPicPr>
            <a:picLocks noChangeAspect="1"/>
          </p:cNvPicPr>
          <p:nvPr/>
        </p:nvPicPr>
        <p:blipFill>
          <a:blip r:embed="rId3"/>
          <a:stretch>
            <a:fillRect/>
          </a:stretch>
        </p:blipFill>
        <p:spPr>
          <a:xfrm>
            <a:off x="6231118" y="2303124"/>
            <a:ext cx="2527300" cy="812800"/>
          </a:xfrm>
          <a:prstGeom prst="rect">
            <a:avLst/>
          </a:prstGeom>
        </p:spPr>
      </p:pic>
      <p:sp>
        <p:nvSpPr>
          <p:cNvPr id="18" name="TextBox 17">
            <a:extLst>
              <a:ext uri="{FF2B5EF4-FFF2-40B4-BE49-F238E27FC236}">
                <a16:creationId xmlns:a16="http://schemas.microsoft.com/office/drawing/2014/main" id="{781D072A-2A87-1743-9288-DB134D428C7E}"/>
              </a:ext>
            </a:extLst>
          </p:cNvPr>
          <p:cNvSpPr txBox="1"/>
          <p:nvPr/>
        </p:nvSpPr>
        <p:spPr>
          <a:xfrm>
            <a:off x="366477" y="4722385"/>
            <a:ext cx="2371162" cy="230832"/>
          </a:xfrm>
          <a:prstGeom prst="rect">
            <a:avLst/>
          </a:prstGeom>
          <a:noFill/>
        </p:spPr>
        <p:txBody>
          <a:bodyPr wrap="none" rtlCol="0">
            <a:spAutoFit/>
          </a:bodyPr>
          <a:lstStyle/>
          <a:p>
            <a:pPr algn="l"/>
            <a:r>
              <a:rPr lang="en-GB" sz="900" baseline="30000" dirty="0">
                <a:solidFill>
                  <a:schemeClr val="tx1">
                    <a:lumMod val="50000"/>
                    <a:lumOff val="50000"/>
                  </a:schemeClr>
                </a:solidFill>
              </a:rPr>
              <a:t>1 </a:t>
            </a:r>
            <a:r>
              <a:rPr lang="en-GB" sz="900" dirty="0">
                <a:solidFill>
                  <a:schemeClr val="tx1">
                    <a:lumMod val="50000"/>
                    <a:lumOff val="50000"/>
                  </a:schemeClr>
                </a:solidFill>
              </a:rPr>
              <a:t>All inclusions beside the DAX30 to 40 revision</a:t>
            </a:r>
          </a:p>
        </p:txBody>
      </p:sp>
      <p:sp>
        <p:nvSpPr>
          <p:cNvPr id="20" name="Slide Number Placeholder 3">
            <a:extLst>
              <a:ext uri="{FF2B5EF4-FFF2-40B4-BE49-F238E27FC236}">
                <a16:creationId xmlns:a16="http://schemas.microsoft.com/office/drawing/2014/main" id="{B4B129BF-5A99-BC46-ABEC-63EF043E458D}"/>
              </a:ext>
            </a:extLst>
          </p:cNvPr>
          <p:cNvSpPr>
            <a:spLocks noGrp="1"/>
          </p:cNvSpPr>
          <p:nvPr>
            <p:ph type="sldNum" sz="quarter" idx="4"/>
          </p:nvPr>
        </p:nvSpPr>
        <p:spPr>
          <a:xfrm>
            <a:off x="78921" y="4839834"/>
            <a:ext cx="2057400" cy="274637"/>
          </a:xfrm>
        </p:spPr>
        <p:txBody>
          <a:bodyPr/>
          <a:lstStyle/>
          <a:p>
            <a:fld id="{365118A3-1793-2149-900A-53CEDCCBA901}" type="slidenum">
              <a:rPr lang="en-GB" smtClean="0"/>
              <a:pPr/>
              <a:t>14</a:t>
            </a:fld>
            <a:endParaRPr lang="en-GB" dirty="0"/>
          </a:p>
        </p:txBody>
      </p:sp>
      <p:sp>
        <p:nvSpPr>
          <p:cNvPr id="21" name="TextBox 20">
            <a:extLst>
              <a:ext uri="{FF2B5EF4-FFF2-40B4-BE49-F238E27FC236}">
                <a16:creationId xmlns:a16="http://schemas.microsoft.com/office/drawing/2014/main" id="{2E67FB5A-8857-1444-8028-031FA0257FD5}"/>
              </a:ext>
            </a:extLst>
          </p:cNvPr>
          <p:cNvSpPr txBox="1"/>
          <p:nvPr/>
        </p:nvSpPr>
        <p:spPr>
          <a:xfrm>
            <a:off x="385576" y="1499097"/>
            <a:ext cx="8372842" cy="276999"/>
          </a:xfrm>
          <a:prstGeom prst="rect">
            <a:avLst/>
          </a:prstGeom>
          <a:noFill/>
        </p:spPr>
        <p:txBody>
          <a:bodyPr wrap="square" rtlCol="0">
            <a:spAutoFit/>
          </a:bodyPr>
          <a:lstStyle/>
          <a:p>
            <a:r>
              <a:rPr lang="en-DE" sz="1200" b="1" dirty="0">
                <a:solidFill>
                  <a:srgbClr val="002060"/>
                </a:solidFill>
              </a:rPr>
              <a:t>Hypothesis</a:t>
            </a:r>
            <a:r>
              <a:rPr lang="en-DE" sz="1200" dirty="0">
                <a:solidFill>
                  <a:srgbClr val="002060"/>
                </a:solidFill>
              </a:rPr>
              <a:t>: </a:t>
            </a:r>
            <a:r>
              <a:rPr lang="en-GB" sz="1200" dirty="0">
                <a:solidFill>
                  <a:srgbClr val="002060"/>
                </a:solidFill>
              </a:rPr>
              <a:t>Announcements are often an “open” secret thus no big effect can be observed with this date.</a:t>
            </a:r>
            <a:endParaRPr lang="en-US" sz="1200" dirty="0">
              <a:solidFill>
                <a:srgbClr val="002060"/>
              </a:solidFill>
            </a:endParaRPr>
          </a:p>
        </p:txBody>
      </p:sp>
      <p:sp>
        <p:nvSpPr>
          <p:cNvPr id="22" name="Rounded Rectangle 21">
            <a:extLst>
              <a:ext uri="{FF2B5EF4-FFF2-40B4-BE49-F238E27FC236}">
                <a16:creationId xmlns:a16="http://schemas.microsoft.com/office/drawing/2014/main" id="{B5457D77-2C79-7C40-815B-64C237D2DEA0}"/>
              </a:ext>
            </a:extLst>
          </p:cNvPr>
          <p:cNvSpPr/>
          <p:nvPr/>
        </p:nvSpPr>
        <p:spPr>
          <a:xfrm>
            <a:off x="373939" y="1463172"/>
            <a:ext cx="8403207" cy="352177"/>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95224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Systematic Risk</a:t>
            </a:r>
            <a:br>
              <a:rPr lang="en-US"/>
            </a:br>
            <a:endParaRPr lang="en-US"/>
          </a:p>
        </p:txBody>
      </p:sp>
    </p:spTree>
    <p:extLst>
      <p:ext uri="{BB962C8B-B14F-4D97-AF65-F5344CB8AC3E}">
        <p14:creationId xmlns:p14="http://schemas.microsoft.com/office/powerpoint/2010/main" val="73625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F54E9A-6BA0-D04B-B3A1-33C73DE94F15}"/>
              </a:ext>
            </a:extLst>
          </p:cNvPr>
          <p:cNvSpPr>
            <a:spLocks noGrp="1"/>
          </p:cNvSpPr>
          <p:nvPr>
            <p:ph type="body" sz="half" idx="14"/>
          </p:nvPr>
        </p:nvSpPr>
        <p:spPr/>
        <p:txBody>
          <a:bodyPr/>
          <a:lstStyle/>
          <a:p>
            <a:r>
              <a:rPr lang="en-DE"/>
              <a:t>Systematic Risk</a:t>
            </a:r>
          </a:p>
        </p:txBody>
      </p:sp>
      <p:sp>
        <p:nvSpPr>
          <p:cNvPr id="4" name="Slide Number Placeholder 3">
            <a:extLst>
              <a:ext uri="{FF2B5EF4-FFF2-40B4-BE49-F238E27FC236}">
                <a16:creationId xmlns:a16="http://schemas.microsoft.com/office/drawing/2014/main" id="{30D629DA-A81A-6B4C-BC7C-211B87E89308}"/>
              </a:ext>
            </a:extLst>
          </p:cNvPr>
          <p:cNvSpPr>
            <a:spLocks noGrp="1"/>
          </p:cNvSpPr>
          <p:nvPr>
            <p:ph type="sldNum" sz="quarter" idx="4"/>
          </p:nvPr>
        </p:nvSpPr>
        <p:spPr/>
        <p:txBody>
          <a:bodyPr/>
          <a:lstStyle/>
          <a:p>
            <a:fld id="{365118A3-1793-2149-900A-53CEDCCBA901}" type="slidenum">
              <a:rPr lang="en-GB" smtClean="0"/>
              <a:pPr/>
              <a:t>16</a:t>
            </a:fld>
            <a:endParaRPr lang="en-GB"/>
          </a:p>
        </p:txBody>
      </p:sp>
      <p:sp>
        <p:nvSpPr>
          <p:cNvPr id="8" name="Rectangle 7">
            <a:extLst>
              <a:ext uri="{FF2B5EF4-FFF2-40B4-BE49-F238E27FC236}">
                <a16:creationId xmlns:a16="http://schemas.microsoft.com/office/drawing/2014/main" id="{D877089D-4A04-494F-94DA-8B9DE79BF16A}"/>
              </a:ext>
            </a:extLst>
          </p:cNvPr>
          <p:cNvSpPr/>
          <p:nvPr/>
        </p:nvSpPr>
        <p:spPr>
          <a:xfrm>
            <a:off x="891793" y="4027351"/>
            <a:ext cx="3848043" cy="3940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46E472-FC34-0041-8118-8B3BF6CBF1CE}"/>
                  </a:ext>
                </a:extLst>
              </p:cNvPr>
              <p:cNvSpPr txBox="1"/>
              <p:nvPr/>
            </p:nvSpPr>
            <p:spPr>
              <a:xfrm>
                <a:off x="1003901" y="4101258"/>
                <a:ext cx="3618619" cy="224870"/>
              </a:xfrm>
              <a:prstGeom prst="rect">
                <a:avLst/>
              </a:prstGeom>
              <a:noFill/>
            </p:spPr>
            <p:txBody>
              <a:bodyPr wrap="none" lIns="0" tIns="0" rIns="0" bIns="0" rtlCol="0">
                <a:spAutoFit/>
              </a:bodyPr>
              <a:lstStyle/>
              <a:p>
                <a:pPr algn="l"/>
                <a14:m>
                  <m:oMathPara xmlns:m="http://schemas.openxmlformats.org/officeDocument/2006/math">
                    <m:oMathParaPr>
                      <m:jc m:val="center"/>
                    </m:oMathParaPr>
                    <m:oMath xmlns:m="http://schemas.openxmlformats.org/officeDocument/2006/math">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𝑹</m:t>
                          </m:r>
                        </m:e>
                        <m:sub>
                          <m:r>
                            <a:rPr lang="de-DE" sz="1400" b="1" i="1" smtClean="0">
                              <a:latin typeface="Cambria Math" panose="02040503050406030204" pitchFamily="18" charset="0"/>
                            </a:rPr>
                            <m:t>𝒔</m:t>
                          </m:r>
                        </m:sub>
                      </m:sSub>
                      <m:r>
                        <a:rPr lang="de-DE" sz="1400" b="1" i="1" smtClean="0">
                          <a:latin typeface="Cambria Math" panose="02040503050406030204" pitchFamily="18" charset="0"/>
                        </a:rPr>
                        <m:t>=</m:t>
                      </m:r>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𝜶</m:t>
                          </m:r>
                        </m:e>
                        <m:sub>
                          <m:r>
                            <a:rPr lang="de-DE" sz="1400" b="1" i="1" smtClean="0">
                              <a:latin typeface="Cambria Math" panose="02040503050406030204" pitchFamily="18" charset="0"/>
                            </a:rPr>
                            <m:t>𝒔</m:t>
                          </m:r>
                          <m:r>
                            <a:rPr lang="de-DE" sz="1400" b="1" i="1" smtClean="0">
                              <a:latin typeface="Cambria Math" panose="02040503050406030204" pitchFamily="18" charset="0"/>
                            </a:rPr>
                            <m:t>,</m:t>
                          </m:r>
                          <m:r>
                            <a:rPr lang="de-DE" sz="1400" b="1" i="1" smtClean="0">
                              <a:latin typeface="Cambria Math" panose="02040503050406030204" pitchFamily="18" charset="0"/>
                            </a:rPr>
                            <m:t>𝟎</m:t>
                          </m:r>
                        </m:sub>
                      </m:sSub>
                      <m:r>
                        <a:rPr lang="de-DE" sz="1400" b="1" i="1" smtClean="0">
                          <a:latin typeface="Cambria Math" panose="02040503050406030204" pitchFamily="18" charset="0"/>
                        </a:rPr>
                        <m:t>+</m:t>
                      </m:r>
                      <m:sSub>
                        <m:sSubPr>
                          <m:ctrlPr>
                            <a:rPr lang="de-DE" sz="1400" b="1" i="1" smtClean="0">
                              <a:solidFill>
                                <a:srgbClr val="FF0000"/>
                              </a:solidFill>
                              <a:latin typeface="Cambria Math" panose="02040503050406030204" pitchFamily="18" charset="0"/>
                            </a:rPr>
                          </m:ctrlPr>
                        </m:sSubPr>
                        <m:e>
                          <m:r>
                            <a:rPr lang="de-DE" sz="1400" b="1" i="1" smtClean="0">
                              <a:solidFill>
                                <a:srgbClr val="FF0000"/>
                              </a:solidFill>
                              <a:latin typeface="Cambria Math" panose="02040503050406030204" pitchFamily="18" charset="0"/>
                            </a:rPr>
                            <m:t>𝜶</m:t>
                          </m:r>
                        </m:e>
                        <m:sub>
                          <m:r>
                            <a:rPr lang="de-DE" sz="1400" b="1" i="1" smtClean="0">
                              <a:solidFill>
                                <a:srgbClr val="FF0000"/>
                              </a:solidFill>
                              <a:latin typeface="Cambria Math" panose="02040503050406030204" pitchFamily="18" charset="0"/>
                            </a:rPr>
                            <m:t>𝒔</m:t>
                          </m:r>
                          <m:r>
                            <a:rPr lang="de-DE" sz="1400" b="1" i="1" smtClean="0">
                              <a:solidFill>
                                <a:srgbClr val="FF0000"/>
                              </a:solidFill>
                              <a:latin typeface="Cambria Math" panose="02040503050406030204" pitchFamily="18" charset="0"/>
                            </a:rPr>
                            <m:t>,</m:t>
                          </m:r>
                          <m:r>
                            <a:rPr lang="de-DE" sz="1400" b="1" i="1" smtClean="0">
                              <a:solidFill>
                                <a:srgbClr val="FF0000"/>
                              </a:solidFill>
                              <a:latin typeface="Cambria Math" panose="02040503050406030204" pitchFamily="18" charset="0"/>
                            </a:rPr>
                            <m:t>𝟏</m:t>
                          </m:r>
                        </m:sub>
                      </m:sSub>
                      <m:r>
                        <a:rPr lang="de-DE" sz="1400" b="1" i="1" smtClean="0">
                          <a:solidFill>
                            <a:srgbClr val="FF0000"/>
                          </a:solidFill>
                          <a:latin typeface="Cambria Math" panose="02040503050406030204" pitchFamily="18" charset="0"/>
                        </a:rPr>
                        <m:t>𝑫</m:t>
                      </m:r>
                      <m:r>
                        <a:rPr lang="de-DE" sz="1400" b="1" i="1" smtClean="0">
                          <a:latin typeface="Cambria Math" panose="02040503050406030204" pitchFamily="18" charset="0"/>
                        </a:rPr>
                        <m:t>+</m:t>
                      </m:r>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𝜷</m:t>
                          </m:r>
                        </m:e>
                        <m:sub>
                          <m:r>
                            <a:rPr lang="de-DE" sz="1400" b="1" i="1" smtClean="0">
                              <a:latin typeface="Cambria Math" panose="02040503050406030204" pitchFamily="18" charset="0"/>
                            </a:rPr>
                            <m:t>𝒔</m:t>
                          </m:r>
                          <m:r>
                            <a:rPr lang="de-DE" sz="1400" b="1" i="1" smtClean="0">
                              <a:latin typeface="Cambria Math" panose="02040503050406030204" pitchFamily="18" charset="0"/>
                            </a:rPr>
                            <m:t>,</m:t>
                          </m:r>
                          <m:r>
                            <a:rPr lang="de-DE" sz="1400" b="1" i="1" smtClean="0">
                              <a:latin typeface="Cambria Math" panose="02040503050406030204" pitchFamily="18" charset="0"/>
                            </a:rPr>
                            <m:t>𝟎</m:t>
                          </m:r>
                        </m:sub>
                      </m:sSub>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𝑹</m:t>
                          </m:r>
                        </m:e>
                        <m:sub>
                          <m:r>
                            <a:rPr lang="de-DE" sz="1400" b="1" i="1" smtClean="0">
                              <a:latin typeface="Cambria Math" panose="02040503050406030204" pitchFamily="18" charset="0"/>
                            </a:rPr>
                            <m:t>𝒎</m:t>
                          </m:r>
                        </m:sub>
                      </m:sSub>
                      <m:r>
                        <a:rPr lang="de-DE" sz="1400" b="1" i="1" smtClean="0">
                          <a:latin typeface="Cambria Math" panose="02040503050406030204" pitchFamily="18" charset="0"/>
                        </a:rPr>
                        <m:t>+</m:t>
                      </m:r>
                      <m:sSub>
                        <m:sSubPr>
                          <m:ctrlPr>
                            <a:rPr lang="de-DE" sz="1400" b="1" i="1" smtClean="0">
                              <a:solidFill>
                                <a:srgbClr val="FF0000"/>
                              </a:solidFill>
                              <a:latin typeface="Cambria Math" panose="02040503050406030204" pitchFamily="18" charset="0"/>
                            </a:rPr>
                          </m:ctrlPr>
                        </m:sSubPr>
                        <m:e>
                          <m:r>
                            <a:rPr lang="de-DE" sz="1400" b="1" i="1" smtClean="0">
                              <a:solidFill>
                                <a:srgbClr val="FF0000"/>
                              </a:solidFill>
                              <a:latin typeface="Cambria Math" panose="02040503050406030204" pitchFamily="18" charset="0"/>
                            </a:rPr>
                            <m:t>𝜷</m:t>
                          </m:r>
                        </m:e>
                        <m:sub>
                          <m:r>
                            <a:rPr lang="de-DE" sz="1400" b="1" i="1" smtClean="0">
                              <a:solidFill>
                                <a:srgbClr val="FF0000"/>
                              </a:solidFill>
                              <a:latin typeface="Cambria Math" panose="02040503050406030204" pitchFamily="18" charset="0"/>
                            </a:rPr>
                            <m:t>𝒔</m:t>
                          </m:r>
                          <m:r>
                            <a:rPr lang="de-DE" sz="1400" b="1" i="1" smtClean="0">
                              <a:solidFill>
                                <a:srgbClr val="FF0000"/>
                              </a:solidFill>
                              <a:latin typeface="Cambria Math" panose="02040503050406030204" pitchFamily="18" charset="0"/>
                            </a:rPr>
                            <m:t>,</m:t>
                          </m:r>
                          <m:r>
                            <a:rPr lang="de-DE" sz="1400" b="1" i="1" smtClean="0">
                              <a:solidFill>
                                <a:srgbClr val="FF0000"/>
                              </a:solidFill>
                              <a:latin typeface="Cambria Math" panose="02040503050406030204" pitchFamily="18" charset="0"/>
                            </a:rPr>
                            <m:t>𝟏</m:t>
                          </m:r>
                        </m:sub>
                      </m:sSub>
                      <m:r>
                        <a:rPr lang="de-DE" sz="1400" b="1" i="1" smtClean="0">
                          <a:solidFill>
                            <a:srgbClr val="FF0000"/>
                          </a:solidFill>
                          <a:latin typeface="Cambria Math" panose="02040503050406030204" pitchFamily="18" charset="0"/>
                        </a:rPr>
                        <m:t>𝑫</m:t>
                      </m:r>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𝑹</m:t>
                          </m:r>
                        </m:e>
                        <m:sub>
                          <m:r>
                            <a:rPr lang="de-DE" sz="1400" b="1" i="1" smtClean="0">
                              <a:latin typeface="Cambria Math" panose="02040503050406030204" pitchFamily="18" charset="0"/>
                            </a:rPr>
                            <m:t>𝒎</m:t>
                          </m:r>
                        </m:sub>
                      </m:sSub>
                      <m:r>
                        <a:rPr lang="de-DE" sz="1400" b="1" i="1" smtClean="0">
                          <a:latin typeface="Cambria Math" panose="02040503050406030204" pitchFamily="18" charset="0"/>
                        </a:rPr>
                        <m:t>+</m:t>
                      </m:r>
                      <m:sSub>
                        <m:sSubPr>
                          <m:ctrlPr>
                            <a:rPr lang="de-DE" sz="1400" b="1" i="1" smtClean="0">
                              <a:latin typeface="Cambria Math" panose="02040503050406030204" pitchFamily="18" charset="0"/>
                            </a:rPr>
                          </m:ctrlPr>
                        </m:sSubPr>
                        <m:e>
                          <m:r>
                            <a:rPr lang="de-DE" sz="1400" b="1" i="1" smtClean="0">
                              <a:latin typeface="Cambria Math" panose="02040503050406030204" pitchFamily="18" charset="0"/>
                            </a:rPr>
                            <m:t>𝝐</m:t>
                          </m:r>
                        </m:e>
                        <m:sub>
                          <m:r>
                            <a:rPr lang="de-DE" sz="1400" b="1" i="1" smtClean="0">
                              <a:latin typeface="Cambria Math" panose="02040503050406030204" pitchFamily="18" charset="0"/>
                            </a:rPr>
                            <m:t>𝒔</m:t>
                          </m:r>
                        </m:sub>
                      </m:sSub>
                      <m:r>
                        <a:rPr lang="de-DE" sz="1400" b="1" i="1" smtClean="0">
                          <a:latin typeface="Cambria Math" panose="02040503050406030204" pitchFamily="18" charset="0"/>
                        </a:rPr>
                        <m:t> </m:t>
                      </m:r>
                    </m:oMath>
                  </m:oMathPara>
                </a14:m>
                <a:endParaRPr lang="en-DE" sz="1400" b="1"/>
              </a:p>
            </p:txBody>
          </p:sp>
        </mc:Choice>
        <mc:Fallback xmlns="">
          <p:sp>
            <p:nvSpPr>
              <p:cNvPr id="5" name="TextBox 4">
                <a:extLst>
                  <a:ext uri="{FF2B5EF4-FFF2-40B4-BE49-F238E27FC236}">
                    <a16:creationId xmlns:a16="http://schemas.microsoft.com/office/drawing/2014/main" id="{E446E472-FC34-0041-8118-8B3BF6CBF1CE}"/>
                  </a:ext>
                </a:extLst>
              </p:cNvPr>
              <p:cNvSpPr txBox="1">
                <a:spLocks noRot="1" noChangeAspect="1" noMove="1" noResize="1" noEditPoints="1" noAdjustHandles="1" noChangeArrowheads="1" noChangeShapeType="1" noTextEdit="1"/>
              </p:cNvSpPr>
              <p:nvPr/>
            </p:nvSpPr>
            <p:spPr>
              <a:xfrm>
                <a:off x="1003901" y="4101258"/>
                <a:ext cx="3618619" cy="224870"/>
              </a:xfrm>
              <a:prstGeom prst="rect">
                <a:avLst/>
              </a:prstGeom>
              <a:blipFill>
                <a:blip r:embed="rId2"/>
                <a:stretch>
                  <a:fillRect b="-2702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969EDCC-4ACF-9F4F-9217-1D45EB259A91}"/>
              </a:ext>
            </a:extLst>
          </p:cNvPr>
          <p:cNvSpPr txBox="1"/>
          <p:nvPr/>
        </p:nvSpPr>
        <p:spPr>
          <a:xfrm>
            <a:off x="1726802" y="3674873"/>
            <a:ext cx="881973" cy="246221"/>
          </a:xfrm>
          <a:prstGeom prst="rect">
            <a:avLst/>
          </a:prstGeom>
          <a:noFill/>
        </p:spPr>
        <p:txBody>
          <a:bodyPr wrap="none" rtlCol="0">
            <a:spAutoFit/>
          </a:bodyPr>
          <a:lstStyle/>
          <a:p>
            <a:pPr algn="l"/>
            <a:r>
              <a:rPr lang="en-GB" sz="1000" i="1">
                <a:solidFill>
                  <a:srgbClr val="002060"/>
                </a:solidFill>
              </a:rPr>
              <a:t>Excess return</a:t>
            </a:r>
          </a:p>
        </p:txBody>
      </p:sp>
      <p:sp>
        <p:nvSpPr>
          <p:cNvPr id="60" name="TextBox 59">
            <a:extLst>
              <a:ext uri="{FF2B5EF4-FFF2-40B4-BE49-F238E27FC236}">
                <a16:creationId xmlns:a16="http://schemas.microsoft.com/office/drawing/2014/main" id="{CE4B93AF-6748-6546-B8EA-D096FD796286}"/>
              </a:ext>
            </a:extLst>
          </p:cNvPr>
          <p:cNvSpPr txBox="1"/>
          <p:nvPr/>
        </p:nvSpPr>
        <p:spPr>
          <a:xfrm>
            <a:off x="1382906" y="4557156"/>
            <a:ext cx="1307778" cy="406709"/>
          </a:xfrm>
          <a:prstGeom prst="rect">
            <a:avLst/>
          </a:prstGeom>
          <a:noFill/>
        </p:spPr>
        <p:txBody>
          <a:bodyPr wrap="square" rtlCol="0">
            <a:spAutoFit/>
          </a:bodyPr>
          <a:lstStyle>
            <a:defPPr>
              <a:defRPr lang="de-DE"/>
            </a:defPPr>
            <a:lvl1pPr>
              <a:defRPr sz="1000" i="1">
                <a:solidFill>
                  <a:srgbClr val="002060"/>
                </a:solidFill>
              </a:defRPr>
            </a:lvl1pPr>
          </a:lstStyle>
          <a:p>
            <a:r>
              <a:rPr lang="en-GB"/>
              <a:t>Change of excess return since inclusion</a:t>
            </a:r>
          </a:p>
        </p:txBody>
      </p:sp>
      <p:sp>
        <p:nvSpPr>
          <p:cNvPr id="61" name="TextBox 60">
            <a:extLst>
              <a:ext uri="{FF2B5EF4-FFF2-40B4-BE49-F238E27FC236}">
                <a16:creationId xmlns:a16="http://schemas.microsoft.com/office/drawing/2014/main" id="{75A8FCFC-15DE-7D4F-B24F-F0AA54D2F27C}"/>
              </a:ext>
            </a:extLst>
          </p:cNvPr>
          <p:cNvSpPr txBox="1"/>
          <p:nvPr/>
        </p:nvSpPr>
        <p:spPr>
          <a:xfrm>
            <a:off x="3455853" y="3624009"/>
            <a:ext cx="1511721" cy="246221"/>
          </a:xfrm>
          <a:prstGeom prst="rect">
            <a:avLst/>
          </a:prstGeom>
          <a:noFill/>
        </p:spPr>
        <p:txBody>
          <a:bodyPr wrap="none" rtlCol="0">
            <a:spAutoFit/>
          </a:bodyPr>
          <a:lstStyle>
            <a:defPPr>
              <a:defRPr lang="de-DE"/>
            </a:defPPr>
            <a:lvl1pPr>
              <a:defRPr sz="1000" i="1">
                <a:solidFill>
                  <a:srgbClr val="002060"/>
                </a:solidFill>
              </a:defRPr>
            </a:lvl1pPr>
          </a:lstStyle>
          <a:p>
            <a:r>
              <a:rPr lang="en-GB"/>
              <a:t>Change of systematic risk</a:t>
            </a:r>
          </a:p>
        </p:txBody>
      </p:sp>
      <p:sp>
        <p:nvSpPr>
          <p:cNvPr id="62" name="TextBox 61">
            <a:extLst>
              <a:ext uri="{FF2B5EF4-FFF2-40B4-BE49-F238E27FC236}">
                <a16:creationId xmlns:a16="http://schemas.microsoft.com/office/drawing/2014/main" id="{F6A67121-C7ED-BA48-8CE0-4FBF8A725847}"/>
              </a:ext>
            </a:extLst>
          </p:cNvPr>
          <p:cNvSpPr txBox="1"/>
          <p:nvPr/>
        </p:nvSpPr>
        <p:spPr>
          <a:xfrm>
            <a:off x="3551829" y="4629849"/>
            <a:ext cx="1034257" cy="246221"/>
          </a:xfrm>
          <a:prstGeom prst="rect">
            <a:avLst/>
          </a:prstGeom>
          <a:noFill/>
        </p:spPr>
        <p:txBody>
          <a:bodyPr wrap="none" rtlCol="0">
            <a:spAutoFit/>
          </a:bodyPr>
          <a:lstStyle>
            <a:defPPr>
              <a:defRPr lang="de-DE"/>
            </a:defPPr>
            <a:lvl1pPr>
              <a:defRPr sz="1000" i="1">
                <a:solidFill>
                  <a:srgbClr val="002060"/>
                </a:solidFill>
              </a:defRPr>
            </a:lvl1pPr>
          </a:lstStyle>
          <a:p>
            <a:r>
              <a:rPr lang="en-GB"/>
              <a:t>Dummy variable</a:t>
            </a:r>
          </a:p>
        </p:txBody>
      </p:sp>
      <p:sp>
        <p:nvSpPr>
          <p:cNvPr id="63" name="TextBox 62">
            <a:extLst>
              <a:ext uri="{FF2B5EF4-FFF2-40B4-BE49-F238E27FC236}">
                <a16:creationId xmlns:a16="http://schemas.microsoft.com/office/drawing/2014/main" id="{52D3F1CA-330A-B142-9833-76EA54BD5C6F}"/>
              </a:ext>
            </a:extLst>
          </p:cNvPr>
          <p:cNvSpPr txBox="1"/>
          <p:nvPr/>
        </p:nvSpPr>
        <p:spPr>
          <a:xfrm>
            <a:off x="4925716" y="3929430"/>
            <a:ext cx="1093569" cy="246221"/>
          </a:xfrm>
          <a:prstGeom prst="rect">
            <a:avLst/>
          </a:prstGeom>
          <a:noFill/>
        </p:spPr>
        <p:txBody>
          <a:bodyPr wrap="none" rtlCol="0">
            <a:spAutoFit/>
          </a:bodyPr>
          <a:lstStyle>
            <a:defPPr>
              <a:defRPr lang="de-DE"/>
            </a:defPPr>
            <a:lvl1pPr>
              <a:defRPr sz="1000" i="1">
                <a:solidFill>
                  <a:srgbClr val="002060"/>
                </a:solidFill>
              </a:defRPr>
            </a:lvl1pPr>
          </a:lstStyle>
          <a:p>
            <a:r>
              <a:rPr lang="en-GB"/>
              <a:t>Unsystematic risk</a:t>
            </a:r>
          </a:p>
        </p:txBody>
      </p:sp>
      <p:cxnSp>
        <p:nvCxnSpPr>
          <p:cNvPr id="16" name="Curved Connector 15">
            <a:extLst>
              <a:ext uri="{FF2B5EF4-FFF2-40B4-BE49-F238E27FC236}">
                <a16:creationId xmlns:a16="http://schemas.microsoft.com/office/drawing/2014/main" id="{599AA8DB-4A92-D246-B384-A5945F423324}"/>
              </a:ext>
            </a:extLst>
          </p:cNvPr>
          <p:cNvCxnSpPr>
            <a:cxnSpLocks/>
            <a:stCxn id="11" idx="2"/>
          </p:cNvCxnSpPr>
          <p:nvPr/>
        </p:nvCxnSpPr>
        <p:spPr>
          <a:xfrm rot="5400000">
            <a:off x="1819470" y="3764567"/>
            <a:ext cx="191793" cy="504847"/>
          </a:xfrm>
          <a:prstGeom prst="curvedConnector3">
            <a:avLst>
              <a:gd name="adj1" fmla="val 500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01A304C5-7F0E-BF40-9DD0-053AC338F53B}"/>
              </a:ext>
            </a:extLst>
          </p:cNvPr>
          <p:cNvCxnSpPr>
            <a:cxnSpLocks/>
            <a:stCxn id="61" idx="2"/>
          </p:cNvCxnSpPr>
          <p:nvPr/>
        </p:nvCxnSpPr>
        <p:spPr>
          <a:xfrm rot="5400000">
            <a:off x="3823692" y="3737122"/>
            <a:ext cx="254914" cy="521130"/>
          </a:xfrm>
          <a:prstGeom prst="curvedConnector3">
            <a:avLst>
              <a:gd name="adj1" fmla="val 500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4E8C3E2C-48E8-D64D-9168-6CDAB88BD864}"/>
              </a:ext>
            </a:extLst>
          </p:cNvPr>
          <p:cNvCxnSpPr>
            <a:cxnSpLocks/>
            <a:stCxn id="62" idx="0"/>
          </p:cNvCxnSpPr>
          <p:nvPr/>
        </p:nvCxnSpPr>
        <p:spPr>
          <a:xfrm rot="16200000" flipV="1">
            <a:off x="3778116" y="4339007"/>
            <a:ext cx="304711" cy="276974"/>
          </a:xfrm>
          <a:prstGeom prst="curvedConnector3">
            <a:avLst>
              <a:gd name="adj1" fmla="val 500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a:extLst>
              <a:ext uri="{FF2B5EF4-FFF2-40B4-BE49-F238E27FC236}">
                <a16:creationId xmlns:a16="http://schemas.microsoft.com/office/drawing/2014/main" id="{8C0D6D67-438E-7044-9E70-4CF517AED973}"/>
              </a:ext>
            </a:extLst>
          </p:cNvPr>
          <p:cNvCxnSpPr>
            <a:cxnSpLocks/>
            <a:stCxn id="60" idx="0"/>
          </p:cNvCxnSpPr>
          <p:nvPr/>
        </p:nvCxnSpPr>
        <p:spPr>
          <a:xfrm rot="5400000" flipH="1" flipV="1">
            <a:off x="2037431" y="4339162"/>
            <a:ext cx="217358" cy="218630"/>
          </a:xfrm>
          <a:prstGeom prst="curvedConnector3">
            <a:avLst>
              <a:gd name="adj1" fmla="val 2411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D36283AD-D5EE-BD43-82A1-FC10DF5B7AB5}"/>
              </a:ext>
            </a:extLst>
          </p:cNvPr>
          <p:cNvCxnSpPr>
            <a:cxnSpLocks/>
            <a:stCxn id="63" idx="1"/>
          </p:cNvCxnSpPr>
          <p:nvPr/>
        </p:nvCxnSpPr>
        <p:spPr>
          <a:xfrm rot="10800000" flipV="1">
            <a:off x="4563486" y="4052541"/>
            <a:ext cx="362230" cy="161152"/>
          </a:xfrm>
          <a:prstGeom prst="curvedConnector3">
            <a:avLst>
              <a:gd name="adj1" fmla="val 500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F3AE00-3DDE-3945-B02C-138B60D47669}"/>
              </a:ext>
            </a:extLst>
          </p:cNvPr>
          <p:cNvSpPr txBox="1"/>
          <p:nvPr/>
        </p:nvSpPr>
        <p:spPr>
          <a:xfrm>
            <a:off x="385576" y="1868187"/>
            <a:ext cx="1188530" cy="307777"/>
          </a:xfrm>
          <a:prstGeom prst="rect">
            <a:avLst/>
          </a:prstGeom>
          <a:noFill/>
        </p:spPr>
        <p:txBody>
          <a:bodyPr wrap="none" rtlCol="0">
            <a:spAutoFit/>
          </a:bodyPr>
          <a:lstStyle/>
          <a:p>
            <a:pPr algn="l"/>
            <a:r>
              <a:rPr lang="en-GB" sz="1400" b="1">
                <a:solidFill>
                  <a:srgbClr val="002060"/>
                </a:solidFill>
              </a:rPr>
              <a:t>Methodology</a:t>
            </a:r>
          </a:p>
        </p:txBody>
      </p:sp>
      <p:cxnSp>
        <p:nvCxnSpPr>
          <p:cNvPr id="22" name="Straight Connector 21">
            <a:extLst>
              <a:ext uri="{FF2B5EF4-FFF2-40B4-BE49-F238E27FC236}">
                <a16:creationId xmlns:a16="http://schemas.microsoft.com/office/drawing/2014/main" id="{CCC0C62C-412B-F746-8170-036D0D42CE96}"/>
              </a:ext>
            </a:extLst>
          </p:cNvPr>
          <p:cNvCxnSpPr>
            <a:cxnSpLocks/>
          </p:cNvCxnSpPr>
          <p:nvPr/>
        </p:nvCxnSpPr>
        <p:spPr>
          <a:xfrm>
            <a:off x="373940" y="2173930"/>
            <a:ext cx="534614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BEE201F-0387-DF4B-9652-DD8B21E27610}"/>
              </a:ext>
            </a:extLst>
          </p:cNvPr>
          <p:cNvSpPr txBox="1"/>
          <p:nvPr/>
        </p:nvSpPr>
        <p:spPr>
          <a:xfrm>
            <a:off x="385577" y="2178379"/>
            <a:ext cx="5410900" cy="1569660"/>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GB" sz="1200" dirty="0"/>
              <a:t>Again, we look at the inclusion/exclusion date, as well as the announcement date</a:t>
            </a:r>
            <a:endParaRPr lang="en-GB" sz="1200" dirty="0">
              <a:cs typeface="Calibri"/>
            </a:endParaRPr>
          </a:p>
          <a:p>
            <a:pPr marL="171450" indent="-171450">
              <a:buFont typeface="Wingdings" pitchFamily="2" charset="2"/>
              <a:buChar char="§"/>
            </a:pPr>
            <a:r>
              <a:rPr lang="en-GB" sz="1200" dirty="0"/>
              <a:t>Regression</a:t>
            </a:r>
            <a:r>
              <a:rPr lang="en-GB" sz="1200" baseline="30000" dirty="0"/>
              <a:t>1</a:t>
            </a:r>
            <a:r>
              <a:rPr lang="en-GB" sz="1200" dirty="0"/>
              <a:t> horizon is ±1 period around the event</a:t>
            </a:r>
            <a:endParaRPr lang="en-GB" sz="1200" dirty="0">
              <a:cs typeface="Calibri"/>
            </a:endParaRPr>
          </a:p>
          <a:p>
            <a:pPr marL="171450" indent="-171450">
              <a:buFont typeface="Wingdings" pitchFamily="2" charset="2"/>
              <a:buChar char="§"/>
            </a:pPr>
            <a:r>
              <a:rPr lang="en-GB" sz="1200" dirty="0"/>
              <a:t>We looked at 2 different periods: 1 year &amp; 1 quarter. </a:t>
            </a:r>
            <a:r>
              <a:rPr lang="en-GB" sz="1200" dirty="0">
                <a:solidFill>
                  <a:schemeClr val="tx1">
                    <a:lumMod val="50000"/>
                    <a:lumOff val="50000"/>
                  </a:schemeClr>
                </a:solidFill>
              </a:rPr>
              <a:t>1 month is too short for a regression as the sample size would be too small</a:t>
            </a:r>
            <a:endParaRPr lang="en-GB" sz="1200" dirty="0">
              <a:solidFill>
                <a:schemeClr val="tx1">
                  <a:lumMod val="50000"/>
                  <a:lumOff val="50000"/>
                </a:schemeClr>
              </a:solidFill>
              <a:cs typeface="Calibri"/>
            </a:endParaRPr>
          </a:p>
          <a:p>
            <a:pPr marL="171450" indent="-171450">
              <a:buFont typeface="Wingdings" pitchFamily="2" charset="2"/>
              <a:buChar char="§"/>
            </a:pPr>
            <a:r>
              <a:rPr lang="en-GB" sz="1200" b="1" dirty="0"/>
              <a:t>MSCI Germany </a:t>
            </a:r>
            <a:r>
              <a:rPr lang="en-GB" sz="1200" dirty="0"/>
              <a:t>as a good benchmark, representing over 85% of the German market. </a:t>
            </a:r>
            <a:r>
              <a:rPr lang="en-GB" sz="1200" dirty="0">
                <a:solidFill>
                  <a:schemeClr val="tx1">
                    <a:lumMod val="50000"/>
                    <a:lumOff val="50000"/>
                  </a:schemeClr>
                </a:solidFill>
              </a:rPr>
              <a:t>Investors point of view</a:t>
            </a:r>
            <a:endParaRPr lang="en-GB" sz="1200" b="1" dirty="0">
              <a:solidFill>
                <a:schemeClr val="tx1">
                  <a:lumMod val="50000"/>
                  <a:lumOff val="50000"/>
                </a:schemeClr>
              </a:solidFill>
            </a:endParaRPr>
          </a:p>
          <a:p>
            <a:endParaRPr lang="en-GB" sz="1200" b="1" dirty="0"/>
          </a:p>
          <a:p>
            <a:r>
              <a:rPr lang="en-GB" sz="1200" b="1" dirty="0"/>
              <a:t>Hypothesis function:</a:t>
            </a:r>
            <a:endParaRPr lang="en-GB" sz="1200" b="1" dirty="0">
              <a:cs typeface="Calibri"/>
            </a:endParaRPr>
          </a:p>
        </p:txBody>
      </p:sp>
      <p:grpSp>
        <p:nvGrpSpPr>
          <p:cNvPr id="31" name="Group 30">
            <a:extLst>
              <a:ext uri="{FF2B5EF4-FFF2-40B4-BE49-F238E27FC236}">
                <a16:creationId xmlns:a16="http://schemas.microsoft.com/office/drawing/2014/main" id="{64935DE2-5715-3D47-B3B7-8FA8D2FA41A5}"/>
              </a:ext>
            </a:extLst>
          </p:cNvPr>
          <p:cNvGrpSpPr/>
          <p:nvPr/>
        </p:nvGrpSpPr>
        <p:grpSpPr>
          <a:xfrm>
            <a:off x="373939" y="1221869"/>
            <a:ext cx="8403207" cy="471104"/>
            <a:chOff x="334867" y="4107303"/>
            <a:chExt cx="8403207" cy="471104"/>
          </a:xfrm>
        </p:grpSpPr>
        <p:sp>
          <p:nvSpPr>
            <p:cNvPr id="32" name="Rounded Rectangle 31">
              <a:extLst>
                <a:ext uri="{FF2B5EF4-FFF2-40B4-BE49-F238E27FC236}">
                  <a16:creationId xmlns:a16="http://schemas.microsoft.com/office/drawing/2014/main" id="{B8466CD0-D228-9946-8E5A-E3B809F8D2C4}"/>
                </a:ext>
              </a:extLst>
            </p:cNvPr>
            <p:cNvSpPr/>
            <p:nvPr/>
          </p:nvSpPr>
          <p:spPr>
            <a:xfrm>
              <a:off x="334867" y="4107303"/>
              <a:ext cx="8403207" cy="46874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TextBox 32">
              <a:extLst>
                <a:ext uri="{FF2B5EF4-FFF2-40B4-BE49-F238E27FC236}">
                  <a16:creationId xmlns:a16="http://schemas.microsoft.com/office/drawing/2014/main" id="{EEA12874-628F-054E-B546-ADA678F5CF04}"/>
                </a:ext>
              </a:extLst>
            </p:cNvPr>
            <p:cNvSpPr txBox="1"/>
            <p:nvPr/>
          </p:nvSpPr>
          <p:spPr>
            <a:xfrm>
              <a:off x="346504" y="4116742"/>
              <a:ext cx="8093001" cy="461665"/>
            </a:xfrm>
            <a:prstGeom prst="rect">
              <a:avLst/>
            </a:prstGeom>
            <a:noFill/>
          </p:spPr>
          <p:txBody>
            <a:bodyPr wrap="square" rtlCol="0">
              <a:spAutoFit/>
            </a:bodyPr>
            <a:lstStyle/>
            <a:p>
              <a:r>
                <a:rPr lang="en-DE" sz="1200" b="1" dirty="0">
                  <a:solidFill>
                    <a:srgbClr val="002060"/>
                  </a:solidFill>
                </a:rPr>
                <a:t>Hypothesis</a:t>
              </a:r>
              <a:r>
                <a:rPr lang="en-DE" sz="1200" dirty="0">
                  <a:solidFill>
                    <a:srgbClr val="002060"/>
                  </a:solidFill>
                </a:rPr>
                <a:t>: Stocks that get included into an index see their systematic risk increase. Vice versa the systematic risk for excluded stocks decreases.</a:t>
              </a:r>
            </a:p>
          </p:txBody>
        </p:sp>
      </p:grpSp>
      <p:sp>
        <p:nvSpPr>
          <p:cNvPr id="25" name="TextBox 17">
            <a:extLst>
              <a:ext uri="{FF2B5EF4-FFF2-40B4-BE49-F238E27FC236}">
                <a16:creationId xmlns:a16="http://schemas.microsoft.com/office/drawing/2014/main" id="{9730B7ED-0ABA-EC42-9266-B4D054229113}"/>
              </a:ext>
            </a:extLst>
          </p:cNvPr>
          <p:cNvSpPr txBox="1"/>
          <p:nvPr/>
        </p:nvSpPr>
        <p:spPr>
          <a:xfrm>
            <a:off x="6207688" y="1868187"/>
            <a:ext cx="1767912" cy="307777"/>
          </a:xfrm>
          <a:prstGeom prst="rect">
            <a:avLst/>
          </a:prstGeom>
          <a:noFill/>
        </p:spPr>
        <p:txBody>
          <a:bodyPr wrap="square" lIns="91440" tIns="45720" rIns="91440" bIns="45720" rtlCol="0" anchor="t">
            <a:spAutoFit/>
          </a:bodyPr>
          <a:lstStyle/>
          <a:p>
            <a:r>
              <a:rPr lang="en-GB" sz="1400" b="1">
                <a:solidFill>
                  <a:srgbClr val="002060"/>
                </a:solidFill>
                <a:cs typeface="Calibri"/>
              </a:rPr>
              <a:t>Ralf Hermann</a:t>
            </a:r>
          </a:p>
        </p:txBody>
      </p:sp>
      <p:cxnSp>
        <p:nvCxnSpPr>
          <p:cNvPr id="26" name="Straight Connector 23">
            <a:extLst>
              <a:ext uri="{FF2B5EF4-FFF2-40B4-BE49-F238E27FC236}">
                <a16:creationId xmlns:a16="http://schemas.microsoft.com/office/drawing/2014/main" id="{0C317FDB-F073-C849-A7DD-A4DFD302AA7A}"/>
              </a:ext>
            </a:extLst>
          </p:cNvPr>
          <p:cNvCxnSpPr>
            <a:cxnSpLocks/>
          </p:cNvCxnSpPr>
          <p:nvPr/>
        </p:nvCxnSpPr>
        <p:spPr>
          <a:xfrm>
            <a:off x="6207688" y="2173929"/>
            <a:ext cx="256945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4">
            <a:extLst>
              <a:ext uri="{FF2B5EF4-FFF2-40B4-BE49-F238E27FC236}">
                <a16:creationId xmlns:a16="http://schemas.microsoft.com/office/drawing/2014/main" id="{ABD4166C-FE03-7C45-8373-B2EAFEF69A62}"/>
              </a:ext>
            </a:extLst>
          </p:cNvPr>
          <p:cNvSpPr txBox="1"/>
          <p:nvPr/>
        </p:nvSpPr>
        <p:spPr>
          <a:xfrm>
            <a:off x="6207689" y="2171896"/>
            <a:ext cx="2569457" cy="2123658"/>
          </a:xfrm>
          <a:prstGeom prst="rect">
            <a:avLst/>
          </a:prstGeom>
          <a:noFill/>
        </p:spPr>
        <p:txBody>
          <a:bodyPr wrap="square" lIns="91440" tIns="45720" rIns="91440" bIns="45720" rtlCol="0" anchor="t">
            <a:spAutoFit/>
          </a:bodyPr>
          <a:lstStyle/>
          <a:p>
            <a:r>
              <a:rPr lang="en-GB" sz="1200"/>
              <a:t>The empirical study from 1997 analysed the </a:t>
            </a:r>
            <a:r>
              <a:rPr lang="en-GB" sz="1200" b="1"/>
              <a:t>systematic risk component </a:t>
            </a:r>
            <a:r>
              <a:rPr lang="en-GB" sz="1200"/>
              <a:t>of stocks introduced to the DAX.</a:t>
            </a:r>
            <a:br>
              <a:rPr lang="en-GB" sz="1200"/>
            </a:br>
            <a:r>
              <a:rPr lang="en-GB" sz="1200"/>
              <a:t>Their key findings were:</a:t>
            </a:r>
          </a:p>
          <a:p>
            <a:pPr marL="285750" indent="-285750">
              <a:buFont typeface="Wingdings" pitchFamily="2" charset="2"/>
              <a:buChar char="§"/>
            </a:pPr>
            <a:r>
              <a:rPr lang="en-GB" sz="1200"/>
              <a:t>Significant increase in the systematic risk of the individual stocks</a:t>
            </a:r>
            <a:r>
              <a:rPr lang="en-GB" sz="1200" b="1"/>
              <a:t> </a:t>
            </a:r>
            <a:r>
              <a:rPr lang="en-GB" sz="1200"/>
              <a:t>and the portfolio</a:t>
            </a:r>
            <a:endParaRPr lang="en-GB" sz="1200" b="1">
              <a:cs typeface="Calibri"/>
            </a:endParaRPr>
          </a:p>
          <a:p>
            <a:pPr marL="285750" indent="-285750">
              <a:buFont typeface="Wingdings" pitchFamily="2" charset="2"/>
              <a:buChar char="§"/>
            </a:pPr>
            <a:r>
              <a:rPr lang="en-GB" sz="1200"/>
              <a:t>This increase is even stronger for stocks with a high index weight</a:t>
            </a:r>
            <a:endParaRPr lang="en-GB" sz="1200">
              <a:cs typeface="Calibri"/>
            </a:endParaRPr>
          </a:p>
          <a:p>
            <a:r>
              <a:rPr lang="en-GB" sz="1200"/>
              <a:t> </a:t>
            </a:r>
            <a:endParaRPr lang="en-DE" sz="1200"/>
          </a:p>
        </p:txBody>
      </p:sp>
      <p:sp>
        <p:nvSpPr>
          <p:cNvPr id="29" name="Title 1">
            <a:extLst>
              <a:ext uri="{FF2B5EF4-FFF2-40B4-BE49-F238E27FC236}">
                <a16:creationId xmlns:a16="http://schemas.microsoft.com/office/drawing/2014/main" id="{68DF2BE2-9188-C542-AECC-4852EE079618}"/>
              </a:ext>
            </a:extLst>
          </p:cNvPr>
          <p:cNvSpPr>
            <a:spLocks noGrp="1"/>
          </p:cNvSpPr>
          <p:nvPr>
            <p:ph type="title"/>
          </p:nvPr>
        </p:nvSpPr>
        <p:spPr>
          <a:xfrm>
            <a:off x="385577" y="688588"/>
            <a:ext cx="8431331" cy="819719"/>
          </a:xfrm>
        </p:spPr>
        <p:txBody>
          <a:bodyPr/>
          <a:lstStyle/>
          <a:p>
            <a:r>
              <a:rPr lang="en-GB" dirty="0"/>
              <a:t>Systematic Risk: Methodology</a:t>
            </a:r>
            <a:br>
              <a:rPr lang="en-GB" dirty="0"/>
            </a:br>
            <a:endParaRPr lang="en-GB" dirty="0"/>
          </a:p>
        </p:txBody>
      </p:sp>
      <p:sp>
        <p:nvSpPr>
          <p:cNvPr id="2" name="TextBox 32">
            <a:extLst>
              <a:ext uri="{FF2B5EF4-FFF2-40B4-BE49-F238E27FC236}">
                <a16:creationId xmlns:a16="http://schemas.microsoft.com/office/drawing/2014/main" id="{6EAE6C1F-56F0-4160-936F-0C843564017C}"/>
              </a:ext>
            </a:extLst>
          </p:cNvPr>
          <p:cNvSpPr txBox="1"/>
          <p:nvPr/>
        </p:nvSpPr>
        <p:spPr>
          <a:xfrm>
            <a:off x="328692" y="4911311"/>
            <a:ext cx="4780476" cy="230832"/>
          </a:xfrm>
          <a:prstGeom prst="rect">
            <a:avLst/>
          </a:prstGeom>
          <a:noFill/>
        </p:spPr>
        <p:txBody>
          <a:bodyPr wrap="none" lIns="91440" tIns="45720" rIns="91440" bIns="45720" rtlCol="0" anchor="t">
            <a:spAutoFit/>
          </a:bodyPr>
          <a:lstStyle/>
          <a:p>
            <a:r>
              <a:rPr lang="en-GB" sz="900" baseline="30000">
                <a:solidFill>
                  <a:schemeClr val="tx1">
                    <a:lumMod val="50000"/>
                    <a:lumOff val="50000"/>
                  </a:schemeClr>
                </a:solidFill>
              </a:rPr>
              <a:t>1 </a:t>
            </a:r>
            <a:r>
              <a:rPr lang="en-GB" sz="900">
                <a:solidFill>
                  <a:schemeClr val="bg1">
                    <a:lumMod val="65000"/>
                  </a:schemeClr>
                </a:solidFill>
                <a:ea typeface="+mn-lt"/>
                <a:cs typeface="+mn-lt"/>
              </a:rPr>
              <a:t>OLS in conjunction with a correction procedure for serially correlated error terms. (Newey/West)</a:t>
            </a:r>
            <a:endParaRPr lang="en-GB" sz="900">
              <a:solidFill>
                <a:schemeClr val="bg1">
                  <a:lumMod val="65000"/>
                </a:schemeClr>
              </a:solidFill>
              <a:highlight>
                <a:srgbClr val="FFFF00"/>
              </a:highlight>
              <a:ea typeface="+mn-lt"/>
              <a:cs typeface="+mn-lt"/>
            </a:endParaRPr>
          </a:p>
        </p:txBody>
      </p:sp>
    </p:spTree>
    <p:extLst>
      <p:ext uri="{BB962C8B-B14F-4D97-AF65-F5344CB8AC3E}">
        <p14:creationId xmlns:p14="http://schemas.microsoft.com/office/powerpoint/2010/main" val="144952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B75D-8E1C-9B45-AC5A-CEEEB3E430A0}"/>
              </a:ext>
            </a:extLst>
          </p:cNvPr>
          <p:cNvSpPr>
            <a:spLocks noGrp="1"/>
          </p:cNvSpPr>
          <p:nvPr>
            <p:ph type="title"/>
          </p:nvPr>
        </p:nvSpPr>
        <p:spPr/>
        <p:txBody>
          <a:bodyPr/>
          <a:lstStyle/>
          <a:p>
            <a:r>
              <a:rPr lang="en-GB" dirty="0"/>
              <a:t>Systematic Risk: General Results</a:t>
            </a:r>
            <a:br>
              <a:rPr lang="en-GB" dirty="0"/>
            </a:br>
            <a:endParaRPr lang="en-GB" dirty="0"/>
          </a:p>
        </p:txBody>
      </p:sp>
      <p:sp>
        <p:nvSpPr>
          <p:cNvPr id="3" name="Text Placeholder 2">
            <a:extLst>
              <a:ext uri="{FF2B5EF4-FFF2-40B4-BE49-F238E27FC236}">
                <a16:creationId xmlns:a16="http://schemas.microsoft.com/office/drawing/2014/main" id="{9B9DA810-00E0-0149-83FC-456B872BEE24}"/>
              </a:ext>
            </a:extLst>
          </p:cNvPr>
          <p:cNvSpPr>
            <a:spLocks noGrp="1"/>
          </p:cNvSpPr>
          <p:nvPr>
            <p:ph type="body" sz="half" idx="14"/>
          </p:nvPr>
        </p:nvSpPr>
        <p:spPr/>
        <p:txBody>
          <a:bodyPr/>
          <a:lstStyle/>
          <a:p>
            <a:r>
              <a:rPr lang="en-GB"/>
              <a:t>Systematic Risk</a:t>
            </a:r>
          </a:p>
        </p:txBody>
      </p:sp>
      <p:sp>
        <p:nvSpPr>
          <p:cNvPr id="4" name="Slide Number Placeholder 3">
            <a:extLst>
              <a:ext uri="{FF2B5EF4-FFF2-40B4-BE49-F238E27FC236}">
                <a16:creationId xmlns:a16="http://schemas.microsoft.com/office/drawing/2014/main" id="{679A99BB-EC8D-0640-A90D-EC94A14C2951}"/>
              </a:ext>
            </a:extLst>
          </p:cNvPr>
          <p:cNvSpPr>
            <a:spLocks noGrp="1"/>
          </p:cNvSpPr>
          <p:nvPr>
            <p:ph type="sldNum" sz="quarter" idx="4"/>
          </p:nvPr>
        </p:nvSpPr>
        <p:spPr/>
        <p:txBody>
          <a:bodyPr/>
          <a:lstStyle/>
          <a:p>
            <a:fld id="{365118A3-1793-2149-900A-53CEDCCBA901}" type="slidenum">
              <a:rPr lang="en-GB" smtClean="0"/>
              <a:pPr/>
              <a:t>17</a:t>
            </a:fld>
            <a:endParaRPr lang="en-GB"/>
          </a:p>
        </p:txBody>
      </p:sp>
      <p:sp>
        <p:nvSpPr>
          <p:cNvPr id="74" name="TextBox 73">
            <a:extLst>
              <a:ext uri="{FF2B5EF4-FFF2-40B4-BE49-F238E27FC236}">
                <a16:creationId xmlns:a16="http://schemas.microsoft.com/office/drawing/2014/main" id="{B67A3C37-D4E3-234D-B72D-2DDD7CB0FB6F}"/>
              </a:ext>
            </a:extLst>
          </p:cNvPr>
          <p:cNvSpPr txBox="1"/>
          <p:nvPr/>
        </p:nvSpPr>
        <p:spPr>
          <a:xfrm>
            <a:off x="373940" y="2355048"/>
            <a:ext cx="3960269" cy="830997"/>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DE" sz="1200" dirty="0"/>
              <a:t>Overall systematic risk (beta) </a:t>
            </a:r>
            <a:r>
              <a:rPr lang="en-DE" sz="1200" b="1" dirty="0"/>
              <a:t>increases by 0.13 </a:t>
            </a:r>
            <a:endParaRPr lang="en-DE" sz="1200" b="1" dirty="0">
              <a:cs typeface="Calibri"/>
            </a:endParaRPr>
          </a:p>
          <a:p>
            <a:pPr marL="171450" indent="-171450">
              <a:buFont typeface="Wingdings" pitchFamily="2" charset="2"/>
              <a:buChar char="§"/>
            </a:pPr>
            <a:r>
              <a:rPr lang="en-GB" sz="1200" b="1" dirty="0"/>
              <a:t>5</a:t>
            </a:r>
            <a:r>
              <a:rPr lang="en-GB" sz="1200" dirty="0"/>
              <a:t> out of </a:t>
            </a:r>
            <a:r>
              <a:rPr lang="en-GB" sz="1200" b="1" dirty="0"/>
              <a:t>22 </a:t>
            </a:r>
            <a:r>
              <a:rPr lang="en-GB" sz="1200" dirty="0"/>
              <a:t>DAX stocks show a </a:t>
            </a:r>
            <a:r>
              <a:rPr lang="en-DE" sz="1200" b="1" dirty="0"/>
              <a:t>significant </a:t>
            </a:r>
            <a:r>
              <a:rPr lang="en-DE" sz="1200" dirty="0"/>
              <a:t>(&lt;5%) increase in their systematic risk (</a:t>
            </a:r>
            <a:r>
              <a:rPr lang="en-DE" sz="1200" b="1" dirty="0"/>
              <a:t>3</a:t>
            </a:r>
            <a:r>
              <a:rPr lang="en-DE" sz="1200" dirty="0"/>
              <a:t> out of </a:t>
            </a:r>
            <a:r>
              <a:rPr lang="en-DE" sz="1200" b="1" dirty="0"/>
              <a:t>10</a:t>
            </a:r>
            <a:r>
              <a:rPr lang="en-DE" sz="1200" dirty="0"/>
              <a:t> shows a significant decrease)</a:t>
            </a:r>
            <a:endParaRPr lang="en-DE" sz="1200" dirty="0">
              <a:cs typeface="Calibri"/>
            </a:endParaRPr>
          </a:p>
        </p:txBody>
      </p:sp>
      <p:pic>
        <p:nvPicPr>
          <p:cNvPr id="14" name="Picture 13">
            <a:extLst>
              <a:ext uri="{FF2B5EF4-FFF2-40B4-BE49-F238E27FC236}">
                <a16:creationId xmlns:a16="http://schemas.microsoft.com/office/drawing/2014/main" id="{86CFB825-43C9-024E-A3DC-D03FCEEA7680}"/>
              </a:ext>
            </a:extLst>
          </p:cNvPr>
          <p:cNvPicPr>
            <a:picLocks noChangeAspect="1"/>
          </p:cNvPicPr>
          <p:nvPr/>
        </p:nvPicPr>
        <p:blipFill>
          <a:blip r:embed="rId2"/>
          <a:stretch>
            <a:fillRect/>
          </a:stretch>
        </p:blipFill>
        <p:spPr>
          <a:xfrm>
            <a:off x="1249954" y="1581469"/>
            <a:ext cx="2208240" cy="710188"/>
          </a:xfrm>
          <a:prstGeom prst="rect">
            <a:avLst/>
          </a:prstGeom>
        </p:spPr>
      </p:pic>
      <p:sp>
        <p:nvSpPr>
          <p:cNvPr id="24" name="TextBox 23">
            <a:extLst>
              <a:ext uri="{FF2B5EF4-FFF2-40B4-BE49-F238E27FC236}">
                <a16:creationId xmlns:a16="http://schemas.microsoft.com/office/drawing/2014/main" id="{2CE41550-668C-B344-8644-E3C18F456E4F}"/>
              </a:ext>
            </a:extLst>
          </p:cNvPr>
          <p:cNvSpPr txBox="1"/>
          <p:nvPr/>
        </p:nvSpPr>
        <p:spPr>
          <a:xfrm>
            <a:off x="385576" y="1263921"/>
            <a:ext cx="1178464" cy="307777"/>
          </a:xfrm>
          <a:prstGeom prst="rect">
            <a:avLst/>
          </a:prstGeom>
          <a:noFill/>
        </p:spPr>
        <p:txBody>
          <a:bodyPr wrap="none" rtlCol="0">
            <a:spAutoFit/>
          </a:bodyPr>
          <a:lstStyle/>
          <a:p>
            <a:pPr algn="l"/>
            <a:r>
              <a:rPr lang="en-GB" sz="1400" b="1">
                <a:solidFill>
                  <a:srgbClr val="002060"/>
                </a:solidFill>
              </a:rPr>
              <a:t>Inclusion Day</a:t>
            </a:r>
          </a:p>
        </p:txBody>
      </p:sp>
      <p:cxnSp>
        <p:nvCxnSpPr>
          <p:cNvPr id="25" name="Straight Connector 24">
            <a:extLst>
              <a:ext uri="{FF2B5EF4-FFF2-40B4-BE49-F238E27FC236}">
                <a16:creationId xmlns:a16="http://schemas.microsoft.com/office/drawing/2014/main" id="{6AAE28BC-778B-C042-A172-F1503AF01312}"/>
              </a:ext>
            </a:extLst>
          </p:cNvPr>
          <p:cNvCxnSpPr>
            <a:cxnSpLocks/>
          </p:cNvCxnSpPr>
          <p:nvPr/>
        </p:nvCxnSpPr>
        <p:spPr>
          <a:xfrm>
            <a:off x="373940"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34BB9A-8C8D-644E-A7F4-E4A1AC60A52E}"/>
              </a:ext>
            </a:extLst>
          </p:cNvPr>
          <p:cNvCxnSpPr>
            <a:cxnSpLocks/>
          </p:cNvCxnSpPr>
          <p:nvPr/>
        </p:nvCxnSpPr>
        <p:spPr>
          <a:xfrm>
            <a:off x="4816878"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0D437F6-BDB6-4E4C-861E-8E4FAF333251}"/>
              </a:ext>
            </a:extLst>
          </p:cNvPr>
          <p:cNvSpPr txBox="1"/>
          <p:nvPr/>
        </p:nvSpPr>
        <p:spPr>
          <a:xfrm>
            <a:off x="4818071" y="1263921"/>
            <a:ext cx="1656094" cy="307777"/>
          </a:xfrm>
          <a:prstGeom prst="rect">
            <a:avLst/>
          </a:prstGeom>
          <a:noFill/>
        </p:spPr>
        <p:txBody>
          <a:bodyPr wrap="none" rtlCol="0">
            <a:spAutoFit/>
          </a:bodyPr>
          <a:lstStyle/>
          <a:p>
            <a:pPr algn="l"/>
            <a:r>
              <a:rPr lang="en-GB" sz="1400" b="1">
                <a:solidFill>
                  <a:srgbClr val="002060"/>
                </a:solidFill>
              </a:rPr>
              <a:t>Announcement Day</a:t>
            </a:r>
          </a:p>
        </p:txBody>
      </p:sp>
      <p:pic>
        <p:nvPicPr>
          <p:cNvPr id="5" name="Picture 4">
            <a:extLst>
              <a:ext uri="{FF2B5EF4-FFF2-40B4-BE49-F238E27FC236}">
                <a16:creationId xmlns:a16="http://schemas.microsoft.com/office/drawing/2014/main" id="{F63090A2-9B26-3041-8709-E7C7626ACF0B}"/>
              </a:ext>
            </a:extLst>
          </p:cNvPr>
          <p:cNvPicPr>
            <a:picLocks noChangeAspect="1"/>
          </p:cNvPicPr>
          <p:nvPr/>
        </p:nvPicPr>
        <p:blipFill>
          <a:blip r:embed="rId3"/>
          <a:stretch>
            <a:fillRect/>
          </a:stretch>
        </p:blipFill>
        <p:spPr>
          <a:xfrm>
            <a:off x="5692891" y="1576583"/>
            <a:ext cx="2208240" cy="710188"/>
          </a:xfrm>
          <a:prstGeom prst="rect">
            <a:avLst/>
          </a:prstGeom>
        </p:spPr>
      </p:pic>
      <p:graphicFrame>
        <p:nvGraphicFramePr>
          <p:cNvPr id="18" name="Table 13">
            <a:extLst>
              <a:ext uri="{FF2B5EF4-FFF2-40B4-BE49-F238E27FC236}">
                <a16:creationId xmlns:a16="http://schemas.microsoft.com/office/drawing/2014/main" id="{C49B3A82-B7A1-764D-A50D-5D99B76D685B}"/>
              </a:ext>
            </a:extLst>
          </p:cNvPr>
          <p:cNvGraphicFramePr>
            <a:graphicFrameLocks noGrp="1"/>
          </p:cNvGraphicFramePr>
          <p:nvPr>
            <p:extLst>
              <p:ext uri="{D42A27DB-BD31-4B8C-83A1-F6EECF244321}">
                <p14:modId xmlns:p14="http://schemas.microsoft.com/office/powerpoint/2010/main" val="2715287229"/>
              </p:ext>
            </p:extLst>
          </p:nvPr>
        </p:nvGraphicFramePr>
        <p:xfrm>
          <a:off x="823324" y="3249436"/>
          <a:ext cx="3045600" cy="1385280"/>
        </p:xfrm>
        <a:graphic>
          <a:graphicData uri="http://schemas.openxmlformats.org/drawingml/2006/table">
            <a:tbl>
              <a:tblPr>
                <a:tableStyleId>{5940675A-B579-460E-94D1-54222C63F5DA}</a:tableStyleId>
              </a:tblPr>
              <a:tblGrid>
                <a:gridCol w="1111924">
                  <a:extLst>
                    <a:ext uri="{9D8B030D-6E8A-4147-A177-3AD203B41FA5}">
                      <a16:colId xmlns:a16="http://schemas.microsoft.com/office/drawing/2014/main" val="2387808617"/>
                    </a:ext>
                  </a:extLst>
                </a:gridCol>
                <a:gridCol w="541210">
                  <a:extLst>
                    <a:ext uri="{9D8B030D-6E8A-4147-A177-3AD203B41FA5}">
                      <a16:colId xmlns:a16="http://schemas.microsoft.com/office/drawing/2014/main" val="936380785"/>
                    </a:ext>
                  </a:extLst>
                </a:gridCol>
                <a:gridCol w="425628">
                  <a:extLst>
                    <a:ext uri="{9D8B030D-6E8A-4147-A177-3AD203B41FA5}">
                      <a16:colId xmlns:a16="http://schemas.microsoft.com/office/drawing/2014/main" val="3020386886"/>
                    </a:ext>
                  </a:extLst>
                </a:gridCol>
                <a:gridCol w="497398">
                  <a:extLst>
                    <a:ext uri="{9D8B030D-6E8A-4147-A177-3AD203B41FA5}">
                      <a16:colId xmlns:a16="http://schemas.microsoft.com/office/drawing/2014/main" val="819735996"/>
                    </a:ext>
                  </a:extLst>
                </a:gridCol>
                <a:gridCol w="469440">
                  <a:extLst>
                    <a:ext uri="{9D8B030D-6E8A-4147-A177-3AD203B41FA5}">
                      <a16:colId xmlns:a16="http://schemas.microsoft.com/office/drawing/2014/main" val="3347889034"/>
                    </a:ext>
                  </a:extLst>
                </a:gridCol>
              </a:tblGrid>
              <a:tr h="172753">
                <a:tc>
                  <a:txBody>
                    <a:bodyPr/>
                    <a:lstStyle/>
                    <a:p>
                      <a:pPr marL="0" algn="l" defTabSz="685800" rtl="0" eaLnBrk="1" fontAlgn="b" latinLnBrk="0" hangingPunct="1"/>
                      <a:endParaRPr lang="en-DE" sz="900" b="1" kern="1200" dirty="0">
                        <a:solidFill>
                          <a:schemeClr val="tx1"/>
                        </a:solidFill>
                        <a:latin typeface="+mn-lt"/>
                        <a:ea typeface="+mn-ea"/>
                        <a:cs typeface="+mn-cs"/>
                      </a:endParaRPr>
                    </a:p>
                  </a:txBody>
                  <a:tcPr marL="36000" marR="36000" marT="18000" marB="18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dirty="0">
                          <a:solidFill>
                            <a:schemeClr val="tx1"/>
                          </a:solidFill>
                          <a:latin typeface="+mn-lt"/>
                          <a:ea typeface="+mn-ea"/>
                          <a:cs typeface="+mn-cs"/>
                        </a:rPr>
                        <a:t>1 year</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dirty="0">
                          <a:solidFill>
                            <a:schemeClr val="tx1"/>
                          </a:solidFill>
                          <a:latin typeface="+mn-lt"/>
                          <a:ea typeface="+mn-ea"/>
                          <a:cs typeface="+mn-cs"/>
                        </a:rPr>
                        <a:t>1 quarter</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172753">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18000" marB="18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t" latinLnBrk="0" hangingPunct="1"/>
                      <a:r>
                        <a:rPr lang="en-GB" sz="900" b="1" kern="1200">
                          <a:solidFill>
                            <a:schemeClr val="tx1"/>
                          </a:solidFill>
                        </a:rPr>
                        <a:t>Avg.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R</a:t>
                      </a:r>
                      <a:r>
                        <a:rPr lang="en-GB" sz="900" b="1" kern="1200" baseline="30000">
                          <a:solidFill>
                            <a:schemeClr val="tx1"/>
                          </a:solidFill>
                          <a:latin typeface="+mn-lt"/>
                          <a:ea typeface="+mn-ea"/>
                          <a:cs typeface="+mn-cs"/>
                        </a:rPr>
                        <a:t>2</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rtl="0" eaLnBrk="1" fontAlgn="t" latinLnBrk="0" hangingPunct="1"/>
                      <a:r>
                        <a:rPr lang="en-GB" sz="900" b="1" kern="1200">
                          <a:solidFill>
                            <a:schemeClr val="tx1"/>
                          </a:solidFill>
                        </a:rPr>
                        <a:t>Avg.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R</a:t>
                      </a:r>
                      <a:r>
                        <a:rPr lang="en-GB" sz="900" b="1" kern="1200" baseline="30000">
                          <a:solidFill>
                            <a:schemeClr val="tx1"/>
                          </a:solidFill>
                          <a:latin typeface="+mn-lt"/>
                          <a:ea typeface="+mn-ea"/>
                          <a:cs typeface="+mn-cs"/>
                        </a:rPr>
                        <a:t>2</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172753">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0.13</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0.261</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0.08</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0.312</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9146645"/>
                  </a:ext>
                </a:extLst>
              </a:tr>
              <a:tr h="172753">
                <a:tc>
                  <a:txBody>
                    <a:bodyPr/>
                    <a:lstStyle/>
                    <a:p>
                      <a:pPr lvl="0" algn="r">
                        <a:lnSpc>
                          <a:spcPct val="100000"/>
                        </a:lnSpc>
                        <a:spcBef>
                          <a:spcPts val="0"/>
                        </a:spcBef>
                        <a:spcAft>
                          <a:spcPts val="0"/>
                        </a:spcAft>
                        <a:buNone/>
                      </a:pPr>
                      <a:r>
                        <a:rPr lang="en-GB" sz="900" b="0" i="0" u="none" strike="noStrike" kern="1200" noProof="0"/>
                        <a:t>Covestro AG</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0.55</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lnSpc>
                          <a:spcPct val="100000"/>
                        </a:lnSpc>
                        <a:spcBef>
                          <a:spcPts val="0"/>
                        </a:spcBef>
                        <a:spcAft>
                          <a:spcPts val="0"/>
                        </a:spcAft>
                        <a:buNone/>
                      </a:pPr>
                      <a:r>
                        <a:rPr lang="de-DE" sz="900" b="0" i="0" u="none" strike="noStrike" noProof="0">
                          <a:effectLst/>
                          <a:latin typeface="Calibri"/>
                        </a:rPr>
                        <a:t>0.351</a:t>
                      </a:r>
                      <a:endParaRPr lang="en-US"/>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0.45</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0.232</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172753">
                <a:tc>
                  <a:txBody>
                    <a:bodyPr/>
                    <a:lstStyle/>
                    <a:p>
                      <a:pPr lvl="0" algn="r">
                        <a:lnSpc>
                          <a:spcPct val="100000"/>
                        </a:lnSpc>
                        <a:spcBef>
                          <a:spcPts val="0"/>
                        </a:spcBef>
                        <a:spcAft>
                          <a:spcPts val="0"/>
                        </a:spcAft>
                        <a:buNone/>
                      </a:pPr>
                      <a:r>
                        <a:rPr lang="en-GB" sz="900" b="0" i="0" u="none" strike="noStrike" kern="1200" noProof="0"/>
                        <a:t>MTU Aero Engines AG</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0.43</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latin typeface="Calibri"/>
                        </a:rPr>
                        <a:t>0.427</a:t>
                      </a:r>
                      <a:endParaRPr lang="en-US"/>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0.06</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0.902</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86852238"/>
                  </a:ext>
                </a:extLst>
              </a:tr>
              <a:tr h="172753">
                <a:tc>
                  <a:txBody>
                    <a:bodyPr/>
                    <a:lstStyle/>
                    <a:p>
                      <a:pPr marL="0" algn="r" rtl="0" eaLnBrk="1" fontAlgn="t" latinLnBrk="0" hangingPunct="1"/>
                      <a:r>
                        <a:rPr lang="en-GB" sz="900" b="0" kern="1200">
                          <a:solidFill>
                            <a:schemeClr val="tx1"/>
                          </a:solidFill>
                          <a:latin typeface="+mn-lt"/>
                          <a:ea typeface="+mn-ea"/>
                          <a:cs typeface="+mn-cs"/>
                        </a:rPr>
                        <a: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0" i="0" u="none" strike="noStrike">
                          <a:solidFill>
                            <a:schemeClr val="tx1"/>
                          </a:solidFill>
                          <a:effectLst/>
                          <a:latin typeface="Calibri"/>
                        </a:rPr>
                        <a:t>...</a:t>
                      </a:r>
                      <a:endParaRPr lang="de-DE" sz="900" b="0" i="0" u="none" strike="noStrike">
                        <a:solidFill>
                          <a:schemeClr val="tx1"/>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0" i="0" u="none" strike="noStrike">
                          <a:solidFill>
                            <a:schemeClr val="tx1"/>
                          </a:solidFill>
                          <a:effectLst/>
                          <a:latin typeface="Calibri"/>
                        </a:rPr>
                        <a:t>...</a:t>
                      </a:r>
                      <a:endParaRPr lang="de-DE" sz="900" b="0" i="0" u="none" strike="noStrike">
                        <a:solidFill>
                          <a:schemeClr val="tx1"/>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0" i="0" u="none" strike="noStrike">
                          <a:solidFill>
                            <a:srgbClr val="000000"/>
                          </a:solidFill>
                          <a:effectLst/>
                          <a:latin typeface="Calibri"/>
                        </a:rPr>
                        <a:t>...</a:t>
                      </a:r>
                      <a:endParaRPr lang="en-DE" sz="900" b="0"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0" i="0" u="none" strike="noStrike">
                          <a:solidFill>
                            <a:srgbClr val="000000"/>
                          </a:solidFill>
                          <a:effectLst/>
                          <a:latin typeface="Calibri"/>
                        </a:rPr>
                        <a:t>...</a:t>
                      </a:r>
                      <a:endParaRPr lang="en-DE" sz="900" b="0"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40733622"/>
                  </a:ext>
                </a:extLst>
              </a:tr>
              <a:tr h="172753">
                <a:tc>
                  <a:txBody>
                    <a:bodyPr/>
                    <a:lstStyle/>
                    <a:p>
                      <a:pPr lvl="0" algn="r">
                        <a:lnSpc>
                          <a:spcPct val="100000"/>
                        </a:lnSpc>
                        <a:spcBef>
                          <a:spcPts val="0"/>
                        </a:spcBef>
                        <a:spcAft>
                          <a:spcPts val="0"/>
                        </a:spcAft>
                        <a:buNone/>
                      </a:pPr>
                      <a:r>
                        <a:rPr lang="en-GB" sz="900" b="0" i="0" u="none" strike="noStrike" kern="1200" noProof="0"/>
                        <a:t>Zalando SE</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0.27</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0.423</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0.53</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0.317</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172753">
                <a:tc>
                  <a:txBody>
                    <a:bodyPr/>
                    <a:lstStyle/>
                    <a:p>
                      <a:pPr marL="0" algn="l"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-0.02</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0.281</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-0,10</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dirty="0">
                          <a:effectLst/>
                        </a:rPr>
                        <a:t>0,314</a:t>
                      </a:r>
                      <a:endParaRPr lang="en-DE" sz="900" b="1" i="0" u="none" strike="noStrike" dirty="0">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p:graphicFrame>
        <p:nvGraphicFramePr>
          <p:cNvPr id="19" name="Table 13">
            <a:extLst>
              <a:ext uri="{FF2B5EF4-FFF2-40B4-BE49-F238E27FC236}">
                <a16:creationId xmlns:a16="http://schemas.microsoft.com/office/drawing/2014/main" id="{1132445D-6FAD-2143-A7C0-DFD4F0D5CB57}"/>
              </a:ext>
            </a:extLst>
          </p:cNvPr>
          <p:cNvGraphicFramePr>
            <a:graphicFrameLocks noGrp="1"/>
          </p:cNvGraphicFramePr>
          <p:nvPr>
            <p:extLst>
              <p:ext uri="{D42A27DB-BD31-4B8C-83A1-F6EECF244321}">
                <p14:modId xmlns:p14="http://schemas.microsoft.com/office/powerpoint/2010/main" val="1702544658"/>
              </p:ext>
            </p:extLst>
          </p:nvPr>
        </p:nvGraphicFramePr>
        <p:xfrm>
          <a:off x="5273347" y="3252806"/>
          <a:ext cx="3047329" cy="1385280"/>
        </p:xfrm>
        <a:graphic>
          <a:graphicData uri="http://schemas.openxmlformats.org/drawingml/2006/table">
            <a:tbl>
              <a:tblPr>
                <a:tableStyleId>{5940675A-B579-460E-94D1-54222C63F5DA}</a:tableStyleId>
              </a:tblPr>
              <a:tblGrid>
                <a:gridCol w="1167639">
                  <a:extLst>
                    <a:ext uri="{9D8B030D-6E8A-4147-A177-3AD203B41FA5}">
                      <a16:colId xmlns:a16="http://schemas.microsoft.com/office/drawing/2014/main" val="2387808617"/>
                    </a:ext>
                  </a:extLst>
                </a:gridCol>
                <a:gridCol w="442690">
                  <a:extLst>
                    <a:ext uri="{9D8B030D-6E8A-4147-A177-3AD203B41FA5}">
                      <a16:colId xmlns:a16="http://schemas.microsoft.com/office/drawing/2014/main" val="3081711556"/>
                    </a:ext>
                  </a:extLst>
                </a:gridCol>
                <a:gridCol w="462123">
                  <a:extLst>
                    <a:ext uri="{9D8B030D-6E8A-4147-A177-3AD203B41FA5}">
                      <a16:colId xmlns:a16="http://schemas.microsoft.com/office/drawing/2014/main" val="4229823309"/>
                    </a:ext>
                  </a:extLst>
                </a:gridCol>
                <a:gridCol w="512754">
                  <a:extLst>
                    <a:ext uri="{9D8B030D-6E8A-4147-A177-3AD203B41FA5}">
                      <a16:colId xmlns:a16="http://schemas.microsoft.com/office/drawing/2014/main" val="2477074340"/>
                    </a:ext>
                  </a:extLst>
                </a:gridCol>
                <a:gridCol w="462123">
                  <a:extLst>
                    <a:ext uri="{9D8B030D-6E8A-4147-A177-3AD203B41FA5}">
                      <a16:colId xmlns:a16="http://schemas.microsoft.com/office/drawing/2014/main" val="3474639669"/>
                    </a:ext>
                  </a:extLst>
                </a:gridCol>
              </a:tblGrid>
              <a:tr h="132285">
                <a:tc>
                  <a:txBody>
                    <a:bodyPr/>
                    <a:lstStyle/>
                    <a:p>
                      <a:pPr marL="0" algn="l" defTabSz="685800" rtl="0" eaLnBrk="1" fontAlgn="b" latinLnBrk="0" hangingPunct="1"/>
                      <a:endParaRPr lang="en-DE" sz="900" b="1" kern="1200" dirty="0">
                        <a:solidFill>
                          <a:schemeClr val="tx1"/>
                        </a:solidFill>
                        <a:latin typeface="+mn-lt"/>
                        <a:ea typeface="+mn-ea"/>
                        <a:cs typeface="+mn-cs"/>
                      </a:endParaRPr>
                    </a:p>
                  </a:txBody>
                  <a:tcPr marL="36000" marR="36000" marT="18000" marB="18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vl="0" algn="ctr">
                        <a:lnSpc>
                          <a:spcPct val="100000"/>
                        </a:lnSpc>
                        <a:spcBef>
                          <a:spcPts val="0"/>
                        </a:spcBef>
                        <a:spcAft>
                          <a:spcPts val="0"/>
                        </a:spcAft>
                        <a:buNone/>
                      </a:pPr>
                      <a:r>
                        <a:rPr lang="en-GB" sz="900" b="0" i="1" u="none" strike="noStrike" kern="1200" noProof="0" dirty="0">
                          <a:solidFill>
                            <a:schemeClr val="tx1"/>
                          </a:solidFill>
                        </a:rPr>
                        <a:t>1 year</a:t>
                      </a:r>
                      <a:endParaRPr lang="en-GB" sz="900" b="0" i="0" u="none" strike="noStrike" kern="1200" noProof="0" dirty="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defTabSz="685800"/>
                      <a:endParaRPr lang="de-DE"/>
                    </a:p>
                  </a:txBody>
                  <a:tcPr marL="36000" marR="36000" marT="36000" marB="36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gridSpan="2">
                  <a:txBody>
                    <a:bodyPr/>
                    <a:lstStyle/>
                    <a:p>
                      <a:pPr marL="0" lvl="0" algn="ctr">
                        <a:buNone/>
                      </a:pPr>
                      <a:r>
                        <a:rPr lang="en-GB" sz="900" b="0" i="1" u="none" strike="noStrike" kern="1200" noProof="0" dirty="0"/>
                        <a:t>1 quarter</a:t>
                      </a:r>
                      <a:endParaRPr lang="de-DE" dirty="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hMerge="1">
                  <a:txBody>
                    <a:bodyPr/>
                    <a:lstStyle/>
                    <a:p>
                      <a:pPr defTabSz="685800"/>
                      <a:endParaRPr lang="de-DE"/>
                    </a:p>
                  </a:txBody>
                  <a:tcPr marL="36000" marR="36000" marT="36000" marB="36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extLst>
                  <a:ext uri="{0D108BD9-81ED-4DB2-BD59-A6C34878D82A}">
                    <a16:rowId xmlns:a16="http://schemas.microsoft.com/office/drawing/2014/main" val="1409747414"/>
                  </a:ext>
                </a:extLst>
              </a:tr>
              <a:tr h="132285">
                <a:tc>
                  <a:txBody>
                    <a:bodyPr/>
                    <a:lstStyle/>
                    <a:p>
                      <a:pPr marL="0" algn="l" defTabSz="685800" rtl="0" eaLnBrk="1" fontAlgn="b" latinLnBrk="0" hangingPunct="1"/>
                      <a:endParaRPr lang="en-DE" sz="900" b="1" kern="1200" dirty="0">
                        <a:solidFill>
                          <a:schemeClr val="tx1"/>
                        </a:solidFill>
                        <a:latin typeface="+mn-lt"/>
                        <a:ea typeface="+mn-ea"/>
                        <a:cs typeface="+mn-cs"/>
                      </a:endParaRPr>
                    </a:p>
                  </a:txBody>
                  <a:tcPr marL="36000" marR="36000" marT="18000" marB="18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0" algn="l" defTabSz="685800">
                        <a:buNone/>
                      </a:pPr>
                      <a:r>
                        <a:rPr lang="en-GB" sz="900" b="1" i="0" u="none" strike="noStrike" kern="1200" baseline="0" noProof="0"/>
                        <a:t>Avg.</a:t>
                      </a:r>
                      <a:endParaRPr lang="de-DE" baseline="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lvl="0" algn="l" defTabSz="685800">
                        <a:buNone/>
                      </a:pPr>
                      <a:r>
                        <a:rPr lang="en-GB" sz="900" b="1" i="0" u="none" strike="noStrike" kern="1200" baseline="0" noProof="0">
                          <a:solidFill>
                            <a:schemeClr val="tx1"/>
                          </a:solidFill>
                        </a:rPr>
                        <a:t>R</a:t>
                      </a:r>
                      <a:r>
                        <a:rPr lang="en-GB" sz="900" b="1" i="0" u="none" strike="noStrike" kern="1200" baseline="30000" noProof="0">
                          <a:solidFill>
                            <a:schemeClr val="tx1"/>
                          </a:solidFill>
                        </a:rPr>
                        <a:t>2</a:t>
                      </a:r>
                      <a:endParaRPr lang="de-DE" baseline="30000"/>
                    </a:p>
                  </a:txBody>
                  <a:tcPr marL="36000" marR="36000" marT="18000" marB="18000">
                    <a:lnL w="6350">
                      <a:solidFill>
                        <a:schemeClr val="tx1">
                          <a:lumMod val="65000"/>
                          <a:lumOff val="35000"/>
                        </a:schemeClr>
                      </a:solidFill>
                    </a:lnL>
                    <a:lnR w="6350">
                      <a:solidFill>
                        <a:schemeClr val="tx1">
                          <a:lumMod val="65000"/>
                          <a:lumOff val="35000"/>
                        </a:schemeClr>
                      </a:solidFill>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lumMod val="95000"/>
                      </a:schemeClr>
                    </a:solidFill>
                  </a:tcPr>
                </a:tc>
                <a:tc>
                  <a:txBody>
                    <a:bodyPr/>
                    <a:lstStyle/>
                    <a:p>
                      <a:pPr marL="0" lvl="0" algn="l" defTabSz="685800">
                        <a:buNone/>
                      </a:pPr>
                      <a:r>
                        <a:rPr lang="en-GB" sz="900" b="1" i="0" u="none" strike="noStrike" kern="1200" baseline="0" noProof="0"/>
                        <a:t>Avg.</a:t>
                      </a:r>
                      <a:endParaRPr lang="de-DE" baseline="0"/>
                    </a:p>
                  </a:txBody>
                  <a:tcPr marL="36000" marR="36000" marT="18000" marB="18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a:txBody>
                    <a:bodyPr/>
                    <a:lstStyle/>
                    <a:p>
                      <a:pPr marL="0" lvl="0" algn="l" defTabSz="685800">
                        <a:buNone/>
                      </a:pPr>
                      <a:r>
                        <a:rPr lang="en-GB" sz="900" b="1" i="0" u="none" strike="noStrike" kern="1200" baseline="0" noProof="0">
                          <a:solidFill>
                            <a:schemeClr val="tx1"/>
                          </a:solidFill>
                        </a:rPr>
                        <a:t>R</a:t>
                      </a:r>
                      <a:r>
                        <a:rPr lang="en-GB" sz="900" b="1" i="0" u="none" strike="noStrike" kern="1200" baseline="30000" noProof="0">
                          <a:solidFill>
                            <a:schemeClr val="tx1"/>
                          </a:solidFill>
                        </a:rPr>
                        <a:t>2</a:t>
                      </a:r>
                      <a:endParaRPr lang="de-DE" baseline="30000"/>
                    </a:p>
                  </a:txBody>
                  <a:tcPr marL="36000" marR="36000" marT="18000" marB="18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extLst>
                  <a:ext uri="{0D108BD9-81ED-4DB2-BD59-A6C34878D82A}">
                    <a16:rowId xmlns:a16="http://schemas.microsoft.com/office/drawing/2014/main" val="2365393649"/>
                  </a:ext>
                </a:extLst>
              </a:tr>
              <a:tr h="132285">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u="none" strike="noStrike">
                          <a:effectLst/>
                        </a:rPr>
                        <a:t>0,11</a:t>
                      </a:r>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u="none" strike="noStrike">
                          <a:effectLst/>
                        </a:rPr>
                        <a:t>0,264</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-0,23</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0,325</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2709146645"/>
                  </a:ext>
                </a:extLst>
              </a:tr>
              <a:tr h="132285">
                <a:tc>
                  <a:txBody>
                    <a:bodyPr/>
                    <a:lstStyle/>
                    <a:p>
                      <a:pPr marL="0" lvl="0" algn="r">
                        <a:buNone/>
                      </a:pPr>
                      <a:r>
                        <a:rPr lang="en-GB" sz="900" b="0" i="0" u="none" strike="noStrike" kern="1200" noProof="0">
                          <a:latin typeface="Calibri"/>
                        </a:rPr>
                        <a:t>Covestro AG</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0.51</a:t>
                      </a:r>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lnSpc>
                          <a:spcPct val="100000"/>
                        </a:lnSpc>
                        <a:spcBef>
                          <a:spcPts val="0"/>
                        </a:spcBef>
                        <a:spcAft>
                          <a:spcPts val="0"/>
                        </a:spcAft>
                        <a:buNone/>
                      </a:pPr>
                      <a:r>
                        <a:rPr lang="de-DE" sz="900" b="0" i="0" u="none" strike="noStrike" noProof="0">
                          <a:effectLst/>
                        </a:rPr>
                        <a:t>0.351</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0" i="0" u="none" strike="noStrike" noProof="0">
                          <a:effectLst/>
                        </a:rPr>
                        <a:t>-0.66</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lnSpc>
                          <a:spcPct val="100000"/>
                        </a:lnSpc>
                        <a:spcBef>
                          <a:spcPts val="0"/>
                        </a:spcBef>
                        <a:spcAft>
                          <a:spcPts val="0"/>
                        </a:spcAft>
                        <a:buNone/>
                      </a:pPr>
                      <a:r>
                        <a:rPr lang="de-DE" sz="900" b="0" i="0" u="none" strike="noStrike" noProof="0">
                          <a:effectLst/>
                        </a:rPr>
                        <a:t>0.582</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3438607957"/>
                  </a:ext>
                </a:extLst>
              </a:tr>
              <a:tr h="132285">
                <a:tc>
                  <a:txBody>
                    <a:bodyPr/>
                    <a:lstStyle/>
                    <a:p>
                      <a:pPr marL="0" lvl="0" algn="r">
                        <a:buNone/>
                      </a:pPr>
                      <a:r>
                        <a:rPr lang="en-GB" sz="900" b="0" i="0" u="none" strike="noStrike" kern="1200" noProof="0"/>
                        <a:t>MTU Aero Engines AG</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0.42</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lnSpc>
                          <a:spcPct val="100000"/>
                        </a:lnSpc>
                        <a:spcBef>
                          <a:spcPts val="0"/>
                        </a:spcBef>
                        <a:spcAft>
                          <a:spcPts val="0"/>
                        </a:spcAft>
                        <a:buNone/>
                      </a:pPr>
                      <a:r>
                        <a:rPr lang="de-DE" sz="900" b="0" i="0" u="none" strike="noStrike" noProof="0">
                          <a:effectLst/>
                        </a:rPr>
                        <a:t>0.425</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b="0" i="0" u="none" strike="noStrike" noProof="0">
                          <a:effectLst/>
                          <a:latin typeface="Calibri"/>
                        </a:rPr>
                        <a:t>-0.21</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b="0" i="0" u="none" strike="noStrike" noProof="0">
                          <a:effectLst/>
                          <a:latin typeface="Calibri"/>
                        </a:rPr>
                        <a:t>0.271</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extLst>
                  <a:ext uri="{0D108BD9-81ED-4DB2-BD59-A6C34878D82A}">
                    <a16:rowId xmlns:a16="http://schemas.microsoft.com/office/drawing/2014/main" val="4026744390"/>
                  </a:ext>
                </a:extLst>
              </a:tr>
              <a:tr h="132285">
                <a:tc>
                  <a:txBody>
                    <a:bodyPr/>
                    <a:lstStyle/>
                    <a:p>
                      <a:pPr marL="0" algn="r" rtl="0" eaLnBrk="1" fontAlgn="t" latinLnBrk="0" hangingPunct="1"/>
                      <a:r>
                        <a:rPr lang="en-GB" sz="900" b="0" kern="1200">
                          <a:solidFill>
                            <a:schemeClr val="tx1"/>
                          </a:solidFill>
                          <a:latin typeface="+mn-lt"/>
                          <a:ea typeface="+mn-ea"/>
                          <a:cs typeface="+mn-cs"/>
                        </a:rPr>
                        <a: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u="none" strike="noStrike">
                          <a:effectLst/>
                        </a:rPr>
                        <a:t>...</a:t>
                      </a:r>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u="none" strike="noStrike">
                          <a:effectLst/>
                        </a:rPr>
                        <a:t>...</a:t>
                      </a:r>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a:t>
                      </a:r>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a:t>
                      </a:r>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extLst>
                  <a:ext uri="{0D108BD9-81ED-4DB2-BD59-A6C34878D82A}">
                    <a16:rowId xmlns:a16="http://schemas.microsoft.com/office/drawing/2014/main" val="117789330"/>
                  </a:ext>
                </a:extLst>
              </a:tr>
              <a:tr h="132285">
                <a:tc>
                  <a:txBody>
                    <a:bodyPr/>
                    <a:lstStyle/>
                    <a:p>
                      <a:pPr marL="0" lvl="0" algn="r">
                        <a:buNone/>
                      </a:pPr>
                      <a:r>
                        <a:rPr lang="en-GB" sz="900" b="0" i="0" u="none" strike="noStrike" kern="1200" noProof="0">
                          <a:latin typeface="Calibri"/>
                        </a:rPr>
                        <a:t>Zalando SE</a:t>
                      </a:r>
                      <a:endParaRPr lang="de-DE"/>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0.20</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0.529</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0" i="0" u="none" strike="noStrike" noProof="0">
                          <a:effectLst/>
                          <a:latin typeface="Calibri"/>
                        </a:rPr>
                        <a:t>-1.13</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0" i="0" u="none" strike="noStrike" noProof="0">
                          <a:effectLst/>
                          <a:latin typeface="Calibri"/>
                        </a:rPr>
                        <a:t>0.202</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3553565646"/>
                  </a:ext>
                </a:extLst>
              </a:tr>
              <a:tr h="132285">
                <a:tc>
                  <a:txBody>
                    <a:bodyPr/>
                    <a:lstStyle/>
                    <a:p>
                      <a:pPr marL="0" algn="l"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u="none" strike="noStrike">
                          <a:effectLst/>
                        </a:rPr>
                        <a:t>0,02</a:t>
                      </a:r>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0,278</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-0,06</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u="none" strike="noStrike" dirty="0">
                          <a:effectLst/>
                        </a:rPr>
                        <a:t>0,322</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1215920745"/>
                  </a:ext>
                </a:extLst>
              </a:tr>
            </a:tbl>
          </a:graphicData>
        </a:graphic>
      </p:graphicFrame>
      <p:sp>
        <p:nvSpPr>
          <p:cNvPr id="20" name="TextBox 19">
            <a:extLst>
              <a:ext uri="{FF2B5EF4-FFF2-40B4-BE49-F238E27FC236}">
                <a16:creationId xmlns:a16="http://schemas.microsoft.com/office/drawing/2014/main" id="{8288F0B3-A208-C844-941E-54DFE0BF379C}"/>
              </a:ext>
            </a:extLst>
          </p:cNvPr>
          <p:cNvSpPr txBox="1"/>
          <p:nvPr/>
        </p:nvSpPr>
        <p:spPr>
          <a:xfrm>
            <a:off x="4816878" y="2355048"/>
            <a:ext cx="3960269" cy="830997"/>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DE" sz="1200" dirty="0"/>
              <a:t>Overall systematic risk (beta) </a:t>
            </a:r>
            <a:r>
              <a:rPr lang="en-DE" sz="1200" b="1" dirty="0"/>
              <a:t>increases by 0.11 </a:t>
            </a:r>
            <a:endParaRPr lang="en-DE" sz="1200" b="1" dirty="0">
              <a:cs typeface="Calibri"/>
            </a:endParaRPr>
          </a:p>
          <a:p>
            <a:pPr marL="171450" indent="-171450">
              <a:buFont typeface="Wingdings" pitchFamily="2" charset="2"/>
              <a:buChar char="§"/>
            </a:pPr>
            <a:r>
              <a:rPr lang="en-GB" sz="1200" b="1" dirty="0"/>
              <a:t>4</a:t>
            </a:r>
            <a:r>
              <a:rPr lang="en-GB" sz="1200" dirty="0"/>
              <a:t> out of </a:t>
            </a:r>
            <a:r>
              <a:rPr lang="en-GB" sz="1200" b="1" dirty="0"/>
              <a:t>22 </a:t>
            </a:r>
            <a:r>
              <a:rPr lang="en-GB" sz="1200" dirty="0"/>
              <a:t>DAX stocks show a </a:t>
            </a:r>
            <a:r>
              <a:rPr lang="en-DE" sz="1200" b="1" dirty="0"/>
              <a:t>significant </a:t>
            </a:r>
            <a:r>
              <a:rPr lang="en-DE" sz="1200" dirty="0"/>
              <a:t>(&lt;5%) increase in their systematic risk (</a:t>
            </a:r>
            <a:r>
              <a:rPr lang="en-DE" sz="1200" b="1" dirty="0"/>
              <a:t>1</a:t>
            </a:r>
            <a:r>
              <a:rPr lang="en-DE" sz="1200" dirty="0"/>
              <a:t> out of </a:t>
            </a:r>
            <a:r>
              <a:rPr lang="en-DE" sz="1200" b="1" dirty="0"/>
              <a:t>10</a:t>
            </a:r>
            <a:r>
              <a:rPr lang="en-DE" sz="1200" dirty="0"/>
              <a:t> shows a significant decrease)</a:t>
            </a:r>
            <a:endParaRPr lang="en-DE" sz="1200" dirty="0">
              <a:cs typeface="Calibri"/>
            </a:endParaRPr>
          </a:p>
        </p:txBody>
      </p:sp>
    </p:spTree>
    <p:extLst>
      <p:ext uri="{BB962C8B-B14F-4D97-AF65-F5344CB8AC3E}">
        <p14:creationId xmlns:p14="http://schemas.microsoft.com/office/powerpoint/2010/main" val="227088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B75D-8E1C-9B45-AC5A-CEEEB3E430A0}"/>
              </a:ext>
            </a:extLst>
          </p:cNvPr>
          <p:cNvSpPr>
            <a:spLocks noGrp="1"/>
          </p:cNvSpPr>
          <p:nvPr>
            <p:ph type="title"/>
          </p:nvPr>
        </p:nvSpPr>
        <p:spPr/>
        <p:txBody>
          <a:bodyPr/>
          <a:lstStyle/>
          <a:p>
            <a:r>
              <a:rPr lang="en-GB"/>
              <a:t>Systematic Risk: DAX30 to DAX40 revision</a:t>
            </a:r>
            <a:br>
              <a:rPr lang="en-GB"/>
            </a:br>
            <a:endParaRPr lang="en-GB"/>
          </a:p>
        </p:txBody>
      </p:sp>
      <p:sp>
        <p:nvSpPr>
          <p:cNvPr id="3" name="Text Placeholder 2">
            <a:extLst>
              <a:ext uri="{FF2B5EF4-FFF2-40B4-BE49-F238E27FC236}">
                <a16:creationId xmlns:a16="http://schemas.microsoft.com/office/drawing/2014/main" id="{9B9DA810-00E0-0149-83FC-456B872BEE24}"/>
              </a:ext>
            </a:extLst>
          </p:cNvPr>
          <p:cNvSpPr>
            <a:spLocks noGrp="1"/>
          </p:cNvSpPr>
          <p:nvPr>
            <p:ph type="body" sz="half" idx="14"/>
          </p:nvPr>
        </p:nvSpPr>
        <p:spPr/>
        <p:txBody>
          <a:bodyPr/>
          <a:lstStyle/>
          <a:p>
            <a:r>
              <a:rPr lang="en-GB"/>
              <a:t>Systematic Risk</a:t>
            </a:r>
          </a:p>
        </p:txBody>
      </p:sp>
      <p:sp>
        <p:nvSpPr>
          <p:cNvPr id="4" name="Slide Number Placeholder 3">
            <a:extLst>
              <a:ext uri="{FF2B5EF4-FFF2-40B4-BE49-F238E27FC236}">
                <a16:creationId xmlns:a16="http://schemas.microsoft.com/office/drawing/2014/main" id="{679A99BB-EC8D-0640-A90D-EC94A14C2951}"/>
              </a:ext>
            </a:extLst>
          </p:cNvPr>
          <p:cNvSpPr>
            <a:spLocks noGrp="1"/>
          </p:cNvSpPr>
          <p:nvPr>
            <p:ph type="sldNum" sz="quarter" idx="4"/>
          </p:nvPr>
        </p:nvSpPr>
        <p:spPr/>
        <p:txBody>
          <a:bodyPr/>
          <a:lstStyle/>
          <a:p>
            <a:fld id="{365118A3-1793-2149-900A-53CEDCCBA901}" type="slidenum">
              <a:rPr lang="en-GB" smtClean="0"/>
              <a:pPr/>
              <a:t>18</a:t>
            </a:fld>
            <a:endParaRPr lang="en-GB"/>
          </a:p>
        </p:txBody>
      </p:sp>
      <p:sp>
        <p:nvSpPr>
          <p:cNvPr id="74" name="TextBox 73">
            <a:extLst>
              <a:ext uri="{FF2B5EF4-FFF2-40B4-BE49-F238E27FC236}">
                <a16:creationId xmlns:a16="http://schemas.microsoft.com/office/drawing/2014/main" id="{B67A3C37-D4E3-234D-B72D-2DDD7CB0FB6F}"/>
              </a:ext>
            </a:extLst>
          </p:cNvPr>
          <p:cNvSpPr txBox="1"/>
          <p:nvPr/>
        </p:nvSpPr>
        <p:spPr>
          <a:xfrm>
            <a:off x="373940" y="2355048"/>
            <a:ext cx="3960269" cy="830997"/>
          </a:xfrm>
          <a:prstGeom prst="rect">
            <a:avLst/>
          </a:prstGeom>
          <a:noFill/>
        </p:spPr>
        <p:txBody>
          <a:bodyPr wrap="square" lIns="91440" tIns="45720" rIns="91440" bIns="45720" rtlCol="0" anchor="t">
            <a:spAutoFit/>
          </a:bodyPr>
          <a:lstStyle/>
          <a:p>
            <a:pPr marL="171450" indent="-171450">
              <a:buFont typeface="Wingdings,Sans-Serif" pitchFamily="2" charset="2"/>
              <a:buChar char="§"/>
            </a:pPr>
            <a:r>
              <a:rPr lang="en-US" sz="1200" dirty="0">
                <a:ea typeface="+mn-lt"/>
                <a:cs typeface="+mn-lt"/>
              </a:rPr>
              <a:t>Overall systematic risk (beta) </a:t>
            </a:r>
            <a:r>
              <a:rPr lang="en-US" sz="1200" b="1" dirty="0">
                <a:ea typeface="+mn-lt"/>
                <a:cs typeface="+mn-lt"/>
              </a:rPr>
              <a:t>increases by 0.23 </a:t>
            </a:r>
            <a:endParaRPr lang="en-US" sz="1200" dirty="0">
              <a:ea typeface="+mn-lt"/>
              <a:cs typeface="+mn-lt"/>
            </a:endParaRPr>
          </a:p>
          <a:p>
            <a:pPr marL="171450" indent="-171450">
              <a:buFont typeface="Wingdings,Sans-Serif" pitchFamily="2" charset="2"/>
              <a:buChar char="§"/>
            </a:pPr>
            <a:r>
              <a:rPr lang="en-GB" sz="1200" b="1" dirty="0">
                <a:ea typeface="+mn-lt"/>
                <a:cs typeface="+mn-lt"/>
              </a:rPr>
              <a:t>4 </a:t>
            </a:r>
            <a:r>
              <a:rPr lang="en-GB" sz="1200" dirty="0">
                <a:ea typeface="+mn-lt"/>
                <a:cs typeface="+mn-lt"/>
              </a:rPr>
              <a:t>out of </a:t>
            </a:r>
            <a:r>
              <a:rPr lang="en-GB" sz="1200" b="1" dirty="0">
                <a:ea typeface="+mn-lt"/>
                <a:cs typeface="+mn-lt"/>
              </a:rPr>
              <a:t>10 </a:t>
            </a:r>
            <a:r>
              <a:rPr lang="en-GB" sz="1200" dirty="0">
                <a:ea typeface="+mn-lt"/>
                <a:cs typeface="+mn-lt"/>
              </a:rPr>
              <a:t>DAX stocks show </a:t>
            </a:r>
            <a:r>
              <a:rPr lang="en-US" sz="1200" b="1" dirty="0">
                <a:ea typeface="+mn-lt"/>
                <a:cs typeface="+mn-lt"/>
              </a:rPr>
              <a:t>significant </a:t>
            </a:r>
            <a:r>
              <a:rPr lang="en-US" sz="1200" dirty="0">
                <a:ea typeface="+mn-lt"/>
                <a:cs typeface="+mn-lt"/>
              </a:rPr>
              <a:t>(&lt;5%) increase in their systematic risk </a:t>
            </a:r>
          </a:p>
          <a:p>
            <a:pPr marL="171450" indent="-171450">
              <a:buFont typeface="Wingdings,Sans-Serif" pitchFamily="2" charset="2"/>
              <a:buChar char="§"/>
            </a:pPr>
            <a:r>
              <a:rPr lang="en-US" sz="1200" dirty="0">
                <a:ea typeface="+mn-lt"/>
                <a:cs typeface="+mn-lt"/>
              </a:rPr>
              <a:t>Index weight has no impact on the beta change</a:t>
            </a:r>
            <a:endParaRPr lang="en-US" sz="1200" dirty="0">
              <a:cs typeface="Calibri"/>
            </a:endParaRPr>
          </a:p>
        </p:txBody>
      </p:sp>
      <p:sp>
        <p:nvSpPr>
          <p:cNvPr id="24" name="TextBox 23">
            <a:extLst>
              <a:ext uri="{FF2B5EF4-FFF2-40B4-BE49-F238E27FC236}">
                <a16:creationId xmlns:a16="http://schemas.microsoft.com/office/drawing/2014/main" id="{2CE41550-668C-B344-8644-E3C18F456E4F}"/>
              </a:ext>
            </a:extLst>
          </p:cNvPr>
          <p:cNvSpPr txBox="1"/>
          <p:nvPr/>
        </p:nvSpPr>
        <p:spPr>
          <a:xfrm>
            <a:off x="385576" y="1263921"/>
            <a:ext cx="1178464" cy="307777"/>
          </a:xfrm>
          <a:prstGeom prst="rect">
            <a:avLst/>
          </a:prstGeom>
          <a:noFill/>
        </p:spPr>
        <p:txBody>
          <a:bodyPr wrap="none" rtlCol="0">
            <a:spAutoFit/>
          </a:bodyPr>
          <a:lstStyle/>
          <a:p>
            <a:pPr algn="l"/>
            <a:r>
              <a:rPr lang="en-GB" sz="1400" b="1">
                <a:solidFill>
                  <a:srgbClr val="002060"/>
                </a:solidFill>
              </a:rPr>
              <a:t>Inclusion Day</a:t>
            </a:r>
          </a:p>
        </p:txBody>
      </p:sp>
      <p:cxnSp>
        <p:nvCxnSpPr>
          <p:cNvPr id="25" name="Straight Connector 24">
            <a:extLst>
              <a:ext uri="{FF2B5EF4-FFF2-40B4-BE49-F238E27FC236}">
                <a16:creationId xmlns:a16="http://schemas.microsoft.com/office/drawing/2014/main" id="{6AAE28BC-778B-C042-A172-F1503AF01312}"/>
              </a:ext>
            </a:extLst>
          </p:cNvPr>
          <p:cNvCxnSpPr>
            <a:cxnSpLocks/>
          </p:cNvCxnSpPr>
          <p:nvPr/>
        </p:nvCxnSpPr>
        <p:spPr>
          <a:xfrm>
            <a:off x="373940"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34BB9A-8C8D-644E-A7F4-E4A1AC60A52E}"/>
              </a:ext>
            </a:extLst>
          </p:cNvPr>
          <p:cNvCxnSpPr>
            <a:cxnSpLocks/>
          </p:cNvCxnSpPr>
          <p:nvPr/>
        </p:nvCxnSpPr>
        <p:spPr>
          <a:xfrm>
            <a:off x="4816878"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0D437F6-BDB6-4E4C-861E-8E4FAF333251}"/>
              </a:ext>
            </a:extLst>
          </p:cNvPr>
          <p:cNvSpPr txBox="1"/>
          <p:nvPr/>
        </p:nvSpPr>
        <p:spPr>
          <a:xfrm>
            <a:off x="4818071" y="1263921"/>
            <a:ext cx="1656094" cy="307777"/>
          </a:xfrm>
          <a:prstGeom prst="rect">
            <a:avLst/>
          </a:prstGeom>
          <a:noFill/>
        </p:spPr>
        <p:txBody>
          <a:bodyPr wrap="none" rtlCol="0">
            <a:spAutoFit/>
          </a:bodyPr>
          <a:lstStyle/>
          <a:p>
            <a:pPr algn="l"/>
            <a:r>
              <a:rPr lang="en-GB" sz="1400" b="1">
                <a:solidFill>
                  <a:srgbClr val="002060"/>
                </a:solidFill>
              </a:rPr>
              <a:t>Announcement Day</a:t>
            </a:r>
          </a:p>
        </p:txBody>
      </p:sp>
      <p:pic>
        <p:nvPicPr>
          <p:cNvPr id="15" name="Picture 14">
            <a:extLst>
              <a:ext uri="{FF2B5EF4-FFF2-40B4-BE49-F238E27FC236}">
                <a16:creationId xmlns:a16="http://schemas.microsoft.com/office/drawing/2014/main" id="{97FB8601-778D-6149-A85C-1BB0B072748F}"/>
              </a:ext>
            </a:extLst>
          </p:cNvPr>
          <p:cNvPicPr>
            <a:picLocks noChangeAspect="1"/>
          </p:cNvPicPr>
          <p:nvPr/>
        </p:nvPicPr>
        <p:blipFill>
          <a:blip r:embed="rId2"/>
          <a:stretch>
            <a:fillRect/>
          </a:stretch>
        </p:blipFill>
        <p:spPr>
          <a:xfrm>
            <a:off x="1430614" y="1574523"/>
            <a:ext cx="2040923" cy="752462"/>
          </a:xfrm>
          <a:prstGeom prst="rect">
            <a:avLst/>
          </a:prstGeom>
        </p:spPr>
      </p:pic>
      <p:pic>
        <p:nvPicPr>
          <p:cNvPr id="6" name="Picture 5">
            <a:extLst>
              <a:ext uri="{FF2B5EF4-FFF2-40B4-BE49-F238E27FC236}">
                <a16:creationId xmlns:a16="http://schemas.microsoft.com/office/drawing/2014/main" id="{DEA024FD-0EBF-FA48-AD7E-73BBD5FD006B}"/>
              </a:ext>
            </a:extLst>
          </p:cNvPr>
          <p:cNvPicPr>
            <a:picLocks noChangeAspect="1"/>
          </p:cNvPicPr>
          <p:nvPr/>
        </p:nvPicPr>
        <p:blipFill>
          <a:blip r:embed="rId3"/>
          <a:stretch>
            <a:fillRect/>
          </a:stretch>
        </p:blipFill>
        <p:spPr>
          <a:xfrm>
            <a:off x="5863044" y="1590290"/>
            <a:ext cx="2040924" cy="752462"/>
          </a:xfrm>
          <a:prstGeom prst="rect">
            <a:avLst/>
          </a:prstGeom>
        </p:spPr>
      </p:pic>
      <p:sp>
        <p:nvSpPr>
          <p:cNvPr id="32" name="TextBox 31">
            <a:extLst>
              <a:ext uri="{FF2B5EF4-FFF2-40B4-BE49-F238E27FC236}">
                <a16:creationId xmlns:a16="http://schemas.microsoft.com/office/drawing/2014/main" id="{D88CB3C4-D17F-9D49-B1D4-62F37A313837}"/>
              </a:ext>
            </a:extLst>
          </p:cNvPr>
          <p:cNvSpPr txBox="1"/>
          <p:nvPr/>
        </p:nvSpPr>
        <p:spPr>
          <a:xfrm>
            <a:off x="4816878" y="2355048"/>
            <a:ext cx="3960269" cy="830997"/>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DE" sz="1200" dirty="0"/>
              <a:t>Overall systematic risk (beta) </a:t>
            </a:r>
            <a:r>
              <a:rPr lang="en-DE" sz="1200" b="1" dirty="0"/>
              <a:t>increases by 0.19</a:t>
            </a:r>
            <a:endParaRPr lang="en-US" sz="1200" dirty="0">
              <a:ea typeface="+mn-lt"/>
              <a:cs typeface="+mn-lt"/>
            </a:endParaRPr>
          </a:p>
          <a:p>
            <a:pPr marL="171450" indent="-171450">
              <a:buFont typeface="Wingdings" pitchFamily="2" charset="2"/>
              <a:buChar char="§"/>
            </a:pPr>
            <a:r>
              <a:rPr lang="en-GB" sz="1200" b="1" dirty="0">
                <a:ea typeface="+mn-lt"/>
                <a:cs typeface="+mn-lt"/>
              </a:rPr>
              <a:t>None</a:t>
            </a:r>
            <a:r>
              <a:rPr lang="en-GB" sz="1200" dirty="0">
                <a:ea typeface="+mn-lt"/>
                <a:cs typeface="+mn-lt"/>
              </a:rPr>
              <a:t> of the </a:t>
            </a:r>
            <a:r>
              <a:rPr lang="en-GB" sz="1200" b="1" dirty="0">
                <a:ea typeface="+mn-lt"/>
                <a:cs typeface="+mn-lt"/>
              </a:rPr>
              <a:t>10 </a:t>
            </a:r>
            <a:r>
              <a:rPr lang="en-GB" sz="1200" dirty="0">
                <a:ea typeface="+mn-lt"/>
                <a:cs typeface="+mn-lt"/>
              </a:rPr>
              <a:t>DAX stocks show </a:t>
            </a:r>
            <a:r>
              <a:rPr lang="en-US" sz="1200" b="1" dirty="0">
                <a:ea typeface="+mn-lt"/>
                <a:cs typeface="+mn-lt"/>
              </a:rPr>
              <a:t>significant </a:t>
            </a:r>
            <a:r>
              <a:rPr lang="en-US" sz="1200" dirty="0">
                <a:ea typeface="+mn-lt"/>
                <a:cs typeface="+mn-lt"/>
              </a:rPr>
              <a:t>(&lt;5%) increase in their systematic risk </a:t>
            </a:r>
            <a:endParaRPr lang="en-US" sz="1200" dirty="0">
              <a:cs typeface="Calibri" panose="020F0502020204030204"/>
            </a:endParaRPr>
          </a:p>
          <a:p>
            <a:pPr marL="171450" indent="-171450">
              <a:buFont typeface="Wingdings,Sans-Serif" pitchFamily="2" charset="2"/>
              <a:buChar char="§"/>
            </a:pPr>
            <a:r>
              <a:rPr lang="en-US" sz="1200" dirty="0">
                <a:ea typeface="+mn-lt"/>
                <a:cs typeface="+mn-lt"/>
              </a:rPr>
              <a:t>Index weight has no impact on the beta change</a:t>
            </a:r>
            <a:endParaRPr lang="en-US" sz="1200" dirty="0">
              <a:cs typeface="Calibri"/>
            </a:endParaRPr>
          </a:p>
        </p:txBody>
      </p:sp>
      <p:sp>
        <p:nvSpPr>
          <p:cNvPr id="33" name="TextBox 32">
            <a:extLst>
              <a:ext uri="{FF2B5EF4-FFF2-40B4-BE49-F238E27FC236}">
                <a16:creationId xmlns:a16="http://schemas.microsoft.com/office/drawing/2014/main" id="{A1452F74-8277-8B46-8924-B2C72105632A}"/>
              </a:ext>
            </a:extLst>
          </p:cNvPr>
          <p:cNvSpPr txBox="1"/>
          <p:nvPr/>
        </p:nvSpPr>
        <p:spPr>
          <a:xfrm>
            <a:off x="328692" y="4911311"/>
            <a:ext cx="2371162" cy="230832"/>
          </a:xfrm>
          <a:prstGeom prst="rect">
            <a:avLst/>
          </a:prstGeom>
          <a:noFill/>
        </p:spPr>
        <p:txBody>
          <a:bodyPr wrap="none" lIns="91440" tIns="45720" rIns="91440" bIns="45720" rtlCol="0" anchor="t">
            <a:spAutoFit/>
          </a:bodyPr>
          <a:lstStyle/>
          <a:p>
            <a:pPr algn="l"/>
            <a:r>
              <a:rPr lang="en-GB" sz="900" baseline="30000">
                <a:solidFill>
                  <a:schemeClr val="tx1">
                    <a:lumMod val="50000"/>
                    <a:lumOff val="50000"/>
                  </a:schemeClr>
                </a:solidFill>
              </a:rPr>
              <a:t>1 </a:t>
            </a:r>
            <a:r>
              <a:rPr lang="en-GB" sz="900">
                <a:solidFill>
                  <a:schemeClr val="tx1">
                    <a:lumMod val="50000"/>
                    <a:lumOff val="50000"/>
                  </a:schemeClr>
                </a:solidFill>
              </a:rPr>
              <a:t>All inclusions beside the DAX30 to 40 revision</a:t>
            </a:r>
          </a:p>
        </p:txBody>
      </p:sp>
      <p:graphicFrame>
        <p:nvGraphicFramePr>
          <p:cNvPr id="16" name="Table 13">
            <a:extLst>
              <a:ext uri="{FF2B5EF4-FFF2-40B4-BE49-F238E27FC236}">
                <a16:creationId xmlns:a16="http://schemas.microsoft.com/office/drawing/2014/main" id="{66BFE23A-44DC-9F4A-A3CB-10214AB2AD3E}"/>
              </a:ext>
            </a:extLst>
          </p:cNvPr>
          <p:cNvGraphicFramePr>
            <a:graphicFrameLocks noGrp="1"/>
          </p:cNvGraphicFramePr>
          <p:nvPr>
            <p:extLst>
              <p:ext uri="{D42A27DB-BD31-4B8C-83A1-F6EECF244321}">
                <p14:modId xmlns:p14="http://schemas.microsoft.com/office/powerpoint/2010/main" val="399115063"/>
              </p:ext>
            </p:extLst>
          </p:nvPr>
        </p:nvGraphicFramePr>
        <p:xfrm>
          <a:off x="823324" y="3252806"/>
          <a:ext cx="3045600" cy="1385280"/>
        </p:xfrm>
        <a:graphic>
          <a:graphicData uri="http://schemas.openxmlformats.org/drawingml/2006/table">
            <a:tbl>
              <a:tblPr>
                <a:tableStyleId>{5940675A-B579-460E-94D1-54222C63F5DA}</a:tableStyleId>
              </a:tblPr>
              <a:tblGrid>
                <a:gridCol w="1111924">
                  <a:extLst>
                    <a:ext uri="{9D8B030D-6E8A-4147-A177-3AD203B41FA5}">
                      <a16:colId xmlns:a16="http://schemas.microsoft.com/office/drawing/2014/main" val="2387808617"/>
                    </a:ext>
                  </a:extLst>
                </a:gridCol>
                <a:gridCol w="541210">
                  <a:extLst>
                    <a:ext uri="{9D8B030D-6E8A-4147-A177-3AD203B41FA5}">
                      <a16:colId xmlns:a16="http://schemas.microsoft.com/office/drawing/2014/main" val="936380785"/>
                    </a:ext>
                  </a:extLst>
                </a:gridCol>
                <a:gridCol w="425628">
                  <a:extLst>
                    <a:ext uri="{9D8B030D-6E8A-4147-A177-3AD203B41FA5}">
                      <a16:colId xmlns:a16="http://schemas.microsoft.com/office/drawing/2014/main" val="3020386886"/>
                    </a:ext>
                  </a:extLst>
                </a:gridCol>
                <a:gridCol w="497398">
                  <a:extLst>
                    <a:ext uri="{9D8B030D-6E8A-4147-A177-3AD203B41FA5}">
                      <a16:colId xmlns:a16="http://schemas.microsoft.com/office/drawing/2014/main" val="819735996"/>
                    </a:ext>
                  </a:extLst>
                </a:gridCol>
                <a:gridCol w="469440">
                  <a:extLst>
                    <a:ext uri="{9D8B030D-6E8A-4147-A177-3AD203B41FA5}">
                      <a16:colId xmlns:a16="http://schemas.microsoft.com/office/drawing/2014/main" val="3347889034"/>
                    </a:ext>
                  </a:extLst>
                </a:gridCol>
              </a:tblGrid>
              <a:tr h="172753">
                <a:tc>
                  <a:txBody>
                    <a:bodyPr/>
                    <a:lstStyle/>
                    <a:p>
                      <a:pPr marL="0" algn="l" defTabSz="685800" rtl="0" eaLnBrk="1" fontAlgn="b" latinLnBrk="0" hangingPunct="1"/>
                      <a:endParaRPr lang="en-DE" sz="900" b="1" kern="1200" dirty="0">
                        <a:solidFill>
                          <a:schemeClr val="tx1"/>
                        </a:solidFill>
                        <a:latin typeface="+mn-lt"/>
                        <a:ea typeface="+mn-ea"/>
                        <a:cs typeface="+mn-cs"/>
                      </a:endParaRPr>
                    </a:p>
                  </a:txBody>
                  <a:tcPr marL="36000" marR="36000" marT="18000" marB="18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algn="ctr" defTabSz="685800" rtl="0" eaLnBrk="1" fontAlgn="t" latinLnBrk="0" hangingPunct="1"/>
                      <a:r>
                        <a:rPr lang="en-GB" sz="900" b="0" i="1" kern="1200">
                          <a:solidFill>
                            <a:schemeClr val="tx1"/>
                          </a:solidFill>
                          <a:latin typeface="+mn-lt"/>
                          <a:ea typeface="+mn-ea"/>
                          <a:cs typeface="+mn-cs"/>
                        </a:rPr>
                        <a:t>1 year</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marL="0" algn="ctr" defTabSz="685800" rtl="0" eaLnBrk="1" fontAlgn="t" latinLnBrk="0" hangingPunct="1"/>
                      <a:r>
                        <a:rPr lang="en-GB" sz="900" b="0" i="1" kern="1200" dirty="0">
                          <a:solidFill>
                            <a:schemeClr val="tx1"/>
                          </a:solidFill>
                          <a:latin typeface="+mn-lt"/>
                          <a:ea typeface="+mn-ea"/>
                          <a:cs typeface="+mn-cs"/>
                        </a:rPr>
                        <a:t>1 quarter</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marL="0" algn="l" defTabSz="685800" rtl="0" eaLnBrk="1" fontAlgn="t" latinLnBrk="0" hangingPunct="1"/>
                      <a:endParaRPr lang="en-GB" sz="900" b="0" kern="1200">
                        <a:solidFill>
                          <a:schemeClr val="tx1"/>
                        </a:solidFill>
                        <a:latin typeface="+mn-lt"/>
                        <a:ea typeface="+mn-ea"/>
                        <a:cs typeface="+mn-cs"/>
                      </a:endParaRPr>
                    </a:p>
                  </a:txBody>
                  <a:tcPr marL="36000" marR="36000"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9747414"/>
                  </a:ext>
                </a:extLst>
              </a:tr>
              <a:tr h="172753">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18000" marB="18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t" latinLnBrk="0" hangingPunct="1"/>
                      <a:r>
                        <a:rPr lang="en-GB" sz="900" b="1" kern="1200">
                          <a:solidFill>
                            <a:schemeClr val="tx1"/>
                          </a:solidFill>
                        </a:rPr>
                        <a:t>Avg.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R</a:t>
                      </a:r>
                      <a:r>
                        <a:rPr lang="en-GB" sz="900" b="1" kern="1200" baseline="30000">
                          <a:solidFill>
                            <a:schemeClr val="tx1"/>
                          </a:solidFill>
                          <a:latin typeface="+mn-lt"/>
                          <a:ea typeface="+mn-ea"/>
                          <a:cs typeface="+mn-cs"/>
                        </a:rPr>
                        <a:t>2</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rtl="0" eaLnBrk="1" fontAlgn="t" latinLnBrk="0" hangingPunct="1"/>
                      <a:r>
                        <a:rPr lang="en-GB" sz="900" b="1" kern="1200">
                          <a:solidFill>
                            <a:schemeClr val="tx1"/>
                          </a:solidFill>
                        </a:rPr>
                        <a:t>Avg.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fontAlgn="t" latinLnBrk="0" hangingPunct="1"/>
                      <a:r>
                        <a:rPr lang="en-GB" sz="900" b="1" kern="1200">
                          <a:solidFill>
                            <a:schemeClr val="tx1"/>
                          </a:solidFill>
                          <a:latin typeface="+mn-lt"/>
                          <a:ea typeface="+mn-ea"/>
                          <a:cs typeface="+mn-cs"/>
                        </a:rPr>
                        <a:t>R</a:t>
                      </a:r>
                      <a:r>
                        <a:rPr lang="en-GB" sz="900" b="1" kern="1200" baseline="30000">
                          <a:solidFill>
                            <a:schemeClr val="tx1"/>
                          </a:solidFill>
                          <a:latin typeface="+mn-lt"/>
                          <a:ea typeface="+mn-ea"/>
                          <a:cs typeface="+mn-cs"/>
                        </a:rPr>
                        <a:t>2</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5393649"/>
                  </a:ext>
                </a:extLst>
              </a:tr>
              <a:tr h="172753">
                <a:tc>
                  <a:txBody>
                    <a:bodyPr/>
                    <a:lstStyle/>
                    <a:p>
                      <a:pPr marL="0" algn="l" defTabSz="685800" rtl="0" eaLnBrk="1" fontAlgn="t" latinLnBrk="0" hangingPunct="1"/>
                      <a:r>
                        <a:rPr lang="en-GB" sz="900" b="1" kern="1200">
                          <a:solidFill>
                            <a:schemeClr val="tx1"/>
                          </a:solidFill>
                        </a:rPr>
                        <a:t>Included</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0.13</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0.261</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0.08</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0.312</a:t>
                      </a:r>
                      <a:endParaRPr lang="en-DE" sz="900" b="1" i="0" u="none" strike="noStrike">
                        <a:solidFill>
                          <a:srgbClr val="000000"/>
                        </a:solidFill>
                        <a:effectLst/>
                        <a:latin typeface="Calibri" panose="020F0502020204030204" pitchFamily="34" charset="0"/>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62765403"/>
                  </a:ext>
                </a:extLst>
              </a:tr>
              <a:tr h="172753">
                <a:tc>
                  <a:txBody>
                    <a:bodyPr/>
                    <a:lstStyle/>
                    <a:p>
                      <a:pPr marL="0" algn="l"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solidFill>
                            <a:schemeClr val="tx1"/>
                          </a:solidFill>
                          <a:effectLst/>
                        </a:rPr>
                        <a:t>0.23</a:t>
                      </a:r>
                      <a:endParaRPr lang="de-DE" sz="900" b="1" i="0" u="none" strike="noStrike">
                        <a:solidFill>
                          <a:schemeClr val="tx1"/>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solidFill>
                            <a:schemeClr val="tx1"/>
                          </a:solidFill>
                          <a:effectLst/>
                        </a:rPr>
                        <a:t>0.199</a:t>
                      </a:r>
                      <a:endParaRPr lang="de-DE" sz="900" b="1" i="0" u="none" strike="noStrike">
                        <a:solidFill>
                          <a:schemeClr val="tx1"/>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0.00</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0.267</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07957"/>
                  </a:ext>
                </a:extLst>
              </a:tr>
              <a:tr h="172753">
                <a:tc>
                  <a:txBody>
                    <a:bodyPr/>
                    <a:lstStyle/>
                    <a:p>
                      <a:pPr marL="0" algn="r" rtl="0" eaLnBrk="1" fontAlgn="t" latinLnBrk="0" hangingPunct="1"/>
                      <a:r>
                        <a:rPr lang="en-GB" sz="900" b="0" kern="1200">
                          <a:solidFill>
                            <a:schemeClr val="tx1"/>
                          </a:solidFill>
                          <a:latin typeface="+mn-lt"/>
                          <a:ea typeface="+mn-ea"/>
                          <a:cs typeface="+mn-cs"/>
                        </a:rPr>
                        <a:t>1-5 by weight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0.24</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0.321</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-0.08</a:t>
                      </a: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0.388</a:t>
                      </a: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86852238"/>
                  </a:ext>
                </a:extLst>
              </a:tr>
              <a:tr h="172753">
                <a:tc>
                  <a:txBody>
                    <a:bodyPr/>
                    <a:lstStyle/>
                    <a:p>
                      <a:pPr marL="0" algn="r" rtl="0" eaLnBrk="1" fontAlgn="t" latinLnBrk="0" hangingPunct="1"/>
                      <a:r>
                        <a:rPr lang="en-GB" sz="900" b="0" kern="1200">
                          <a:solidFill>
                            <a:schemeClr val="tx1"/>
                          </a:solidFill>
                          <a:latin typeface="+mn-lt"/>
                          <a:ea typeface="+mn-ea"/>
                          <a:cs typeface="+mn-cs"/>
                        </a:rPr>
                        <a:t>6-10 by weight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0.22</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0.079</a:t>
                      </a:r>
                      <a:endParaRPr lang="de-DE"/>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0.09</a:t>
                      </a: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en-US" sz="900" b="0" i="0" u="none" strike="noStrike" noProof="0">
                          <a:effectLst/>
                        </a:rPr>
                        <a:t>0.146</a:t>
                      </a: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40733622"/>
                  </a:ext>
                </a:extLst>
              </a:tr>
              <a:tr h="172753">
                <a:tc>
                  <a:txBody>
                    <a:bodyPr/>
                    <a:lstStyle/>
                    <a:p>
                      <a:pPr marL="0" algn="l"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0.05</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0.313</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0.00</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0.337</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3565646"/>
                  </a:ext>
                </a:extLst>
              </a:tr>
              <a:tr h="172753">
                <a:tc>
                  <a:txBody>
                    <a:bodyPr/>
                    <a:lstStyle/>
                    <a:p>
                      <a:pPr marL="0" algn="l"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-0.02</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0.281</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a:effectLst/>
                        </a:rPr>
                        <a:t>-0.10</a:t>
                      </a:r>
                      <a:endParaRPr lang="de-DE" sz="900" b="1" i="0" u="none" strike="noStrike">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fontAlgn="b"/>
                      <a:r>
                        <a:rPr lang="en-DE" sz="900" b="1" u="none" strike="noStrike" dirty="0">
                          <a:effectLst/>
                        </a:rPr>
                        <a:t>0.314</a:t>
                      </a:r>
                      <a:endParaRPr lang="de-DE" sz="900" b="1" i="0" u="none" strike="noStrike" dirty="0">
                        <a:solidFill>
                          <a:srgbClr val="000000"/>
                        </a:solidFill>
                        <a:effectLst/>
                        <a:latin typeface="Calibri"/>
                      </a:endParaRPr>
                    </a:p>
                  </a:txBody>
                  <a:tcPr marL="7394"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920745"/>
                  </a:ext>
                </a:extLst>
              </a:tr>
            </a:tbl>
          </a:graphicData>
        </a:graphic>
      </p:graphicFrame>
      <p:graphicFrame>
        <p:nvGraphicFramePr>
          <p:cNvPr id="17" name="Table 13">
            <a:extLst>
              <a:ext uri="{FF2B5EF4-FFF2-40B4-BE49-F238E27FC236}">
                <a16:creationId xmlns:a16="http://schemas.microsoft.com/office/drawing/2014/main" id="{B8BF0B12-33E7-EB47-AA90-704E06CB3E54}"/>
              </a:ext>
            </a:extLst>
          </p:cNvPr>
          <p:cNvGraphicFramePr>
            <a:graphicFrameLocks noGrp="1"/>
          </p:cNvGraphicFramePr>
          <p:nvPr>
            <p:extLst>
              <p:ext uri="{D42A27DB-BD31-4B8C-83A1-F6EECF244321}">
                <p14:modId xmlns:p14="http://schemas.microsoft.com/office/powerpoint/2010/main" val="856113477"/>
              </p:ext>
            </p:extLst>
          </p:nvPr>
        </p:nvGraphicFramePr>
        <p:xfrm>
          <a:off x="5273347" y="3252806"/>
          <a:ext cx="3047329" cy="1385280"/>
        </p:xfrm>
        <a:graphic>
          <a:graphicData uri="http://schemas.openxmlformats.org/drawingml/2006/table">
            <a:tbl>
              <a:tblPr>
                <a:tableStyleId>{5940675A-B579-460E-94D1-54222C63F5DA}</a:tableStyleId>
              </a:tblPr>
              <a:tblGrid>
                <a:gridCol w="1167639">
                  <a:extLst>
                    <a:ext uri="{9D8B030D-6E8A-4147-A177-3AD203B41FA5}">
                      <a16:colId xmlns:a16="http://schemas.microsoft.com/office/drawing/2014/main" val="2387808617"/>
                    </a:ext>
                  </a:extLst>
                </a:gridCol>
                <a:gridCol w="442690">
                  <a:extLst>
                    <a:ext uri="{9D8B030D-6E8A-4147-A177-3AD203B41FA5}">
                      <a16:colId xmlns:a16="http://schemas.microsoft.com/office/drawing/2014/main" val="3081711556"/>
                    </a:ext>
                  </a:extLst>
                </a:gridCol>
                <a:gridCol w="462123">
                  <a:extLst>
                    <a:ext uri="{9D8B030D-6E8A-4147-A177-3AD203B41FA5}">
                      <a16:colId xmlns:a16="http://schemas.microsoft.com/office/drawing/2014/main" val="4229823309"/>
                    </a:ext>
                  </a:extLst>
                </a:gridCol>
                <a:gridCol w="512754">
                  <a:extLst>
                    <a:ext uri="{9D8B030D-6E8A-4147-A177-3AD203B41FA5}">
                      <a16:colId xmlns:a16="http://schemas.microsoft.com/office/drawing/2014/main" val="2477074340"/>
                    </a:ext>
                  </a:extLst>
                </a:gridCol>
                <a:gridCol w="462123">
                  <a:extLst>
                    <a:ext uri="{9D8B030D-6E8A-4147-A177-3AD203B41FA5}">
                      <a16:colId xmlns:a16="http://schemas.microsoft.com/office/drawing/2014/main" val="3474639669"/>
                    </a:ext>
                  </a:extLst>
                </a:gridCol>
              </a:tblGrid>
              <a:tr h="132285">
                <a:tc>
                  <a:txBody>
                    <a:bodyPr/>
                    <a:lstStyle/>
                    <a:p>
                      <a:pPr marL="0" algn="l" defTabSz="685800" rtl="0" eaLnBrk="1" fontAlgn="b" latinLnBrk="0" hangingPunct="1"/>
                      <a:endParaRPr lang="en-DE" sz="900" b="1" kern="1200" dirty="0">
                        <a:solidFill>
                          <a:schemeClr val="tx1"/>
                        </a:solidFill>
                        <a:latin typeface="+mn-lt"/>
                        <a:ea typeface="+mn-ea"/>
                        <a:cs typeface="+mn-cs"/>
                      </a:endParaRPr>
                    </a:p>
                  </a:txBody>
                  <a:tcPr marL="36000" marR="36000" marT="18000" marB="18000" anchor="b">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vl="0" algn="ctr">
                        <a:lnSpc>
                          <a:spcPct val="100000"/>
                        </a:lnSpc>
                        <a:spcBef>
                          <a:spcPts val="0"/>
                        </a:spcBef>
                        <a:spcAft>
                          <a:spcPts val="0"/>
                        </a:spcAft>
                        <a:buNone/>
                      </a:pPr>
                      <a:r>
                        <a:rPr lang="en-GB" sz="900" b="0" i="1" u="none" strike="noStrike" kern="1200" noProof="0" dirty="0">
                          <a:solidFill>
                            <a:schemeClr val="tx1"/>
                          </a:solidFill>
                        </a:rPr>
                        <a:t>1 year</a:t>
                      </a:r>
                      <a:endParaRPr lang="en-GB" sz="900" b="0" i="0" u="none" strike="noStrike" kern="1200" noProof="0" dirty="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pPr defTabSz="685800"/>
                      <a:endParaRPr lang="de-DE"/>
                    </a:p>
                  </a:txBody>
                  <a:tcPr marL="36000" marR="36000" marT="36000" marB="36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gridSpan="2">
                  <a:txBody>
                    <a:bodyPr/>
                    <a:lstStyle/>
                    <a:p>
                      <a:pPr marL="0" lvl="0" algn="ctr">
                        <a:buNone/>
                      </a:pPr>
                      <a:r>
                        <a:rPr lang="en-GB" sz="900" b="0" i="1" u="none" strike="noStrike" kern="1200" noProof="0" dirty="0"/>
                        <a:t>1 quarter</a:t>
                      </a:r>
                      <a:endParaRPr lang="de-DE" dirty="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hMerge="1">
                  <a:txBody>
                    <a:bodyPr/>
                    <a:lstStyle/>
                    <a:p>
                      <a:pPr defTabSz="685800"/>
                      <a:endParaRPr lang="de-DE"/>
                    </a:p>
                  </a:txBody>
                  <a:tcPr marL="36000" marR="36000" marT="36000" marB="36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extLst>
                  <a:ext uri="{0D108BD9-81ED-4DB2-BD59-A6C34878D82A}">
                    <a16:rowId xmlns:a16="http://schemas.microsoft.com/office/drawing/2014/main" val="1409747414"/>
                  </a:ext>
                </a:extLst>
              </a:tr>
              <a:tr h="132285">
                <a:tc>
                  <a:txBody>
                    <a:bodyPr/>
                    <a:lstStyle/>
                    <a:p>
                      <a:pPr marL="0" algn="l" defTabSz="685800" rtl="0" eaLnBrk="1" fontAlgn="b" latinLnBrk="0" hangingPunct="1"/>
                      <a:endParaRPr lang="en-DE" sz="900" b="1" kern="1200">
                        <a:solidFill>
                          <a:schemeClr val="tx1"/>
                        </a:solidFill>
                        <a:latin typeface="+mn-lt"/>
                        <a:ea typeface="+mn-ea"/>
                        <a:cs typeface="+mn-cs"/>
                      </a:endParaRPr>
                    </a:p>
                  </a:txBody>
                  <a:tcPr marL="36000" marR="36000" marT="18000" marB="18000" anchor="b">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0" algn="l" defTabSz="685800">
                        <a:buNone/>
                      </a:pPr>
                      <a:r>
                        <a:rPr lang="en-GB" sz="900" b="1" i="0" u="none" strike="noStrike" kern="1200" baseline="0" noProof="0"/>
                        <a:t>Avg.</a:t>
                      </a:r>
                      <a:endParaRPr lang="de-DE" baseline="0"/>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lvl="0" algn="l" defTabSz="685800">
                        <a:buNone/>
                      </a:pPr>
                      <a:r>
                        <a:rPr lang="en-GB" sz="900" b="1" i="0" u="none" strike="noStrike" kern="1200" baseline="0" noProof="0">
                          <a:solidFill>
                            <a:schemeClr val="tx1"/>
                          </a:solidFill>
                        </a:rPr>
                        <a:t>R</a:t>
                      </a:r>
                      <a:r>
                        <a:rPr lang="en-GB" sz="900" b="1" i="0" u="none" strike="noStrike" kern="1200" baseline="30000" noProof="0">
                          <a:solidFill>
                            <a:schemeClr val="tx1"/>
                          </a:solidFill>
                        </a:rPr>
                        <a:t>2</a:t>
                      </a:r>
                      <a:endParaRPr lang="de-DE" baseline="30000"/>
                    </a:p>
                  </a:txBody>
                  <a:tcPr marL="36000" marR="36000" marT="18000" marB="18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a:txBody>
                    <a:bodyPr/>
                    <a:lstStyle/>
                    <a:p>
                      <a:pPr marL="0" lvl="0" algn="l" defTabSz="685800">
                        <a:buNone/>
                      </a:pPr>
                      <a:r>
                        <a:rPr lang="en-GB" sz="900" b="1" i="0" u="none" strike="noStrike" kern="1200" baseline="0" noProof="0"/>
                        <a:t>Avg.</a:t>
                      </a:r>
                      <a:endParaRPr lang="de-DE" baseline="0"/>
                    </a:p>
                  </a:txBody>
                  <a:tcPr marL="36000" marR="36000" marT="18000" marB="18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tc>
                  <a:txBody>
                    <a:bodyPr/>
                    <a:lstStyle/>
                    <a:p>
                      <a:pPr marL="0" lvl="0" algn="l" defTabSz="685800">
                        <a:buNone/>
                      </a:pPr>
                      <a:r>
                        <a:rPr lang="en-GB" sz="900" b="1" i="0" u="none" strike="noStrike" kern="1200" baseline="0" noProof="0">
                          <a:solidFill>
                            <a:schemeClr val="tx1"/>
                          </a:solidFill>
                        </a:rPr>
                        <a:t>R</a:t>
                      </a:r>
                      <a:r>
                        <a:rPr lang="en-GB" sz="900" b="1" i="0" u="none" strike="noStrike" kern="1200" baseline="30000" noProof="0">
                          <a:solidFill>
                            <a:schemeClr val="tx1"/>
                          </a:solidFill>
                        </a:rPr>
                        <a:t>2</a:t>
                      </a:r>
                      <a:endParaRPr lang="de-DE" baseline="30000"/>
                    </a:p>
                  </a:txBody>
                  <a:tcPr marL="36000" marR="36000" marT="18000" marB="18000">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lumMod val="95000"/>
                      </a:schemeClr>
                    </a:solidFill>
                  </a:tcPr>
                </a:tc>
                <a:extLst>
                  <a:ext uri="{0D108BD9-81ED-4DB2-BD59-A6C34878D82A}">
                    <a16:rowId xmlns:a16="http://schemas.microsoft.com/office/drawing/2014/main" val="2365393649"/>
                  </a:ext>
                </a:extLst>
              </a:tr>
              <a:tr h="132285">
                <a:tc>
                  <a:txBody>
                    <a:bodyPr/>
                    <a:lstStyle/>
                    <a:p>
                      <a:pPr marL="0" algn="l" defTabSz="685800" rtl="0" eaLnBrk="1" fontAlgn="t" latinLnBrk="0" hangingPunct="1"/>
                      <a:r>
                        <a:rPr lang="en-GB" sz="900" b="1" kern="1200" dirty="0">
                          <a:solidFill>
                            <a:schemeClr val="tx1"/>
                          </a:solidFill>
                        </a:rPr>
                        <a:t>Included</a:t>
                      </a:r>
                      <a:endParaRPr lang="en-GB" sz="900" b="1" kern="1200" dirty="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0.11</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0.264</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-0.22</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0.352</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2709146645"/>
                  </a:ext>
                </a:extLst>
              </a:tr>
              <a:tr h="132285">
                <a:tc>
                  <a:txBody>
                    <a:bodyPr/>
                    <a:lstStyle/>
                    <a:p>
                      <a:pPr marL="0" algn="l" rtl="0" eaLnBrk="1" fontAlgn="t" latinLnBrk="0" hangingPunct="1"/>
                      <a:r>
                        <a:rPr lang="en-GB" sz="900" b="1" kern="1200">
                          <a:solidFill>
                            <a:schemeClr val="tx1"/>
                          </a:solidFill>
                        </a:rPr>
                        <a:t>Included 40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0.19</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0.199</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-0.31</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0.246</a:t>
                      </a:r>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3438607957"/>
                  </a:ext>
                </a:extLst>
              </a:tr>
              <a:tr h="132285">
                <a:tc>
                  <a:txBody>
                    <a:bodyPr/>
                    <a:lstStyle/>
                    <a:p>
                      <a:pPr marL="0" algn="r" rtl="0" eaLnBrk="1" fontAlgn="t" latinLnBrk="0" hangingPunct="1"/>
                      <a:r>
                        <a:rPr lang="en-GB" sz="900" b="0" kern="1200">
                          <a:solidFill>
                            <a:schemeClr val="tx1"/>
                          </a:solidFill>
                          <a:latin typeface="+mn-lt"/>
                          <a:ea typeface="+mn-ea"/>
                          <a:cs typeface="+mn-cs"/>
                        </a:rPr>
                        <a:t>1-5 by weight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lnSpc>
                          <a:spcPct val="100000"/>
                        </a:lnSpc>
                        <a:spcBef>
                          <a:spcPts val="0"/>
                        </a:spcBef>
                        <a:spcAft>
                          <a:spcPts val="0"/>
                        </a:spcAft>
                        <a:buNone/>
                      </a:pPr>
                      <a:r>
                        <a:rPr lang="en-US" sz="900" b="0" i="0" u="none" strike="noStrike" noProof="0">
                          <a:effectLst/>
                          <a:latin typeface="Calibri"/>
                        </a:rPr>
                        <a:t>0.22</a:t>
                      </a:r>
                      <a:endParaRPr lang="de-DE" sz="900" b="0" i="0" u="none" strike="noStrike" noProof="0">
                        <a:effectLst/>
                        <a:latin typeface="Calibri"/>
                      </a:endParaRPr>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lnSpc>
                          <a:spcPct val="100000"/>
                        </a:lnSpc>
                        <a:spcBef>
                          <a:spcPts val="0"/>
                        </a:spcBef>
                        <a:spcAft>
                          <a:spcPts val="0"/>
                        </a:spcAft>
                        <a:buNone/>
                      </a:pPr>
                      <a:r>
                        <a:rPr lang="en-US" sz="900" b="0" i="0" u="none" strike="noStrike" noProof="0">
                          <a:effectLst/>
                          <a:latin typeface="Calibri"/>
                        </a:rPr>
                        <a:t>0.316</a:t>
                      </a:r>
                      <a:endParaRPr lang="de-DE" sz="900" b="0" i="0" u="none" strike="noStrike" noProof="0">
                        <a:effectLst/>
                        <a:latin typeface="Calibri"/>
                      </a:endParaRPr>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-0.08</a:t>
                      </a:r>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0.388</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extLst>
                  <a:ext uri="{0D108BD9-81ED-4DB2-BD59-A6C34878D82A}">
                    <a16:rowId xmlns:a16="http://schemas.microsoft.com/office/drawing/2014/main" val="4026744390"/>
                  </a:ext>
                </a:extLst>
              </a:tr>
              <a:tr h="132285">
                <a:tc>
                  <a:txBody>
                    <a:bodyPr/>
                    <a:lstStyle/>
                    <a:p>
                      <a:pPr marL="0" algn="r" rtl="0" eaLnBrk="1" fontAlgn="t" latinLnBrk="0" hangingPunct="1"/>
                      <a:r>
                        <a:rPr lang="en-GB" sz="900" b="0" kern="1200">
                          <a:solidFill>
                            <a:schemeClr val="tx1"/>
                          </a:solidFill>
                          <a:latin typeface="+mn-lt"/>
                          <a:ea typeface="+mn-ea"/>
                          <a:cs typeface="+mn-cs"/>
                        </a:rPr>
                        <a:t>6-10 by weight</a:t>
                      </a: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0.17</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0" i="0" u="none" strike="noStrike" noProof="0">
                          <a:effectLst/>
                          <a:latin typeface="Calibri"/>
                        </a:rPr>
                        <a:t>0.082</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-0.57</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u="none" strike="noStrike">
                          <a:effectLst/>
                        </a:rPr>
                        <a:t>0.129</a:t>
                      </a:r>
                      <a:endParaRPr lang="en-US"/>
                    </a:p>
                  </a:txBody>
                  <a:tcPr marL="7392" marR="28800" marT="18000" marB="18000" anchor="ctr">
                    <a:lnL w="6350" cap="flat" cmpd="sng" algn="ctr">
                      <a:solidFill>
                        <a:schemeClr val="tx1">
                          <a:lumMod val="65000"/>
                          <a:lumOff val="35000"/>
                        </a:schemeClr>
                      </a:solidFill>
                      <a:prstDash val="solid"/>
                      <a:round/>
                      <a:headEnd type="none" w="med" len="med"/>
                      <a:tailEnd type="none" w="med" len="med"/>
                    </a:lnL>
                    <a:lnR w="6350">
                      <a:solidFill>
                        <a:schemeClr val="tx1">
                          <a:lumMod val="65000"/>
                          <a:lumOff val="35000"/>
                        </a:schemeClr>
                      </a:solidFill>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extLst>
                  <a:ext uri="{0D108BD9-81ED-4DB2-BD59-A6C34878D82A}">
                    <a16:rowId xmlns:a16="http://schemas.microsoft.com/office/drawing/2014/main" val="117789330"/>
                  </a:ext>
                </a:extLst>
              </a:tr>
              <a:tr h="132285">
                <a:tc>
                  <a:txBody>
                    <a:bodyPr/>
                    <a:lstStyle/>
                    <a:p>
                      <a:pPr marL="0" algn="l" rtl="0" eaLnBrk="1" fontAlgn="t" latinLnBrk="0" hangingPunct="1"/>
                      <a:r>
                        <a:rPr lang="en-GB" sz="900" b="1" kern="1200">
                          <a:solidFill>
                            <a:schemeClr val="tx1"/>
                          </a:solidFill>
                        </a:rPr>
                        <a:t>Included Rest</a:t>
                      </a:r>
                      <a:r>
                        <a:rPr lang="en-GB" sz="900" b="1" kern="1200" baseline="30000">
                          <a:solidFill>
                            <a:schemeClr val="tx1"/>
                          </a:solidFill>
                        </a:rPr>
                        <a:t>1</a:t>
                      </a:r>
                      <a:r>
                        <a:rPr lang="en-GB" sz="900" b="1" kern="1200">
                          <a:solidFill>
                            <a:schemeClr val="tx1"/>
                          </a:solidFill>
                        </a:rPr>
                        <a:t>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0.04</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0.318</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-0.02</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0.358</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3553565646"/>
                  </a:ext>
                </a:extLst>
              </a:tr>
              <a:tr h="132285">
                <a:tc>
                  <a:txBody>
                    <a:bodyPr/>
                    <a:lstStyle/>
                    <a:p>
                      <a:pPr marL="0" algn="l" rtl="0" eaLnBrk="1" fontAlgn="t" latinLnBrk="0" hangingPunct="1"/>
                      <a:r>
                        <a:rPr lang="en-GB" sz="900" b="1" kern="1200">
                          <a:solidFill>
                            <a:schemeClr val="tx1"/>
                          </a:solidFill>
                        </a:rPr>
                        <a:t>Excluded </a:t>
                      </a:r>
                      <a:endParaRPr lang="en-GB" sz="900" b="1" kern="1200">
                        <a:solidFill>
                          <a:schemeClr val="tx1"/>
                        </a:solidFill>
                        <a:latin typeface="+mn-lt"/>
                        <a:ea typeface="+mn-ea"/>
                        <a:cs typeface="+mn-cs"/>
                      </a:endParaRPr>
                    </a:p>
                  </a:txBody>
                  <a:tcPr marL="36000" marR="36000"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lvl="0" algn="r">
                        <a:buNone/>
                      </a:pPr>
                      <a:r>
                        <a:rPr lang="de-DE" sz="900" b="1" u="none" strike="noStrike">
                          <a:effectLst/>
                        </a:rPr>
                        <a:t>0.02</a:t>
                      </a:r>
                      <a:endParaRPr lang="en-US"/>
                    </a:p>
                  </a:txBody>
                  <a:tcPr marL="7393" marR="28800" marT="18000" marB="1800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0.278</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a:effectLst/>
                        </a:rPr>
                        <a:t>-0.06</a:t>
                      </a:r>
                      <a:endParaRPr lang="en-US"/>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tc>
                  <a:txBody>
                    <a:bodyPr/>
                    <a:lstStyle/>
                    <a:p>
                      <a:pPr lvl="0" algn="r">
                        <a:buNone/>
                      </a:pPr>
                      <a:r>
                        <a:rPr lang="de-DE" sz="900" b="1" u="none" strike="noStrike" dirty="0">
                          <a:effectLst/>
                        </a:rPr>
                        <a:t>0.322</a:t>
                      </a:r>
                      <a:endParaRPr lang="en-US" dirty="0"/>
                    </a:p>
                  </a:txBody>
                  <a:tcPr marL="7392" marR="28800" marT="18000" marB="18000" anchor="ctr">
                    <a:lnL w="6350">
                      <a:solidFill>
                        <a:schemeClr val="tx1">
                          <a:lumMod val="65000"/>
                          <a:lumOff val="35000"/>
                        </a:schemeClr>
                      </a:solidFill>
                    </a:lnL>
                    <a:lnR w="6350">
                      <a:solidFill>
                        <a:schemeClr val="tx1">
                          <a:lumMod val="65000"/>
                          <a:lumOff val="35000"/>
                        </a:schemeClr>
                      </a:solidFill>
                    </a:lnR>
                    <a:lnT w="6350">
                      <a:solidFill>
                        <a:schemeClr val="tx1">
                          <a:lumMod val="65000"/>
                          <a:lumOff val="35000"/>
                        </a:schemeClr>
                      </a:solidFill>
                    </a:lnT>
                    <a:lnB w="6350">
                      <a:solidFill>
                        <a:schemeClr val="tx1">
                          <a:lumMod val="65000"/>
                          <a:lumOff val="35000"/>
                        </a:schemeClr>
                      </a:solidFill>
                    </a:lnB>
                    <a:solidFill>
                      <a:schemeClr val="bg1"/>
                    </a:solidFill>
                  </a:tcPr>
                </a:tc>
                <a:extLst>
                  <a:ext uri="{0D108BD9-81ED-4DB2-BD59-A6C34878D82A}">
                    <a16:rowId xmlns:a16="http://schemas.microsoft.com/office/drawing/2014/main" val="1215920745"/>
                  </a:ext>
                </a:extLst>
              </a:tr>
            </a:tbl>
          </a:graphicData>
        </a:graphic>
      </p:graphicFrame>
    </p:spTree>
    <p:extLst>
      <p:ext uri="{BB962C8B-B14F-4D97-AF65-F5344CB8AC3E}">
        <p14:creationId xmlns:p14="http://schemas.microsoft.com/office/powerpoint/2010/main" val="1980744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Conclusion</a:t>
            </a:r>
            <a:br>
              <a:rPr lang="en-US"/>
            </a:br>
            <a:endParaRPr lang="en-US"/>
          </a:p>
        </p:txBody>
      </p:sp>
    </p:spTree>
    <p:extLst>
      <p:ext uri="{BB962C8B-B14F-4D97-AF65-F5344CB8AC3E}">
        <p14:creationId xmlns:p14="http://schemas.microsoft.com/office/powerpoint/2010/main" val="95202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4326EB-8E3C-EA46-B6E0-946900F4FE0C}"/>
              </a:ext>
            </a:extLst>
          </p:cNvPr>
          <p:cNvSpPr>
            <a:spLocks noGrp="1"/>
          </p:cNvSpPr>
          <p:nvPr>
            <p:ph type="pic" sz="quarter" idx="10"/>
          </p:nvPr>
        </p:nvSpPr>
        <p:spPr/>
      </p:sp>
      <p:sp>
        <p:nvSpPr>
          <p:cNvPr id="2" name="Title 1">
            <a:extLst>
              <a:ext uri="{FF2B5EF4-FFF2-40B4-BE49-F238E27FC236}">
                <a16:creationId xmlns:a16="http://schemas.microsoft.com/office/drawing/2014/main" id="{5BAC20A8-F698-0C48-A91C-12BE017A8392}"/>
              </a:ext>
            </a:extLst>
          </p:cNvPr>
          <p:cNvSpPr>
            <a:spLocks noGrp="1"/>
          </p:cNvSpPr>
          <p:nvPr>
            <p:ph type="title"/>
          </p:nvPr>
        </p:nvSpPr>
        <p:spPr/>
        <p:txBody>
          <a:bodyPr/>
          <a:lstStyle/>
          <a:p>
            <a:r>
              <a:rPr lang="en-DE"/>
              <a:t>Agenda</a:t>
            </a:r>
            <a:br>
              <a:rPr lang="en-DE"/>
            </a:br>
            <a:endParaRPr lang="en-DE"/>
          </a:p>
        </p:txBody>
      </p:sp>
      <p:sp>
        <p:nvSpPr>
          <p:cNvPr id="7" name="Text Placeholder 6">
            <a:extLst>
              <a:ext uri="{FF2B5EF4-FFF2-40B4-BE49-F238E27FC236}">
                <a16:creationId xmlns:a16="http://schemas.microsoft.com/office/drawing/2014/main" id="{F0D4DAD1-ED64-6D4E-8480-9A4BD53D50FC}"/>
              </a:ext>
            </a:extLst>
          </p:cNvPr>
          <p:cNvSpPr>
            <a:spLocks noGrp="1"/>
          </p:cNvSpPr>
          <p:nvPr>
            <p:ph type="body" sz="half" idx="14"/>
          </p:nvPr>
        </p:nvSpPr>
        <p:spPr/>
        <p:txBody>
          <a:bodyPr/>
          <a:lstStyle/>
          <a:p>
            <a:endParaRPr lang="en-GB"/>
          </a:p>
        </p:txBody>
      </p:sp>
      <p:sp>
        <p:nvSpPr>
          <p:cNvPr id="8" name="Text Placeholder 7">
            <a:extLst>
              <a:ext uri="{FF2B5EF4-FFF2-40B4-BE49-F238E27FC236}">
                <a16:creationId xmlns:a16="http://schemas.microsoft.com/office/drawing/2014/main" id="{4B4A2C9C-0886-DF45-AE7F-842F404681EA}"/>
              </a:ext>
            </a:extLst>
          </p:cNvPr>
          <p:cNvSpPr>
            <a:spLocks noGrp="1"/>
          </p:cNvSpPr>
          <p:nvPr>
            <p:ph type="body" sz="quarter" idx="15"/>
          </p:nvPr>
        </p:nvSpPr>
        <p:spPr/>
        <p:txBody>
          <a:bodyPr/>
          <a:lstStyle/>
          <a:p>
            <a:endParaRPr lang="en-GB"/>
          </a:p>
        </p:txBody>
      </p:sp>
      <p:sp>
        <p:nvSpPr>
          <p:cNvPr id="6" name="Slide Number Placeholder 5">
            <a:extLst>
              <a:ext uri="{FF2B5EF4-FFF2-40B4-BE49-F238E27FC236}">
                <a16:creationId xmlns:a16="http://schemas.microsoft.com/office/drawing/2014/main" id="{957C2B5E-89CC-5B4E-A6BA-2BCA5AD72C71}"/>
              </a:ext>
            </a:extLst>
          </p:cNvPr>
          <p:cNvSpPr>
            <a:spLocks noGrp="1"/>
          </p:cNvSpPr>
          <p:nvPr>
            <p:ph type="sldNum" sz="quarter" idx="4"/>
          </p:nvPr>
        </p:nvSpPr>
        <p:spPr/>
        <p:txBody>
          <a:bodyPr/>
          <a:lstStyle/>
          <a:p>
            <a:fld id="{365118A3-1793-2149-900A-53CEDCCBA901}" type="slidenum">
              <a:rPr lang="en-GB" smtClean="0"/>
              <a:pPr/>
              <a:t>2</a:t>
            </a:fld>
            <a:endParaRPr lang="en-GB"/>
          </a:p>
        </p:txBody>
      </p:sp>
      <p:sp>
        <p:nvSpPr>
          <p:cNvPr id="4" name="TextBox 3">
            <a:extLst>
              <a:ext uri="{FF2B5EF4-FFF2-40B4-BE49-F238E27FC236}">
                <a16:creationId xmlns:a16="http://schemas.microsoft.com/office/drawing/2014/main" id="{B06CB68E-7452-5641-B9D8-49F0D5AEDD00}"/>
              </a:ext>
            </a:extLst>
          </p:cNvPr>
          <p:cNvSpPr txBox="1"/>
          <p:nvPr/>
        </p:nvSpPr>
        <p:spPr>
          <a:xfrm>
            <a:off x="385576" y="1273001"/>
            <a:ext cx="4092339" cy="2800767"/>
          </a:xfrm>
          <a:prstGeom prst="rect">
            <a:avLst/>
          </a:prstGeom>
          <a:noFill/>
        </p:spPr>
        <p:txBody>
          <a:bodyPr wrap="square" rtlCol="0">
            <a:spAutoFit/>
          </a:bodyPr>
          <a:lstStyle/>
          <a:p>
            <a:pPr marL="342900" indent="-342900">
              <a:buFont typeface="+mj-lt"/>
              <a:buAutoNum type="alphaUcPeriod"/>
            </a:pPr>
            <a:r>
              <a:rPr lang="en-DE" sz="1600" b="1" dirty="0">
                <a:solidFill>
                  <a:srgbClr val="002060"/>
                </a:solidFill>
              </a:rPr>
              <a:t>Executive Summary</a:t>
            </a:r>
          </a:p>
          <a:p>
            <a:pPr marL="342900" indent="-342900">
              <a:buFont typeface="+mj-lt"/>
              <a:buAutoNum type="alphaUcPeriod"/>
            </a:pPr>
            <a:r>
              <a:rPr lang="en-DE" sz="1600" b="1" dirty="0">
                <a:solidFill>
                  <a:srgbClr val="002060"/>
                </a:solidFill>
              </a:rPr>
              <a:t>Introduction</a:t>
            </a:r>
          </a:p>
          <a:p>
            <a:pPr marL="800100" lvl="1" indent="-342900">
              <a:buFont typeface="+mj-lt"/>
              <a:buAutoNum type="arabicPeriod"/>
            </a:pPr>
            <a:r>
              <a:rPr lang="en-DE" sz="1600" dirty="0"/>
              <a:t>Background</a:t>
            </a:r>
          </a:p>
          <a:p>
            <a:pPr marL="800100" lvl="1" indent="-342900">
              <a:buFont typeface="+mj-lt"/>
              <a:buAutoNum type="arabicPeriod"/>
            </a:pPr>
            <a:r>
              <a:rPr lang="en-DE" sz="1600" dirty="0"/>
              <a:t>Data Basis</a:t>
            </a:r>
          </a:p>
          <a:p>
            <a:pPr marL="800100" lvl="1" indent="-342900">
              <a:buFont typeface="+mj-lt"/>
              <a:buAutoNum type="arabicPeriod"/>
            </a:pPr>
            <a:r>
              <a:rPr lang="en-DE" sz="1600" dirty="0"/>
              <a:t>Outlier Detection</a:t>
            </a:r>
          </a:p>
          <a:p>
            <a:pPr marL="342900" indent="-342900">
              <a:buFont typeface="+mj-lt"/>
              <a:buAutoNum type="alphaUcPeriod"/>
            </a:pPr>
            <a:r>
              <a:rPr lang="en-DE" sz="1600" b="1" dirty="0">
                <a:solidFill>
                  <a:srgbClr val="002060"/>
                </a:solidFill>
              </a:rPr>
              <a:t>Analyses</a:t>
            </a:r>
          </a:p>
          <a:p>
            <a:pPr marL="800100" lvl="1" indent="-342900">
              <a:buFont typeface="+mj-lt"/>
              <a:buAutoNum type="arabicPeriod"/>
            </a:pPr>
            <a:r>
              <a:rPr lang="en-DE" sz="1600" dirty="0"/>
              <a:t>Short Term Effects</a:t>
            </a:r>
          </a:p>
          <a:p>
            <a:pPr marL="800100" lvl="1" indent="-342900">
              <a:buFont typeface="+mj-lt"/>
              <a:buAutoNum type="arabicPeriod"/>
            </a:pPr>
            <a:r>
              <a:rPr lang="en-DE" sz="1600" dirty="0"/>
              <a:t>Market Correlation </a:t>
            </a:r>
          </a:p>
          <a:p>
            <a:pPr marL="800100" lvl="1" indent="-342900">
              <a:buFont typeface="+mj-lt"/>
              <a:buAutoNum type="arabicPeriod"/>
            </a:pPr>
            <a:r>
              <a:rPr lang="en-DE" sz="1600" dirty="0"/>
              <a:t>Systematic Risk</a:t>
            </a:r>
          </a:p>
          <a:p>
            <a:pPr marL="342900" indent="-342900">
              <a:buFont typeface="+mj-lt"/>
              <a:buAutoNum type="alphaUcPeriod"/>
            </a:pPr>
            <a:r>
              <a:rPr lang="en-DE" sz="1600" b="1" dirty="0">
                <a:solidFill>
                  <a:srgbClr val="002060"/>
                </a:solidFill>
              </a:rPr>
              <a:t>Conclusion</a:t>
            </a:r>
          </a:p>
          <a:p>
            <a:pPr marL="1257300" lvl="2" indent="-342900">
              <a:buFont typeface="+mj-lt"/>
              <a:buAutoNum type="arabicPeriod"/>
            </a:pPr>
            <a:endParaRPr lang="en-DE" sz="1600" dirty="0"/>
          </a:p>
        </p:txBody>
      </p:sp>
      <p:pic>
        <p:nvPicPr>
          <p:cNvPr id="1032" name="Picture 8" descr="F.A.Z. Podcast Finanzen: Aus 30 wird 40 - Was Anleger über den neuen Dax  wissen müssen">
            <a:extLst>
              <a:ext uri="{FF2B5EF4-FFF2-40B4-BE49-F238E27FC236}">
                <a16:creationId xmlns:a16="http://schemas.microsoft.com/office/drawing/2014/main" id="{EB08DA0A-54A0-DF46-A9D1-F47A731BD0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87"/>
          <a:stretch/>
        </p:blipFill>
        <p:spPr bwMode="auto">
          <a:xfrm>
            <a:off x="4514851" y="0"/>
            <a:ext cx="4629150" cy="5143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BC6536B-0968-E84A-9F60-1A6F6095D86B}"/>
              </a:ext>
            </a:extLst>
          </p:cNvPr>
          <p:cNvSpPr/>
          <p:nvPr/>
        </p:nvSpPr>
        <p:spPr>
          <a:xfrm>
            <a:off x="4514850" y="0"/>
            <a:ext cx="4629150" cy="5143500"/>
          </a:xfrm>
          <a:prstGeom prst="rect">
            <a:avLst/>
          </a:prstGeom>
          <a:solidFill>
            <a:srgbClr val="002060">
              <a:alpha val="5011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193493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1AF2-B8B5-FA44-B652-4442A08DE8C4}"/>
              </a:ext>
            </a:extLst>
          </p:cNvPr>
          <p:cNvSpPr>
            <a:spLocks noGrp="1"/>
          </p:cNvSpPr>
          <p:nvPr>
            <p:ph type="title"/>
          </p:nvPr>
        </p:nvSpPr>
        <p:spPr/>
        <p:txBody>
          <a:bodyPr/>
          <a:lstStyle/>
          <a:p>
            <a:r>
              <a:rPr lang="en-GB"/>
              <a:t>Conclusion</a:t>
            </a:r>
            <a:br>
              <a:rPr lang="en-GB"/>
            </a:br>
            <a:endParaRPr lang="en-GB"/>
          </a:p>
        </p:txBody>
      </p:sp>
      <p:sp>
        <p:nvSpPr>
          <p:cNvPr id="3" name="Text Placeholder 2">
            <a:extLst>
              <a:ext uri="{FF2B5EF4-FFF2-40B4-BE49-F238E27FC236}">
                <a16:creationId xmlns:a16="http://schemas.microsoft.com/office/drawing/2014/main" id="{29ED0BB1-CFCD-5943-9952-E576F09F964A}"/>
              </a:ext>
            </a:extLst>
          </p:cNvPr>
          <p:cNvSpPr>
            <a:spLocks noGrp="1"/>
          </p:cNvSpPr>
          <p:nvPr>
            <p:ph type="body" sz="half" idx="14"/>
          </p:nvPr>
        </p:nvSpPr>
        <p:spPr/>
        <p:txBody>
          <a:bodyPr/>
          <a:lstStyle/>
          <a:p>
            <a:r>
              <a:rPr lang="en-GB"/>
              <a:t>Conclusion</a:t>
            </a:r>
          </a:p>
        </p:txBody>
      </p:sp>
      <p:sp>
        <p:nvSpPr>
          <p:cNvPr id="4" name="Slide Number Placeholder 3">
            <a:extLst>
              <a:ext uri="{FF2B5EF4-FFF2-40B4-BE49-F238E27FC236}">
                <a16:creationId xmlns:a16="http://schemas.microsoft.com/office/drawing/2014/main" id="{5356BA9F-7461-B04A-8947-6F42C663DBCD}"/>
              </a:ext>
            </a:extLst>
          </p:cNvPr>
          <p:cNvSpPr>
            <a:spLocks noGrp="1"/>
          </p:cNvSpPr>
          <p:nvPr>
            <p:ph type="sldNum" sz="quarter" idx="4"/>
          </p:nvPr>
        </p:nvSpPr>
        <p:spPr/>
        <p:txBody>
          <a:bodyPr/>
          <a:lstStyle/>
          <a:p>
            <a:fld id="{365118A3-1793-2149-900A-53CEDCCBA901}" type="slidenum">
              <a:rPr lang="en-GB" smtClean="0"/>
              <a:pPr/>
              <a:t>20</a:t>
            </a:fld>
            <a:endParaRPr lang="en-GB"/>
          </a:p>
        </p:txBody>
      </p:sp>
      <p:sp>
        <p:nvSpPr>
          <p:cNvPr id="6" name="TextBox 5">
            <a:extLst>
              <a:ext uri="{FF2B5EF4-FFF2-40B4-BE49-F238E27FC236}">
                <a16:creationId xmlns:a16="http://schemas.microsoft.com/office/drawing/2014/main" id="{5557B5C9-2A62-0B4E-B35E-09A32866E3B7}"/>
              </a:ext>
            </a:extLst>
          </p:cNvPr>
          <p:cNvSpPr txBox="1"/>
          <p:nvPr/>
        </p:nvSpPr>
        <p:spPr>
          <a:xfrm>
            <a:off x="383701" y="1385067"/>
            <a:ext cx="2700000" cy="1046440"/>
          </a:xfrm>
          <a:prstGeom prst="rect">
            <a:avLst/>
          </a:prstGeom>
          <a:noFill/>
        </p:spPr>
        <p:txBody>
          <a:bodyPr wrap="square" lIns="91440" tIns="45720" rIns="91440" bIns="45720" rtlCol="0" anchor="t">
            <a:spAutoFit/>
          </a:bodyPr>
          <a:lstStyle/>
          <a:p>
            <a:pPr algn="l"/>
            <a:r>
              <a:rPr lang="en-GB" sz="1400" b="1" dirty="0">
                <a:solidFill>
                  <a:srgbClr val="002060"/>
                </a:solidFill>
              </a:rPr>
              <a:t>SHORT TERM EFFECTS</a:t>
            </a:r>
          </a:p>
          <a:p>
            <a:r>
              <a:rPr lang="en-GB" sz="1200" dirty="0">
                <a:cs typeface="Calibri"/>
              </a:rPr>
              <a:t>The traded volume notably increases after the analysed events. Contrary to previous papers, we could not observe the same price pressure effects.</a:t>
            </a:r>
          </a:p>
        </p:txBody>
      </p:sp>
      <p:sp>
        <p:nvSpPr>
          <p:cNvPr id="7" name="TextBox 6">
            <a:extLst>
              <a:ext uri="{FF2B5EF4-FFF2-40B4-BE49-F238E27FC236}">
                <a16:creationId xmlns:a16="http://schemas.microsoft.com/office/drawing/2014/main" id="{8F0020EE-FEA0-8342-BC85-3129E5DE92CE}"/>
              </a:ext>
            </a:extLst>
          </p:cNvPr>
          <p:cNvSpPr txBox="1"/>
          <p:nvPr/>
        </p:nvSpPr>
        <p:spPr>
          <a:xfrm>
            <a:off x="3258000" y="1375095"/>
            <a:ext cx="2700000" cy="1046440"/>
          </a:xfrm>
          <a:prstGeom prst="rect">
            <a:avLst/>
          </a:prstGeom>
          <a:noFill/>
        </p:spPr>
        <p:txBody>
          <a:bodyPr wrap="square" rtlCol="0">
            <a:spAutoFit/>
          </a:bodyPr>
          <a:lstStyle>
            <a:defPPr>
              <a:defRPr lang="de-DE"/>
            </a:defPPr>
            <a:lvl1pPr>
              <a:defRPr sz="1400" b="1"/>
            </a:lvl1pPr>
          </a:lstStyle>
          <a:p>
            <a:r>
              <a:rPr lang="en-GB">
                <a:solidFill>
                  <a:srgbClr val="002060"/>
                </a:solidFill>
              </a:rPr>
              <a:t>MARKET CORRELATION</a:t>
            </a:r>
          </a:p>
          <a:p>
            <a:pPr lvl="0"/>
            <a:r>
              <a:rPr lang="en-GB" sz="1200" b="0">
                <a:solidFill>
                  <a:prstClr val="black"/>
                </a:solidFill>
              </a:rPr>
              <a:t>We were able to observe some intuitive tendencies. Still the limitations due to the small sample size denied a deeper understanding of the underlying effect.</a:t>
            </a:r>
            <a:endParaRPr lang="en-GB">
              <a:solidFill>
                <a:srgbClr val="002060"/>
              </a:solidFill>
            </a:endParaRPr>
          </a:p>
        </p:txBody>
      </p:sp>
      <p:sp>
        <p:nvSpPr>
          <p:cNvPr id="8" name="TextBox 7">
            <a:extLst>
              <a:ext uri="{FF2B5EF4-FFF2-40B4-BE49-F238E27FC236}">
                <a16:creationId xmlns:a16="http://schemas.microsoft.com/office/drawing/2014/main" id="{2CDCA490-B486-8D46-A3C0-D1251F74755D}"/>
              </a:ext>
            </a:extLst>
          </p:cNvPr>
          <p:cNvSpPr txBox="1"/>
          <p:nvPr/>
        </p:nvSpPr>
        <p:spPr>
          <a:xfrm>
            <a:off x="6130423" y="1364747"/>
            <a:ext cx="2700000" cy="1046440"/>
          </a:xfrm>
          <a:prstGeom prst="rect">
            <a:avLst/>
          </a:prstGeom>
          <a:noFill/>
        </p:spPr>
        <p:txBody>
          <a:bodyPr wrap="square" lIns="91440" tIns="45720" rIns="91440" bIns="45720" rtlCol="0" anchor="t">
            <a:spAutoFit/>
          </a:bodyPr>
          <a:lstStyle/>
          <a:p>
            <a:pPr algn="l"/>
            <a:r>
              <a:rPr lang="en-GB" sz="1400" b="1">
                <a:solidFill>
                  <a:srgbClr val="002060"/>
                </a:solidFill>
              </a:rPr>
              <a:t>SYSTEMATIC RISK</a:t>
            </a:r>
          </a:p>
          <a:p>
            <a:r>
              <a:rPr lang="en-GB" sz="1200">
                <a:ea typeface="Calibri"/>
                <a:cs typeface="Calibri"/>
              </a:rPr>
              <a:t>There is a notable increase in systematic risk after the inclusion in the index. However only a fraction of the stocks showed significant results.</a:t>
            </a:r>
          </a:p>
        </p:txBody>
      </p:sp>
      <p:sp>
        <p:nvSpPr>
          <p:cNvPr id="10" name="Rounded Rectangle 9">
            <a:extLst>
              <a:ext uri="{FF2B5EF4-FFF2-40B4-BE49-F238E27FC236}">
                <a16:creationId xmlns:a16="http://schemas.microsoft.com/office/drawing/2014/main" id="{7459FDB8-4B7F-894F-A009-34656A7A5EBF}"/>
              </a:ext>
            </a:extLst>
          </p:cNvPr>
          <p:cNvSpPr/>
          <p:nvPr/>
        </p:nvSpPr>
        <p:spPr>
          <a:xfrm>
            <a:off x="498921" y="2659398"/>
            <a:ext cx="8261377" cy="724043"/>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9" name="TextBox 18">
            <a:extLst>
              <a:ext uri="{FF2B5EF4-FFF2-40B4-BE49-F238E27FC236}">
                <a16:creationId xmlns:a16="http://schemas.microsoft.com/office/drawing/2014/main" id="{F184270B-F95E-1F46-82DD-1A98E3E21B6B}"/>
              </a:ext>
            </a:extLst>
          </p:cNvPr>
          <p:cNvSpPr txBox="1"/>
          <p:nvPr/>
        </p:nvSpPr>
        <p:spPr>
          <a:xfrm>
            <a:off x="383701" y="3676296"/>
            <a:ext cx="6647720" cy="861774"/>
          </a:xfrm>
          <a:prstGeom prst="rect">
            <a:avLst/>
          </a:prstGeom>
          <a:noFill/>
        </p:spPr>
        <p:txBody>
          <a:bodyPr wrap="square" rtlCol="0">
            <a:spAutoFit/>
          </a:bodyPr>
          <a:lstStyle/>
          <a:p>
            <a:r>
              <a:rPr lang="en-GB" sz="1400" b="1" dirty="0">
                <a:solidFill>
                  <a:srgbClr val="002060"/>
                </a:solidFill>
              </a:rPr>
              <a:t>Further research possibilities</a:t>
            </a:r>
            <a:endParaRPr lang="en-GB" sz="1200" b="1" dirty="0">
              <a:solidFill>
                <a:srgbClr val="002060"/>
              </a:solidFill>
            </a:endParaRPr>
          </a:p>
          <a:p>
            <a:pPr marL="285750" indent="-285750">
              <a:buFont typeface="Wingdings" pitchFamily="2" charset="2"/>
              <a:buChar char="§"/>
            </a:pPr>
            <a:r>
              <a:rPr lang="en-GB" sz="1200" dirty="0"/>
              <a:t>Analyse if the reversal effects, observed in previous papers, also exist in the DAX</a:t>
            </a:r>
          </a:p>
          <a:p>
            <a:pPr marL="285750" indent="-285750">
              <a:buFont typeface="Wingdings" pitchFamily="2" charset="2"/>
              <a:buChar char="§"/>
            </a:pPr>
            <a:r>
              <a:rPr lang="en-GB" sz="1200" dirty="0"/>
              <a:t>Include a longer time period (&gt;20 years) and thus higher sample size</a:t>
            </a:r>
          </a:p>
          <a:p>
            <a:pPr marL="285750" indent="-285750">
              <a:buFont typeface="Wingdings" pitchFamily="2" charset="2"/>
              <a:buChar char="§"/>
            </a:pPr>
            <a:r>
              <a:rPr lang="en-GB" sz="1200" dirty="0"/>
              <a:t>Consider another European index, with a bigger market, e.g., EURO STOXX 600</a:t>
            </a:r>
          </a:p>
        </p:txBody>
      </p:sp>
      <p:pic>
        <p:nvPicPr>
          <p:cNvPr id="15" name="Graphic 14" descr="Megaphone1 with solid fill">
            <a:extLst>
              <a:ext uri="{FF2B5EF4-FFF2-40B4-BE49-F238E27FC236}">
                <a16:creationId xmlns:a16="http://schemas.microsoft.com/office/drawing/2014/main" id="{3EE59748-7A87-8543-8CB9-68E94D5FCA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896" y="2789683"/>
            <a:ext cx="468749" cy="468749"/>
          </a:xfrm>
          <a:prstGeom prst="rect">
            <a:avLst/>
          </a:prstGeom>
        </p:spPr>
      </p:pic>
      <p:sp>
        <p:nvSpPr>
          <p:cNvPr id="20" name="TextBox 19">
            <a:extLst>
              <a:ext uri="{FF2B5EF4-FFF2-40B4-BE49-F238E27FC236}">
                <a16:creationId xmlns:a16="http://schemas.microsoft.com/office/drawing/2014/main" id="{7CF4C496-09CD-B24E-B5D5-42C2B786B0AC}"/>
              </a:ext>
            </a:extLst>
          </p:cNvPr>
          <p:cNvSpPr txBox="1"/>
          <p:nvPr/>
        </p:nvSpPr>
        <p:spPr>
          <a:xfrm>
            <a:off x="1082891" y="2660386"/>
            <a:ext cx="7675532" cy="738664"/>
          </a:xfrm>
          <a:prstGeom prst="rect">
            <a:avLst/>
          </a:prstGeom>
          <a:noFill/>
        </p:spPr>
        <p:txBody>
          <a:bodyPr wrap="square" rtlCol="0">
            <a:spAutoFit/>
          </a:bodyPr>
          <a:lstStyle/>
          <a:p>
            <a:r>
              <a:rPr lang="en-GB" sz="1400" dirty="0">
                <a:solidFill>
                  <a:srgbClr val="002060"/>
                </a:solidFill>
              </a:rPr>
              <a:t>Overall, we were able to confirm some findings from previous papers regarding the S&amp;P 500. However, </a:t>
            </a:r>
            <a:r>
              <a:rPr lang="en-GB" sz="1400">
                <a:solidFill>
                  <a:srgbClr val="002060"/>
                </a:solidFill>
              </a:rPr>
              <a:t>as only a small number of index revisions occurred in the DAX, the predictive power is limited. Thus, further research is necessary to make reliable conclusions.</a:t>
            </a:r>
            <a:endParaRPr lang="en-GB" sz="1400" dirty="0">
              <a:solidFill>
                <a:srgbClr val="002060"/>
              </a:solidFill>
            </a:endParaRPr>
          </a:p>
        </p:txBody>
      </p:sp>
    </p:spTree>
    <p:extLst>
      <p:ext uri="{BB962C8B-B14F-4D97-AF65-F5344CB8AC3E}">
        <p14:creationId xmlns:p14="http://schemas.microsoft.com/office/powerpoint/2010/main" val="214723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hteck 3">
            <a:extLst>
              <a:ext uri="{FF2B5EF4-FFF2-40B4-BE49-F238E27FC236}">
                <a16:creationId xmlns:a16="http://schemas.microsoft.com/office/drawing/2014/main" id="{4BA84345-82C5-A241-9FA3-1C28C3BA57D2}"/>
              </a:ext>
            </a:extLst>
          </p:cNvPr>
          <p:cNvSpPr/>
          <p:nvPr/>
        </p:nvSpPr>
        <p:spPr>
          <a:xfrm>
            <a:off x="173238" y="171450"/>
            <a:ext cx="8797528" cy="4800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3" name="Rectangle 2">
            <a:extLst>
              <a:ext uri="{FF2B5EF4-FFF2-40B4-BE49-F238E27FC236}">
                <a16:creationId xmlns:a16="http://schemas.microsoft.com/office/drawing/2014/main" id="{F87EA7D0-6A5E-CC47-A264-1EABF5A815A0}"/>
              </a:ext>
            </a:extLst>
          </p:cNvPr>
          <p:cNvSpPr/>
          <p:nvPr/>
        </p:nvSpPr>
        <p:spPr>
          <a:xfrm>
            <a:off x="544945" y="3322782"/>
            <a:ext cx="6160177" cy="1095628"/>
          </a:xfrm>
          <a:prstGeom prst="rect">
            <a:avLst/>
          </a:prstGeom>
          <a:solidFill>
            <a:srgbClr val="7030A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Textfeld 5">
            <a:extLst>
              <a:ext uri="{FF2B5EF4-FFF2-40B4-BE49-F238E27FC236}">
                <a16:creationId xmlns:a16="http://schemas.microsoft.com/office/drawing/2014/main" id="{ED73AE16-3D6E-FB4E-8338-CBD2153C5621}"/>
              </a:ext>
            </a:extLst>
          </p:cNvPr>
          <p:cNvSpPr txBox="1"/>
          <p:nvPr/>
        </p:nvSpPr>
        <p:spPr>
          <a:xfrm>
            <a:off x="551657" y="575073"/>
            <a:ext cx="4018360" cy="3741089"/>
          </a:xfrm>
          <a:prstGeom prst="rect">
            <a:avLst/>
          </a:prstGeom>
          <a:noFill/>
        </p:spPr>
        <p:txBody>
          <a:bodyPr wrap="square" rtlCol="0">
            <a:spAutoFit/>
          </a:bodyPr>
          <a:lstStyle/>
          <a:p>
            <a:r>
              <a:rPr lang="en-GB" sz="900" b="1">
                <a:latin typeface="+mj-lt"/>
                <a:ea typeface="Frutiger LT 57 Cn" charset="0"/>
                <a:cs typeface="Frutiger LT 57 Cn" charset="0"/>
              </a:rPr>
              <a:t>Frankfurt School of Finance &amp; Management </a:t>
            </a:r>
            <a:r>
              <a:rPr lang="en-GB" sz="900" b="1" err="1">
                <a:latin typeface="+mj-lt"/>
                <a:ea typeface="Frutiger LT 57 Cn" charset="0"/>
                <a:cs typeface="Frutiger LT 57 Cn" charset="0"/>
              </a:rPr>
              <a:t>gGmbH</a:t>
            </a:r>
            <a:endParaRPr lang="en-GB" sz="900" b="1">
              <a:latin typeface="+mj-lt"/>
              <a:ea typeface="Frutiger LT 57 Cn" charset="0"/>
              <a:cs typeface="Frutiger LT 57 Cn" charset="0"/>
            </a:endParaRPr>
          </a:p>
          <a:p>
            <a:pPr>
              <a:lnSpc>
                <a:spcPct val="150000"/>
              </a:lnSpc>
            </a:pPr>
            <a:r>
              <a:rPr lang="en-GB" sz="900" err="1">
                <a:latin typeface="+mj-lt"/>
                <a:ea typeface="Frutiger LT 47 LightCn" charset="0"/>
                <a:cs typeface="Frutiger LT 47 LightCn" charset="0"/>
              </a:rPr>
              <a:t>Adickesallee</a:t>
            </a:r>
            <a:r>
              <a:rPr lang="en-GB" sz="900">
                <a:latin typeface="+mj-lt"/>
                <a:ea typeface="Frutiger LT 47 LightCn" charset="0"/>
                <a:cs typeface="Frutiger LT 47 LightCn" charset="0"/>
              </a:rPr>
              <a:t> 32-34</a:t>
            </a:r>
            <a:br>
              <a:rPr lang="en-GB" sz="900">
                <a:latin typeface="+mj-lt"/>
                <a:ea typeface="Frutiger LT 47 LightCn" charset="0"/>
                <a:cs typeface="Frutiger LT 47 LightCn" charset="0"/>
              </a:rPr>
            </a:br>
            <a:r>
              <a:rPr lang="en-GB" sz="900">
                <a:latin typeface="+mj-lt"/>
                <a:ea typeface="Frutiger LT 47 LightCn" charset="0"/>
                <a:cs typeface="Frutiger LT 47 LightCn" charset="0"/>
              </a:rPr>
              <a:t>60322 Frankfurt am Main</a:t>
            </a: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r>
              <a:rPr lang="de-DE" sz="900">
                <a:latin typeface="+mj-lt"/>
                <a:ea typeface="Frutiger LT 47 LightCn" charset="0"/>
                <a:cs typeface="Frutiger LT 47 LightCn" charset="0"/>
              </a:rPr>
              <a:t>Applied Data Science (</a:t>
            </a:r>
            <a:r>
              <a:rPr lang="de-DE" sz="900" err="1">
                <a:latin typeface="+mj-lt"/>
                <a:ea typeface="Frutiger LT 47 LightCn" charset="0"/>
                <a:cs typeface="Frutiger LT 47 LightCn" charset="0"/>
              </a:rPr>
              <a:t>Intake</a:t>
            </a:r>
            <a:r>
              <a:rPr lang="de-DE" sz="900">
                <a:latin typeface="+mj-lt"/>
                <a:ea typeface="Frutiger LT 47 LightCn" charset="0"/>
                <a:cs typeface="Frutiger LT 47 LightCn" charset="0"/>
              </a:rPr>
              <a:t> 2021)</a:t>
            </a:r>
          </a:p>
          <a:p>
            <a:pPr>
              <a:lnSpc>
                <a:spcPct val="150000"/>
              </a:lnSpc>
            </a:pPr>
            <a:r>
              <a:rPr lang="de-DE" sz="900">
                <a:latin typeface="+mj-lt"/>
              </a:rPr>
              <a:t>             </a:t>
            </a: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de-DE" sz="900">
              <a:latin typeface="+mj-lt"/>
              <a:ea typeface="Frutiger LT 47 LightCn" charset="0"/>
              <a:cs typeface="Frutiger LT 47 LightCn" charset="0"/>
            </a:endParaRPr>
          </a:p>
          <a:p>
            <a:pPr>
              <a:lnSpc>
                <a:spcPct val="150000"/>
              </a:lnSpc>
            </a:pPr>
            <a:endParaRPr lang="en-GB" sz="900">
              <a:ea typeface="Frutiger LT 47 LightCn" charset="0"/>
              <a:cs typeface="Frutiger LT 47 LightCn" charset="0"/>
            </a:endParaRPr>
          </a:p>
          <a:p>
            <a:pPr>
              <a:lnSpc>
                <a:spcPct val="150000"/>
              </a:lnSpc>
            </a:pPr>
            <a:endParaRPr lang="en-GB" sz="900">
              <a:latin typeface="+mj-lt"/>
              <a:ea typeface="Frutiger LT 47 LightCn" charset="0"/>
              <a:cs typeface="Frutiger LT 47 LightCn" charset="0"/>
            </a:endParaRPr>
          </a:p>
        </p:txBody>
      </p:sp>
      <p:pic>
        <p:nvPicPr>
          <p:cNvPr id="37" name="Grafik 8">
            <a:extLst>
              <a:ext uri="{FF2B5EF4-FFF2-40B4-BE49-F238E27FC236}">
                <a16:creationId xmlns:a16="http://schemas.microsoft.com/office/drawing/2014/main" id="{C66F3284-2252-0C4D-A187-B5BE9D09020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auto">
          <a:xfrm>
            <a:off x="6809991" y="4438827"/>
            <a:ext cx="230500" cy="32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Bild 13">
            <a:extLst>
              <a:ext uri="{FF2B5EF4-FFF2-40B4-BE49-F238E27FC236}">
                <a16:creationId xmlns:a16="http://schemas.microsoft.com/office/drawing/2014/main" id="{4D292DC7-78FE-6842-97B4-AA9183CFE57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45360" y="4438827"/>
            <a:ext cx="455181" cy="328454"/>
          </a:xfrm>
          <a:prstGeom prst="rect">
            <a:avLst/>
          </a:prstGeom>
        </p:spPr>
      </p:pic>
      <p:pic>
        <p:nvPicPr>
          <p:cNvPr id="40" name="Bild 15">
            <a:extLst>
              <a:ext uri="{FF2B5EF4-FFF2-40B4-BE49-F238E27FC236}">
                <a16:creationId xmlns:a16="http://schemas.microsoft.com/office/drawing/2014/main" id="{59957C36-2703-8941-9A4E-FA828CB56AE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09584" y="388759"/>
            <a:ext cx="770454" cy="486927"/>
          </a:xfrm>
          <a:prstGeom prst="rect">
            <a:avLst/>
          </a:prstGeom>
        </p:spPr>
      </p:pic>
      <p:pic>
        <p:nvPicPr>
          <p:cNvPr id="14" name="Grafik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30525" y="4460148"/>
            <a:ext cx="1071958" cy="323263"/>
          </a:xfrm>
          <a:prstGeom prst="rect">
            <a:avLst/>
          </a:prstGeom>
        </p:spPr>
      </p:pic>
      <p:sp>
        <p:nvSpPr>
          <p:cNvPr id="36" name="Textfeld 11">
            <a:extLst>
              <a:ext uri="{FF2B5EF4-FFF2-40B4-BE49-F238E27FC236}">
                <a16:creationId xmlns:a16="http://schemas.microsoft.com/office/drawing/2014/main" id="{3337782F-A46E-B54E-AAC0-C50ACDFF5A07}"/>
              </a:ext>
            </a:extLst>
          </p:cNvPr>
          <p:cNvSpPr txBox="1"/>
          <p:nvPr/>
        </p:nvSpPr>
        <p:spPr>
          <a:xfrm>
            <a:off x="1425365" y="3135042"/>
            <a:ext cx="5102436" cy="1676741"/>
          </a:xfrm>
          <a:prstGeom prst="rect">
            <a:avLst/>
          </a:prstGeom>
          <a:noFill/>
        </p:spPr>
        <p:txBody>
          <a:bodyPr wrap="square" rtlCol="0">
            <a:spAutoFit/>
          </a:bodyPr>
          <a:lstStyle/>
          <a:p>
            <a:pPr>
              <a:lnSpc>
                <a:spcPct val="200000"/>
              </a:lnSpc>
            </a:pPr>
            <a:r>
              <a:rPr lang="en-GB" dirty="0">
                <a:latin typeface="Frutiger LT 47 LightCn" charset="0"/>
                <a:ea typeface="Frutiger LT 47 LightCn" charset="0"/>
                <a:cs typeface="Frutiger LT 47 LightCn" charset="0"/>
              </a:rPr>
              <a:t>GitHub Repository: </a:t>
            </a:r>
            <a:r>
              <a:rPr lang="en-GB" dirty="0">
                <a:latin typeface="Frutiger LT 47 LightCn" charset="0"/>
                <a:ea typeface="Frutiger LT 47 LightCn" charset="0"/>
                <a:cs typeface="Frutiger LT 47 LightCn" charset="0"/>
                <a:hlinkClick r:id="rId6"/>
              </a:rPr>
              <a:t>https://github.com/LarsWrede/GSFM</a:t>
            </a:r>
            <a:endParaRPr lang="en-GB" dirty="0">
              <a:latin typeface="Frutiger LT 47 LightCn" charset="0"/>
              <a:ea typeface="Frutiger LT 47 LightCn" charset="0"/>
              <a:cs typeface="Frutiger LT 47 LightCn" charset="0"/>
            </a:endParaRPr>
          </a:p>
          <a:p>
            <a:pPr>
              <a:lnSpc>
                <a:spcPct val="200000"/>
              </a:lnSpc>
            </a:pPr>
            <a:endParaRPr lang="en-GB" dirty="0">
              <a:latin typeface="Frutiger LT 47 LightCn" charset="0"/>
              <a:ea typeface="Frutiger LT 47 LightCn" charset="0"/>
              <a:cs typeface="Frutiger LT 47 LightCn" charset="0"/>
            </a:endParaRPr>
          </a:p>
        </p:txBody>
      </p:sp>
      <p:pic>
        <p:nvPicPr>
          <p:cNvPr id="3074" name="Picture 2" descr="Github logo - Kostenlose sozialen medien Icons">
            <a:extLst>
              <a:ext uri="{FF2B5EF4-FFF2-40B4-BE49-F238E27FC236}">
                <a16:creationId xmlns:a16="http://schemas.microsoft.com/office/drawing/2014/main" id="{0CD423BE-228C-C14D-95B0-7DA7D116E9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507" y="3483121"/>
            <a:ext cx="739494" cy="7394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3">
            <a:extLst>
              <a:ext uri="{FF2B5EF4-FFF2-40B4-BE49-F238E27FC236}">
                <a16:creationId xmlns:a16="http://schemas.microsoft.com/office/drawing/2014/main" id="{1D1347E0-0C37-C147-82F6-1CDDC7C81EC4}"/>
              </a:ext>
            </a:extLst>
          </p:cNvPr>
          <p:cNvGraphicFramePr>
            <a:graphicFrameLocks noGrp="1"/>
          </p:cNvGraphicFramePr>
          <p:nvPr>
            <p:extLst>
              <p:ext uri="{D42A27DB-BD31-4B8C-83A1-F6EECF244321}">
                <p14:modId xmlns:p14="http://schemas.microsoft.com/office/powerpoint/2010/main" val="803348004"/>
              </p:ext>
            </p:extLst>
          </p:nvPr>
        </p:nvGraphicFramePr>
        <p:xfrm>
          <a:off x="551657" y="1363240"/>
          <a:ext cx="3556793" cy="1234875"/>
        </p:xfrm>
        <a:graphic>
          <a:graphicData uri="http://schemas.openxmlformats.org/drawingml/2006/table">
            <a:tbl>
              <a:tblPr firstRow="1" bandRow="1">
                <a:tableStyleId>{5C22544A-7EE6-4342-B048-85BDC9FD1C3A}</a:tableStyleId>
              </a:tblPr>
              <a:tblGrid>
                <a:gridCol w="1075707">
                  <a:extLst>
                    <a:ext uri="{9D8B030D-6E8A-4147-A177-3AD203B41FA5}">
                      <a16:colId xmlns:a16="http://schemas.microsoft.com/office/drawing/2014/main" val="1716797304"/>
                    </a:ext>
                  </a:extLst>
                </a:gridCol>
                <a:gridCol w="2481086">
                  <a:extLst>
                    <a:ext uri="{9D8B030D-6E8A-4147-A177-3AD203B41FA5}">
                      <a16:colId xmlns:a16="http://schemas.microsoft.com/office/drawing/2014/main" val="2254822609"/>
                    </a:ext>
                  </a:extLst>
                </a:gridCol>
              </a:tblGrid>
              <a:tr h="246975">
                <a:tc>
                  <a:txBody>
                    <a:bodyPr/>
                    <a:lstStyle/>
                    <a:p>
                      <a:r>
                        <a:rPr lang="en-DE" sz="900" b="1" kern="1200">
                          <a:solidFill>
                            <a:schemeClr val="tx1"/>
                          </a:solidFill>
                          <a:latin typeface="+mj-lt"/>
                        </a:rPr>
                        <a:t>Dennis Blaufuss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0" kern="1200">
                          <a:solidFill>
                            <a:schemeClr val="tx1"/>
                          </a:solidFill>
                          <a:latin typeface="+mj-lt"/>
                          <a:ea typeface="+mn-ea"/>
                          <a:cs typeface="+mn-cs"/>
                        </a:rPr>
                        <a:t>dennis_simon_merlin.blaufuss@fs-students.de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4509110"/>
                  </a:ext>
                </a:extLst>
              </a:tr>
              <a:tr h="246975">
                <a:tc>
                  <a:txBody>
                    <a:bodyPr/>
                    <a:lstStyle/>
                    <a:p>
                      <a:r>
                        <a:rPr lang="en-DE" sz="900" b="1" kern="1200">
                          <a:solidFill>
                            <a:schemeClr val="tx1"/>
                          </a:solidFill>
                          <a:latin typeface="+mj-lt"/>
                        </a:rPr>
                        <a:t>Lars Wrede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900" b="0" kern="1200">
                          <a:solidFill>
                            <a:schemeClr val="tx1"/>
                          </a:solidFill>
                          <a:latin typeface="+mj-lt"/>
                          <a:ea typeface="+mn-ea"/>
                          <a:cs typeface="+mn-cs"/>
                        </a:rPr>
                        <a:t>lars.wrede</a:t>
                      </a:r>
                      <a:r>
                        <a:rPr lang="en-DE" sz="900" b="0" kern="1200">
                          <a:solidFill>
                            <a:schemeClr val="tx1"/>
                          </a:solidFill>
                          <a:latin typeface="+mj-lt"/>
                          <a:ea typeface="+mn-ea"/>
                          <a:cs typeface="+mn-cs"/>
                        </a:rPr>
                        <a:t>@fs-students.de</a:t>
                      </a:r>
                      <a:endParaRPr lang="de-DE" sz="900" b="0" kern="1200">
                        <a:solidFill>
                          <a:schemeClr val="tx1"/>
                        </a:solidFill>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9696436"/>
                  </a:ext>
                </a:extLst>
              </a:tr>
              <a:tr h="246975">
                <a:tc>
                  <a:txBody>
                    <a:bodyPr/>
                    <a:lstStyle/>
                    <a:p>
                      <a:r>
                        <a:rPr lang="en-DE" sz="900" b="1" kern="1200">
                          <a:solidFill>
                            <a:schemeClr val="tx1"/>
                          </a:solidFill>
                          <a:latin typeface="+mj-lt"/>
                        </a:rPr>
                        <a:t>Nicolas Kepper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0" kern="1200">
                          <a:solidFill>
                            <a:schemeClr val="tx1"/>
                          </a:solidFill>
                          <a:latin typeface="+mj-lt"/>
                          <a:ea typeface="+mn-ea"/>
                          <a:cs typeface="+mn-cs"/>
                        </a:rPr>
                        <a:t>nicolas.kepper@fs-students.de</a:t>
                      </a:r>
                      <a:endParaRPr lang="de-DE" sz="900" b="0" kern="1200">
                        <a:solidFill>
                          <a:schemeClr val="tx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1631329"/>
                  </a:ext>
                </a:extLst>
              </a:tr>
              <a:tr h="246975">
                <a:tc>
                  <a:txBody>
                    <a:bodyPr/>
                    <a:lstStyle/>
                    <a:p>
                      <a:r>
                        <a:rPr lang="en-DE" sz="900" b="1" kern="1200">
                          <a:solidFill>
                            <a:schemeClr val="tx1"/>
                          </a:solidFill>
                          <a:latin typeface="+mj-lt"/>
                        </a:rPr>
                        <a:t>Philipp Voit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0" kern="1200">
                          <a:solidFill>
                            <a:schemeClr val="tx1"/>
                          </a:solidFill>
                          <a:latin typeface="+mj-lt"/>
                          <a:ea typeface="+mn-ea"/>
                          <a:cs typeface="+mn-cs"/>
                        </a:rPr>
                        <a:t>philipp.voit@fs-students.de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0759492"/>
                  </a:ext>
                </a:extLst>
              </a:tr>
              <a:tr h="246975">
                <a:tc>
                  <a:txBody>
                    <a:bodyPr/>
                    <a:lstStyle/>
                    <a:p>
                      <a:r>
                        <a:rPr lang="en-DE" sz="900" b="1" kern="1200">
                          <a:solidFill>
                            <a:schemeClr val="tx1"/>
                          </a:solidFill>
                          <a:latin typeface="+mj-lt"/>
                        </a:rPr>
                        <a:t>Sophie Merl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0" kern="1200">
                          <a:solidFill>
                            <a:schemeClr val="tx1"/>
                          </a:solidFill>
                          <a:latin typeface="+mj-lt"/>
                          <a:ea typeface="+mn-ea"/>
                          <a:cs typeface="+mn-cs"/>
                        </a:rPr>
                        <a:t>sophie.merl@fs-students.de</a:t>
                      </a:r>
                      <a:endParaRPr lang="de-DE" sz="900" b="0" kern="1200">
                        <a:solidFill>
                          <a:schemeClr val="tx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0516542"/>
                  </a:ext>
                </a:extLst>
              </a:tr>
            </a:tbl>
          </a:graphicData>
        </a:graphic>
      </p:graphicFrame>
    </p:spTree>
    <p:extLst>
      <p:ext uri="{BB962C8B-B14F-4D97-AF65-F5344CB8AC3E}">
        <p14:creationId xmlns:p14="http://schemas.microsoft.com/office/powerpoint/2010/main" val="130429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A0DE83-0FEB-8443-B9FD-E61A19B9F9E7}"/>
              </a:ext>
            </a:extLst>
          </p:cNvPr>
          <p:cNvSpPr>
            <a:spLocks noGrp="1"/>
          </p:cNvSpPr>
          <p:nvPr>
            <p:ph type="body" sz="half" idx="14"/>
          </p:nvPr>
        </p:nvSpPr>
        <p:spPr/>
        <p:txBody>
          <a:bodyPr/>
          <a:lstStyle/>
          <a:p>
            <a:r>
              <a:rPr lang="en-DE"/>
              <a:t>Backup</a:t>
            </a:r>
          </a:p>
        </p:txBody>
      </p:sp>
      <p:sp>
        <p:nvSpPr>
          <p:cNvPr id="4" name="Slide Number Placeholder 3">
            <a:extLst>
              <a:ext uri="{FF2B5EF4-FFF2-40B4-BE49-F238E27FC236}">
                <a16:creationId xmlns:a16="http://schemas.microsoft.com/office/drawing/2014/main" id="{ADF2BA6B-49D3-5243-B690-9EE7642109EF}"/>
              </a:ext>
            </a:extLst>
          </p:cNvPr>
          <p:cNvSpPr>
            <a:spLocks noGrp="1"/>
          </p:cNvSpPr>
          <p:nvPr>
            <p:ph type="sldNum" sz="quarter" idx="4"/>
          </p:nvPr>
        </p:nvSpPr>
        <p:spPr/>
        <p:txBody>
          <a:bodyPr/>
          <a:lstStyle/>
          <a:p>
            <a:fld id="{365118A3-1793-2149-900A-53CEDCCBA901}" type="slidenum">
              <a:rPr lang="en-GB" smtClean="0"/>
              <a:pPr/>
              <a:t>22</a:t>
            </a:fld>
            <a:endParaRPr lang="en-GB"/>
          </a:p>
        </p:txBody>
      </p:sp>
      <p:pic>
        <p:nvPicPr>
          <p:cNvPr id="5" name="Picture 4">
            <a:extLst>
              <a:ext uri="{FF2B5EF4-FFF2-40B4-BE49-F238E27FC236}">
                <a16:creationId xmlns:a16="http://schemas.microsoft.com/office/drawing/2014/main" id="{77EA1DA2-9985-4E49-AF51-083E561B1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20" b="5505"/>
          <a:stretch/>
        </p:blipFill>
        <p:spPr bwMode="auto">
          <a:xfrm>
            <a:off x="1762235" y="932388"/>
            <a:ext cx="5406381" cy="3705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D2552A-D44B-584F-BF5A-67F63B5B7169}"/>
              </a:ext>
            </a:extLst>
          </p:cNvPr>
          <p:cNvSpPr/>
          <p:nvPr/>
        </p:nvSpPr>
        <p:spPr>
          <a:xfrm>
            <a:off x="2636275" y="1305886"/>
            <a:ext cx="372687" cy="2758518"/>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3FF3246A-3B7F-F540-B6DA-D17CCC0C1A72}"/>
              </a:ext>
            </a:extLst>
          </p:cNvPr>
          <p:cNvSpPr/>
          <p:nvPr/>
        </p:nvSpPr>
        <p:spPr>
          <a:xfrm>
            <a:off x="3441218" y="1305886"/>
            <a:ext cx="372687" cy="2758518"/>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6258844F-F66B-8743-8C63-396F245BC4E3}"/>
              </a:ext>
            </a:extLst>
          </p:cNvPr>
          <p:cNvSpPr/>
          <p:nvPr/>
        </p:nvSpPr>
        <p:spPr>
          <a:xfrm>
            <a:off x="5702040" y="1305886"/>
            <a:ext cx="580097" cy="2735626"/>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9948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A0DE83-0FEB-8443-B9FD-E61A19B9F9E7}"/>
              </a:ext>
            </a:extLst>
          </p:cNvPr>
          <p:cNvSpPr>
            <a:spLocks noGrp="1"/>
          </p:cNvSpPr>
          <p:nvPr>
            <p:ph type="body" sz="half" idx="14"/>
          </p:nvPr>
        </p:nvSpPr>
        <p:spPr/>
        <p:txBody>
          <a:bodyPr/>
          <a:lstStyle/>
          <a:p>
            <a:r>
              <a:rPr lang="en-DE"/>
              <a:t>Backup</a:t>
            </a:r>
          </a:p>
        </p:txBody>
      </p:sp>
      <p:sp>
        <p:nvSpPr>
          <p:cNvPr id="4" name="Slide Number Placeholder 3">
            <a:extLst>
              <a:ext uri="{FF2B5EF4-FFF2-40B4-BE49-F238E27FC236}">
                <a16:creationId xmlns:a16="http://schemas.microsoft.com/office/drawing/2014/main" id="{ADF2BA6B-49D3-5243-B690-9EE7642109EF}"/>
              </a:ext>
            </a:extLst>
          </p:cNvPr>
          <p:cNvSpPr>
            <a:spLocks noGrp="1"/>
          </p:cNvSpPr>
          <p:nvPr>
            <p:ph type="sldNum" sz="quarter" idx="4"/>
          </p:nvPr>
        </p:nvSpPr>
        <p:spPr/>
        <p:txBody>
          <a:bodyPr/>
          <a:lstStyle/>
          <a:p>
            <a:fld id="{365118A3-1793-2149-900A-53CEDCCBA901}" type="slidenum">
              <a:rPr lang="en-GB" smtClean="0"/>
              <a:pPr/>
              <a:t>23</a:t>
            </a:fld>
            <a:endParaRPr lang="en-GB"/>
          </a:p>
        </p:txBody>
      </p:sp>
      <p:pic>
        <p:nvPicPr>
          <p:cNvPr id="5" name="Picture 4">
            <a:extLst>
              <a:ext uri="{FF2B5EF4-FFF2-40B4-BE49-F238E27FC236}">
                <a16:creationId xmlns:a16="http://schemas.microsoft.com/office/drawing/2014/main" id="{77EA1DA2-9985-4E49-AF51-083E561B11A8}"/>
              </a:ext>
            </a:extLst>
          </p:cNvPr>
          <p:cNvPicPr>
            <a:picLocks noChangeAspect="1" noChangeArrowheads="1"/>
          </p:cNvPicPr>
          <p:nvPr/>
        </p:nvPicPr>
        <p:blipFill>
          <a:blip r:embed="rId2"/>
          <a:srcRect t="132" b="132"/>
          <a:stretch/>
        </p:blipFill>
        <p:spPr bwMode="auto">
          <a:xfrm>
            <a:off x="1762235" y="932388"/>
            <a:ext cx="5406381" cy="3705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D2552A-D44B-584F-BF5A-67F63B5B7169}"/>
              </a:ext>
            </a:extLst>
          </p:cNvPr>
          <p:cNvSpPr/>
          <p:nvPr/>
        </p:nvSpPr>
        <p:spPr>
          <a:xfrm>
            <a:off x="2636275" y="1305886"/>
            <a:ext cx="372687" cy="2758518"/>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3FF3246A-3B7F-F540-B6DA-D17CCC0C1A72}"/>
              </a:ext>
            </a:extLst>
          </p:cNvPr>
          <p:cNvSpPr/>
          <p:nvPr/>
        </p:nvSpPr>
        <p:spPr>
          <a:xfrm>
            <a:off x="3441218" y="1305886"/>
            <a:ext cx="372687" cy="2758518"/>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6258844F-F66B-8743-8C63-396F245BC4E3}"/>
              </a:ext>
            </a:extLst>
          </p:cNvPr>
          <p:cNvSpPr/>
          <p:nvPr/>
        </p:nvSpPr>
        <p:spPr>
          <a:xfrm>
            <a:off x="5702040" y="1305886"/>
            <a:ext cx="580097" cy="2735626"/>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43697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A0DE83-0FEB-8443-B9FD-E61A19B9F9E7}"/>
              </a:ext>
            </a:extLst>
          </p:cNvPr>
          <p:cNvSpPr>
            <a:spLocks noGrp="1"/>
          </p:cNvSpPr>
          <p:nvPr>
            <p:ph type="body" sz="half" idx="14"/>
          </p:nvPr>
        </p:nvSpPr>
        <p:spPr/>
        <p:txBody>
          <a:bodyPr/>
          <a:lstStyle/>
          <a:p>
            <a:r>
              <a:rPr lang="en-DE"/>
              <a:t>Backup</a:t>
            </a:r>
          </a:p>
        </p:txBody>
      </p:sp>
      <p:sp>
        <p:nvSpPr>
          <p:cNvPr id="4" name="Slide Number Placeholder 3">
            <a:extLst>
              <a:ext uri="{FF2B5EF4-FFF2-40B4-BE49-F238E27FC236}">
                <a16:creationId xmlns:a16="http://schemas.microsoft.com/office/drawing/2014/main" id="{ADF2BA6B-49D3-5243-B690-9EE7642109EF}"/>
              </a:ext>
            </a:extLst>
          </p:cNvPr>
          <p:cNvSpPr>
            <a:spLocks noGrp="1"/>
          </p:cNvSpPr>
          <p:nvPr>
            <p:ph type="sldNum" sz="quarter" idx="4"/>
          </p:nvPr>
        </p:nvSpPr>
        <p:spPr/>
        <p:txBody>
          <a:bodyPr/>
          <a:lstStyle/>
          <a:p>
            <a:fld id="{365118A3-1793-2149-900A-53CEDCCBA901}" type="slidenum">
              <a:rPr lang="en-GB" smtClean="0"/>
              <a:pPr/>
              <a:t>24</a:t>
            </a:fld>
            <a:endParaRPr lang="en-GB"/>
          </a:p>
        </p:txBody>
      </p:sp>
      <p:pic>
        <p:nvPicPr>
          <p:cNvPr id="9" name="Picture 4">
            <a:extLst>
              <a:ext uri="{FF2B5EF4-FFF2-40B4-BE49-F238E27FC236}">
                <a16:creationId xmlns:a16="http://schemas.microsoft.com/office/drawing/2014/main" id="{74F7B82E-B46E-8144-9026-594CC019D7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08" b="4230"/>
          <a:stretch/>
        </p:blipFill>
        <p:spPr bwMode="auto">
          <a:xfrm>
            <a:off x="4572000" y="1563555"/>
            <a:ext cx="3628005" cy="2434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4F96EDA-21A4-5645-B6CC-0ADC1A8452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89" b="3207"/>
          <a:stretch/>
        </p:blipFill>
        <p:spPr bwMode="auto">
          <a:xfrm>
            <a:off x="819915" y="1563555"/>
            <a:ext cx="3628005" cy="247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04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16E29E-1A0E-F643-A685-07F39A8780ED}"/>
              </a:ext>
            </a:extLst>
          </p:cNvPr>
          <p:cNvSpPr>
            <a:spLocks noGrp="1"/>
          </p:cNvSpPr>
          <p:nvPr>
            <p:ph type="title"/>
          </p:nvPr>
        </p:nvSpPr>
        <p:spPr/>
        <p:txBody>
          <a:bodyPr/>
          <a:lstStyle/>
          <a:p>
            <a:r>
              <a:rPr lang="en-GB"/>
              <a:t>Copy Spaghetti</a:t>
            </a:r>
            <a:br>
              <a:rPr lang="en-GB"/>
            </a:br>
            <a:endParaRPr lang="en-GB"/>
          </a:p>
        </p:txBody>
      </p:sp>
      <p:sp>
        <p:nvSpPr>
          <p:cNvPr id="8" name="Text Placeholder 7">
            <a:extLst>
              <a:ext uri="{FF2B5EF4-FFF2-40B4-BE49-F238E27FC236}">
                <a16:creationId xmlns:a16="http://schemas.microsoft.com/office/drawing/2014/main" id="{3E4C5473-846F-7749-AC1C-2A8E488B50AB}"/>
              </a:ext>
            </a:extLst>
          </p:cNvPr>
          <p:cNvSpPr>
            <a:spLocks noGrp="1"/>
          </p:cNvSpPr>
          <p:nvPr>
            <p:ph type="body" sz="half" idx="14"/>
          </p:nvPr>
        </p:nvSpPr>
        <p:spPr/>
        <p:txBody>
          <a:bodyPr/>
          <a:lstStyle/>
          <a:p>
            <a:endParaRPr lang="en-GB"/>
          </a:p>
        </p:txBody>
      </p:sp>
      <p:sp>
        <p:nvSpPr>
          <p:cNvPr id="6" name="Slide Number Placeholder 5">
            <a:extLst>
              <a:ext uri="{FF2B5EF4-FFF2-40B4-BE49-F238E27FC236}">
                <a16:creationId xmlns:a16="http://schemas.microsoft.com/office/drawing/2014/main" id="{62AF2D1B-50B2-594E-821E-067CC4D9B25A}"/>
              </a:ext>
            </a:extLst>
          </p:cNvPr>
          <p:cNvSpPr>
            <a:spLocks noGrp="1"/>
          </p:cNvSpPr>
          <p:nvPr>
            <p:ph type="sldNum" sz="quarter" idx="4"/>
          </p:nvPr>
        </p:nvSpPr>
        <p:spPr/>
        <p:txBody>
          <a:bodyPr/>
          <a:lstStyle/>
          <a:p>
            <a:fld id="{365118A3-1793-2149-900A-53CEDCCBA901}" type="slidenum">
              <a:rPr lang="en-GB" smtClean="0"/>
              <a:pPr/>
              <a:t>25</a:t>
            </a:fld>
            <a:endParaRPr lang="en-GB"/>
          </a:p>
        </p:txBody>
      </p:sp>
      <p:cxnSp>
        <p:nvCxnSpPr>
          <p:cNvPr id="20" name="Straight Arrow Connector 19">
            <a:extLst>
              <a:ext uri="{FF2B5EF4-FFF2-40B4-BE49-F238E27FC236}">
                <a16:creationId xmlns:a16="http://schemas.microsoft.com/office/drawing/2014/main" id="{15169B5C-B588-6D47-9B4E-64D55BE94A3B}"/>
              </a:ext>
            </a:extLst>
          </p:cNvPr>
          <p:cNvCxnSpPr>
            <a:cxnSpLocks/>
          </p:cNvCxnSpPr>
          <p:nvPr/>
        </p:nvCxnSpPr>
        <p:spPr>
          <a:xfrm>
            <a:off x="466016" y="2022444"/>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entagon 21">
            <a:extLst>
              <a:ext uri="{FF2B5EF4-FFF2-40B4-BE49-F238E27FC236}">
                <a16:creationId xmlns:a16="http://schemas.microsoft.com/office/drawing/2014/main" id="{1A2F6005-BE7D-3A4F-9B5B-6419D620BE8E}"/>
              </a:ext>
            </a:extLst>
          </p:cNvPr>
          <p:cNvSpPr/>
          <p:nvPr/>
        </p:nvSpPr>
        <p:spPr>
          <a:xfrm>
            <a:off x="1723441" y="2047119"/>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24" name="Straight Connector 23">
            <a:extLst>
              <a:ext uri="{FF2B5EF4-FFF2-40B4-BE49-F238E27FC236}">
                <a16:creationId xmlns:a16="http://schemas.microsoft.com/office/drawing/2014/main" id="{DF8F7A4E-9B2D-D644-9657-705797FC3376}"/>
              </a:ext>
            </a:extLst>
          </p:cNvPr>
          <p:cNvCxnSpPr>
            <a:cxnSpLocks/>
          </p:cNvCxnSpPr>
          <p:nvPr/>
        </p:nvCxnSpPr>
        <p:spPr>
          <a:xfrm flipV="1">
            <a:off x="1704570" y="1761321"/>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EF1D76C-1EFD-5044-8E37-8EC54C1C1BB3}"/>
              </a:ext>
            </a:extLst>
          </p:cNvPr>
          <p:cNvCxnSpPr>
            <a:cxnSpLocks/>
          </p:cNvCxnSpPr>
          <p:nvPr/>
        </p:nvCxnSpPr>
        <p:spPr>
          <a:xfrm flipV="1">
            <a:off x="672958"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6422FE7-F185-0A43-9553-9BB226EB677F}"/>
              </a:ext>
            </a:extLst>
          </p:cNvPr>
          <p:cNvSpPr txBox="1"/>
          <p:nvPr/>
        </p:nvSpPr>
        <p:spPr>
          <a:xfrm>
            <a:off x="664347" y="1873514"/>
            <a:ext cx="545589" cy="138499"/>
          </a:xfrm>
          <a:prstGeom prst="rect">
            <a:avLst/>
          </a:prstGeom>
          <a:noFill/>
        </p:spPr>
        <p:txBody>
          <a:bodyPr wrap="none" lIns="36000" tIns="0" rIns="36000" bIns="0" rtlCol="0">
            <a:spAutoFit/>
          </a:bodyPr>
          <a:lstStyle/>
          <a:p>
            <a:pPr algn="ctr"/>
            <a:r>
              <a:rPr lang="en-GB" sz="900"/>
              <a:t>- 365 days</a:t>
            </a:r>
          </a:p>
        </p:txBody>
      </p:sp>
      <p:sp>
        <p:nvSpPr>
          <p:cNvPr id="27" name="TextBox 26">
            <a:extLst>
              <a:ext uri="{FF2B5EF4-FFF2-40B4-BE49-F238E27FC236}">
                <a16:creationId xmlns:a16="http://schemas.microsoft.com/office/drawing/2014/main" id="{BE27A46F-1681-C742-9783-8CCB58161023}"/>
              </a:ext>
            </a:extLst>
          </p:cNvPr>
          <p:cNvSpPr txBox="1"/>
          <p:nvPr/>
        </p:nvSpPr>
        <p:spPr>
          <a:xfrm>
            <a:off x="2179170" y="1873514"/>
            <a:ext cx="542383" cy="138499"/>
          </a:xfrm>
          <a:prstGeom prst="rect">
            <a:avLst/>
          </a:prstGeom>
          <a:noFill/>
        </p:spPr>
        <p:txBody>
          <a:bodyPr wrap="none" lIns="36000" tIns="0" rIns="36000" bIns="0" rtlCol="0">
            <a:spAutoFit/>
          </a:bodyPr>
          <a:lstStyle/>
          <a:p>
            <a:pPr algn="r"/>
            <a:r>
              <a:rPr lang="en-GB" sz="900"/>
              <a:t>+365 days</a:t>
            </a:r>
          </a:p>
        </p:txBody>
      </p:sp>
      <p:sp>
        <p:nvSpPr>
          <p:cNvPr id="28" name="TextBox 27">
            <a:extLst>
              <a:ext uri="{FF2B5EF4-FFF2-40B4-BE49-F238E27FC236}">
                <a16:creationId xmlns:a16="http://schemas.microsoft.com/office/drawing/2014/main" id="{E32E4EF7-F661-DA48-B903-0EA846F4193D}"/>
              </a:ext>
            </a:extLst>
          </p:cNvPr>
          <p:cNvSpPr txBox="1"/>
          <p:nvPr/>
        </p:nvSpPr>
        <p:spPr>
          <a:xfrm>
            <a:off x="1701998" y="1545192"/>
            <a:ext cx="570028" cy="246221"/>
          </a:xfrm>
          <a:prstGeom prst="rect">
            <a:avLst/>
          </a:prstGeom>
          <a:noFill/>
        </p:spPr>
        <p:txBody>
          <a:bodyPr wrap="none" lIns="0" rtlCol="0">
            <a:spAutoFit/>
          </a:bodyPr>
          <a:lstStyle>
            <a:defPPr>
              <a:defRPr lang="de-DE"/>
            </a:defPPr>
            <a:lvl1pPr>
              <a:defRPr sz="1000"/>
            </a:lvl1pPr>
          </a:lstStyle>
          <a:p>
            <a:r>
              <a:rPr lang="en-GB" b="1"/>
              <a:t>Inclusion</a:t>
            </a:r>
          </a:p>
        </p:txBody>
      </p:sp>
      <p:cxnSp>
        <p:nvCxnSpPr>
          <p:cNvPr id="51" name="Straight Connector 50">
            <a:extLst>
              <a:ext uri="{FF2B5EF4-FFF2-40B4-BE49-F238E27FC236}">
                <a16:creationId xmlns:a16="http://schemas.microsoft.com/office/drawing/2014/main" id="{23749EB9-9C15-2C4A-817F-CB8624FE3107}"/>
              </a:ext>
            </a:extLst>
          </p:cNvPr>
          <p:cNvCxnSpPr>
            <a:cxnSpLocks/>
          </p:cNvCxnSpPr>
          <p:nvPr/>
        </p:nvCxnSpPr>
        <p:spPr>
          <a:xfrm flipV="1">
            <a:off x="2717138"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5B3FE16-805E-564C-9441-D6A8239493D4}"/>
              </a:ext>
            </a:extLst>
          </p:cNvPr>
          <p:cNvCxnSpPr>
            <a:cxnSpLocks/>
          </p:cNvCxnSpPr>
          <p:nvPr/>
        </p:nvCxnSpPr>
        <p:spPr>
          <a:xfrm>
            <a:off x="6131869" y="2022444"/>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Pentagon 62">
            <a:extLst>
              <a:ext uri="{FF2B5EF4-FFF2-40B4-BE49-F238E27FC236}">
                <a16:creationId xmlns:a16="http://schemas.microsoft.com/office/drawing/2014/main" id="{50DFEB0D-8593-494E-9200-A7FDC9223AF1}"/>
              </a:ext>
            </a:extLst>
          </p:cNvPr>
          <p:cNvSpPr/>
          <p:nvPr/>
        </p:nvSpPr>
        <p:spPr>
          <a:xfrm>
            <a:off x="6341625" y="2047119"/>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DAX30</a:t>
            </a:r>
          </a:p>
        </p:txBody>
      </p:sp>
      <p:cxnSp>
        <p:nvCxnSpPr>
          <p:cNvPr id="65" name="Straight Connector 64">
            <a:extLst>
              <a:ext uri="{FF2B5EF4-FFF2-40B4-BE49-F238E27FC236}">
                <a16:creationId xmlns:a16="http://schemas.microsoft.com/office/drawing/2014/main" id="{BC31B179-A735-DE42-87B5-C3212443E0F5}"/>
              </a:ext>
            </a:extLst>
          </p:cNvPr>
          <p:cNvCxnSpPr>
            <a:cxnSpLocks/>
          </p:cNvCxnSpPr>
          <p:nvPr/>
        </p:nvCxnSpPr>
        <p:spPr>
          <a:xfrm flipV="1">
            <a:off x="7370423" y="1761321"/>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488B996-1344-444B-9564-DD579D9707C6}"/>
              </a:ext>
            </a:extLst>
          </p:cNvPr>
          <p:cNvCxnSpPr>
            <a:cxnSpLocks/>
          </p:cNvCxnSpPr>
          <p:nvPr/>
        </p:nvCxnSpPr>
        <p:spPr>
          <a:xfrm flipV="1">
            <a:off x="6338811"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088C3A7-7716-EE4F-82AA-1C53D6B6379C}"/>
              </a:ext>
            </a:extLst>
          </p:cNvPr>
          <p:cNvSpPr txBox="1"/>
          <p:nvPr/>
        </p:nvSpPr>
        <p:spPr>
          <a:xfrm>
            <a:off x="6330200" y="1873514"/>
            <a:ext cx="545589" cy="138499"/>
          </a:xfrm>
          <a:prstGeom prst="rect">
            <a:avLst/>
          </a:prstGeom>
          <a:noFill/>
        </p:spPr>
        <p:txBody>
          <a:bodyPr wrap="none" lIns="36000" tIns="0" rIns="36000" bIns="0" rtlCol="0">
            <a:spAutoFit/>
          </a:bodyPr>
          <a:lstStyle/>
          <a:p>
            <a:pPr algn="ctr"/>
            <a:r>
              <a:rPr lang="en-GB" sz="900"/>
              <a:t>- 365 days</a:t>
            </a:r>
          </a:p>
        </p:txBody>
      </p:sp>
      <p:sp>
        <p:nvSpPr>
          <p:cNvPr id="68" name="TextBox 67">
            <a:extLst>
              <a:ext uri="{FF2B5EF4-FFF2-40B4-BE49-F238E27FC236}">
                <a16:creationId xmlns:a16="http://schemas.microsoft.com/office/drawing/2014/main" id="{2D6354E5-DD49-DF48-94BC-F87F14A8C105}"/>
              </a:ext>
            </a:extLst>
          </p:cNvPr>
          <p:cNvSpPr txBox="1"/>
          <p:nvPr/>
        </p:nvSpPr>
        <p:spPr>
          <a:xfrm>
            <a:off x="7845023" y="1873514"/>
            <a:ext cx="542383" cy="138499"/>
          </a:xfrm>
          <a:prstGeom prst="rect">
            <a:avLst/>
          </a:prstGeom>
          <a:noFill/>
        </p:spPr>
        <p:txBody>
          <a:bodyPr wrap="none" lIns="36000" tIns="0" rIns="36000" bIns="0" rtlCol="0">
            <a:spAutoFit/>
          </a:bodyPr>
          <a:lstStyle/>
          <a:p>
            <a:pPr algn="r"/>
            <a:r>
              <a:rPr lang="en-GB" sz="900"/>
              <a:t>+365 days</a:t>
            </a:r>
          </a:p>
        </p:txBody>
      </p:sp>
      <p:sp>
        <p:nvSpPr>
          <p:cNvPr id="69" name="TextBox 68">
            <a:extLst>
              <a:ext uri="{FF2B5EF4-FFF2-40B4-BE49-F238E27FC236}">
                <a16:creationId xmlns:a16="http://schemas.microsoft.com/office/drawing/2014/main" id="{348F8351-C1A4-8B47-A8B8-B7B635DAD1B5}"/>
              </a:ext>
            </a:extLst>
          </p:cNvPr>
          <p:cNvSpPr txBox="1"/>
          <p:nvPr/>
        </p:nvSpPr>
        <p:spPr>
          <a:xfrm>
            <a:off x="7367851" y="1512668"/>
            <a:ext cx="570028" cy="246221"/>
          </a:xfrm>
          <a:prstGeom prst="rect">
            <a:avLst/>
          </a:prstGeom>
          <a:noFill/>
        </p:spPr>
        <p:txBody>
          <a:bodyPr wrap="none" lIns="0" rtlCol="0">
            <a:spAutoFit/>
          </a:bodyPr>
          <a:lstStyle>
            <a:defPPr>
              <a:defRPr lang="de-DE"/>
            </a:defPPr>
            <a:lvl1pPr>
              <a:defRPr sz="1000"/>
            </a:lvl1pPr>
          </a:lstStyle>
          <a:p>
            <a:r>
              <a:rPr lang="en-GB" b="1"/>
              <a:t>Inclusion</a:t>
            </a:r>
          </a:p>
        </p:txBody>
      </p:sp>
      <p:cxnSp>
        <p:nvCxnSpPr>
          <p:cNvPr id="70" name="Straight Connector 69">
            <a:extLst>
              <a:ext uri="{FF2B5EF4-FFF2-40B4-BE49-F238E27FC236}">
                <a16:creationId xmlns:a16="http://schemas.microsoft.com/office/drawing/2014/main" id="{D06B12ED-32F2-9F41-96A4-418F9B8EFC79}"/>
              </a:ext>
            </a:extLst>
          </p:cNvPr>
          <p:cNvCxnSpPr>
            <a:cxnSpLocks/>
          </p:cNvCxnSpPr>
          <p:nvPr/>
        </p:nvCxnSpPr>
        <p:spPr>
          <a:xfrm flipV="1">
            <a:off x="8382991"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Pentagon 70">
            <a:extLst>
              <a:ext uri="{FF2B5EF4-FFF2-40B4-BE49-F238E27FC236}">
                <a16:creationId xmlns:a16="http://schemas.microsoft.com/office/drawing/2014/main" id="{02AABCD2-339D-8043-A9F8-64B6BFC5477C}"/>
              </a:ext>
            </a:extLst>
          </p:cNvPr>
          <p:cNvSpPr/>
          <p:nvPr/>
        </p:nvSpPr>
        <p:spPr>
          <a:xfrm>
            <a:off x="7388760" y="2047119"/>
            <a:ext cx="995657" cy="249311"/>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DAX40</a:t>
            </a:r>
          </a:p>
        </p:txBody>
      </p:sp>
      <p:sp>
        <p:nvSpPr>
          <p:cNvPr id="72" name="Bent Arrow 71">
            <a:extLst>
              <a:ext uri="{FF2B5EF4-FFF2-40B4-BE49-F238E27FC236}">
                <a16:creationId xmlns:a16="http://schemas.microsoft.com/office/drawing/2014/main" id="{C73DA77B-E02B-2B40-9A32-D803BA6D6E74}"/>
              </a:ext>
            </a:extLst>
          </p:cNvPr>
          <p:cNvSpPr/>
          <p:nvPr/>
        </p:nvSpPr>
        <p:spPr>
          <a:xfrm>
            <a:off x="6330200" y="2223456"/>
            <a:ext cx="1000772" cy="211050"/>
          </a:xfrm>
          <a:prstGeom prst="bentArrow">
            <a:avLst>
              <a:gd name="adj1" fmla="val 35056"/>
              <a:gd name="adj2" fmla="val 17528"/>
              <a:gd name="adj3" fmla="val 30604"/>
              <a:gd name="adj4"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4" name="Pentagon 63">
            <a:extLst>
              <a:ext uri="{FF2B5EF4-FFF2-40B4-BE49-F238E27FC236}">
                <a16:creationId xmlns:a16="http://schemas.microsoft.com/office/drawing/2014/main" id="{3FDD2A50-3FD0-284A-81AF-2CC5417226FB}"/>
              </a:ext>
            </a:extLst>
          </p:cNvPr>
          <p:cNvSpPr/>
          <p:nvPr/>
        </p:nvSpPr>
        <p:spPr>
          <a:xfrm>
            <a:off x="683680" y="2047119"/>
            <a:ext cx="995657" cy="15166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83" name="Straight Arrow Connector 82">
            <a:extLst>
              <a:ext uri="{FF2B5EF4-FFF2-40B4-BE49-F238E27FC236}">
                <a16:creationId xmlns:a16="http://schemas.microsoft.com/office/drawing/2014/main" id="{45E884A0-95AA-B54D-9E3A-D4B3A1205F7C}"/>
              </a:ext>
            </a:extLst>
          </p:cNvPr>
          <p:cNvCxnSpPr>
            <a:cxnSpLocks/>
          </p:cNvCxnSpPr>
          <p:nvPr/>
        </p:nvCxnSpPr>
        <p:spPr>
          <a:xfrm>
            <a:off x="3105977" y="2022444"/>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Pentagon 86">
            <a:extLst>
              <a:ext uri="{FF2B5EF4-FFF2-40B4-BE49-F238E27FC236}">
                <a16:creationId xmlns:a16="http://schemas.microsoft.com/office/drawing/2014/main" id="{86FD05D4-D492-664D-9B6D-C1327AD53B0E}"/>
              </a:ext>
            </a:extLst>
          </p:cNvPr>
          <p:cNvSpPr/>
          <p:nvPr/>
        </p:nvSpPr>
        <p:spPr>
          <a:xfrm>
            <a:off x="4638368" y="2047120"/>
            <a:ext cx="720691" cy="150784"/>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89" name="Straight Connector 88">
            <a:extLst>
              <a:ext uri="{FF2B5EF4-FFF2-40B4-BE49-F238E27FC236}">
                <a16:creationId xmlns:a16="http://schemas.microsoft.com/office/drawing/2014/main" id="{2138BFAC-EB4E-BC49-A8A6-9FC5F1A30500}"/>
              </a:ext>
            </a:extLst>
          </p:cNvPr>
          <p:cNvCxnSpPr>
            <a:cxnSpLocks/>
          </p:cNvCxnSpPr>
          <p:nvPr/>
        </p:nvCxnSpPr>
        <p:spPr>
          <a:xfrm flipV="1">
            <a:off x="3312919"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84BD8AB7-2A3E-F647-9A10-1248673C17ED}"/>
              </a:ext>
            </a:extLst>
          </p:cNvPr>
          <p:cNvSpPr txBox="1"/>
          <p:nvPr/>
        </p:nvSpPr>
        <p:spPr>
          <a:xfrm>
            <a:off x="3333162" y="1873514"/>
            <a:ext cx="487881" cy="138499"/>
          </a:xfrm>
          <a:prstGeom prst="rect">
            <a:avLst/>
          </a:prstGeom>
          <a:noFill/>
        </p:spPr>
        <p:txBody>
          <a:bodyPr wrap="none" lIns="36000" tIns="0" rIns="36000" bIns="0" rtlCol="0" anchor="t">
            <a:spAutoFit/>
          </a:bodyPr>
          <a:lstStyle/>
          <a:p>
            <a:pPr algn="ctr"/>
            <a:r>
              <a:rPr lang="en-GB" sz="900"/>
              <a:t>- 80 days</a:t>
            </a:r>
          </a:p>
        </p:txBody>
      </p:sp>
      <p:sp>
        <p:nvSpPr>
          <p:cNvPr id="94" name="TextBox 93">
            <a:extLst>
              <a:ext uri="{FF2B5EF4-FFF2-40B4-BE49-F238E27FC236}">
                <a16:creationId xmlns:a16="http://schemas.microsoft.com/office/drawing/2014/main" id="{93F24157-EAC2-7F46-B1B4-61A217328C61}"/>
              </a:ext>
            </a:extLst>
          </p:cNvPr>
          <p:cNvSpPr txBox="1"/>
          <p:nvPr/>
        </p:nvSpPr>
        <p:spPr>
          <a:xfrm>
            <a:off x="4833434" y="1873514"/>
            <a:ext cx="484675" cy="138499"/>
          </a:xfrm>
          <a:prstGeom prst="rect">
            <a:avLst/>
          </a:prstGeom>
          <a:noFill/>
        </p:spPr>
        <p:txBody>
          <a:bodyPr wrap="none" lIns="36000" tIns="0" rIns="36000" bIns="0" rtlCol="0" anchor="t">
            <a:spAutoFit/>
          </a:bodyPr>
          <a:lstStyle/>
          <a:p>
            <a:pPr algn="r"/>
            <a:r>
              <a:rPr lang="en-GB" sz="900"/>
              <a:t>+80 days</a:t>
            </a:r>
          </a:p>
        </p:txBody>
      </p:sp>
      <p:sp>
        <p:nvSpPr>
          <p:cNvPr id="95" name="TextBox 94">
            <a:extLst>
              <a:ext uri="{FF2B5EF4-FFF2-40B4-BE49-F238E27FC236}">
                <a16:creationId xmlns:a16="http://schemas.microsoft.com/office/drawing/2014/main" id="{0B1ECFBE-6841-0342-B9C8-0842673DED5A}"/>
              </a:ext>
            </a:extLst>
          </p:cNvPr>
          <p:cNvSpPr txBox="1"/>
          <p:nvPr/>
        </p:nvSpPr>
        <p:spPr>
          <a:xfrm>
            <a:off x="4341959" y="1545192"/>
            <a:ext cx="913070" cy="246221"/>
          </a:xfrm>
          <a:prstGeom prst="rect">
            <a:avLst/>
          </a:prstGeom>
          <a:noFill/>
        </p:spPr>
        <p:txBody>
          <a:bodyPr wrap="none" lIns="0" rtlCol="0">
            <a:spAutoFit/>
          </a:bodyPr>
          <a:lstStyle>
            <a:defPPr>
              <a:defRPr lang="de-DE"/>
            </a:defPPr>
            <a:lvl1pPr>
              <a:defRPr sz="1000"/>
            </a:lvl1pPr>
          </a:lstStyle>
          <a:p>
            <a:r>
              <a:rPr lang="en-GB" b="1"/>
              <a:t>Announcement</a:t>
            </a:r>
          </a:p>
        </p:txBody>
      </p:sp>
      <p:cxnSp>
        <p:nvCxnSpPr>
          <p:cNvPr id="103" name="Straight Connector 102">
            <a:extLst>
              <a:ext uri="{FF2B5EF4-FFF2-40B4-BE49-F238E27FC236}">
                <a16:creationId xmlns:a16="http://schemas.microsoft.com/office/drawing/2014/main" id="{A269A6A0-0870-1648-8093-E0C450C79F77}"/>
              </a:ext>
            </a:extLst>
          </p:cNvPr>
          <p:cNvCxnSpPr>
            <a:cxnSpLocks/>
          </p:cNvCxnSpPr>
          <p:nvPr/>
        </p:nvCxnSpPr>
        <p:spPr>
          <a:xfrm flipV="1">
            <a:off x="5357099" y="1791972"/>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 name="Pentagon 103">
            <a:extLst>
              <a:ext uri="{FF2B5EF4-FFF2-40B4-BE49-F238E27FC236}">
                <a16:creationId xmlns:a16="http://schemas.microsoft.com/office/drawing/2014/main" id="{49A6B39F-BB50-064E-B158-3487FA0E0FB6}"/>
              </a:ext>
            </a:extLst>
          </p:cNvPr>
          <p:cNvSpPr/>
          <p:nvPr/>
        </p:nvSpPr>
        <p:spPr>
          <a:xfrm>
            <a:off x="3323641" y="2047120"/>
            <a:ext cx="1314727" cy="15078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88" name="Straight Connector 87">
            <a:extLst>
              <a:ext uri="{FF2B5EF4-FFF2-40B4-BE49-F238E27FC236}">
                <a16:creationId xmlns:a16="http://schemas.microsoft.com/office/drawing/2014/main" id="{1A48EA4B-003E-2C42-9635-D387EDC40624}"/>
              </a:ext>
            </a:extLst>
          </p:cNvPr>
          <p:cNvCxnSpPr>
            <a:cxnSpLocks/>
          </p:cNvCxnSpPr>
          <p:nvPr/>
        </p:nvCxnSpPr>
        <p:spPr>
          <a:xfrm flipV="1">
            <a:off x="4344531" y="1761321"/>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0E7629-ABC6-0F42-8241-5DAE17741944}"/>
              </a:ext>
            </a:extLst>
          </p:cNvPr>
          <p:cNvCxnSpPr>
            <a:cxnSpLocks/>
          </p:cNvCxnSpPr>
          <p:nvPr/>
        </p:nvCxnSpPr>
        <p:spPr>
          <a:xfrm>
            <a:off x="466016" y="3113780"/>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Pentagon 105">
            <a:extLst>
              <a:ext uri="{FF2B5EF4-FFF2-40B4-BE49-F238E27FC236}">
                <a16:creationId xmlns:a16="http://schemas.microsoft.com/office/drawing/2014/main" id="{FBAEF84D-1886-C945-A112-E83AE623DFEE}"/>
              </a:ext>
            </a:extLst>
          </p:cNvPr>
          <p:cNvSpPr/>
          <p:nvPr/>
        </p:nvSpPr>
        <p:spPr>
          <a:xfrm>
            <a:off x="1723441" y="3138455"/>
            <a:ext cx="995657" cy="15166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107" name="Straight Connector 106">
            <a:extLst>
              <a:ext uri="{FF2B5EF4-FFF2-40B4-BE49-F238E27FC236}">
                <a16:creationId xmlns:a16="http://schemas.microsoft.com/office/drawing/2014/main" id="{49B77227-F227-374F-BFE0-EED615BB0504}"/>
              </a:ext>
            </a:extLst>
          </p:cNvPr>
          <p:cNvCxnSpPr>
            <a:cxnSpLocks/>
          </p:cNvCxnSpPr>
          <p:nvPr/>
        </p:nvCxnSpPr>
        <p:spPr>
          <a:xfrm flipV="1">
            <a:off x="1704570" y="2852657"/>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4905803-1597-5C40-A3B2-68C64215300D}"/>
              </a:ext>
            </a:extLst>
          </p:cNvPr>
          <p:cNvCxnSpPr>
            <a:cxnSpLocks/>
          </p:cNvCxnSpPr>
          <p:nvPr/>
        </p:nvCxnSpPr>
        <p:spPr>
          <a:xfrm flipV="1">
            <a:off x="672958" y="2883308"/>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423E365A-BAC2-3A4A-9703-F59D9F1EFB3A}"/>
              </a:ext>
            </a:extLst>
          </p:cNvPr>
          <p:cNvSpPr txBox="1"/>
          <p:nvPr/>
        </p:nvSpPr>
        <p:spPr>
          <a:xfrm>
            <a:off x="664347" y="2964850"/>
            <a:ext cx="545589" cy="138499"/>
          </a:xfrm>
          <a:prstGeom prst="rect">
            <a:avLst/>
          </a:prstGeom>
          <a:noFill/>
        </p:spPr>
        <p:txBody>
          <a:bodyPr wrap="none" lIns="36000" tIns="0" rIns="36000" bIns="0" rtlCol="0">
            <a:spAutoFit/>
          </a:bodyPr>
          <a:lstStyle/>
          <a:p>
            <a:pPr algn="ctr"/>
            <a:r>
              <a:rPr lang="en-GB" sz="900"/>
              <a:t>- 365 days</a:t>
            </a:r>
          </a:p>
        </p:txBody>
      </p:sp>
      <p:sp>
        <p:nvSpPr>
          <p:cNvPr id="110" name="TextBox 109">
            <a:extLst>
              <a:ext uri="{FF2B5EF4-FFF2-40B4-BE49-F238E27FC236}">
                <a16:creationId xmlns:a16="http://schemas.microsoft.com/office/drawing/2014/main" id="{0522F65E-2332-E04C-9791-C48DE44295B7}"/>
              </a:ext>
            </a:extLst>
          </p:cNvPr>
          <p:cNvSpPr txBox="1"/>
          <p:nvPr/>
        </p:nvSpPr>
        <p:spPr>
          <a:xfrm>
            <a:off x="2179170" y="2964850"/>
            <a:ext cx="542383" cy="138499"/>
          </a:xfrm>
          <a:prstGeom prst="rect">
            <a:avLst/>
          </a:prstGeom>
          <a:noFill/>
        </p:spPr>
        <p:txBody>
          <a:bodyPr wrap="none" lIns="36000" tIns="0" rIns="36000" bIns="0" rtlCol="0">
            <a:spAutoFit/>
          </a:bodyPr>
          <a:lstStyle/>
          <a:p>
            <a:pPr algn="r"/>
            <a:r>
              <a:rPr lang="en-GB" sz="900"/>
              <a:t>+365 days</a:t>
            </a:r>
          </a:p>
        </p:txBody>
      </p:sp>
      <p:sp>
        <p:nvSpPr>
          <p:cNvPr id="111" name="TextBox 110">
            <a:extLst>
              <a:ext uri="{FF2B5EF4-FFF2-40B4-BE49-F238E27FC236}">
                <a16:creationId xmlns:a16="http://schemas.microsoft.com/office/drawing/2014/main" id="{42B441BA-B630-9945-B293-07AE05260032}"/>
              </a:ext>
            </a:extLst>
          </p:cNvPr>
          <p:cNvSpPr txBox="1"/>
          <p:nvPr/>
        </p:nvSpPr>
        <p:spPr>
          <a:xfrm>
            <a:off x="1701998" y="2636528"/>
            <a:ext cx="589264" cy="246221"/>
          </a:xfrm>
          <a:prstGeom prst="rect">
            <a:avLst/>
          </a:prstGeom>
          <a:noFill/>
        </p:spPr>
        <p:txBody>
          <a:bodyPr wrap="none" lIns="0" rtlCol="0">
            <a:spAutoFit/>
          </a:bodyPr>
          <a:lstStyle>
            <a:defPPr>
              <a:defRPr lang="de-DE"/>
            </a:defPPr>
            <a:lvl1pPr>
              <a:defRPr sz="1000"/>
            </a:lvl1pPr>
          </a:lstStyle>
          <a:p>
            <a:r>
              <a:rPr lang="en-GB" b="1"/>
              <a:t>Exclusion</a:t>
            </a:r>
          </a:p>
        </p:txBody>
      </p:sp>
      <p:cxnSp>
        <p:nvCxnSpPr>
          <p:cNvPr id="112" name="Straight Connector 111">
            <a:extLst>
              <a:ext uri="{FF2B5EF4-FFF2-40B4-BE49-F238E27FC236}">
                <a16:creationId xmlns:a16="http://schemas.microsoft.com/office/drawing/2014/main" id="{26B8A56B-E52B-1946-9A5A-900016FB34EF}"/>
              </a:ext>
            </a:extLst>
          </p:cNvPr>
          <p:cNvCxnSpPr>
            <a:cxnSpLocks/>
          </p:cNvCxnSpPr>
          <p:nvPr/>
        </p:nvCxnSpPr>
        <p:spPr>
          <a:xfrm flipV="1">
            <a:off x="2717138" y="2883308"/>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3" name="Pentagon 112">
            <a:extLst>
              <a:ext uri="{FF2B5EF4-FFF2-40B4-BE49-F238E27FC236}">
                <a16:creationId xmlns:a16="http://schemas.microsoft.com/office/drawing/2014/main" id="{549C784C-539A-E943-87CF-E050A47AE2D5}"/>
              </a:ext>
            </a:extLst>
          </p:cNvPr>
          <p:cNvSpPr/>
          <p:nvPr/>
        </p:nvSpPr>
        <p:spPr>
          <a:xfrm>
            <a:off x="683680" y="3138455"/>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123" name="Straight Arrow Connector 122">
            <a:extLst>
              <a:ext uri="{FF2B5EF4-FFF2-40B4-BE49-F238E27FC236}">
                <a16:creationId xmlns:a16="http://schemas.microsoft.com/office/drawing/2014/main" id="{87D741AB-4726-4243-BE64-4E2FAF322A56}"/>
              </a:ext>
            </a:extLst>
          </p:cNvPr>
          <p:cNvCxnSpPr>
            <a:cxnSpLocks/>
          </p:cNvCxnSpPr>
          <p:nvPr/>
        </p:nvCxnSpPr>
        <p:spPr>
          <a:xfrm>
            <a:off x="466016" y="4138838"/>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Pentagon 123">
            <a:extLst>
              <a:ext uri="{FF2B5EF4-FFF2-40B4-BE49-F238E27FC236}">
                <a16:creationId xmlns:a16="http://schemas.microsoft.com/office/drawing/2014/main" id="{0E7CE118-E821-6740-B73A-23D8D1D957DE}"/>
              </a:ext>
            </a:extLst>
          </p:cNvPr>
          <p:cNvSpPr/>
          <p:nvPr/>
        </p:nvSpPr>
        <p:spPr>
          <a:xfrm>
            <a:off x="1723441" y="4163513"/>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125" name="Straight Connector 124">
            <a:extLst>
              <a:ext uri="{FF2B5EF4-FFF2-40B4-BE49-F238E27FC236}">
                <a16:creationId xmlns:a16="http://schemas.microsoft.com/office/drawing/2014/main" id="{344A6944-BD9B-104F-8B0F-1ECD076C73E7}"/>
              </a:ext>
            </a:extLst>
          </p:cNvPr>
          <p:cNvCxnSpPr>
            <a:cxnSpLocks/>
          </p:cNvCxnSpPr>
          <p:nvPr/>
        </p:nvCxnSpPr>
        <p:spPr>
          <a:xfrm flipV="1">
            <a:off x="1704570" y="3877715"/>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DA2DB6A7-CF44-914F-B656-1052C243A648}"/>
              </a:ext>
            </a:extLst>
          </p:cNvPr>
          <p:cNvSpPr txBox="1"/>
          <p:nvPr/>
        </p:nvSpPr>
        <p:spPr>
          <a:xfrm>
            <a:off x="1701998" y="3661586"/>
            <a:ext cx="570028" cy="246221"/>
          </a:xfrm>
          <a:prstGeom prst="rect">
            <a:avLst/>
          </a:prstGeom>
          <a:noFill/>
        </p:spPr>
        <p:txBody>
          <a:bodyPr wrap="none" lIns="0" rtlCol="0">
            <a:spAutoFit/>
          </a:bodyPr>
          <a:lstStyle>
            <a:defPPr>
              <a:defRPr lang="de-DE"/>
            </a:defPPr>
            <a:lvl1pPr>
              <a:defRPr sz="1000"/>
            </a:lvl1pPr>
          </a:lstStyle>
          <a:p>
            <a:r>
              <a:rPr lang="en-GB" b="1"/>
              <a:t>Inclusion</a:t>
            </a:r>
          </a:p>
        </p:txBody>
      </p:sp>
      <p:sp>
        <p:nvSpPr>
          <p:cNvPr id="131" name="Pentagon 130">
            <a:extLst>
              <a:ext uri="{FF2B5EF4-FFF2-40B4-BE49-F238E27FC236}">
                <a16:creationId xmlns:a16="http://schemas.microsoft.com/office/drawing/2014/main" id="{FF6E7477-5E47-0D4C-A8AF-4B2D68F4685E}"/>
              </a:ext>
            </a:extLst>
          </p:cNvPr>
          <p:cNvSpPr/>
          <p:nvPr/>
        </p:nvSpPr>
        <p:spPr>
          <a:xfrm>
            <a:off x="683680" y="4163513"/>
            <a:ext cx="995657" cy="15166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sp>
        <p:nvSpPr>
          <p:cNvPr id="132" name="Rectangle 131">
            <a:extLst>
              <a:ext uri="{FF2B5EF4-FFF2-40B4-BE49-F238E27FC236}">
                <a16:creationId xmlns:a16="http://schemas.microsoft.com/office/drawing/2014/main" id="{27F1F786-EB2E-AE47-9B46-7CF6AB18A64C}"/>
              </a:ext>
            </a:extLst>
          </p:cNvPr>
          <p:cNvSpPr/>
          <p:nvPr/>
        </p:nvSpPr>
        <p:spPr>
          <a:xfrm>
            <a:off x="1701902" y="3989273"/>
            <a:ext cx="409422" cy="343516"/>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TextBox 132">
            <a:extLst>
              <a:ext uri="{FF2B5EF4-FFF2-40B4-BE49-F238E27FC236}">
                <a16:creationId xmlns:a16="http://schemas.microsoft.com/office/drawing/2014/main" id="{A869C465-5E16-7D4F-993C-87CE2BE1852E}"/>
              </a:ext>
            </a:extLst>
          </p:cNvPr>
          <p:cNvSpPr txBox="1"/>
          <p:nvPr/>
        </p:nvSpPr>
        <p:spPr>
          <a:xfrm>
            <a:off x="1714364" y="3985304"/>
            <a:ext cx="369258" cy="138499"/>
          </a:xfrm>
          <a:prstGeom prst="rect">
            <a:avLst/>
          </a:prstGeom>
          <a:noFill/>
        </p:spPr>
        <p:txBody>
          <a:bodyPr wrap="none" lIns="36000" tIns="0" rIns="36000" bIns="0" rtlCol="0">
            <a:spAutoFit/>
          </a:bodyPr>
          <a:lstStyle/>
          <a:p>
            <a:pPr algn="ctr"/>
            <a:r>
              <a:rPr lang="en-GB" sz="900"/>
              <a:t>5 days</a:t>
            </a:r>
          </a:p>
        </p:txBody>
      </p:sp>
      <p:cxnSp>
        <p:nvCxnSpPr>
          <p:cNvPr id="134" name="Straight Arrow Connector 133">
            <a:extLst>
              <a:ext uri="{FF2B5EF4-FFF2-40B4-BE49-F238E27FC236}">
                <a16:creationId xmlns:a16="http://schemas.microsoft.com/office/drawing/2014/main" id="{C5DBE2B3-3F92-7041-A48D-829D217344D9}"/>
              </a:ext>
            </a:extLst>
          </p:cNvPr>
          <p:cNvCxnSpPr>
            <a:cxnSpLocks/>
          </p:cNvCxnSpPr>
          <p:nvPr/>
        </p:nvCxnSpPr>
        <p:spPr>
          <a:xfrm>
            <a:off x="3105977" y="4138838"/>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Pentagon 134">
            <a:extLst>
              <a:ext uri="{FF2B5EF4-FFF2-40B4-BE49-F238E27FC236}">
                <a16:creationId xmlns:a16="http://schemas.microsoft.com/office/drawing/2014/main" id="{CA5E704C-D4AB-6C42-B5F0-C8AF811C9B28}"/>
              </a:ext>
            </a:extLst>
          </p:cNvPr>
          <p:cNvSpPr/>
          <p:nvPr/>
        </p:nvSpPr>
        <p:spPr>
          <a:xfrm>
            <a:off x="4942263" y="4163514"/>
            <a:ext cx="416796" cy="150758"/>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sp>
        <p:nvSpPr>
          <p:cNvPr id="139" name="TextBox 138">
            <a:extLst>
              <a:ext uri="{FF2B5EF4-FFF2-40B4-BE49-F238E27FC236}">
                <a16:creationId xmlns:a16="http://schemas.microsoft.com/office/drawing/2014/main" id="{707FE24B-8B87-FE43-A571-24B17F15E96B}"/>
              </a:ext>
            </a:extLst>
          </p:cNvPr>
          <p:cNvSpPr txBox="1"/>
          <p:nvPr/>
        </p:nvSpPr>
        <p:spPr>
          <a:xfrm>
            <a:off x="4341959" y="3661586"/>
            <a:ext cx="913070" cy="246221"/>
          </a:xfrm>
          <a:prstGeom prst="rect">
            <a:avLst/>
          </a:prstGeom>
          <a:noFill/>
        </p:spPr>
        <p:txBody>
          <a:bodyPr wrap="none" lIns="0" rtlCol="0">
            <a:spAutoFit/>
          </a:bodyPr>
          <a:lstStyle>
            <a:defPPr>
              <a:defRPr lang="de-DE"/>
            </a:defPPr>
            <a:lvl1pPr>
              <a:defRPr sz="1000"/>
            </a:lvl1pPr>
          </a:lstStyle>
          <a:p>
            <a:r>
              <a:rPr lang="en-GB" b="1"/>
              <a:t>Announcement</a:t>
            </a:r>
          </a:p>
        </p:txBody>
      </p:sp>
      <p:sp>
        <p:nvSpPr>
          <p:cNvPr id="141" name="Pentagon 140">
            <a:extLst>
              <a:ext uri="{FF2B5EF4-FFF2-40B4-BE49-F238E27FC236}">
                <a16:creationId xmlns:a16="http://schemas.microsoft.com/office/drawing/2014/main" id="{38EA314A-E2CB-D945-B799-2685ED318AE9}"/>
              </a:ext>
            </a:extLst>
          </p:cNvPr>
          <p:cNvSpPr/>
          <p:nvPr/>
        </p:nvSpPr>
        <p:spPr>
          <a:xfrm>
            <a:off x="3323641" y="4163514"/>
            <a:ext cx="1618622" cy="15073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142" name="Straight Connector 141">
            <a:extLst>
              <a:ext uri="{FF2B5EF4-FFF2-40B4-BE49-F238E27FC236}">
                <a16:creationId xmlns:a16="http://schemas.microsoft.com/office/drawing/2014/main" id="{43905D80-FBFB-E74C-8BDA-3D0E55F43D8B}"/>
              </a:ext>
            </a:extLst>
          </p:cNvPr>
          <p:cNvCxnSpPr>
            <a:cxnSpLocks/>
          </p:cNvCxnSpPr>
          <p:nvPr/>
        </p:nvCxnSpPr>
        <p:spPr>
          <a:xfrm flipV="1">
            <a:off x="4344531" y="3877715"/>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18A76704-8B4D-5640-B851-5A5392E04D92}"/>
              </a:ext>
            </a:extLst>
          </p:cNvPr>
          <p:cNvSpPr/>
          <p:nvPr/>
        </p:nvSpPr>
        <p:spPr>
          <a:xfrm>
            <a:off x="4334489" y="3989273"/>
            <a:ext cx="409422" cy="343516"/>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TextBox 143">
            <a:extLst>
              <a:ext uri="{FF2B5EF4-FFF2-40B4-BE49-F238E27FC236}">
                <a16:creationId xmlns:a16="http://schemas.microsoft.com/office/drawing/2014/main" id="{48865771-A7B3-7F4C-BAA9-AC38D3264809}"/>
              </a:ext>
            </a:extLst>
          </p:cNvPr>
          <p:cNvSpPr txBox="1"/>
          <p:nvPr/>
        </p:nvSpPr>
        <p:spPr>
          <a:xfrm>
            <a:off x="4346951" y="3985304"/>
            <a:ext cx="369258" cy="138499"/>
          </a:xfrm>
          <a:prstGeom prst="rect">
            <a:avLst/>
          </a:prstGeom>
          <a:noFill/>
        </p:spPr>
        <p:txBody>
          <a:bodyPr wrap="none" lIns="36000" tIns="0" rIns="36000" bIns="0" rtlCol="0">
            <a:spAutoFit/>
          </a:bodyPr>
          <a:lstStyle/>
          <a:p>
            <a:pPr algn="ctr"/>
            <a:r>
              <a:rPr lang="en-GB" sz="900"/>
              <a:t>5 days</a:t>
            </a:r>
          </a:p>
        </p:txBody>
      </p:sp>
      <p:cxnSp>
        <p:nvCxnSpPr>
          <p:cNvPr id="73" name="Straight Arrow Connector 72">
            <a:extLst>
              <a:ext uri="{FF2B5EF4-FFF2-40B4-BE49-F238E27FC236}">
                <a16:creationId xmlns:a16="http://schemas.microsoft.com/office/drawing/2014/main" id="{6DD81CE5-8630-5240-B209-BC93CB0824E5}"/>
              </a:ext>
            </a:extLst>
          </p:cNvPr>
          <p:cNvCxnSpPr>
            <a:cxnSpLocks/>
          </p:cNvCxnSpPr>
          <p:nvPr/>
        </p:nvCxnSpPr>
        <p:spPr>
          <a:xfrm>
            <a:off x="6131869" y="3035926"/>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Pentagon 73">
            <a:extLst>
              <a:ext uri="{FF2B5EF4-FFF2-40B4-BE49-F238E27FC236}">
                <a16:creationId xmlns:a16="http://schemas.microsoft.com/office/drawing/2014/main" id="{4AD7BF3F-E7D4-CE44-90C0-3F57AB1F7E7D}"/>
              </a:ext>
            </a:extLst>
          </p:cNvPr>
          <p:cNvSpPr/>
          <p:nvPr/>
        </p:nvSpPr>
        <p:spPr>
          <a:xfrm>
            <a:off x="6341625" y="3060602"/>
            <a:ext cx="1380640" cy="151662"/>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DAX30</a:t>
            </a:r>
          </a:p>
        </p:txBody>
      </p:sp>
      <p:cxnSp>
        <p:nvCxnSpPr>
          <p:cNvPr id="76" name="Straight Connector 75">
            <a:extLst>
              <a:ext uri="{FF2B5EF4-FFF2-40B4-BE49-F238E27FC236}">
                <a16:creationId xmlns:a16="http://schemas.microsoft.com/office/drawing/2014/main" id="{911602FD-B724-BF44-B188-EECC981EF725}"/>
              </a:ext>
            </a:extLst>
          </p:cNvPr>
          <p:cNvCxnSpPr>
            <a:cxnSpLocks/>
          </p:cNvCxnSpPr>
          <p:nvPr/>
        </p:nvCxnSpPr>
        <p:spPr>
          <a:xfrm flipV="1">
            <a:off x="6338811" y="2805454"/>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3C6BF32-15E3-2D44-A954-3FBCE4A35786}"/>
              </a:ext>
            </a:extLst>
          </p:cNvPr>
          <p:cNvSpPr txBox="1"/>
          <p:nvPr/>
        </p:nvSpPr>
        <p:spPr>
          <a:xfrm>
            <a:off x="6330200" y="2886996"/>
            <a:ext cx="545589" cy="138499"/>
          </a:xfrm>
          <a:prstGeom prst="rect">
            <a:avLst/>
          </a:prstGeom>
          <a:noFill/>
        </p:spPr>
        <p:txBody>
          <a:bodyPr wrap="none" lIns="36000" tIns="0" rIns="36000" bIns="0" rtlCol="0">
            <a:spAutoFit/>
          </a:bodyPr>
          <a:lstStyle/>
          <a:p>
            <a:pPr algn="ctr"/>
            <a:r>
              <a:rPr lang="en-GB" sz="900"/>
              <a:t>- 365 days</a:t>
            </a:r>
          </a:p>
        </p:txBody>
      </p:sp>
      <p:sp>
        <p:nvSpPr>
          <p:cNvPr id="78" name="TextBox 77">
            <a:extLst>
              <a:ext uri="{FF2B5EF4-FFF2-40B4-BE49-F238E27FC236}">
                <a16:creationId xmlns:a16="http://schemas.microsoft.com/office/drawing/2014/main" id="{C674E6A0-5902-244D-A58D-611A55FC8F2A}"/>
              </a:ext>
            </a:extLst>
          </p:cNvPr>
          <p:cNvSpPr txBox="1"/>
          <p:nvPr/>
        </p:nvSpPr>
        <p:spPr>
          <a:xfrm>
            <a:off x="7845023" y="2886996"/>
            <a:ext cx="542383" cy="138499"/>
          </a:xfrm>
          <a:prstGeom prst="rect">
            <a:avLst/>
          </a:prstGeom>
          <a:noFill/>
        </p:spPr>
        <p:txBody>
          <a:bodyPr wrap="none" lIns="36000" tIns="0" rIns="36000" bIns="0" rtlCol="0">
            <a:spAutoFit/>
          </a:bodyPr>
          <a:lstStyle/>
          <a:p>
            <a:pPr algn="r"/>
            <a:r>
              <a:rPr lang="en-GB" sz="900"/>
              <a:t>+365 days</a:t>
            </a:r>
          </a:p>
        </p:txBody>
      </p:sp>
      <p:sp>
        <p:nvSpPr>
          <p:cNvPr id="79" name="TextBox 78">
            <a:extLst>
              <a:ext uri="{FF2B5EF4-FFF2-40B4-BE49-F238E27FC236}">
                <a16:creationId xmlns:a16="http://schemas.microsoft.com/office/drawing/2014/main" id="{6E6DAC38-6C5C-2442-92D6-0F633782B5DF}"/>
              </a:ext>
            </a:extLst>
          </p:cNvPr>
          <p:cNvSpPr txBox="1"/>
          <p:nvPr/>
        </p:nvSpPr>
        <p:spPr>
          <a:xfrm>
            <a:off x="7367851" y="2526150"/>
            <a:ext cx="913070" cy="246221"/>
          </a:xfrm>
          <a:prstGeom prst="rect">
            <a:avLst/>
          </a:prstGeom>
          <a:noFill/>
        </p:spPr>
        <p:txBody>
          <a:bodyPr wrap="none" lIns="0" rtlCol="0">
            <a:spAutoFit/>
          </a:bodyPr>
          <a:lstStyle>
            <a:defPPr>
              <a:defRPr lang="de-DE"/>
            </a:defPPr>
            <a:lvl1pPr>
              <a:defRPr sz="1000"/>
            </a:lvl1pPr>
          </a:lstStyle>
          <a:p>
            <a:r>
              <a:rPr lang="en-GB" b="1"/>
              <a:t>Announcement</a:t>
            </a:r>
          </a:p>
        </p:txBody>
      </p:sp>
      <p:cxnSp>
        <p:nvCxnSpPr>
          <p:cNvPr id="80" name="Straight Connector 79">
            <a:extLst>
              <a:ext uri="{FF2B5EF4-FFF2-40B4-BE49-F238E27FC236}">
                <a16:creationId xmlns:a16="http://schemas.microsoft.com/office/drawing/2014/main" id="{A2700DEE-278B-4E4A-A788-585545173464}"/>
              </a:ext>
            </a:extLst>
          </p:cNvPr>
          <p:cNvCxnSpPr>
            <a:cxnSpLocks/>
          </p:cNvCxnSpPr>
          <p:nvPr/>
        </p:nvCxnSpPr>
        <p:spPr>
          <a:xfrm flipV="1">
            <a:off x="8382991" y="2805454"/>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Pentagon 80">
            <a:extLst>
              <a:ext uri="{FF2B5EF4-FFF2-40B4-BE49-F238E27FC236}">
                <a16:creationId xmlns:a16="http://schemas.microsoft.com/office/drawing/2014/main" id="{003A661B-67F6-A24F-8879-313346BF37BF}"/>
              </a:ext>
            </a:extLst>
          </p:cNvPr>
          <p:cNvSpPr/>
          <p:nvPr/>
        </p:nvSpPr>
        <p:spPr>
          <a:xfrm>
            <a:off x="7726680" y="3060601"/>
            <a:ext cx="657737" cy="290009"/>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DAX40</a:t>
            </a:r>
          </a:p>
        </p:txBody>
      </p:sp>
      <p:sp>
        <p:nvSpPr>
          <p:cNvPr id="82" name="Bent Arrow 81">
            <a:extLst>
              <a:ext uri="{FF2B5EF4-FFF2-40B4-BE49-F238E27FC236}">
                <a16:creationId xmlns:a16="http://schemas.microsoft.com/office/drawing/2014/main" id="{E1053054-A554-AF49-B19D-AD3D3C39FACE}"/>
              </a:ext>
            </a:extLst>
          </p:cNvPr>
          <p:cNvSpPr/>
          <p:nvPr/>
        </p:nvSpPr>
        <p:spPr>
          <a:xfrm>
            <a:off x="6330200" y="3236938"/>
            <a:ext cx="1380640" cy="211041"/>
          </a:xfrm>
          <a:prstGeom prst="bentArrow">
            <a:avLst>
              <a:gd name="adj1" fmla="val 35056"/>
              <a:gd name="adj2" fmla="val 17528"/>
              <a:gd name="adj3" fmla="val 30604"/>
              <a:gd name="adj4"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5" name="Straight Connector 74">
            <a:extLst>
              <a:ext uri="{FF2B5EF4-FFF2-40B4-BE49-F238E27FC236}">
                <a16:creationId xmlns:a16="http://schemas.microsoft.com/office/drawing/2014/main" id="{B47EEB9A-DD65-1146-8C68-94D6AC9DF3D7}"/>
              </a:ext>
            </a:extLst>
          </p:cNvPr>
          <p:cNvCxnSpPr>
            <a:cxnSpLocks/>
          </p:cNvCxnSpPr>
          <p:nvPr/>
        </p:nvCxnSpPr>
        <p:spPr>
          <a:xfrm flipV="1">
            <a:off x="7370423" y="2774803"/>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290713C-DBFB-E34A-90BC-4870F622A4B5}"/>
              </a:ext>
            </a:extLst>
          </p:cNvPr>
          <p:cNvCxnSpPr>
            <a:cxnSpLocks/>
          </p:cNvCxnSpPr>
          <p:nvPr/>
        </p:nvCxnSpPr>
        <p:spPr>
          <a:xfrm flipV="1">
            <a:off x="669110" y="3889129"/>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4B948F52-7BEC-9846-B8E8-7BCB2500A820}"/>
              </a:ext>
            </a:extLst>
          </p:cNvPr>
          <p:cNvSpPr txBox="1"/>
          <p:nvPr/>
        </p:nvSpPr>
        <p:spPr>
          <a:xfrm>
            <a:off x="687267" y="3970671"/>
            <a:ext cx="511927" cy="138499"/>
          </a:xfrm>
          <a:prstGeom prst="rect">
            <a:avLst/>
          </a:prstGeom>
          <a:noFill/>
        </p:spPr>
        <p:txBody>
          <a:bodyPr wrap="none" lIns="36000" tIns="0" rIns="36000" bIns="0" rtlCol="0">
            <a:spAutoFit/>
          </a:bodyPr>
          <a:lstStyle/>
          <a:p>
            <a:pPr algn="ctr"/>
            <a:r>
              <a:rPr lang="en-GB" sz="900"/>
              <a:t>- 8 weeks</a:t>
            </a:r>
          </a:p>
        </p:txBody>
      </p:sp>
      <p:cxnSp>
        <p:nvCxnSpPr>
          <p:cNvPr id="86" name="Straight Connector 85">
            <a:extLst>
              <a:ext uri="{FF2B5EF4-FFF2-40B4-BE49-F238E27FC236}">
                <a16:creationId xmlns:a16="http://schemas.microsoft.com/office/drawing/2014/main" id="{432A63D2-9D66-5A4C-8500-8826DD37B76F}"/>
              </a:ext>
            </a:extLst>
          </p:cNvPr>
          <p:cNvCxnSpPr>
            <a:cxnSpLocks/>
          </p:cNvCxnSpPr>
          <p:nvPr/>
        </p:nvCxnSpPr>
        <p:spPr>
          <a:xfrm flipV="1">
            <a:off x="3312919" y="3889129"/>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D967888-03CC-F14A-B083-45B95952AC7D}"/>
              </a:ext>
            </a:extLst>
          </p:cNvPr>
          <p:cNvSpPr txBox="1"/>
          <p:nvPr/>
        </p:nvSpPr>
        <p:spPr>
          <a:xfrm>
            <a:off x="3331076" y="3970671"/>
            <a:ext cx="511927" cy="138499"/>
          </a:xfrm>
          <a:prstGeom prst="rect">
            <a:avLst/>
          </a:prstGeom>
          <a:noFill/>
        </p:spPr>
        <p:txBody>
          <a:bodyPr wrap="none" lIns="36000" tIns="0" rIns="36000" bIns="0" rtlCol="0">
            <a:spAutoFit/>
          </a:bodyPr>
          <a:lstStyle/>
          <a:p>
            <a:pPr algn="ctr"/>
            <a:r>
              <a:rPr lang="en-GB" sz="900"/>
              <a:t>- 8 weeks</a:t>
            </a:r>
          </a:p>
        </p:txBody>
      </p:sp>
      <p:cxnSp>
        <p:nvCxnSpPr>
          <p:cNvPr id="91" name="Straight Arrow Connector 90">
            <a:extLst>
              <a:ext uri="{FF2B5EF4-FFF2-40B4-BE49-F238E27FC236}">
                <a16:creationId xmlns:a16="http://schemas.microsoft.com/office/drawing/2014/main" id="{9A5B4C32-F920-4357-A956-4254B0217D77}"/>
              </a:ext>
            </a:extLst>
          </p:cNvPr>
          <p:cNvCxnSpPr>
            <a:cxnSpLocks/>
          </p:cNvCxnSpPr>
          <p:nvPr/>
        </p:nvCxnSpPr>
        <p:spPr>
          <a:xfrm>
            <a:off x="3178832" y="3085867"/>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Pentagon 21">
            <a:extLst>
              <a:ext uri="{FF2B5EF4-FFF2-40B4-BE49-F238E27FC236}">
                <a16:creationId xmlns:a16="http://schemas.microsoft.com/office/drawing/2014/main" id="{44D235D0-5E45-43CA-9263-FAB3524330FB}"/>
              </a:ext>
            </a:extLst>
          </p:cNvPr>
          <p:cNvSpPr/>
          <p:nvPr/>
        </p:nvSpPr>
        <p:spPr>
          <a:xfrm>
            <a:off x="4436257" y="3110542"/>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96" name="Straight Connector 95">
            <a:extLst>
              <a:ext uri="{FF2B5EF4-FFF2-40B4-BE49-F238E27FC236}">
                <a16:creationId xmlns:a16="http://schemas.microsoft.com/office/drawing/2014/main" id="{E1B58EAB-2BB0-413F-B9DC-8C2E684B0A1F}"/>
              </a:ext>
            </a:extLst>
          </p:cNvPr>
          <p:cNvCxnSpPr>
            <a:cxnSpLocks/>
          </p:cNvCxnSpPr>
          <p:nvPr/>
        </p:nvCxnSpPr>
        <p:spPr>
          <a:xfrm flipV="1">
            <a:off x="4417386" y="2824745"/>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B684EB-8FFA-47BF-AD02-173598437E76}"/>
              </a:ext>
            </a:extLst>
          </p:cNvPr>
          <p:cNvCxnSpPr>
            <a:cxnSpLocks/>
          </p:cNvCxnSpPr>
          <p:nvPr/>
        </p:nvCxnSpPr>
        <p:spPr>
          <a:xfrm flipV="1">
            <a:off x="3385774" y="2855396"/>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3B20632-F88C-4BC7-9980-20BC7271A07A}"/>
              </a:ext>
            </a:extLst>
          </p:cNvPr>
          <p:cNvSpPr txBox="1"/>
          <p:nvPr/>
        </p:nvSpPr>
        <p:spPr>
          <a:xfrm>
            <a:off x="3406017" y="2936937"/>
            <a:ext cx="487881" cy="138499"/>
          </a:xfrm>
          <a:prstGeom prst="rect">
            <a:avLst/>
          </a:prstGeom>
          <a:noFill/>
        </p:spPr>
        <p:txBody>
          <a:bodyPr wrap="none" lIns="36000" tIns="0" rIns="36000" bIns="0" rtlCol="0" anchor="t">
            <a:spAutoFit/>
          </a:bodyPr>
          <a:lstStyle/>
          <a:p>
            <a:pPr algn="ctr"/>
            <a:r>
              <a:rPr lang="en-GB" sz="900"/>
              <a:t>- 80 days</a:t>
            </a:r>
          </a:p>
        </p:txBody>
      </p:sp>
      <p:sp>
        <p:nvSpPr>
          <p:cNvPr id="99" name="TextBox 98">
            <a:extLst>
              <a:ext uri="{FF2B5EF4-FFF2-40B4-BE49-F238E27FC236}">
                <a16:creationId xmlns:a16="http://schemas.microsoft.com/office/drawing/2014/main" id="{2E7A16B8-866C-4499-8AFA-6FFDA4474D2D}"/>
              </a:ext>
            </a:extLst>
          </p:cNvPr>
          <p:cNvSpPr txBox="1"/>
          <p:nvPr/>
        </p:nvSpPr>
        <p:spPr>
          <a:xfrm>
            <a:off x="4906289" y="2936937"/>
            <a:ext cx="484675" cy="138499"/>
          </a:xfrm>
          <a:prstGeom prst="rect">
            <a:avLst/>
          </a:prstGeom>
          <a:noFill/>
        </p:spPr>
        <p:txBody>
          <a:bodyPr wrap="none" lIns="36000" tIns="0" rIns="36000" bIns="0" rtlCol="0" anchor="t">
            <a:spAutoFit/>
          </a:bodyPr>
          <a:lstStyle/>
          <a:p>
            <a:pPr algn="r"/>
            <a:r>
              <a:rPr lang="en-GB" sz="900"/>
              <a:t>+80 days</a:t>
            </a:r>
          </a:p>
        </p:txBody>
      </p:sp>
      <p:sp>
        <p:nvSpPr>
          <p:cNvPr id="100" name="TextBox 99">
            <a:extLst>
              <a:ext uri="{FF2B5EF4-FFF2-40B4-BE49-F238E27FC236}">
                <a16:creationId xmlns:a16="http://schemas.microsoft.com/office/drawing/2014/main" id="{7B48949B-1D8E-4C37-957A-7A732B92DF60}"/>
              </a:ext>
            </a:extLst>
          </p:cNvPr>
          <p:cNvSpPr txBox="1"/>
          <p:nvPr/>
        </p:nvSpPr>
        <p:spPr>
          <a:xfrm>
            <a:off x="4414814" y="2608616"/>
            <a:ext cx="570028" cy="246221"/>
          </a:xfrm>
          <a:prstGeom prst="rect">
            <a:avLst/>
          </a:prstGeom>
          <a:noFill/>
        </p:spPr>
        <p:txBody>
          <a:bodyPr wrap="none" lIns="0" rtlCol="0">
            <a:spAutoFit/>
          </a:bodyPr>
          <a:lstStyle>
            <a:defPPr>
              <a:defRPr lang="de-DE"/>
            </a:defPPr>
            <a:lvl1pPr>
              <a:defRPr sz="1000"/>
            </a:lvl1pPr>
          </a:lstStyle>
          <a:p>
            <a:r>
              <a:rPr lang="en-GB" b="1"/>
              <a:t>Inclusion</a:t>
            </a:r>
          </a:p>
        </p:txBody>
      </p:sp>
      <p:cxnSp>
        <p:nvCxnSpPr>
          <p:cNvPr id="101" name="Straight Connector 100">
            <a:extLst>
              <a:ext uri="{FF2B5EF4-FFF2-40B4-BE49-F238E27FC236}">
                <a16:creationId xmlns:a16="http://schemas.microsoft.com/office/drawing/2014/main" id="{683DBA75-4AE0-460E-ABF2-99BA07AA54C0}"/>
              </a:ext>
            </a:extLst>
          </p:cNvPr>
          <p:cNvCxnSpPr>
            <a:cxnSpLocks/>
          </p:cNvCxnSpPr>
          <p:nvPr/>
        </p:nvCxnSpPr>
        <p:spPr>
          <a:xfrm flipV="1">
            <a:off x="5429954" y="2855396"/>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Pentagon 63">
            <a:extLst>
              <a:ext uri="{FF2B5EF4-FFF2-40B4-BE49-F238E27FC236}">
                <a16:creationId xmlns:a16="http://schemas.microsoft.com/office/drawing/2014/main" id="{801C32E6-524A-4393-BFE4-231A9B60ACE5}"/>
              </a:ext>
            </a:extLst>
          </p:cNvPr>
          <p:cNvSpPr/>
          <p:nvPr/>
        </p:nvSpPr>
        <p:spPr>
          <a:xfrm>
            <a:off x="3396496" y="3110542"/>
            <a:ext cx="995657" cy="15166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114" name="Straight Arrow Connector 113">
            <a:extLst>
              <a:ext uri="{FF2B5EF4-FFF2-40B4-BE49-F238E27FC236}">
                <a16:creationId xmlns:a16="http://schemas.microsoft.com/office/drawing/2014/main" id="{9C909C9F-4EC5-814F-B07D-C7441DF89EFF}"/>
              </a:ext>
            </a:extLst>
          </p:cNvPr>
          <p:cNvCxnSpPr>
            <a:cxnSpLocks/>
          </p:cNvCxnSpPr>
          <p:nvPr/>
        </p:nvCxnSpPr>
        <p:spPr>
          <a:xfrm>
            <a:off x="466016" y="5053238"/>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Pentagon 114">
            <a:extLst>
              <a:ext uri="{FF2B5EF4-FFF2-40B4-BE49-F238E27FC236}">
                <a16:creationId xmlns:a16="http://schemas.microsoft.com/office/drawing/2014/main" id="{1073A14E-0D33-0F4E-A517-FDFB8F8A652B}"/>
              </a:ext>
            </a:extLst>
          </p:cNvPr>
          <p:cNvSpPr/>
          <p:nvPr/>
        </p:nvSpPr>
        <p:spPr>
          <a:xfrm>
            <a:off x="1723441" y="5077913"/>
            <a:ext cx="995657" cy="151663"/>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cxnSp>
        <p:nvCxnSpPr>
          <p:cNvPr id="116" name="Straight Connector 115">
            <a:extLst>
              <a:ext uri="{FF2B5EF4-FFF2-40B4-BE49-F238E27FC236}">
                <a16:creationId xmlns:a16="http://schemas.microsoft.com/office/drawing/2014/main" id="{04F32F8D-475D-6041-8140-A442711AE67A}"/>
              </a:ext>
            </a:extLst>
          </p:cNvPr>
          <p:cNvCxnSpPr>
            <a:cxnSpLocks/>
          </p:cNvCxnSpPr>
          <p:nvPr/>
        </p:nvCxnSpPr>
        <p:spPr>
          <a:xfrm flipV="1">
            <a:off x="1704570" y="4792115"/>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93F9BCFA-DCFE-AA4E-9C55-60FB7D89C92C}"/>
              </a:ext>
            </a:extLst>
          </p:cNvPr>
          <p:cNvSpPr txBox="1"/>
          <p:nvPr/>
        </p:nvSpPr>
        <p:spPr>
          <a:xfrm>
            <a:off x="1701998" y="4575986"/>
            <a:ext cx="570028" cy="246221"/>
          </a:xfrm>
          <a:prstGeom prst="rect">
            <a:avLst/>
          </a:prstGeom>
          <a:noFill/>
        </p:spPr>
        <p:txBody>
          <a:bodyPr wrap="none" lIns="0" rtlCol="0">
            <a:spAutoFit/>
          </a:bodyPr>
          <a:lstStyle>
            <a:defPPr>
              <a:defRPr lang="de-DE"/>
            </a:defPPr>
            <a:lvl1pPr>
              <a:defRPr sz="1000"/>
            </a:lvl1pPr>
          </a:lstStyle>
          <a:p>
            <a:r>
              <a:rPr lang="en-GB" b="1"/>
              <a:t>Inclusion</a:t>
            </a:r>
          </a:p>
        </p:txBody>
      </p:sp>
      <p:sp>
        <p:nvSpPr>
          <p:cNvPr id="118" name="Pentagon 117">
            <a:extLst>
              <a:ext uri="{FF2B5EF4-FFF2-40B4-BE49-F238E27FC236}">
                <a16:creationId xmlns:a16="http://schemas.microsoft.com/office/drawing/2014/main" id="{1406A724-5387-214A-A2F6-9145B2C0E7AA}"/>
              </a:ext>
            </a:extLst>
          </p:cNvPr>
          <p:cNvSpPr/>
          <p:nvPr/>
        </p:nvSpPr>
        <p:spPr>
          <a:xfrm>
            <a:off x="683680" y="5077913"/>
            <a:ext cx="995657" cy="15166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sp>
        <p:nvSpPr>
          <p:cNvPr id="119" name="Rectangle 118">
            <a:extLst>
              <a:ext uri="{FF2B5EF4-FFF2-40B4-BE49-F238E27FC236}">
                <a16:creationId xmlns:a16="http://schemas.microsoft.com/office/drawing/2014/main" id="{265360EB-5011-8148-A370-F5AE8A855745}"/>
              </a:ext>
            </a:extLst>
          </p:cNvPr>
          <p:cNvSpPr/>
          <p:nvPr/>
        </p:nvSpPr>
        <p:spPr>
          <a:xfrm>
            <a:off x="1701902" y="4903673"/>
            <a:ext cx="409422" cy="343516"/>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Box 119">
            <a:extLst>
              <a:ext uri="{FF2B5EF4-FFF2-40B4-BE49-F238E27FC236}">
                <a16:creationId xmlns:a16="http://schemas.microsoft.com/office/drawing/2014/main" id="{13A54FEE-7DC5-A143-AB7A-F686D6ECEB6C}"/>
              </a:ext>
            </a:extLst>
          </p:cNvPr>
          <p:cNvSpPr txBox="1"/>
          <p:nvPr/>
        </p:nvSpPr>
        <p:spPr>
          <a:xfrm>
            <a:off x="1714364" y="4899704"/>
            <a:ext cx="369258" cy="138499"/>
          </a:xfrm>
          <a:prstGeom prst="rect">
            <a:avLst/>
          </a:prstGeom>
          <a:noFill/>
        </p:spPr>
        <p:txBody>
          <a:bodyPr wrap="none" lIns="36000" tIns="0" rIns="36000" bIns="0" rtlCol="0">
            <a:spAutoFit/>
          </a:bodyPr>
          <a:lstStyle/>
          <a:p>
            <a:pPr algn="ctr"/>
            <a:r>
              <a:rPr lang="en-GB" sz="900"/>
              <a:t>5 days</a:t>
            </a:r>
          </a:p>
        </p:txBody>
      </p:sp>
      <p:cxnSp>
        <p:nvCxnSpPr>
          <p:cNvPr id="121" name="Straight Arrow Connector 120">
            <a:extLst>
              <a:ext uri="{FF2B5EF4-FFF2-40B4-BE49-F238E27FC236}">
                <a16:creationId xmlns:a16="http://schemas.microsoft.com/office/drawing/2014/main" id="{81BDE7EF-5B8D-264B-AF32-B0CE26D4FE56}"/>
              </a:ext>
            </a:extLst>
          </p:cNvPr>
          <p:cNvCxnSpPr>
            <a:cxnSpLocks/>
          </p:cNvCxnSpPr>
          <p:nvPr/>
        </p:nvCxnSpPr>
        <p:spPr>
          <a:xfrm>
            <a:off x="3105977" y="5053238"/>
            <a:ext cx="2410827"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Pentagon 121">
            <a:extLst>
              <a:ext uri="{FF2B5EF4-FFF2-40B4-BE49-F238E27FC236}">
                <a16:creationId xmlns:a16="http://schemas.microsoft.com/office/drawing/2014/main" id="{50BA0690-F29A-CD44-9245-E28C1B982068}"/>
              </a:ext>
            </a:extLst>
          </p:cNvPr>
          <p:cNvSpPr/>
          <p:nvPr/>
        </p:nvSpPr>
        <p:spPr>
          <a:xfrm>
            <a:off x="4942263" y="5077914"/>
            <a:ext cx="416796" cy="150758"/>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bg1"/>
                </a:solidFill>
              </a:rPr>
              <a:t>DAX</a:t>
            </a:r>
          </a:p>
        </p:txBody>
      </p:sp>
      <p:sp>
        <p:nvSpPr>
          <p:cNvPr id="126" name="TextBox 125">
            <a:extLst>
              <a:ext uri="{FF2B5EF4-FFF2-40B4-BE49-F238E27FC236}">
                <a16:creationId xmlns:a16="http://schemas.microsoft.com/office/drawing/2014/main" id="{9383D8A3-F681-C74B-A74F-254310C44426}"/>
              </a:ext>
            </a:extLst>
          </p:cNvPr>
          <p:cNvSpPr txBox="1"/>
          <p:nvPr/>
        </p:nvSpPr>
        <p:spPr>
          <a:xfrm>
            <a:off x="4341959" y="4575986"/>
            <a:ext cx="913070" cy="246221"/>
          </a:xfrm>
          <a:prstGeom prst="rect">
            <a:avLst/>
          </a:prstGeom>
          <a:noFill/>
        </p:spPr>
        <p:txBody>
          <a:bodyPr wrap="none" lIns="0" rtlCol="0">
            <a:spAutoFit/>
          </a:bodyPr>
          <a:lstStyle>
            <a:defPPr>
              <a:defRPr lang="de-DE"/>
            </a:defPPr>
            <a:lvl1pPr>
              <a:defRPr sz="1000"/>
            </a:lvl1pPr>
          </a:lstStyle>
          <a:p>
            <a:r>
              <a:rPr lang="en-GB" b="1"/>
              <a:t>Announcement</a:t>
            </a:r>
          </a:p>
        </p:txBody>
      </p:sp>
      <p:sp>
        <p:nvSpPr>
          <p:cNvPr id="127" name="Pentagon 126">
            <a:extLst>
              <a:ext uri="{FF2B5EF4-FFF2-40B4-BE49-F238E27FC236}">
                <a16:creationId xmlns:a16="http://schemas.microsoft.com/office/drawing/2014/main" id="{1E08D999-96A4-EB40-8D23-39BD73F793DA}"/>
              </a:ext>
            </a:extLst>
          </p:cNvPr>
          <p:cNvSpPr/>
          <p:nvPr/>
        </p:nvSpPr>
        <p:spPr>
          <a:xfrm>
            <a:off x="3323641" y="5077914"/>
            <a:ext cx="1618622" cy="150733"/>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GB" sz="900">
                <a:solidFill>
                  <a:schemeClr val="tx1"/>
                </a:solidFill>
              </a:rPr>
              <a:t>Index XY</a:t>
            </a:r>
          </a:p>
        </p:txBody>
      </p:sp>
      <p:cxnSp>
        <p:nvCxnSpPr>
          <p:cNvPr id="128" name="Straight Connector 127">
            <a:extLst>
              <a:ext uri="{FF2B5EF4-FFF2-40B4-BE49-F238E27FC236}">
                <a16:creationId xmlns:a16="http://schemas.microsoft.com/office/drawing/2014/main" id="{CE03DBB6-95D3-D34D-AAB9-C9E8F116F265}"/>
              </a:ext>
            </a:extLst>
          </p:cNvPr>
          <p:cNvCxnSpPr>
            <a:cxnSpLocks/>
          </p:cNvCxnSpPr>
          <p:nvPr/>
        </p:nvCxnSpPr>
        <p:spPr>
          <a:xfrm flipV="1">
            <a:off x="4344531" y="4792115"/>
            <a:ext cx="0" cy="5758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EB32DBC3-D800-7948-A4A4-FAA1CD9BF8DA}"/>
              </a:ext>
            </a:extLst>
          </p:cNvPr>
          <p:cNvSpPr/>
          <p:nvPr/>
        </p:nvSpPr>
        <p:spPr>
          <a:xfrm>
            <a:off x="4334489" y="4903673"/>
            <a:ext cx="409422" cy="343516"/>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TextBox 135">
            <a:extLst>
              <a:ext uri="{FF2B5EF4-FFF2-40B4-BE49-F238E27FC236}">
                <a16:creationId xmlns:a16="http://schemas.microsoft.com/office/drawing/2014/main" id="{F03D5454-5B2A-714A-9014-DBB9D939DC1A}"/>
              </a:ext>
            </a:extLst>
          </p:cNvPr>
          <p:cNvSpPr txBox="1"/>
          <p:nvPr/>
        </p:nvSpPr>
        <p:spPr>
          <a:xfrm>
            <a:off x="4346951" y="4899704"/>
            <a:ext cx="369258" cy="138499"/>
          </a:xfrm>
          <a:prstGeom prst="rect">
            <a:avLst/>
          </a:prstGeom>
          <a:noFill/>
        </p:spPr>
        <p:txBody>
          <a:bodyPr wrap="none" lIns="36000" tIns="0" rIns="36000" bIns="0" rtlCol="0">
            <a:spAutoFit/>
          </a:bodyPr>
          <a:lstStyle/>
          <a:p>
            <a:pPr algn="ctr"/>
            <a:r>
              <a:rPr lang="en-GB" sz="900"/>
              <a:t>5 days</a:t>
            </a:r>
          </a:p>
        </p:txBody>
      </p:sp>
      <p:cxnSp>
        <p:nvCxnSpPr>
          <p:cNvPr id="137" name="Straight Connector 136">
            <a:extLst>
              <a:ext uri="{FF2B5EF4-FFF2-40B4-BE49-F238E27FC236}">
                <a16:creationId xmlns:a16="http://schemas.microsoft.com/office/drawing/2014/main" id="{7ADFD835-54F9-714F-A2E2-AE10F202F79D}"/>
              </a:ext>
            </a:extLst>
          </p:cNvPr>
          <p:cNvCxnSpPr>
            <a:cxnSpLocks/>
          </p:cNvCxnSpPr>
          <p:nvPr/>
        </p:nvCxnSpPr>
        <p:spPr>
          <a:xfrm flipV="1">
            <a:off x="669110" y="4803529"/>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2A22AD3-E30A-D145-B3A6-6CE66E03B1A0}"/>
              </a:ext>
            </a:extLst>
          </p:cNvPr>
          <p:cNvCxnSpPr>
            <a:cxnSpLocks/>
          </p:cNvCxnSpPr>
          <p:nvPr/>
        </p:nvCxnSpPr>
        <p:spPr>
          <a:xfrm flipV="1">
            <a:off x="3312919" y="4803529"/>
            <a:ext cx="0" cy="4940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4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16A2F-6DCE-8E49-A9EF-325968F6B6C9}"/>
              </a:ext>
            </a:extLst>
          </p:cNvPr>
          <p:cNvSpPr>
            <a:spLocks noGrp="1"/>
          </p:cNvSpPr>
          <p:nvPr>
            <p:ph type="title"/>
          </p:nvPr>
        </p:nvSpPr>
        <p:spPr/>
        <p:txBody>
          <a:bodyPr/>
          <a:lstStyle/>
          <a:p>
            <a:r>
              <a:rPr lang="en-GB"/>
              <a:t>Executive Summary</a:t>
            </a:r>
            <a:br>
              <a:rPr lang="en-GB"/>
            </a:br>
            <a:endParaRPr lang="en-GB"/>
          </a:p>
        </p:txBody>
      </p:sp>
      <p:sp>
        <p:nvSpPr>
          <p:cNvPr id="8" name="Text Placeholder 7">
            <a:extLst>
              <a:ext uri="{FF2B5EF4-FFF2-40B4-BE49-F238E27FC236}">
                <a16:creationId xmlns:a16="http://schemas.microsoft.com/office/drawing/2014/main" id="{08F614ED-5533-B94B-B026-3A7315308AD8}"/>
              </a:ext>
            </a:extLst>
          </p:cNvPr>
          <p:cNvSpPr>
            <a:spLocks noGrp="1"/>
          </p:cNvSpPr>
          <p:nvPr>
            <p:ph type="body" sz="half" idx="14"/>
          </p:nvPr>
        </p:nvSpPr>
        <p:spPr/>
        <p:txBody>
          <a:bodyPr/>
          <a:lstStyle/>
          <a:p>
            <a:r>
              <a:rPr lang="en-GB"/>
              <a:t>Executive Summary</a:t>
            </a:r>
          </a:p>
        </p:txBody>
      </p:sp>
      <p:sp>
        <p:nvSpPr>
          <p:cNvPr id="6" name="Slide Number Placeholder 5">
            <a:extLst>
              <a:ext uri="{FF2B5EF4-FFF2-40B4-BE49-F238E27FC236}">
                <a16:creationId xmlns:a16="http://schemas.microsoft.com/office/drawing/2014/main" id="{89AB51BD-5C74-854C-BAA5-20710CF24EC8}"/>
              </a:ext>
            </a:extLst>
          </p:cNvPr>
          <p:cNvSpPr>
            <a:spLocks noGrp="1"/>
          </p:cNvSpPr>
          <p:nvPr>
            <p:ph type="sldNum" sz="quarter" idx="4"/>
          </p:nvPr>
        </p:nvSpPr>
        <p:spPr>
          <a:xfrm>
            <a:off x="78921" y="4688613"/>
            <a:ext cx="2057400" cy="274637"/>
          </a:xfrm>
        </p:spPr>
        <p:txBody>
          <a:bodyPr/>
          <a:lstStyle/>
          <a:p>
            <a:fld id="{365118A3-1793-2149-900A-53CEDCCBA901}" type="slidenum">
              <a:rPr lang="en-GB" smtClean="0"/>
              <a:pPr/>
              <a:t>3</a:t>
            </a:fld>
            <a:endParaRPr lang="en-GB"/>
          </a:p>
        </p:txBody>
      </p:sp>
      <p:sp>
        <p:nvSpPr>
          <p:cNvPr id="11" name="TextBox 10">
            <a:extLst>
              <a:ext uri="{FF2B5EF4-FFF2-40B4-BE49-F238E27FC236}">
                <a16:creationId xmlns:a16="http://schemas.microsoft.com/office/drawing/2014/main" id="{56FF3444-D2C7-834C-85F4-B88A172F8788}"/>
              </a:ext>
            </a:extLst>
          </p:cNvPr>
          <p:cNvSpPr txBox="1"/>
          <p:nvPr/>
        </p:nvSpPr>
        <p:spPr>
          <a:xfrm>
            <a:off x="385576" y="1157033"/>
            <a:ext cx="8431331" cy="461665"/>
          </a:xfrm>
          <a:prstGeom prst="rect">
            <a:avLst/>
          </a:prstGeom>
          <a:noFill/>
        </p:spPr>
        <p:txBody>
          <a:bodyPr wrap="square" rtlCol="0">
            <a:spAutoFit/>
          </a:bodyPr>
          <a:lstStyle/>
          <a:p>
            <a:pPr algn="l"/>
            <a:r>
              <a:rPr lang="en-GB" sz="1200" dirty="0"/>
              <a:t>Based on previous work regarding inclusion effects in the S&amp;P500, we analysed the German DAX to see if the same effects can also be observed. Our analysis addresses the inclusion effects of three areas: </a:t>
            </a:r>
            <a:r>
              <a:rPr lang="en-GB" sz="1200" b="1" dirty="0"/>
              <a:t>short term effects</a:t>
            </a:r>
            <a:r>
              <a:rPr lang="en-GB" sz="1200" dirty="0"/>
              <a:t>, </a:t>
            </a:r>
            <a:r>
              <a:rPr lang="en-GB" sz="1200" b="1" dirty="0"/>
              <a:t>market correlation </a:t>
            </a:r>
            <a:r>
              <a:rPr lang="en-GB" sz="1200" dirty="0"/>
              <a:t>and </a:t>
            </a:r>
            <a:r>
              <a:rPr lang="en-GB" sz="1200" b="1" dirty="0"/>
              <a:t>systematic risk</a:t>
            </a:r>
            <a:r>
              <a:rPr lang="en-GB" sz="1200" dirty="0"/>
              <a:t>.</a:t>
            </a:r>
          </a:p>
        </p:txBody>
      </p:sp>
      <p:sp>
        <p:nvSpPr>
          <p:cNvPr id="12" name="TextBox 11">
            <a:extLst>
              <a:ext uri="{FF2B5EF4-FFF2-40B4-BE49-F238E27FC236}">
                <a16:creationId xmlns:a16="http://schemas.microsoft.com/office/drawing/2014/main" id="{156A21E9-C08C-2C49-95F6-DE7B424CD275}"/>
              </a:ext>
            </a:extLst>
          </p:cNvPr>
          <p:cNvSpPr txBox="1"/>
          <p:nvPr/>
        </p:nvSpPr>
        <p:spPr>
          <a:xfrm>
            <a:off x="385577" y="1686011"/>
            <a:ext cx="1172880" cy="307777"/>
          </a:xfrm>
          <a:prstGeom prst="rect">
            <a:avLst/>
          </a:prstGeom>
          <a:noFill/>
        </p:spPr>
        <p:txBody>
          <a:bodyPr wrap="square" rtlCol="0">
            <a:spAutoFit/>
          </a:bodyPr>
          <a:lstStyle/>
          <a:p>
            <a:pPr algn="l"/>
            <a:r>
              <a:rPr lang="en-GB" sz="1400" b="1" dirty="0">
                <a:solidFill>
                  <a:srgbClr val="002060"/>
                </a:solidFill>
              </a:rPr>
              <a:t>DATA BASIS</a:t>
            </a:r>
          </a:p>
        </p:txBody>
      </p:sp>
      <p:sp>
        <p:nvSpPr>
          <p:cNvPr id="13" name="TextBox 12">
            <a:extLst>
              <a:ext uri="{FF2B5EF4-FFF2-40B4-BE49-F238E27FC236}">
                <a16:creationId xmlns:a16="http://schemas.microsoft.com/office/drawing/2014/main" id="{9554BC9F-256A-B840-8E04-16562C0823DA}"/>
              </a:ext>
            </a:extLst>
          </p:cNvPr>
          <p:cNvSpPr txBox="1"/>
          <p:nvPr/>
        </p:nvSpPr>
        <p:spPr>
          <a:xfrm>
            <a:off x="1622452" y="1615057"/>
            <a:ext cx="7194455" cy="461665"/>
          </a:xfrm>
          <a:prstGeom prst="rect">
            <a:avLst/>
          </a:prstGeom>
          <a:noFill/>
        </p:spPr>
        <p:txBody>
          <a:bodyPr wrap="square" rtlCol="0">
            <a:spAutoFit/>
          </a:bodyPr>
          <a:lstStyle/>
          <a:p>
            <a:pPr algn="l"/>
            <a:r>
              <a:rPr lang="en-GB" sz="1200" dirty="0"/>
              <a:t>Historical data of all companies in the DAX from 01.01.2008 until 01.03.2022. Inclusion and exclusion information was obtained from the Deutsche Börse. Data was interpolated and scanned for outliers.</a:t>
            </a:r>
          </a:p>
        </p:txBody>
      </p:sp>
      <p:sp>
        <p:nvSpPr>
          <p:cNvPr id="14" name="TextBox 13">
            <a:extLst>
              <a:ext uri="{FF2B5EF4-FFF2-40B4-BE49-F238E27FC236}">
                <a16:creationId xmlns:a16="http://schemas.microsoft.com/office/drawing/2014/main" id="{D54158F3-ECA4-5748-BF14-96FD65FB0C20}"/>
              </a:ext>
            </a:extLst>
          </p:cNvPr>
          <p:cNvSpPr txBox="1"/>
          <p:nvPr/>
        </p:nvSpPr>
        <p:spPr>
          <a:xfrm>
            <a:off x="385576" y="2329013"/>
            <a:ext cx="1172881" cy="523220"/>
          </a:xfrm>
          <a:prstGeom prst="rect">
            <a:avLst/>
          </a:prstGeom>
          <a:noFill/>
        </p:spPr>
        <p:txBody>
          <a:bodyPr wrap="square" rtlCol="0">
            <a:spAutoFit/>
          </a:bodyPr>
          <a:lstStyle/>
          <a:p>
            <a:pPr algn="l"/>
            <a:r>
              <a:rPr lang="en-GB" sz="1400" b="1" dirty="0">
                <a:solidFill>
                  <a:srgbClr val="002060"/>
                </a:solidFill>
              </a:rPr>
              <a:t>SHORT TERM</a:t>
            </a:r>
            <a:br>
              <a:rPr lang="en-GB" sz="1400" b="1" dirty="0">
                <a:solidFill>
                  <a:srgbClr val="002060"/>
                </a:solidFill>
              </a:rPr>
            </a:br>
            <a:r>
              <a:rPr lang="en-GB" sz="1400" b="1" dirty="0">
                <a:solidFill>
                  <a:srgbClr val="002060"/>
                </a:solidFill>
              </a:rPr>
              <a:t>EFFECTS</a:t>
            </a:r>
          </a:p>
        </p:txBody>
      </p:sp>
      <p:sp>
        <p:nvSpPr>
          <p:cNvPr id="15" name="TextBox 14">
            <a:extLst>
              <a:ext uri="{FF2B5EF4-FFF2-40B4-BE49-F238E27FC236}">
                <a16:creationId xmlns:a16="http://schemas.microsoft.com/office/drawing/2014/main" id="{5DAB314E-A766-5F41-A625-1E76AC88BB48}"/>
              </a:ext>
            </a:extLst>
          </p:cNvPr>
          <p:cNvSpPr txBox="1"/>
          <p:nvPr/>
        </p:nvSpPr>
        <p:spPr>
          <a:xfrm>
            <a:off x="2910713" y="2267457"/>
            <a:ext cx="5906194" cy="646331"/>
          </a:xfrm>
          <a:prstGeom prst="rect">
            <a:avLst/>
          </a:prstGeom>
          <a:noFill/>
        </p:spPr>
        <p:txBody>
          <a:bodyPr wrap="square" lIns="91440" tIns="45720" rIns="91440" bIns="45720" rtlCol="0" anchor="t">
            <a:spAutoFit/>
          </a:bodyPr>
          <a:lstStyle/>
          <a:p>
            <a:r>
              <a:rPr lang="en-GB" sz="1200" dirty="0"/>
              <a:t>Trading volume increases after an addition to the DAX. In contrast to our expectations returns and return volatility did not increase. However, these results should be treated with care since the small sample size might be a reason for non significant results.</a:t>
            </a:r>
            <a:endParaRPr lang="en-GB" sz="1200" dirty="0">
              <a:cs typeface="Calibri"/>
            </a:endParaRPr>
          </a:p>
        </p:txBody>
      </p:sp>
      <p:sp>
        <p:nvSpPr>
          <p:cNvPr id="16" name="TextBox 15">
            <a:extLst>
              <a:ext uri="{FF2B5EF4-FFF2-40B4-BE49-F238E27FC236}">
                <a16:creationId xmlns:a16="http://schemas.microsoft.com/office/drawing/2014/main" id="{7729A44A-EA5D-B848-B6A5-EECD073F5FC9}"/>
              </a:ext>
            </a:extLst>
          </p:cNvPr>
          <p:cNvSpPr txBox="1"/>
          <p:nvPr/>
        </p:nvSpPr>
        <p:spPr>
          <a:xfrm>
            <a:off x="385576" y="3154120"/>
            <a:ext cx="1236877" cy="523220"/>
          </a:xfrm>
          <a:prstGeom prst="rect">
            <a:avLst/>
          </a:prstGeom>
          <a:noFill/>
        </p:spPr>
        <p:txBody>
          <a:bodyPr wrap="none" rtlCol="0">
            <a:spAutoFit/>
          </a:bodyPr>
          <a:lstStyle>
            <a:defPPr>
              <a:defRPr lang="de-DE"/>
            </a:defPPr>
            <a:lvl1pPr>
              <a:defRPr sz="1400" b="1"/>
            </a:lvl1pPr>
          </a:lstStyle>
          <a:p>
            <a:r>
              <a:rPr lang="en-GB" dirty="0">
                <a:solidFill>
                  <a:srgbClr val="002060"/>
                </a:solidFill>
              </a:rPr>
              <a:t>MARKET</a:t>
            </a:r>
            <a:br>
              <a:rPr lang="en-GB" dirty="0">
                <a:solidFill>
                  <a:srgbClr val="002060"/>
                </a:solidFill>
              </a:rPr>
            </a:br>
            <a:r>
              <a:rPr lang="en-GB" dirty="0">
                <a:solidFill>
                  <a:srgbClr val="002060"/>
                </a:solidFill>
              </a:rPr>
              <a:t>CORRELATION</a:t>
            </a:r>
          </a:p>
        </p:txBody>
      </p:sp>
      <p:sp>
        <p:nvSpPr>
          <p:cNvPr id="17" name="TextBox 16">
            <a:extLst>
              <a:ext uri="{FF2B5EF4-FFF2-40B4-BE49-F238E27FC236}">
                <a16:creationId xmlns:a16="http://schemas.microsoft.com/office/drawing/2014/main" id="{EA1152B3-3F2B-1A4B-8C99-DBBA0DAD485E}"/>
              </a:ext>
            </a:extLst>
          </p:cNvPr>
          <p:cNvSpPr txBox="1"/>
          <p:nvPr/>
        </p:nvSpPr>
        <p:spPr>
          <a:xfrm>
            <a:off x="2910715" y="3083696"/>
            <a:ext cx="5906192" cy="646331"/>
          </a:xfrm>
          <a:prstGeom prst="rect">
            <a:avLst/>
          </a:prstGeom>
          <a:noFill/>
        </p:spPr>
        <p:txBody>
          <a:bodyPr wrap="square" rtlCol="0">
            <a:spAutoFit/>
          </a:bodyPr>
          <a:lstStyle/>
          <a:p>
            <a:r>
              <a:rPr lang="en-GB" sz="1200" dirty="0"/>
              <a:t>We analysed the </a:t>
            </a:r>
            <a:r>
              <a:rPr lang="en-GB" sz="1200"/>
              <a:t>change in </a:t>
            </a:r>
            <a:r>
              <a:rPr lang="en-GB" sz="1200" dirty="0"/>
              <a:t>correlation of every stock with the market for their </a:t>
            </a:r>
            <a:r>
              <a:rPr lang="en-GB" sz="1200"/>
              <a:t>inclusion/exclusion and </a:t>
            </a:r>
            <a:r>
              <a:rPr lang="en-GB" sz="1200" dirty="0"/>
              <a:t>announcement date, being aware that multicollinearity affects our results. </a:t>
            </a:r>
            <a:r>
              <a:rPr lang="en-GB" sz="1200"/>
              <a:t>Due to the small sample size we could not detect any reasonable effects.</a:t>
            </a:r>
          </a:p>
        </p:txBody>
      </p:sp>
      <p:sp>
        <p:nvSpPr>
          <p:cNvPr id="18" name="TextBox 17">
            <a:extLst>
              <a:ext uri="{FF2B5EF4-FFF2-40B4-BE49-F238E27FC236}">
                <a16:creationId xmlns:a16="http://schemas.microsoft.com/office/drawing/2014/main" id="{44A03ADC-9A94-B043-8AF4-64A1E6F96377}"/>
              </a:ext>
            </a:extLst>
          </p:cNvPr>
          <p:cNvSpPr txBox="1"/>
          <p:nvPr/>
        </p:nvSpPr>
        <p:spPr>
          <a:xfrm>
            <a:off x="385576" y="3980139"/>
            <a:ext cx="1099019" cy="523220"/>
          </a:xfrm>
          <a:prstGeom prst="rect">
            <a:avLst/>
          </a:prstGeom>
          <a:noFill/>
        </p:spPr>
        <p:txBody>
          <a:bodyPr wrap="none" rtlCol="0">
            <a:spAutoFit/>
          </a:bodyPr>
          <a:lstStyle/>
          <a:p>
            <a:pPr algn="l"/>
            <a:r>
              <a:rPr lang="en-GB" sz="1400" b="1" dirty="0">
                <a:solidFill>
                  <a:srgbClr val="002060"/>
                </a:solidFill>
              </a:rPr>
              <a:t>SYSTEMATIC</a:t>
            </a:r>
            <a:br>
              <a:rPr lang="en-GB" sz="1400" b="1" dirty="0">
                <a:solidFill>
                  <a:srgbClr val="002060"/>
                </a:solidFill>
              </a:rPr>
            </a:br>
            <a:r>
              <a:rPr lang="en-GB" sz="1400" b="1" dirty="0">
                <a:solidFill>
                  <a:srgbClr val="002060"/>
                </a:solidFill>
              </a:rPr>
              <a:t>RISK</a:t>
            </a:r>
          </a:p>
        </p:txBody>
      </p:sp>
      <p:sp>
        <p:nvSpPr>
          <p:cNvPr id="19" name="TextBox 18">
            <a:extLst>
              <a:ext uri="{FF2B5EF4-FFF2-40B4-BE49-F238E27FC236}">
                <a16:creationId xmlns:a16="http://schemas.microsoft.com/office/drawing/2014/main" id="{8961BBD0-8A09-D243-AC0A-9B7747D5D968}"/>
              </a:ext>
            </a:extLst>
          </p:cNvPr>
          <p:cNvSpPr txBox="1"/>
          <p:nvPr/>
        </p:nvSpPr>
        <p:spPr>
          <a:xfrm>
            <a:off x="2910715" y="3918583"/>
            <a:ext cx="5906192" cy="646331"/>
          </a:xfrm>
          <a:prstGeom prst="rect">
            <a:avLst/>
          </a:prstGeom>
          <a:noFill/>
        </p:spPr>
        <p:txBody>
          <a:bodyPr wrap="square" lIns="91440" tIns="45720" rIns="91440" bIns="45720" rtlCol="0" anchor="t">
            <a:spAutoFit/>
          </a:bodyPr>
          <a:lstStyle/>
          <a:p>
            <a:r>
              <a:rPr lang="en-GB" sz="1200" dirty="0"/>
              <a:t>After analysing the systematic risk for DAX stocks that </a:t>
            </a:r>
            <a:r>
              <a:rPr lang="en-GB" sz="1200"/>
              <a:t>were</a:t>
            </a:r>
            <a:r>
              <a:rPr lang="en-GB" sz="1200" dirty="0"/>
              <a:t> included/excluded from the index, we can confirm previous findings regarding the increase/decrease in the β-coefficients. Especially after the DAX30 to DAX40 increase, we see a steep increase in beta. </a:t>
            </a:r>
            <a:endParaRPr lang="en-GB" sz="1200" dirty="0">
              <a:cs typeface="Calibri" panose="020F0502020204030204"/>
            </a:endParaRPr>
          </a:p>
        </p:txBody>
      </p:sp>
      <p:sp>
        <p:nvSpPr>
          <p:cNvPr id="21" name="TextBox 20">
            <a:extLst>
              <a:ext uri="{FF2B5EF4-FFF2-40B4-BE49-F238E27FC236}">
                <a16:creationId xmlns:a16="http://schemas.microsoft.com/office/drawing/2014/main" id="{B96CD10A-737D-1641-B703-4B2BB029A70C}"/>
              </a:ext>
            </a:extLst>
          </p:cNvPr>
          <p:cNvSpPr txBox="1"/>
          <p:nvPr/>
        </p:nvSpPr>
        <p:spPr>
          <a:xfrm>
            <a:off x="1622453" y="3918823"/>
            <a:ext cx="1176989" cy="646331"/>
          </a:xfrm>
          <a:prstGeom prst="rect">
            <a:avLst/>
          </a:prstGeom>
          <a:noFill/>
        </p:spPr>
        <p:txBody>
          <a:bodyPr wrap="square" rtlCol="0">
            <a:spAutoFit/>
          </a:bodyPr>
          <a:lstStyle/>
          <a:p>
            <a:pPr algn="l"/>
            <a:r>
              <a:rPr lang="en-GB" sz="2400" dirty="0"/>
              <a:t>0.23</a:t>
            </a:r>
            <a:endParaRPr lang="en-GB" sz="1600" dirty="0"/>
          </a:p>
          <a:p>
            <a:pPr algn="l"/>
            <a:r>
              <a:rPr lang="en-GB" sz="1200" dirty="0"/>
              <a:t>Increase in beta</a:t>
            </a:r>
          </a:p>
        </p:txBody>
      </p:sp>
      <p:sp>
        <p:nvSpPr>
          <p:cNvPr id="22" name="TextBox 21">
            <a:extLst>
              <a:ext uri="{FF2B5EF4-FFF2-40B4-BE49-F238E27FC236}">
                <a16:creationId xmlns:a16="http://schemas.microsoft.com/office/drawing/2014/main" id="{31676F91-B8C5-D54D-B8F2-E95169963790}"/>
              </a:ext>
            </a:extLst>
          </p:cNvPr>
          <p:cNvSpPr txBox="1"/>
          <p:nvPr/>
        </p:nvSpPr>
        <p:spPr>
          <a:xfrm>
            <a:off x="1622453" y="3099362"/>
            <a:ext cx="1176989" cy="646331"/>
          </a:xfrm>
          <a:prstGeom prst="rect">
            <a:avLst/>
          </a:prstGeom>
          <a:noFill/>
        </p:spPr>
        <p:txBody>
          <a:bodyPr wrap="square" rtlCol="0">
            <a:spAutoFit/>
          </a:bodyPr>
          <a:lstStyle/>
          <a:p>
            <a:pPr algn="l"/>
            <a:r>
              <a:rPr lang="en-GB" sz="2400" dirty="0"/>
              <a:t>0.00</a:t>
            </a:r>
            <a:endParaRPr lang="en-GB" sz="1600" dirty="0"/>
          </a:p>
          <a:p>
            <a:pPr algn="l"/>
            <a:r>
              <a:rPr lang="en-GB" sz="1200" dirty="0"/>
              <a:t>Corr. delta</a:t>
            </a:r>
          </a:p>
        </p:txBody>
      </p:sp>
      <p:sp>
        <p:nvSpPr>
          <p:cNvPr id="23" name="TextBox 22">
            <a:extLst>
              <a:ext uri="{FF2B5EF4-FFF2-40B4-BE49-F238E27FC236}">
                <a16:creationId xmlns:a16="http://schemas.microsoft.com/office/drawing/2014/main" id="{D4B0103F-890B-5647-8477-48FA694023DC}"/>
              </a:ext>
            </a:extLst>
          </p:cNvPr>
          <p:cNvSpPr txBox="1"/>
          <p:nvPr/>
        </p:nvSpPr>
        <p:spPr>
          <a:xfrm>
            <a:off x="1622452" y="2256761"/>
            <a:ext cx="1176989" cy="646331"/>
          </a:xfrm>
          <a:prstGeom prst="rect">
            <a:avLst/>
          </a:prstGeom>
          <a:noFill/>
        </p:spPr>
        <p:txBody>
          <a:bodyPr wrap="square" lIns="91440" tIns="45720" rIns="91440" bIns="45720" rtlCol="0" anchor="t">
            <a:spAutoFit/>
          </a:bodyPr>
          <a:lstStyle/>
          <a:p>
            <a:pPr algn="l"/>
            <a:r>
              <a:rPr lang="en-GB" sz="2400" dirty="0"/>
              <a:t>47%</a:t>
            </a:r>
            <a:endParaRPr lang="en-GB" sz="1600" dirty="0"/>
          </a:p>
          <a:p>
            <a:r>
              <a:rPr lang="en-GB" sz="1200" dirty="0"/>
              <a:t>Increase in vol.</a:t>
            </a:r>
            <a:endParaRPr lang="en-GB" sz="1200" dirty="0">
              <a:cs typeface="Calibri"/>
            </a:endParaRPr>
          </a:p>
        </p:txBody>
      </p:sp>
      <p:sp>
        <p:nvSpPr>
          <p:cNvPr id="20" name="Rectangle 19">
            <a:extLst>
              <a:ext uri="{FF2B5EF4-FFF2-40B4-BE49-F238E27FC236}">
                <a16:creationId xmlns:a16="http://schemas.microsoft.com/office/drawing/2014/main" id="{428E05D9-FED0-D440-9776-0EF307478EDB}"/>
              </a:ext>
            </a:extLst>
          </p:cNvPr>
          <p:cNvSpPr/>
          <p:nvPr/>
        </p:nvSpPr>
        <p:spPr>
          <a:xfrm>
            <a:off x="385576" y="2215997"/>
            <a:ext cx="8431331" cy="727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7A684EA1-436E-F84B-896A-5C5FF3A9381E}"/>
              </a:ext>
            </a:extLst>
          </p:cNvPr>
          <p:cNvSpPr/>
          <p:nvPr/>
        </p:nvSpPr>
        <p:spPr>
          <a:xfrm>
            <a:off x="385576" y="3042932"/>
            <a:ext cx="8431331" cy="727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FF25A9E-D51B-A94C-9891-040EDB369155}"/>
              </a:ext>
            </a:extLst>
          </p:cNvPr>
          <p:cNvSpPr/>
          <p:nvPr/>
        </p:nvSpPr>
        <p:spPr>
          <a:xfrm>
            <a:off x="385576" y="3877819"/>
            <a:ext cx="8431331" cy="727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Up Arrow 3">
            <a:extLst>
              <a:ext uri="{FF2B5EF4-FFF2-40B4-BE49-F238E27FC236}">
                <a16:creationId xmlns:a16="http://schemas.microsoft.com/office/drawing/2014/main" id="{C0C8C933-1405-F742-AFC5-B3C92156C409}"/>
              </a:ext>
            </a:extLst>
          </p:cNvPr>
          <p:cNvSpPr/>
          <p:nvPr/>
        </p:nvSpPr>
        <p:spPr>
          <a:xfrm>
            <a:off x="2320953" y="4063923"/>
            <a:ext cx="125074" cy="168123"/>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59B63AF6-C08E-D249-AB42-C25ACA82AAFB}"/>
              </a:ext>
            </a:extLst>
          </p:cNvPr>
          <p:cNvSpPr/>
          <p:nvPr/>
        </p:nvSpPr>
        <p:spPr>
          <a:xfrm>
            <a:off x="2320953" y="2410051"/>
            <a:ext cx="125074" cy="168123"/>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8084BE2-E36C-AE4E-82FC-C8A2B212785D}"/>
              </a:ext>
            </a:extLst>
          </p:cNvPr>
          <p:cNvSpPr/>
          <p:nvPr/>
        </p:nvSpPr>
        <p:spPr>
          <a:xfrm>
            <a:off x="2319394" y="3320893"/>
            <a:ext cx="130341" cy="578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212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br>
              <a:rPr lang="en-US" dirty="0"/>
            </a:br>
            <a:endParaRPr lang="en-US" dirty="0"/>
          </a:p>
        </p:txBody>
      </p:sp>
    </p:spTree>
    <p:extLst>
      <p:ext uri="{BB962C8B-B14F-4D97-AF65-F5344CB8AC3E}">
        <p14:creationId xmlns:p14="http://schemas.microsoft.com/office/powerpoint/2010/main" val="408232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F05A-AADF-8E44-81C6-345625A6505B}"/>
              </a:ext>
            </a:extLst>
          </p:cNvPr>
          <p:cNvSpPr>
            <a:spLocks noGrp="1"/>
          </p:cNvSpPr>
          <p:nvPr>
            <p:ph type="title"/>
          </p:nvPr>
        </p:nvSpPr>
        <p:spPr/>
        <p:txBody>
          <a:bodyPr/>
          <a:lstStyle/>
          <a:p>
            <a:r>
              <a:rPr lang="en-DE"/>
              <a:t>Background</a:t>
            </a:r>
            <a:br>
              <a:rPr lang="en-DE"/>
            </a:br>
            <a:endParaRPr lang="en-DE"/>
          </a:p>
        </p:txBody>
      </p:sp>
      <p:sp>
        <p:nvSpPr>
          <p:cNvPr id="3" name="Text Placeholder 2">
            <a:extLst>
              <a:ext uri="{FF2B5EF4-FFF2-40B4-BE49-F238E27FC236}">
                <a16:creationId xmlns:a16="http://schemas.microsoft.com/office/drawing/2014/main" id="{B20FCC6C-383F-4845-9133-BECD7D2BD704}"/>
              </a:ext>
            </a:extLst>
          </p:cNvPr>
          <p:cNvSpPr>
            <a:spLocks noGrp="1"/>
          </p:cNvSpPr>
          <p:nvPr>
            <p:ph type="body" sz="half" idx="14"/>
          </p:nvPr>
        </p:nvSpPr>
        <p:spPr/>
        <p:txBody>
          <a:bodyPr/>
          <a:lstStyle/>
          <a:p>
            <a:r>
              <a:rPr lang="en-DE"/>
              <a:t>introduction</a:t>
            </a:r>
          </a:p>
        </p:txBody>
      </p:sp>
      <p:sp>
        <p:nvSpPr>
          <p:cNvPr id="4" name="Slide Number Placeholder 3">
            <a:extLst>
              <a:ext uri="{FF2B5EF4-FFF2-40B4-BE49-F238E27FC236}">
                <a16:creationId xmlns:a16="http://schemas.microsoft.com/office/drawing/2014/main" id="{1A5B493A-A12D-4A44-9973-DA372FBB0FC3}"/>
              </a:ext>
            </a:extLst>
          </p:cNvPr>
          <p:cNvSpPr>
            <a:spLocks noGrp="1"/>
          </p:cNvSpPr>
          <p:nvPr>
            <p:ph type="sldNum" sz="quarter" idx="4"/>
          </p:nvPr>
        </p:nvSpPr>
        <p:spPr/>
        <p:txBody>
          <a:bodyPr/>
          <a:lstStyle/>
          <a:p>
            <a:fld id="{365118A3-1793-2149-900A-53CEDCCBA901}" type="slidenum">
              <a:rPr lang="en-GB" smtClean="0"/>
              <a:pPr/>
              <a:t>5</a:t>
            </a:fld>
            <a:endParaRPr lang="en-GB"/>
          </a:p>
        </p:txBody>
      </p:sp>
      <p:sp>
        <p:nvSpPr>
          <p:cNvPr id="5" name="TextBox 4">
            <a:extLst>
              <a:ext uri="{FF2B5EF4-FFF2-40B4-BE49-F238E27FC236}">
                <a16:creationId xmlns:a16="http://schemas.microsoft.com/office/drawing/2014/main" id="{8190AE3C-9CF0-4E4E-8AB6-FDDF3D74C68E}"/>
              </a:ext>
            </a:extLst>
          </p:cNvPr>
          <p:cNvSpPr txBox="1"/>
          <p:nvPr/>
        </p:nvSpPr>
        <p:spPr>
          <a:xfrm>
            <a:off x="385576" y="1567631"/>
            <a:ext cx="3948633" cy="1384995"/>
          </a:xfrm>
          <a:prstGeom prst="rect">
            <a:avLst/>
          </a:prstGeom>
          <a:noFill/>
        </p:spPr>
        <p:txBody>
          <a:bodyPr wrap="square" rtlCol="0">
            <a:spAutoFit/>
          </a:bodyPr>
          <a:lstStyle/>
          <a:p>
            <a:r>
              <a:rPr lang="en-GB" sz="1200" dirty="0"/>
              <a:t>The authors examined in their publication from 1986 the </a:t>
            </a:r>
            <a:r>
              <a:rPr lang="en-GB" sz="1200" b="1" dirty="0"/>
              <a:t>Price &amp; Volume Effects </a:t>
            </a:r>
            <a:r>
              <a:rPr lang="en-GB" sz="1200" dirty="0"/>
              <a:t>of new inclusions into the S&amp;P 500. </a:t>
            </a:r>
            <a:br>
              <a:rPr lang="en-GB" sz="1200" dirty="0"/>
            </a:br>
            <a:r>
              <a:rPr lang="en-GB" sz="1200" dirty="0"/>
              <a:t>Their key findings were:</a:t>
            </a:r>
          </a:p>
          <a:p>
            <a:pPr marL="285750" indent="-285750">
              <a:buFont typeface="Wingdings" pitchFamily="2" charset="2"/>
              <a:buChar char="§"/>
            </a:pPr>
            <a:r>
              <a:rPr lang="en-GB" sz="1200" dirty="0"/>
              <a:t>Immediately after an addition is announced, </a:t>
            </a:r>
            <a:r>
              <a:rPr lang="en-GB" sz="1200" b="1" dirty="0"/>
              <a:t>prices increase</a:t>
            </a:r>
            <a:r>
              <a:rPr lang="en-GB" sz="1200" dirty="0"/>
              <a:t> by more than </a:t>
            </a:r>
            <a:r>
              <a:rPr lang="en-GB" sz="1200" b="1" dirty="0"/>
              <a:t>3 percent </a:t>
            </a:r>
          </a:p>
          <a:p>
            <a:pPr marL="285750" indent="-285750">
              <a:buFont typeface="Wingdings" pitchFamily="2" charset="2"/>
              <a:buChar char="§"/>
            </a:pPr>
            <a:r>
              <a:rPr lang="en-GB" sz="1200" dirty="0"/>
              <a:t>This increase is nearly </a:t>
            </a:r>
            <a:r>
              <a:rPr lang="en-GB" sz="1200" b="1" dirty="0"/>
              <a:t>fully reversed </a:t>
            </a:r>
            <a:r>
              <a:rPr lang="en-GB" sz="1200" dirty="0"/>
              <a:t>after 2 weeks.</a:t>
            </a:r>
          </a:p>
          <a:p>
            <a:r>
              <a:rPr lang="en-GB" sz="1200" dirty="0"/>
              <a:t> </a:t>
            </a:r>
            <a:endParaRPr lang="en-DE" sz="1200" dirty="0"/>
          </a:p>
        </p:txBody>
      </p:sp>
      <p:grpSp>
        <p:nvGrpSpPr>
          <p:cNvPr id="13" name="Group 12">
            <a:extLst>
              <a:ext uri="{FF2B5EF4-FFF2-40B4-BE49-F238E27FC236}">
                <a16:creationId xmlns:a16="http://schemas.microsoft.com/office/drawing/2014/main" id="{951487C1-F8C4-7049-8D62-DEDFB9B1EDCF}"/>
              </a:ext>
            </a:extLst>
          </p:cNvPr>
          <p:cNvGrpSpPr/>
          <p:nvPr/>
        </p:nvGrpSpPr>
        <p:grpSpPr>
          <a:xfrm>
            <a:off x="373939" y="3653450"/>
            <a:ext cx="8403207" cy="748103"/>
            <a:chOff x="334867" y="4107303"/>
            <a:chExt cx="8403207" cy="748103"/>
          </a:xfrm>
        </p:grpSpPr>
        <p:sp>
          <p:nvSpPr>
            <p:cNvPr id="16" name="Rounded Rectangle 15">
              <a:extLst>
                <a:ext uri="{FF2B5EF4-FFF2-40B4-BE49-F238E27FC236}">
                  <a16:creationId xmlns:a16="http://schemas.microsoft.com/office/drawing/2014/main" id="{839BA1BE-BFC2-714E-ABF6-B260A47CE3A9}"/>
                </a:ext>
              </a:extLst>
            </p:cNvPr>
            <p:cNvSpPr/>
            <p:nvPr/>
          </p:nvSpPr>
          <p:spPr>
            <a:xfrm>
              <a:off x="334867" y="4107303"/>
              <a:ext cx="8403207" cy="722684"/>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TextBox 14">
              <a:extLst>
                <a:ext uri="{FF2B5EF4-FFF2-40B4-BE49-F238E27FC236}">
                  <a16:creationId xmlns:a16="http://schemas.microsoft.com/office/drawing/2014/main" id="{677E115A-2C8A-2648-8A95-683CE453868E}"/>
                </a:ext>
              </a:extLst>
            </p:cNvPr>
            <p:cNvSpPr txBox="1"/>
            <p:nvPr/>
          </p:nvSpPr>
          <p:spPr>
            <a:xfrm>
              <a:off x="346504" y="4116742"/>
              <a:ext cx="8093001" cy="738664"/>
            </a:xfrm>
            <a:prstGeom prst="rect">
              <a:avLst/>
            </a:prstGeom>
            <a:noFill/>
          </p:spPr>
          <p:txBody>
            <a:bodyPr wrap="square" rtlCol="0">
              <a:spAutoFit/>
            </a:bodyPr>
            <a:lstStyle/>
            <a:p>
              <a:pPr algn="l"/>
              <a:r>
                <a:rPr lang="en-DE" sz="1400" b="1" dirty="0">
                  <a:solidFill>
                    <a:srgbClr val="002060"/>
                  </a:solidFill>
                </a:rPr>
                <a:t>Hypothesis</a:t>
              </a:r>
              <a:r>
                <a:rPr lang="en-DE" sz="1400" dirty="0">
                  <a:solidFill>
                    <a:srgbClr val="002060"/>
                  </a:solidFill>
                </a:rPr>
                <a:t>: Similar to the S&amp;P 500 we would expect to observe the same inclusion effects in Germany in the DAX. Furthermore, we anticipate changes in the correlation with the DAX as well as changes in the systematic risk after a DAX inclusion.</a:t>
              </a:r>
            </a:p>
          </p:txBody>
        </p:sp>
      </p:grpSp>
      <p:sp>
        <p:nvSpPr>
          <p:cNvPr id="18" name="TextBox 17">
            <a:extLst>
              <a:ext uri="{FF2B5EF4-FFF2-40B4-BE49-F238E27FC236}">
                <a16:creationId xmlns:a16="http://schemas.microsoft.com/office/drawing/2014/main" id="{3269B3A4-24E2-1F43-B76A-4F133910A1A0}"/>
              </a:ext>
            </a:extLst>
          </p:cNvPr>
          <p:cNvSpPr txBox="1"/>
          <p:nvPr/>
        </p:nvSpPr>
        <p:spPr>
          <a:xfrm>
            <a:off x="385576" y="1263921"/>
            <a:ext cx="1792670" cy="307777"/>
          </a:xfrm>
          <a:prstGeom prst="rect">
            <a:avLst/>
          </a:prstGeom>
          <a:noFill/>
        </p:spPr>
        <p:txBody>
          <a:bodyPr wrap="none" rtlCol="0">
            <a:spAutoFit/>
          </a:bodyPr>
          <a:lstStyle/>
          <a:p>
            <a:pPr algn="l"/>
            <a:r>
              <a:rPr lang="en-GB" sz="1400" b="1">
                <a:solidFill>
                  <a:srgbClr val="002060"/>
                </a:solidFill>
              </a:rPr>
              <a:t>Lawrence Harris et al.</a:t>
            </a:r>
          </a:p>
        </p:txBody>
      </p:sp>
      <p:cxnSp>
        <p:nvCxnSpPr>
          <p:cNvPr id="24" name="Straight Connector 23">
            <a:extLst>
              <a:ext uri="{FF2B5EF4-FFF2-40B4-BE49-F238E27FC236}">
                <a16:creationId xmlns:a16="http://schemas.microsoft.com/office/drawing/2014/main" id="{40C36E8C-1F3A-1048-ACFC-4C9D9DD0539B}"/>
              </a:ext>
            </a:extLst>
          </p:cNvPr>
          <p:cNvCxnSpPr>
            <a:cxnSpLocks/>
          </p:cNvCxnSpPr>
          <p:nvPr/>
        </p:nvCxnSpPr>
        <p:spPr>
          <a:xfrm>
            <a:off x="373940"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C706D5-ED7A-2641-A389-AA587297429C}"/>
              </a:ext>
            </a:extLst>
          </p:cNvPr>
          <p:cNvCxnSpPr>
            <a:cxnSpLocks/>
          </p:cNvCxnSpPr>
          <p:nvPr/>
        </p:nvCxnSpPr>
        <p:spPr>
          <a:xfrm>
            <a:off x="4816878"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13F224C-3FBF-FB42-8E24-7C82E3BA69EA}"/>
              </a:ext>
            </a:extLst>
          </p:cNvPr>
          <p:cNvSpPr txBox="1"/>
          <p:nvPr/>
        </p:nvSpPr>
        <p:spPr>
          <a:xfrm>
            <a:off x="4818071" y="1263921"/>
            <a:ext cx="1845249" cy="307777"/>
          </a:xfrm>
          <a:prstGeom prst="rect">
            <a:avLst/>
          </a:prstGeom>
          <a:noFill/>
        </p:spPr>
        <p:txBody>
          <a:bodyPr wrap="none" rtlCol="0">
            <a:spAutoFit/>
          </a:bodyPr>
          <a:lstStyle/>
          <a:p>
            <a:pPr algn="l"/>
            <a:r>
              <a:rPr lang="en-GB" sz="1400" b="1">
                <a:solidFill>
                  <a:srgbClr val="002060"/>
                </a:solidFill>
              </a:rPr>
              <a:t>William B. Elliott et al.</a:t>
            </a:r>
          </a:p>
        </p:txBody>
      </p:sp>
      <p:sp>
        <p:nvSpPr>
          <p:cNvPr id="29" name="TextBox 28">
            <a:extLst>
              <a:ext uri="{FF2B5EF4-FFF2-40B4-BE49-F238E27FC236}">
                <a16:creationId xmlns:a16="http://schemas.microsoft.com/office/drawing/2014/main" id="{5B30B231-7B00-5646-A6E9-CA55E919134C}"/>
              </a:ext>
            </a:extLst>
          </p:cNvPr>
          <p:cNvSpPr txBox="1"/>
          <p:nvPr/>
        </p:nvSpPr>
        <p:spPr>
          <a:xfrm>
            <a:off x="4830355" y="1567631"/>
            <a:ext cx="3948633" cy="1938992"/>
          </a:xfrm>
          <a:prstGeom prst="rect">
            <a:avLst/>
          </a:prstGeom>
          <a:noFill/>
        </p:spPr>
        <p:txBody>
          <a:bodyPr wrap="square" rtlCol="0">
            <a:spAutoFit/>
          </a:bodyPr>
          <a:lstStyle/>
          <a:p>
            <a:r>
              <a:rPr lang="en-GB" sz="1200" dirty="0"/>
              <a:t>In 2006, Elliott and his peers, wanted to understand </a:t>
            </a:r>
            <a:r>
              <a:rPr lang="en-GB" sz="1200" b="1" dirty="0"/>
              <a:t>what Drives the Inclusion Effect </a:t>
            </a:r>
            <a:r>
              <a:rPr lang="en-GB" sz="1200" dirty="0"/>
              <a:t>discovered in earlier papers. Their key findings were:</a:t>
            </a:r>
          </a:p>
          <a:p>
            <a:pPr marL="285750" indent="-285750">
              <a:buFont typeface="Wingdings" pitchFamily="2" charset="2"/>
              <a:buChar char="§"/>
            </a:pPr>
            <a:r>
              <a:rPr lang="en-GB" sz="1200" dirty="0"/>
              <a:t>Increased </a:t>
            </a:r>
            <a:r>
              <a:rPr lang="en-GB" sz="1200" b="1" dirty="0"/>
              <a:t>investor awareness </a:t>
            </a:r>
            <a:r>
              <a:rPr lang="en-GB" sz="1200" dirty="0"/>
              <a:t>is the primary factor behind the abnormal announcement returns </a:t>
            </a:r>
          </a:p>
          <a:p>
            <a:pPr marL="285750" indent="-285750">
              <a:buFont typeface="Wingdings" pitchFamily="2" charset="2"/>
              <a:buChar char="§"/>
            </a:pPr>
            <a:r>
              <a:rPr lang="en-GB" sz="1200" dirty="0"/>
              <a:t>Around the inclusion date </a:t>
            </a:r>
            <a:r>
              <a:rPr lang="en-GB" sz="1200" b="1" dirty="0"/>
              <a:t>price pressure </a:t>
            </a:r>
            <a:r>
              <a:rPr lang="en-GB" sz="1200" dirty="0"/>
              <a:t>can be observed</a:t>
            </a:r>
          </a:p>
          <a:p>
            <a:pPr marL="285750" indent="-285750">
              <a:buFont typeface="Wingdings" pitchFamily="2" charset="2"/>
              <a:buChar char="§"/>
            </a:pPr>
            <a:r>
              <a:rPr lang="en-GB" sz="1200" dirty="0"/>
              <a:t>No evidence that </a:t>
            </a:r>
            <a:r>
              <a:rPr lang="en-GB" sz="1200" b="1" dirty="0"/>
              <a:t>anticipated improvements </a:t>
            </a:r>
            <a:r>
              <a:rPr lang="en-GB" sz="1200" dirty="0"/>
              <a:t>in operating performance, or </a:t>
            </a:r>
            <a:r>
              <a:rPr lang="en-GB" sz="1200" b="1" dirty="0"/>
              <a:t>increased liquidity </a:t>
            </a:r>
            <a:r>
              <a:rPr lang="en-GB" sz="1200" dirty="0"/>
              <a:t>are related to the announcement or inclusion returns </a:t>
            </a:r>
          </a:p>
        </p:txBody>
      </p:sp>
      <p:sp>
        <p:nvSpPr>
          <p:cNvPr id="30" name="TextBox 29">
            <a:extLst>
              <a:ext uri="{FF2B5EF4-FFF2-40B4-BE49-F238E27FC236}">
                <a16:creationId xmlns:a16="http://schemas.microsoft.com/office/drawing/2014/main" id="{C32BF929-1B22-3147-BC12-FF07BAA59AA7}"/>
              </a:ext>
            </a:extLst>
          </p:cNvPr>
          <p:cNvSpPr txBox="1"/>
          <p:nvPr/>
        </p:nvSpPr>
        <p:spPr>
          <a:xfrm>
            <a:off x="385576" y="4376136"/>
            <a:ext cx="8391570" cy="461665"/>
          </a:xfrm>
          <a:prstGeom prst="rect">
            <a:avLst/>
          </a:prstGeom>
          <a:noFill/>
        </p:spPr>
        <p:txBody>
          <a:bodyPr wrap="square" rtlCol="0">
            <a:spAutoFit/>
          </a:bodyPr>
          <a:lstStyle/>
          <a:p>
            <a:pPr algn="l"/>
            <a:r>
              <a:rPr lang="en-GB" sz="1200" b="1"/>
              <a:t>Note: </a:t>
            </a:r>
            <a:r>
              <a:rPr lang="en-GB" sz="1200"/>
              <a:t>As the DAX is way smaller than the S&amp;P500 the sample size for new inclusions is also smaller and might be a potential pitfall in our analysis.</a:t>
            </a:r>
            <a:endParaRPr lang="en-GB" sz="1200" b="1"/>
          </a:p>
        </p:txBody>
      </p:sp>
    </p:spTree>
    <p:extLst>
      <p:ext uri="{BB962C8B-B14F-4D97-AF65-F5344CB8AC3E}">
        <p14:creationId xmlns:p14="http://schemas.microsoft.com/office/powerpoint/2010/main" val="160589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D343-5B50-7849-BFE8-F30E49E2BD15}"/>
              </a:ext>
            </a:extLst>
          </p:cNvPr>
          <p:cNvSpPr>
            <a:spLocks noGrp="1"/>
          </p:cNvSpPr>
          <p:nvPr>
            <p:ph type="title"/>
          </p:nvPr>
        </p:nvSpPr>
        <p:spPr/>
        <p:txBody>
          <a:bodyPr/>
          <a:lstStyle/>
          <a:p>
            <a:r>
              <a:rPr lang="en-DE"/>
              <a:t>Data Basis</a:t>
            </a:r>
            <a:br>
              <a:rPr lang="en-DE"/>
            </a:br>
            <a:endParaRPr lang="en-DE"/>
          </a:p>
        </p:txBody>
      </p:sp>
      <p:sp>
        <p:nvSpPr>
          <p:cNvPr id="3" name="Text Placeholder 2">
            <a:extLst>
              <a:ext uri="{FF2B5EF4-FFF2-40B4-BE49-F238E27FC236}">
                <a16:creationId xmlns:a16="http://schemas.microsoft.com/office/drawing/2014/main" id="{67C73713-4598-2247-BB2E-6D9CFA6A9176}"/>
              </a:ext>
            </a:extLst>
          </p:cNvPr>
          <p:cNvSpPr>
            <a:spLocks noGrp="1"/>
          </p:cNvSpPr>
          <p:nvPr>
            <p:ph type="body" sz="half" idx="14"/>
          </p:nvPr>
        </p:nvSpPr>
        <p:spPr/>
        <p:txBody>
          <a:bodyPr/>
          <a:lstStyle/>
          <a:p>
            <a:r>
              <a:rPr lang="en-DE"/>
              <a:t>Introduction</a:t>
            </a:r>
          </a:p>
        </p:txBody>
      </p:sp>
      <p:sp>
        <p:nvSpPr>
          <p:cNvPr id="4" name="Slide Number Placeholder 3">
            <a:extLst>
              <a:ext uri="{FF2B5EF4-FFF2-40B4-BE49-F238E27FC236}">
                <a16:creationId xmlns:a16="http://schemas.microsoft.com/office/drawing/2014/main" id="{43BD6B58-CEE3-D74E-9073-48B0C6D5D197}"/>
              </a:ext>
            </a:extLst>
          </p:cNvPr>
          <p:cNvSpPr>
            <a:spLocks noGrp="1"/>
          </p:cNvSpPr>
          <p:nvPr>
            <p:ph type="sldNum" sz="quarter" idx="4"/>
          </p:nvPr>
        </p:nvSpPr>
        <p:spPr/>
        <p:txBody>
          <a:bodyPr/>
          <a:lstStyle/>
          <a:p>
            <a:fld id="{365118A3-1793-2149-900A-53CEDCCBA901}" type="slidenum">
              <a:rPr lang="en-GB" smtClean="0"/>
              <a:pPr/>
              <a:t>6</a:t>
            </a:fld>
            <a:endParaRPr lang="en-GB"/>
          </a:p>
        </p:txBody>
      </p:sp>
      <p:sp>
        <p:nvSpPr>
          <p:cNvPr id="46" name="TextBox 45">
            <a:extLst>
              <a:ext uri="{FF2B5EF4-FFF2-40B4-BE49-F238E27FC236}">
                <a16:creationId xmlns:a16="http://schemas.microsoft.com/office/drawing/2014/main" id="{F32E2CAB-8891-C84B-8B06-DB12EFDD8E1E}"/>
              </a:ext>
            </a:extLst>
          </p:cNvPr>
          <p:cNvSpPr txBox="1"/>
          <p:nvPr/>
        </p:nvSpPr>
        <p:spPr>
          <a:xfrm>
            <a:off x="385576" y="1263921"/>
            <a:ext cx="1773306" cy="307777"/>
          </a:xfrm>
          <a:prstGeom prst="rect">
            <a:avLst/>
          </a:prstGeom>
          <a:noFill/>
        </p:spPr>
        <p:txBody>
          <a:bodyPr wrap="none" rtlCol="0">
            <a:spAutoFit/>
          </a:bodyPr>
          <a:lstStyle/>
          <a:p>
            <a:pPr algn="l"/>
            <a:r>
              <a:rPr lang="en-GB" sz="1400" b="1">
                <a:solidFill>
                  <a:srgbClr val="002060"/>
                </a:solidFill>
              </a:rPr>
              <a:t>Reuters (Datastream)</a:t>
            </a:r>
          </a:p>
        </p:txBody>
      </p:sp>
      <p:cxnSp>
        <p:nvCxnSpPr>
          <p:cNvPr id="47" name="Straight Connector 46">
            <a:extLst>
              <a:ext uri="{FF2B5EF4-FFF2-40B4-BE49-F238E27FC236}">
                <a16:creationId xmlns:a16="http://schemas.microsoft.com/office/drawing/2014/main" id="{D43D60BE-B709-9B4A-B2A5-C90DF3106A5A}"/>
              </a:ext>
            </a:extLst>
          </p:cNvPr>
          <p:cNvCxnSpPr>
            <a:cxnSpLocks/>
          </p:cNvCxnSpPr>
          <p:nvPr/>
        </p:nvCxnSpPr>
        <p:spPr>
          <a:xfrm>
            <a:off x="373940"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80E2C75-B9DC-194E-BF61-4E7C8089F344}"/>
              </a:ext>
            </a:extLst>
          </p:cNvPr>
          <p:cNvSpPr txBox="1"/>
          <p:nvPr/>
        </p:nvSpPr>
        <p:spPr>
          <a:xfrm>
            <a:off x="385576" y="1567631"/>
            <a:ext cx="3948633" cy="1938992"/>
          </a:xfrm>
          <a:prstGeom prst="rect">
            <a:avLst/>
          </a:prstGeom>
          <a:noFill/>
        </p:spPr>
        <p:txBody>
          <a:bodyPr wrap="square" rtlCol="0">
            <a:spAutoFit/>
          </a:bodyPr>
          <a:lstStyle/>
          <a:p>
            <a:r>
              <a:rPr lang="en-GB" sz="1200" dirty="0"/>
              <a:t>The historical data for all companies that have been in the DAX was downloaded via Datastream from Reuters</a:t>
            </a:r>
            <a:r>
              <a:rPr lang="en-GB" sz="1200" baseline="30000" dirty="0"/>
              <a:t>1</a:t>
            </a:r>
            <a:endParaRPr lang="en-GB" sz="1200" dirty="0"/>
          </a:p>
          <a:p>
            <a:pPr marL="285750" indent="-285750">
              <a:buFont typeface="Wingdings" pitchFamily="2" charset="2"/>
              <a:buChar char="§"/>
            </a:pPr>
            <a:r>
              <a:rPr lang="en-GB" sz="1200" b="1" dirty="0"/>
              <a:t>Time horizon</a:t>
            </a:r>
            <a:r>
              <a:rPr lang="en-GB" sz="1200" dirty="0"/>
              <a:t>: 01.01.2008 – 01.03.2022. </a:t>
            </a:r>
            <a:r>
              <a:rPr lang="en-GB" sz="1200" dirty="0">
                <a:solidFill>
                  <a:schemeClr val="bg1">
                    <a:lumMod val="50000"/>
                  </a:schemeClr>
                </a:solidFill>
              </a:rPr>
              <a:t>Due to mergers or bankruptcies data further back was not accessible with our Reuters access rights</a:t>
            </a:r>
          </a:p>
          <a:p>
            <a:pPr marL="285750" indent="-285750">
              <a:buFont typeface="Wingdings" pitchFamily="2" charset="2"/>
              <a:buChar char="§"/>
            </a:pPr>
            <a:r>
              <a:rPr lang="en-GB" sz="1200" b="1" dirty="0"/>
              <a:t>Adjusted Close</a:t>
            </a:r>
          </a:p>
          <a:p>
            <a:pPr marL="285750" indent="-285750">
              <a:buFont typeface="Wingdings" pitchFamily="2" charset="2"/>
              <a:buChar char="§"/>
            </a:pPr>
            <a:r>
              <a:rPr lang="en-GB" sz="1200" b="1" dirty="0"/>
              <a:t>Daily Volume</a:t>
            </a:r>
          </a:p>
          <a:p>
            <a:pPr marL="285750" indent="-285750">
              <a:buFont typeface="Wingdings" pitchFamily="2" charset="2"/>
              <a:buChar char="§"/>
            </a:pPr>
            <a:r>
              <a:rPr lang="en-GB" sz="1200" dirty="0"/>
              <a:t>Data was </a:t>
            </a:r>
            <a:r>
              <a:rPr lang="en-GB" sz="1200" b="1" dirty="0"/>
              <a:t>splined</a:t>
            </a:r>
            <a:r>
              <a:rPr lang="en-GB" sz="1200" dirty="0"/>
              <a:t> and analysed for </a:t>
            </a:r>
            <a:r>
              <a:rPr lang="en-GB" sz="1200" b="1" dirty="0"/>
              <a:t>outliers</a:t>
            </a:r>
            <a:r>
              <a:rPr lang="en-GB" sz="1200" dirty="0"/>
              <a:t>. </a:t>
            </a:r>
            <a:r>
              <a:rPr lang="en-GB" sz="1200" dirty="0" err="1">
                <a:solidFill>
                  <a:schemeClr val="bg1">
                    <a:lumMod val="50000"/>
                  </a:schemeClr>
                </a:solidFill>
              </a:rPr>
              <a:t>Wirecards</a:t>
            </a:r>
            <a:r>
              <a:rPr lang="en-GB" sz="1200" dirty="0">
                <a:solidFill>
                  <a:schemeClr val="bg1">
                    <a:lumMod val="50000"/>
                  </a:schemeClr>
                </a:solidFill>
              </a:rPr>
              <a:t> data for volume was interpolated linearly because too many data points were missing</a:t>
            </a:r>
            <a:endParaRPr lang="en-DE" sz="1200" dirty="0">
              <a:solidFill>
                <a:schemeClr val="bg1">
                  <a:lumMod val="50000"/>
                </a:schemeClr>
              </a:solidFill>
            </a:endParaRPr>
          </a:p>
        </p:txBody>
      </p:sp>
      <p:graphicFrame>
        <p:nvGraphicFramePr>
          <p:cNvPr id="41" name="Table 43">
            <a:extLst>
              <a:ext uri="{FF2B5EF4-FFF2-40B4-BE49-F238E27FC236}">
                <a16:creationId xmlns:a16="http://schemas.microsoft.com/office/drawing/2014/main" id="{B1E20342-0A15-9240-A526-CA3F02EF970F}"/>
              </a:ext>
            </a:extLst>
          </p:cNvPr>
          <p:cNvGraphicFramePr>
            <a:graphicFrameLocks noGrp="1"/>
          </p:cNvGraphicFramePr>
          <p:nvPr>
            <p:extLst>
              <p:ext uri="{D42A27DB-BD31-4B8C-83A1-F6EECF244321}">
                <p14:modId xmlns:p14="http://schemas.microsoft.com/office/powerpoint/2010/main" val="2919530584"/>
              </p:ext>
            </p:extLst>
          </p:nvPr>
        </p:nvGraphicFramePr>
        <p:xfrm>
          <a:off x="1177769" y="3484189"/>
          <a:ext cx="2298762" cy="1143000"/>
        </p:xfrm>
        <a:graphic>
          <a:graphicData uri="http://schemas.openxmlformats.org/drawingml/2006/table">
            <a:tbl>
              <a:tblPr firstRow="1" bandRow="1">
                <a:tableStyleId>{2D5ABB26-0587-4C30-8999-92F81FD0307C}</a:tableStyleId>
              </a:tblPr>
              <a:tblGrid>
                <a:gridCol w="766254">
                  <a:extLst>
                    <a:ext uri="{9D8B030D-6E8A-4147-A177-3AD203B41FA5}">
                      <a16:colId xmlns:a16="http://schemas.microsoft.com/office/drawing/2014/main" val="382189771"/>
                    </a:ext>
                  </a:extLst>
                </a:gridCol>
                <a:gridCol w="766254">
                  <a:extLst>
                    <a:ext uri="{9D8B030D-6E8A-4147-A177-3AD203B41FA5}">
                      <a16:colId xmlns:a16="http://schemas.microsoft.com/office/drawing/2014/main" val="1150830020"/>
                    </a:ext>
                  </a:extLst>
                </a:gridCol>
                <a:gridCol w="766254">
                  <a:extLst>
                    <a:ext uri="{9D8B030D-6E8A-4147-A177-3AD203B41FA5}">
                      <a16:colId xmlns:a16="http://schemas.microsoft.com/office/drawing/2014/main" val="1060089707"/>
                    </a:ext>
                  </a:extLst>
                </a:gridCol>
              </a:tblGrid>
              <a:tr h="208189">
                <a:tc gridSpan="3">
                  <a:txBody>
                    <a:bodyPr/>
                    <a:lstStyle/>
                    <a:p>
                      <a:pPr marL="0" algn="ctr" defTabSz="685800" rtl="0" eaLnBrk="1" latinLnBrk="0" hangingPunct="1"/>
                      <a:r>
                        <a:rPr lang="en-GB" sz="900" b="1" kern="1200" dirty="0">
                          <a:solidFill>
                            <a:schemeClr val="tx1"/>
                          </a:solidFill>
                          <a:latin typeface="+mn-lt"/>
                          <a:ea typeface="+mn-ea"/>
                          <a:cs typeface="+mn-cs"/>
                        </a:rPr>
                        <a:t>Puma AG</a:t>
                      </a:r>
                      <a:r>
                        <a:rPr lang="en-GB" sz="900" b="1" kern="1200" baseline="30000" dirty="0">
                          <a:solidFill>
                            <a:schemeClr val="tx1"/>
                          </a:solidFill>
                          <a:latin typeface="+mn-lt"/>
                          <a:ea typeface="+mn-ea"/>
                          <a:cs typeface="+mn-cs"/>
                        </a:rPr>
                        <a:t>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685800" rtl="0" eaLnBrk="1" latinLnBrk="0" hangingPunct="1"/>
                      <a:endParaRPr lang="en-GB" sz="1000" b="1" kern="1200">
                        <a:solidFill>
                          <a:schemeClr val="tx1"/>
                        </a:solidFill>
                        <a:latin typeface="+mn-lt"/>
                        <a:ea typeface="+mn-ea"/>
                        <a:cs typeface="+mn-cs"/>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hMerge="1">
                  <a:txBody>
                    <a:bodyPr/>
                    <a:lstStyle/>
                    <a:p>
                      <a:pPr marL="0" algn="l" defTabSz="685800" rtl="0" eaLnBrk="1" latinLnBrk="0" hangingPunct="1"/>
                      <a:endParaRPr lang="en-GB" sz="1000" b="1" kern="1200">
                        <a:solidFill>
                          <a:schemeClr val="tx1"/>
                        </a:solidFill>
                        <a:latin typeface="+mn-lt"/>
                        <a:ea typeface="+mn-ea"/>
                        <a:cs typeface="+mn-cs"/>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298329161"/>
                  </a:ext>
                </a:extLst>
              </a:tr>
              <a:tr h="208189">
                <a:tc>
                  <a:txBody>
                    <a:bodyPr/>
                    <a:lstStyle/>
                    <a:p>
                      <a:pPr marL="0" algn="l" defTabSz="685800" rtl="0" eaLnBrk="1" latinLnBrk="0" hangingPunct="1"/>
                      <a:r>
                        <a:rPr lang="en-GB" sz="900" b="1" kern="1200">
                          <a:solidFill>
                            <a:schemeClr val="tx1"/>
                          </a:solidFill>
                          <a:latin typeface="+mn-lt"/>
                          <a:ea typeface="+mn-ea"/>
                          <a:cs typeface="+mn-cs"/>
                        </a:rPr>
                        <a:t>Date</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latinLnBrk="0" hangingPunct="1"/>
                      <a:r>
                        <a:rPr lang="en-GB" sz="900" b="1" kern="1200">
                          <a:solidFill>
                            <a:schemeClr val="tx1"/>
                          </a:solidFill>
                          <a:latin typeface="+mn-lt"/>
                          <a:ea typeface="+mn-ea"/>
                          <a:cs typeface="+mn-cs"/>
                        </a:rPr>
                        <a:t>Adj. Close</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algn="l" defTabSz="685800" rtl="0" eaLnBrk="1" latinLnBrk="0" hangingPunct="1"/>
                      <a:r>
                        <a:rPr lang="en-GB" sz="900" b="1" kern="1200">
                          <a:solidFill>
                            <a:schemeClr val="tx1"/>
                          </a:solidFill>
                          <a:latin typeface="+mn-lt"/>
                          <a:ea typeface="+mn-ea"/>
                          <a:cs typeface="+mn-cs"/>
                        </a:rPr>
                        <a:t>Volume</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09401932"/>
                  </a:ext>
                </a:extLst>
              </a:tr>
              <a:tr h="208189">
                <a:tc>
                  <a:txBody>
                    <a:bodyPr/>
                    <a:lstStyle/>
                    <a:p>
                      <a:pPr marL="0" algn="l" defTabSz="685800" rtl="0" eaLnBrk="1" latinLnBrk="0" hangingPunct="1"/>
                      <a:r>
                        <a:rPr lang="en-GB" sz="900" b="0" kern="1200">
                          <a:solidFill>
                            <a:schemeClr val="tx1"/>
                          </a:solidFill>
                          <a:latin typeface="+mn-lt"/>
                          <a:ea typeface="+mn-ea"/>
                          <a:cs typeface="+mn-cs"/>
                        </a:rPr>
                        <a:t>01.01.2008</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a:solidFill>
                            <a:schemeClr val="tx1"/>
                          </a:solidFill>
                          <a:latin typeface="+mn-lt"/>
                          <a:ea typeface="+mn-ea"/>
                          <a:cs typeface="+mn-cs"/>
                        </a:rPr>
                        <a:t>27,326</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a:solidFill>
                            <a:schemeClr val="tx1"/>
                          </a:solidFill>
                          <a:latin typeface="+mn-lt"/>
                          <a:ea typeface="+mn-ea"/>
                          <a:cs typeface="+mn-cs"/>
                        </a:rPr>
                        <a:t>323150</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82938681"/>
                  </a:ext>
                </a:extLst>
              </a:tr>
              <a:tr h="208189">
                <a:tc>
                  <a:txBody>
                    <a:bodyPr/>
                    <a:lstStyle/>
                    <a:p>
                      <a:pPr marL="0" algn="l" defTabSz="685800" rtl="0" eaLnBrk="1" latinLnBrk="0" hangingPunct="1"/>
                      <a:r>
                        <a:rPr lang="en-GB" sz="900" b="0" kern="1200">
                          <a:solidFill>
                            <a:schemeClr val="tx1"/>
                          </a:solidFill>
                          <a:latin typeface="+mn-lt"/>
                          <a:ea typeface="+mn-ea"/>
                          <a:cs typeface="+mn-cs"/>
                        </a:rPr>
                        <a:t>…</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a:solidFill>
                            <a:schemeClr val="tx1"/>
                          </a:solidFill>
                          <a:latin typeface="+mn-lt"/>
                          <a:ea typeface="+mn-ea"/>
                          <a:cs typeface="+mn-cs"/>
                        </a:rPr>
                        <a:t>…</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a:solidFill>
                            <a:schemeClr val="tx1"/>
                          </a:solidFill>
                          <a:latin typeface="+mn-lt"/>
                          <a:ea typeface="+mn-ea"/>
                          <a:cs typeface="+mn-cs"/>
                        </a:rPr>
                        <a:t>…</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931118940"/>
                  </a:ext>
                </a:extLst>
              </a:tr>
              <a:tr h="208189">
                <a:tc>
                  <a:txBody>
                    <a:bodyPr/>
                    <a:lstStyle/>
                    <a:p>
                      <a:pPr marL="0" algn="l" defTabSz="685800" rtl="0" eaLnBrk="1" latinLnBrk="0" hangingPunct="1"/>
                      <a:r>
                        <a:rPr lang="en-GB" sz="900" b="0" kern="1200">
                          <a:solidFill>
                            <a:schemeClr val="tx1"/>
                          </a:solidFill>
                          <a:latin typeface="+mn-lt"/>
                          <a:ea typeface="+mn-ea"/>
                          <a:cs typeface="+mn-cs"/>
                        </a:rPr>
                        <a:t>01.03.2022</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a:solidFill>
                            <a:schemeClr val="tx1"/>
                          </a:solidFill>
                          <a:latin typeface="+mn-lt"/>
                          <a:ea typeface="+mn-ea"/>
                          <a:cs typeface="+mn-cs"/>
                        </a:rPr>
                        <a:t>76,44</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marL="0" algn="r" defTabSz="685800" rtl="0" eaLnBrk="1" latinLnBrk="0" hangingPunct="1"/>
                      <a:r>
                        <a:rPr lang="en-GB" sz="900" b="0" kern="1200" dirty="0">
                          <a:solidFill>
                            <a:schemeClr val="tx1"/>
                          </a:solidFill>
                          <a:latin typeface="+mn-lt"/>
                          <a:ea typeface="+mn-ea"/>
                          <a:cs typeface="+mn-cs"/>
                        </a:rPr>
                        <a:t>815822</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081263774"/>
                  </a:ext>
                </a:extLst>
              </a:tr>
            </a:tbl>
          </a:graphicData>
        </a:graphic>
      </p:graphicFrame>
      <p:sp>
        <p:nvSpPr>
          <p:cNvPr id="44" name="TextBox 43">
            <a:extLst>
              <a:ext uri="{FF2B5EF4-FFF2-40B4-BE49-F238E27FC236}">
                <a16:creationId xmlns:a16="http://schemas.microsoft.com/office/drawing/2014/main" id="{6C78FDCD-6D52-8144-9513-92F4332D09E8}"/>
              </a:ext>
            </a:extLst>
          </p:cNvPr>
          <p:cNvSpPr txBox="1"/>
          <p:nvPr/>
        </p:nvSpPr>
        <p:spPr>
          <a:xfrm>
            <a:off x="366477" y="4722382"/>
            <a:ext cx="6208751" cy="369332"/>
          </a:xfrm>
          <a:prstGeom prst="rect">
            <a:avLst/>
          </a:prstGeom>
          <a:noFill/>
        </p:spPr>
        <p:txBody>
          <a:bodyPr wrap="none" rtlCol="0">
            <a:spAutoFit/>
          </a:bodyPr>
          <a:lstStyle/>
          <a:p>
            <a:pPr algn="l"/>
            <a:r>
              <a:rPr lang="en-GB" sz="900" baseline="30000">
                <a:solidFill>
                  <a:schemeClr val="tx1">
                    <a:lumMod val="50000"/>
                    <a:lumOff val="50000"/>
                  </a:schemeClr>
                </a:solidFill>
              </a:rPr>
              <a:t>1</a:t>
            </a:r>
            <a:r>
              <a:rPr lang="en-GB" sz="900">
                <a:solidFill>
                  <a:schemeClr val="tx1">
                    <a:lumMod val="50000"/>
                    <a:lumOff val="50000"/>
                  </a:schemeClr>
                </a:solidFill>
              </a:rPr>
              <a:t>Due to mergers, MAN and METRO were excluded  </a:t>
            </a:r>
            <a:r>
              <a:rPr lang="en-GB" sz="900" baseline="30000">
                <a:solidFill>
                  <a:schemeClr val="tx1">
                    <a:lumMod val="50000"/>
                    <a:lumOff val="50000"/>
                  </a:schemeClr>
                </a:solidFill>
              </a:rPr>
              <a:t>2</a:t>
            </a:r>
            <a:r>
              <a:rPr lang="en-GB" sz="900">
                <a:solidFill>
                  <a:schemeClr val="tx1">
                    <a:lumMod val="50000"/>
                    <a:lumOff val="50000"/>
                  </a:schemeClr>
                </a:solidFill>
              </a:rPr>
              <a:t>Data of Puma also from 2008 on, even though the inclusion was only in 2021</a:t>
            </a:r>
          </a:p>
          <a:p>
            <a:r>
              <a:rPr lang="en-GB" sz="900">
                <a:solidFill>
                  <a:schemeClr val="tx1">
                    <a:lumMod val="50000"/>
                    <a:lumOff val="50000"/>
                  </a:schemeClr>
                </a:solidFill>
              </a:rPr>
              <a:t>Source: https://</a:t>
            </a:r>
            <a:r>
              <a:rPr lang="en-GB" sz="900" err="1">
                <a:solidFill>
                  <a:schemeClr val="tx1">
                    <a:lumMod val="50000"/>
                    <a:lumOff val="50000"/>
                  </a:schemeClr>
                </a:solidFill>
              </a:rPr>
              <a:t>www.dax-indices.com</a:t>
            </a:r>
            <a:r>
              <a:rPr lang="en-GB" sz="900">
                <a:solidFill>
                  <a:schemeClr val="tx1">
                    <a:lumMod val="50000"/>
                    <a:lumOff val="50000"/>
                  </a:schemeClr>
                </a:solidFill>
              </a:rPr>
              <a:t>/document/Resources/Guides/Historical_Index_Compositions_20.12.2021.pdf</a:t>
            </a:r>
          </a:p>
        </p:txBody>
      </p:sp>
      <p:cxnSp>
        <p:nvCxnSpPr>
          <p:cNvPr id="51" name="Straight Connector 50">
            <a:extLst>
              <a:ext uri="{FF2B5EF4-FFF2-40B4-BE49-F238E27FC236}">
                <a16:creationId xmlns:a16="http://schemas.microsoft.com/office/drawing/2014/main" id="{68B13F58-A820-5748-8F38-4008A5F591A6}"/>
              </a:ext>
            </a:extLst>
          </p:cNvPr>
          <p:cNvCxnSpPr>
            <a:cxnSpLocks/>
          </p:cNvCxnSpPr>
          <p:nvPr/>
        </p:nvCxnSpPr>
        <p:spPr>
          <a:xfrm>
            <a:off x="4816878" y="1569664"/>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E4E91C1-4DD0-4E4F-827E-F7A036AF8F18}"/>
              </a:ext>
            </a:extLst>
          </p:cNvPr>
          <p:cNvSpPr txBox="1"/>
          <p:nvPr/>
        </p:nvSpPr>
        <p:spPr>
          <a:xfrm>
            <a:off x="4818071" y="1263921"/>
            <a:ext cx="2051267" cy="307777"/>
          </a:xfrm>
          <a:prstGeom prst="rect">
            <a:avLst/>
          </a:prstGeom>
          <a:noFill/>
        </p:spPr>
        <p:txBody>
          <a:bodyPr wrap="none" rtlCol="0">
            <a:spAutoFit/>
          </a:bodyPr>
          <a:lstStyle/>
          <a:p>
            <a:pPr algn="l"/>
            <a:r>
              <a:rPr lang="en-GB" sz="1400" b="1">
                <a:solidFill>
                  <a:srgbClr val="002060"/>
                </a:solidFill>
              </a:rPr>
              <a:t>Inclusions and Exclusions</a:t>
            </a:r>
          </a:p>
        </p:txBody>
      </p:sp>
      <p:sp>
        <p:nvSpPr>
          <p:cNvPr id="53" name="TextBox 52">
            <a:extLst>
              <a:ext uri="{FF2B5EF4-FFF2-40B4-BE49-F238E27FC236}">
                <a16:creationId xmlns:a16="http://schemas.microsoft.com/office/drawing/2014/main" id="{7E4A9A5D-0B49-4546-AF14-B45DAD5C265D}"/>
              </a:ext>
            </a:extLst>
          </p:cNvPr>
          <p:cNvSpPr txBox="1"/>
          <p:nvPr/>
        </p:nvSpPr>
        <p:spPr>
          <a:xfrm>
            <a:off x="4830355" y="1567631"/>
            <a:ext cx="3948633" cy="1938992"/>
          </a:xfrm>
          <a:prstGeom prst="rect">
            <a:avLst/>
          </a:prstGeom>
          <a:noFill/>
        </p:spPr>
        <p:txBody>
          <a:bodyPr wrap="square" rtlCol="0">
            <a:spAutoFit/>
          </a:bodyPr>
          <a:lstStyle/>
          <a:p>
            <a:r>
              <a:rPr lang="en-GB" sz="1200" dirty="0"/>
              <a:t>The </a:t>
            </a:r>
            <a:r>
              <a:rPr lang="en-GB" sz="1200" b="1" dirty="0"/>
              <a:t>Deutsche Börse </a:t>
            </a:r>
            <a:r>
              <a:rPr lang="en-GB" sz="1200" dirty="0"/>
              <a:t>provides an official list with all inclusions into the DAX over the years:</a:t>
            </a:r>
          </a:p>
          <a:p>
            <a:pPr marL="171450" indent="-171450">
              <a:buFont typeface="Wingdings" pitchFamily="2" charset="2"/>
              <a:buChar char="§"/>
            </a:pPr>
            <a:r>
              <a:rPr lang="en-GB" sz="1200" dirty="0"/>
              <a:t>The first exchange in the scope of our analysis was the replacement of Salzgitter AG with Heidelberg Cement AG on 21.06.2010</a:t>
            </a:r>
          </a:p>
          <a:p>
            <a:pPr marL="171450" indent="-171450">
              <a:buFont typeface="Wingdings" pitchFamily="2" charset="2"/>
              <a:buChar char="§"/>
            </a:pPr>
            <a:r>
              <a:rPr lang="en-GB" sz="1200" dirty="0"/>
              <a:t>Since 2010, over 22 companies have been introduced to the DAX. </a:t>
            </a:r>
            <a:r>
              <a:rPr lang="en-GB" sz="1200" dirty="0">
                <a:solidFill>
                  <a:schemeClr val="tx1">
                    <a:lumMod val="50000"/>
                    <a:lumOff val="50000"/>
                  </a:schemeClr>
                </a:solidFill>
              </a:rPr>
              <a:t>Usually around 1 exchange per year.</a:t>
            </a:r>
          </a:p>
          <a:p>
            <a:pPr marL="171450" indent="-171450">
              <a:buFont typeface="Wingdings" pitchFamily="2" charset="2"/>
              <a:buChar char="§"/>
            </a:pPr>
            <a:r>
              <a:rPr lang="en-GB" sz="1200" dirty="0"/>
              <a:t>10 companies got excluded from the DAX </a:t>
            </a:r>
          </a:p>
          <a:p>
            <a:pPr marL="171450" indent="-171450">
              <a:buFont typeface="Wingdings" pitchFamily="2" charset="2"/>
              <a:buChar char="§"/>
            </a:pPr>
            <a:r>
              <a:rPr lang="en-GB" sz="1200" dirty="0"/>
              <a:t>The biggest change was the increase from 30 to 40 companies in September 2021</a:t>
            </a:r>
          </a:p>
        </p:txBody>
      </p:sp>
      <p:pic>
        <p:nvPicPr>
          <p:cNvPr id="56" name="Picture 55">
            <a:extLst>
              <a:ext uri="{FF2B5EF4-FFF2-40B4-BE49-F238E27FC236}">
                <a16:creationId xmlns:a16="http://schemas.microsoft.com/office/drawing/2014/main" id="{FE49B18A-22D3-5A44-B37F-B04DA23BDA27}"/>
              </a:ext>
            </a:extLst>
          </p:cNvPr>
          <p:cNvPicPr>
            <a:picLocks noChangeAspect="1"/>
          </p:cNvPicPr>
          <p:nvPr/>
        </p:nvPicPr>
        <p:blipFill>
          <a:blip r:embed="rId2"/>
          <a:srcRect b="3096"/>
          <a:stretch>
            <a:fillRect/>
          </a:stretch>
        </p:blipFill>
        <p:spPr>
          <a:xfrm>
            <a:off x="5206582" y="3642616"/>
            <a:ext cx="3196178" cy="794343"/>
          </a:xfrm>
          <a:custGeom>
            <a:avLst/>
            <a:gdLst>
              <a:gd name="connsiteX0" fmla="*/ 0 w 3196178"/>
              <a:gd name="connsiteY0" fmla="*/ 0 h 794343"/>
              <a:gd name="connsiteX1" fmla="*/ 3196178 w 3196178"/>
              <a:gd name="connsiteY1" fmla="*/ 0 h 794343"/>
              <a:gd name="connsiteX2" fmla="*/ 3196178 w 3196178"/>
              <a:gd name="connsiteY2" fmla="*/ 721637 h 794343"/>
              <a:gd name="connsiteX3" fmla="*/ 3123780 w 3196178"/>
              <a:gd name="connsiteY3" fmla="*/ 683025 h 794343"/>
              <a:gd name="connsiteX4" fmla="*/ 3044267 w 3196178"/>
              <a:gd name="connsiteY4" fmla="*/ 714830 h 794343"/>
              <a:gd name="connsiteX5" fmla="*/ 2924997 w 3196178"/>
              <a:gd name="connsiteY5" fmla="*/ 651220 h 794343"/>
              <a:gd name="connsiteX6" fmla="*/ 2829582 w 3196178"/>
              <a:gd name="connsiteY6" fmla="*/ 770489 h 794343"/>
              <a:gd name="connsiteX7" fmla="*/ 2678507 w 3196178"/>
              <a:gd name="connsiteY7" fmla="*/ 659171 h 794343"/>
              <a:gd name="connsiteX8" fmla="*/ 2551286 w 3196178"/>
              <a:gd name="connsiteY8" fmla="*/ 770489 h 794343"/>
              <a:gd name="connsiteX9" fmla="*/ 2408162 w 3196178"/>
              <a:gd name="connsiteY9" fmla="*/ 659171 h 794343"/>
              <a:gd name="connsiteX10" fmla="*/ 2336601 w 3196178"/>
              <a:gd name="connsiteY10" fmla="*/ 746635 h 794343"/>
              <a:gd name="connsiteX11" fmla="*/ 2280942 w 3196178"/>
              <a:gd name="connsiteY11" fmla="*/ 698927 h 794343"/>
              <a:gd name="connsiteX12" fmla="*/ 2209380 w 3196178"/>
              <a:gd name="connsiteY12" fmla="*/ 762538 h 794343"/>
              <a:gd name="connsiteX13" fmla="*/ 2098062 w 3196178"/>
              <a:gd name="connsiteY13" fmla="*/ 651220 h 794343"/>
              <a:gd name="connsiteX14" fmla="*/ 1899279 w 3196178"/>
              <a:gd name="connsiteY14" fmla="*/ 778440 h 794343"/>
              <a:gd name="connsiteX15" fmla="*/ 1652788 w 3196178"/>
              <a:gd name="connsiteY15" fmla="*/ 667122 h 794343"/>
              <a:gd name="connsiteX16" fmla="*/ 1469908 w 3196178"/>
              <a:gd name="connsiteY16" fmla="*/ 770489 h 794343"/>
              <a:gd name="connsiteX17" fmla="*/ 1231369 w 3196178"/>
              <a:gd name="connsiteY17" fmla="*/ 690976 h 794343"/>
              <a:gd name="connsiteX18" fmla="*/ 1032587 w 3196178"/>
              <a:gd name="connsiteY18" fmla="*/ 794343 h 794343"/>
              <a:gd name="connsiteX19" fmla="*/ 1016684 w 3196178"/>
              <a:gd name="connsiteY19" fmla="*/ 698927 h 794343"/>
              <a:gd name="connsiteX20" fmla="*/ 762242 w 3196178"/>
              <a:gd name="connsiteY20" fmla="*/ 786392 h 794343"/>
              <a:gd name="connsiteX21" fmla="*/ 587314 w 3196178"/>
              <a:gd name="connsiteY21" fmla="*/ 698927 h 794343"/>
              <a:gd name="connsiteX22" fmla="*/ 475995 w 3196178"/>
              <a:gd name="connsiteY22" fmla="*/ 762538 h 794343"/>
              <a:gd name="connsiteX23" fmla="*/ 332872 w 3196178"/>
              <a:gd name="connsiteY23" fmla="*/ 683025 h 794343"/>
              <a:gd name="connsiteX24" fmla="*/ 221554 w 3196178"/>
              <a:gd name="connsiteY24" fmla="*/ 746635 h 794343"/>
              <a:gd name="connsiteX25" fmla="*/ 94333 w 3196178"/>
              <a:gd name="connsiteY25" fmla="*/ 619414 h 794343"/>
              <a:gd name="connsiteX26" fmla="*/ 0 w 3196178"/>
              <a:gd name="connsiteY26" fmla="*/ 692308 h 79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96178" h="794343">
                <a:moveTo>
                  <a:pt x="0" y="0"/>
                </a:moveTo>
                <a:lnTo>
                  <a:pt x="3196178" y="0"/>
                </a:lnTo>
                <a:lnTo>
                  <a:pt x="3196178" y="721637"/>
                </a:lnTo>
                <a:lnTo>
                  <a:pt x="3123780" y="683025"/>
                </a:lnTo>
                <a:lnTo>
                  <a:pt x="3044267" y="714830"/>
                </a:lnTo>
                <a:lnTo>
                  <a:pt x="2924997" y="651220"/>
                </a:lnTo>
                <a:lnTo>
                  <a:pt x="2829582" y="770489"/>
                </a:lnTo>
                <a:lnTo>
                  <a:pt x="2678507" y="659171"/>
                </a:lnTo>
                <a:lnTo>
                  <a:pt x="2551286" y="770489"/>
                </a:lnTo>
                <a:lnTo>
                  <a:pt x="2408162" y="659171"/>
                </a:lnTo>
                <a:lnTo>
                  <a:pt x="2336601" y="746635"/>
                </a:lnTo>
                <a:lnTo>
                  <a:pt x="2280942" y="698927"/>
                </a:lnTo>
                <a:lnTo>
                  <a:pt x="2209380" y="762538"/>
                </a:lnTo>
                <a:lnTo>
                  <a:pt x="2098062" y="651220"/>
                </a:lnTo>
                <a:lnTo>
                  <a:pt x="1899279" y="778440"/>
                </a:lnTo>
                <a:lnTo>
                  <a:pt x="1652788" y="667122"/>
                </a:lnTo>
                <a:lnTo>
                  <a:pt x="1469908" y="770489"/>
                </a:lnTo>
                <a:lnTo>
                  <a:pt x="1231369" y="690976"/>
                </a:lnTo>
                <a:lnTo>
                  <a:pt x="1032587" y="794343"/>
                </a:lnTo>
                <a:lnTo>
                  <a:pt x="1016684" y="698927"/>
                </a:lnTo>
                <a:lnTo>
                  <a:pt x="762242" y="786392"/>
                </a:lnTo>
                <a:lnTo>
                  <a:pt x="587314" y="698927"/>
                </a:lnTo>
                <a:lnTo>
                  <a:pt x="475995" y="762538"/>
                </a:lnTo>
                <a:lnTo>
                  <a:pt x="332872" y="683025"/>
                </a:lnTo>
                <a:lnTo>
                  <a:pt x="221554" y="746635"/>
                </a:lnTo>
                <a:lnTo>
                  <a:pt x="94333" y="619414"/>
                </a:lnTo>
                <a:lnTo>
                  <a:pt x="0" y="692308"/>
                </a:lnTo>
                <a:close/>
              </a:path>
            </a:pathLst>
          </a:custGeom>
          <a:ln>
            <a:solidFill>
              <a:schemeClr val="bg1">
                <a:lumMod val="8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3084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6259-81DA-1C4A-9FFF-2F7E7B41C50F}"/>
              </a:ext>
            </a:extLst>
          </p:cNvPr>
          <p:cNvSpPr>
            <a:spLocks noGrp="1"/>
          </p:cNvSpPr>
          <p:nvPr>
            <p:ph type="title"/>
          </p:nvPr>
        </p:nvSpPr>
        <p:spPr/>
        <p:txBody>
          <a:bodyPr/>
          <a:lstStyle/>
          <a:p>
            <a:r>
              <a:rPr lang="en-GB"/>
              <a:t>Outlier detection</a:t>
            </a:r>
            <a:br>
              <a:rPr lang="en-GB"/>
            </a:br>
            <a:endParaRPr lang="en-GB"/>
          </a:p>
        </p:txBody>
      </p:sp>
      <p:sp>
        <p:nvSpPr>
          <p:cNvPr id="3" name="Text Placeholder 2">
            <a:extLst>
              <a:ext uri="{FF2B5EF4-FFF2-40B4-BE49-F238E27FC236}">
                <a16:creationId xmlns:a16="http://schemas.microsoft.com/office/drawing/2014/main" id="{7DEB8383-BB3E-0F4C-BF56-7753C2AEF048}"/>
              </a:ext>
            </a:extLst>
          </p:cNvPr>
          <p:cNvSpPr>
            <a:spLocks noGrp="1"/>
          </p:cNvSpPr>
          <p:nvPr>
            <p:ph type="body" sz="half" idx="14"/>
          </p:nvPr>
        </p:nvSpPr>
        <p:spPr/>
        <p:txBody>
          <a:bodyPr/>
          <a:lstStyle/>
          <a:p>
            <a:r>
              <a:rPr lang="en-GB"/>
              <a:t>Introduction</a:t>
            </a:r>
          </a:p>
        </p:txBody>
      </p:sp>
      <p:sp>
        <p:nvSpPr>
          <p:cNvPr id="4" name="Slide Number Placeholder 3">
            <a:extLst>
              <a:ext uri="{FF2B5EF4-FFF2-40B4-BE49-F238E27FC236}">
                <a16:creationId xmlns:a16="http://schemas.microsoft.com/office/drawing/2014/main" id="{666E017F-EE3E-CF4A-BC12-97E21442E171}"/>
              </a:ext>
            </a:extLst>
          </p:cNvPr>
          <p:cNvSpPr>
            <a:spLocks noGrp="1"/>
          </p:cNvSpPr>
          <p:nvPr>
            <p:ph type="sldNum" sz="quarter" idx="4"/>
          </p:nvPr>
        </p:nvSpPr>
        <p:spPr/>
        <p:txBody>
          <a:bodyPr/>
          <a:lstStyle/>
          <a:p>
            <a:fld id="{365118A3-1793-2149-900A-53CEDCCBA901}" type="slidenum">
              <a:rPr lang="en-GB" smtClean="0"/>
              <a:pPr/>
              <a:t>7</a:t>
            </a:fld>
            <a:endParaRPr lang="en-GB"/>
          </a:p>
        </p:txBody>
      </p:sp>
      <p:sp>
        <p:nvSpPr>
          <p:cNvPr id="13" name="TextBox 12">
            <a:extLst>
              <a:ext uri="{FF2B5EF4-FFF2-40B4-BE49-F238E27FC236}">
                <a16:creationId xmlns:a16="http://schemas.microsoft.com/office/drawing/2014/main" id="{D188F520-FEE0-0140-9A9B-774F3923B867}"/>
              </a:ext>
            </a:extLst>
          </p:cNvPr>
          <p:cNvSpPr txBox="1"/>
          <p:nvPr/>
        </p:nvSpPr>
        <p:spPr>
          <a:xfrm>
            <a:off x="2524558" y="1688886"/>
            <a:ext cx="4545306" cy="1200329"/>
          </a:xfrm>
          <a:prstGeom prst="rect">
            <a:avLst/>
          </a:prstGeom>
          <a:noFill/>
        </p:spPr>
        <p:txBody>
          <a:bodyPr wrap="square" rtlCol="0">
            <a:spAutoFit/>
          </a:bodyPr>
          <a:lstStyle/>
          <a:p>
            <a:pPr algn="l"/>
            <a:r>
              <a:rPr lang="en-GB" sz="1200"/>
              <a:t>We analysed the data in regard to outliers both visually &amp; analytically</a:t>
            </a:r>
            <a:r>
              <a:rPr lang="en-GB" sz="1200" baseline="30000"/>
              <a:t>1</a:t>
            </a:r>
            <a:r>
              <a:rPr lang="en-GB" sz="1200"/>
              <a:t>.</a:t>
            </a:r>
          </a:p>
          <a:p>
            <a:pPr algn="l"/>
            <a:r>
              <a:rPr lang="en-GB" sz="1200" dirty="0"/>
              <a:t>In the visualization </a:t>
            </a:r>
            <a:r>
              <a:rPr lang="en-GB" sz="1200"/>
              <a:t>of the DAX, </a:t>
            </a:r>
            <a:r>
              <a:rPr lang="en-GB" sz="1200" dirty="0"/>
              <a:t>we could not detect any </a:t>
            </a:r>
            <a:r>
              <a:rPr lang="en-GB" sz="1200" i="1"/>
              <a:t>unexplainable</a:t>
            </a:r>
            <a:r>
              <a:rPr lang="en-GB" sz="1200" dirty="0"/>
              <a:t> outliers. For example:</a:t>
            </a:r>
          </a:p>
          <a:p>
            <a:pPr marL="171450" indent="-171450">
              <a:buFont typeface="Wingdings" pitchFamily="2" charset="2"/>
              <a:buChar char="§"/>
            </a:pPr>
            <a:r>
              <a:rPr lang="en-GB" sz="1200" dirty="0"/>
              <a:t>Volume with stronger movement around </a:t>
            </a:r>
            <a:r>
              <a:rPr lang="en-GB" sz="1200"/>
              <a:t>2008</a:t>
            </a:r>
            <a:r>
              <a:rPr lang="en-GB" sz="1200" dirty="0"/>
              <a:t> and 2012 due to the Financial and Euro crisis</a:t>
            </a:r>
          </a:p>
          <a:p>
            <a:pPr marL="171450" indent="-171450">
              <a:buFont typeface="Wingdings" pitchFamily="2" charset="2"/>
              <a:buChar char="§"/>
            </a:pPr>
            <a:r>
              <a:rPr lang="en-GB" sz="1200" dirty="0"/>
              <a:t>COVID-19 impact can be observed</a:t>
            </a:r>
          </a:p>
        </p:txBody>
      </p:sp>
      <p:pic>
        <p:nvPicPr>
          <p:cNvPr id="22532" name="Picture 4">
            <a:extLst>
              <a:ext uri="{FF2B5EF4-FFF2-40B4-BE49-F238E27FC236}">
                <a16:creationId xmlns:a16="http://schemas.microsoft.com/office/drawing/2014/main" id="{F13BB065-8591-504F-9D83-84AD6BF0A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08" b="4230"/>
          <a:stretch/>
        </p:blipFill>
        <p:spPr bwMode="auto">
          <a:xfrm>
            <a:off x="2524559" y="3357278"/>
            <a:ext cx="2057398" cy="138044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EF56554-7DC5-AC47-A1E4-0FEE09F6E3B8}"/>
              </a:ext>
            </a:extLst>
          </p:cNvPr>
          <p:cNvSpPr txBox="1"/>
          <p:nvPr/>
        </p:nvSpPr>
        <p:spPr>
          <a:xfrm>
            <a:off x="4792228" y="3386275"/>
            <a:ext cx="3820830" cy="1200329"/>
          </a:xfrm>
          <a:prstGeom prst="rect">
            <a:avLst/>
          </a:prstGeom>
          <a:noFill/>
        </p:spPr>
        <p:txBody>
          <a:bodyPr wrap="square" rtlCol="0">
            <a:spAutoFit/>
          </a:bodyPr>
          <a:lstStyle/>
          <a:p>
            <a:pPr algn="l"/>
            <a:r>
              <a:rPr lang="en-GB" sz="1200" dirty="0"/>
              <a:t>Exemplary </a:t>
            </a:r>
            <a:r>
              <a:rPr lang="en-GB" sz="1200"/>
              <a:t>view on Volkswagen </a:t>
            </a:r>
            <a:r>
              <a:rPr lang="en-GB" sz="1200" dirty="0"/>
              <a:t>and </a:t>
            </a:r>
            <a:r>
              <a:rPr lang="en-GB" sz="1200"/>
              <a:t>Zalando:</a:t>
            </a:r>
          </a:p>
          <a:p>
            <a:pPr marL="171450" indent="-171450" algn="l">
              <a:buFont typeface="Wingdings" pitchFamily="2" charset="2"/>
              <a:buChar char="§"/>
            </a:pPr>
            <a:r>
              <a:rPr lang="en-GB" sz="1200" dirty="0"/>
              <a:t>Volkswagen with </a:t>
            </a:r>
            <a:r>
              <a:rPr lang="en-GB" sz="1200"/>
              <a:t>a</a:t>
            </a:r>
            <a:r>
              <a:rPr lang="en-GB" sz="1200" dirty="0"/>
              <a:t> spike in volume around the short squeeze in 2008</a:t>
            </a:r>
          </a:p>
          <a:p>
            <a:pPr marL="171450" indent="-171450" algn="l">
              <a:buFont typeface="Wingdings" pitchFamily="2" charset="2"/>
              <a:buChar char="§"/>
            </a:pPr>
            <a:r>
              <a:rPr lang="en-GB" sz="1200"/>
              <a:t>Available data for </a:t>
            </a:r>
            <a:r>
              <a:rPr lang="en-GB" sz="1200" dirty="0"/>
              <a:t>Zalando only started in 2015. </a:t>
            </a:r>
            <a:r>
              <a:rPr lang="en-GB" sz="1200">
                <a:solidFill>
                  <a:schemeClr val="bg1">
                    <a:lumMod val="50000"/>
                  </a:schemeClr>
                </a:solidFill>
              </a:rPr>
              <a:t>Not a problem as the DAX inclusion happened in 2021 (green line)</a:t>
            </a:r>
          </a:p>
        </p:txBody>
      </p:sp>
      <p:cxnSp>
        <p:nvCxnSpPr>
          <p:cNvPr id="21" name="Straight Connector 20">
            <a:extLst>
              <a:ext uri="{FF2B5EF4-FFF2-40B4-BE49-F238E27FC236}">
                <a16:creationId xmlns:a16="http://schemas.microsoft.com/office/drawing/2014/main" id="{484675C6-C599-0C42-AF18-3F76333DC634}"/>
              </a:ext>
            </a:extLst>
          </p:cNvPr>
          <p:cNvCxnSpPr>
            <a:cxnSpLocks/>
          </p:cNvCxnSpPr>
          <p:nvPr/>
        </p:nvCxnSpPr>
        <p:spPr>
          <a:xfrm>
            <a:off x="373939" y="1569664"/>
            <a:ext cx="83844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2ED01D-D43C-474A-84C1-A0ACE1486978}"/>
              </a:ext>
            </a:extLst>
          </p:cNvPr>
          <p:cNvSpPr txBox="1"/>
          <p:nvPr/>
        </p:nvSpPr>
        <p:spPr>
          <a:xfrm>
            <a:off x="373940" y="1261887"/>
            <a:ext cx="2949462" cy="307777"/>
          </a:xfrm>
          <a:prstGeom prst="rect">
            <a:avLst/>
          </a:prstGeom>
          <a:noFill/>
        </p:spPr>
        <p:txBody>
          <a:bodyPr wrap="none" rtlCol="0">
            <a:spAutoFit/>
          </a:bodyPr>
          <a:lstStyle/>
          <a:p>
            <a:pPr algn="l"/>
            <a:r>
              <a:rPr lang="en-GB" sz="1400" b="1" dirty="0">
                <a:solidFill>
                  <a:srgbClr val="002060"/>
                </a:solidFill>
              </a:rPr>
              <a:t>Daily Returns and Volume of the DAX</a:t>
            </a:r>
          </a:p>
        </p:txBody>
      </p:sp>
      <p:cxnSp>
        <p:nvCxnSpPr>
          <p:cNvPr id="23" name="Straight Connector 22">
            <a:extLst>
              <a:ext uri="{FF2B5EF4-FFF2-40B4-BE49-F238E27FC236}">
                <a16:creationId xmlns:a16="http://schemas.microsoft.com/office/drawing/2014/main" id="{D65E0B02-F50A-9F47-95FE-B13215800E79}"/>
              </a:ext>
            </a:extLst>
          </p:cNvPr>
          <p:cNvCxnSpPr>
            <a:cxnSpLocks/>
          </p:cNvCxnSpPr>
          <p:nvPr/>
        </p:nvCxnSpPr>
        <p:spPr>
          <a:xfrm>
            <a:off x="373939" y="3337696"/>
            <a:ext cx="83844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FA9F968-9FC8-6346-B087-2831965B6FCB}"/>
              </a:ext>
            </a:extLst>
          </p:cNvPr>
          <p:cNvSpPr txBox="1"/>
          <p:nvPr/>
        </p:nvSpPr>
        <p:spPr>
          <a:xfrm>
            <a:off x="373940" y="3029919"/>
            <a:ext cx="4396525" cy="307777"/>
          </a:xfrm>
          <a:prstGeom prst="rect">
            <a:avLst/>
          </a:prstGeom>
          <a:noFill/>
        </p:spPr>
        <p:txBody>
          <a:bodyPr wrap="none" rtlCol="0">
            <a:spAutoFit/>
          </a:bodyPr>
          <a:lstStyle/>
          <a:p>
            <a:r>
              <a:rPr lang="en-GB" sz="1400" b="1" dirty="0">
                <a:solidFill>
                  <a:srgbClr val="002060"/>
                </a:solidFill>
              </a:rPr>
              <a:t>Daily Returns and Volume of Siemens AG and Zalando SE</a:t>
            </a:r>
          </a:p>
        </p:txBody>
      </p:sp>
      <p:graphicFrame>
        <p:nvGraphicFramePr>
          <p:cNvPr id="25" name="Table 14">
            <a:extLst>
              <a:ext uri="{FF2B5EF4-FFF2-40B4-BE49-F238E27FC236}">
                <a16:creationId xmlns:a16="http://schemas.microsoft.com/office/drawing/2014/main" id="{02E0D35B-0E72-A34E-AADA-D5CDBF079BDA}"/>
              </a:ext>
            </a:extLst>
          </p:cNvPr>
          <p:cNvGraphicFramePr>
            <a:graphicFrameLocks noGrp="1"/>
          </p:cNvGraphicFramePr>
          <p:nvPr>
            <p:extLst>
              <p:ext uri="{D42A27DB-BD31-4B8C-83A1-F6EECF244321}">
                <p14:modId xmlns:p14="http://schemas.microsoft.com/office/powerpoint/2010/main" val="1342068104"/>
              </p:ext>
            </p:extLst>
          </p:nvPr>
        </p:nvGraphicFramePr>
        <p:xfrm>
          <a:off x="7149311" y="1705512"/>
          <a:ext cx="1609028" cy="1254960"/>
        </p:xfrm>
        <a:graphic>
          <a:graphicData uri="http://schemas.openxmlformats.org/drawingml/2006/table">
            <a:tbl>
              <a:tblPr firstRow="1" bandRow="1">
                <a:tableStyleId>{5940675A-B579-460E-94D1-54222C63F5DA}</a:tableStyleId>
              </a:tblPr>
              <a:tblGrid>
                <a:gridCol w="1027430">
                  <a:extLst>
                    <a:ext uri="{9D8B030D-6E8A-4147-A177-3AD203B41FA5}">
                      <a16:colId xmlns:a16="http://schemas.microsoft.com/office/drawing/2014/main" val="1171995003"/>
                    </a:ext>
                  </a:extLst>
                </a:gridCol>
                <a:gridCol w="581598">
                  <a:extLst>
                    <a:ext uri="{9D8B030D-6E8A-4147-A177-3AD203B41FA5}">
                      <a16:colId xmlns:a16="http://schemas.microsoft.com/office/drawing/2014/main" val="15791821"/>
                    </a:ext>
                  </a:extLst>
                </a:gridCol>
              </a:tblGrid>
              <a:tr h="148591">
                <a:tc gridSpan="2">
                  <a:txBody>
                    <a:bodyPr/>
                    <a:lstStyle/>
                    <a:p>
                      <a:r>
                        <a:rPr lang="en-GB" sz="900" b="1"/>
                        <a:t>DAX Returns</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GB" sz="1100"/>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913153502"/>
                  </a:ext>
                </a:extLst>
              </a:tr>
              <a:tr h="148591">
                <a:tc>
                  <a:txBody>
                    <a:bodyPr/>
                    <a:lstStyle/>
                    <a:p>
                      <a:r>
                        <a:rPr lang="en-GB" sz="900"/>
                        <a:t>Observations</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algn="r"/>
                      <a:r>
                        <a:rPr lang="en-GB" sz="900"/>
                        <a:t>3592</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16447262"/>
                  </a:ext>
                </a:extLst>
              </a:tr>
              <a:tr h="148591">
                <a:tc>
                  <a:txBody>
                    <a:bodyPr/>
                    <a:lstStyle/>
                    <a:p>
                      <a:r>
                        <a:rPr lang="en-GB" sz="900"/>
                        <a:t>Highest daily loss</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algn="r"/>
                      <a:r>
                        <a:rPr lang="en-GB" sz="900" dirty="0"/>
                        <a:t>12.24%</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59577051"/>
                  </a:ext>
                </a:extLst>
              </a:tr>
              <a:tr h="148591">
                <a:tc>
                  <a:txBody>
                    <a:bodyPr/>
                    <a:lstStyle/>
                    <a:p>
                      <a:r>
                        <a:rPr lang="en-GB" sz="900"/>
                        <a:t>Highest daily gain</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algn="r"/>
                      <a:r>
                        <a:rPr lang="en-GB" sz="900" dirty="0"/>
                        <a:t>11.40%</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957886417"/>
                  </a:ext>
                </a:extLst>
              </a:tr>
              <a:tr h="148591">
                <a:tc>
                  <a:txBody>
                    <a:bodyPr/>
                    <a:lstStyle/>
                    <a:p>
                      <a:r>
                        <a:rPr lang="en-GB" sz="900"/>
                        <a:t>Daily avg. return</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algn="r"/>
                      <a:r>
                        <a:rPr lang="en-GB" sz="900" dirty="0"/>
                        <a:t>0.02%</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719673030"/>
                  </a:ext>
                </a:extLst>
              </a:tr>
              <a:tr h="148591">
                <a:tc>
                  <a:txBody>
                    <a:bodyPr/>
                    <a:lstStyle/>
                    <a:p>
                      <a:r>
                        <a:rPr lang="en-GB" sz="900"/>
                        <a:t>Std. deviation</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tc>
                  <a:txBody>
                    <a:bodyPr/>
                    <a:lstStyle/>
                    <a:p>
                      <a:pPr algn="r"/>
                      <a:r>
                        <a:rPr lang="en-GB" sz="900" dirty="0"/>
                        <a:t>1.41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033860478"/>
                  </a:ext>
                </a:extLst>
              </a:tr>
            </a:tbl>
          </a:graphicData>
        </a:graphic>
      </p:graphicFrame>
      <p:pic>
        <p:nvPicPr>
          <p:cNvPr id="1026" name="Picture 2">
            <a:extLst>
              <a:ext uri="{FF2B5EF4-FFF2-40B4-BE49-F238E27FC236}">
                <a16:creationId xmlns:a16="http://schemas.microsoft.com/office/drawing/2014/main" id="{D81DAFD6-FEDB-384F-8BF7-C5F2A13752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89" b="3207"/>
          <a:stretch/>
        </p:blipFill>
        <p:spPr bwMode="auto">
          <a:xfrm>
            <a:off x="442987" y="3357278"/>
            <a:ext cx="2057398" cy="1405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3B0753-BB06-0347-8FD2-7C3431C860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20" b="5505"/>
          <a:stretch/>
        </p:blipFill>
        <p:spPr bwMode="auto">
          <a:xfrm>
            <a:off x="442987" y="1615118"/>
            <a:ext cx="2057398" cy="14099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64C1E43-015F-9F4F-ACD3-ADCDBB16C75E}"/>
              </a:ext>
            </a:extLst>
          </p:cNvPr>
          <p:cNvSpPr/>
          <p:nvPr/>
        </p:nvSpPr>
        <p:spPr>
          <a:xfrm>
            <a:off x="1093662" y="1675801"/>
            <a:ext cx="141826" cy="1299637"/>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48F3FA74-BC11-404E-B712-85FBE95681F3}"/>
              </a:ext>
            </a:extLst>
          </p:cNvPr>
          <p:cNvSpPr/>
          <p:nvPr/>
        </p:nvSpPr>
        <p:spPr>
          <a:xfrm>
            <a:off x="743395" y="1675801"/>
            <a:ext cx="141826" cy="1299637"/>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C7F934C7-9A2B-C94D-A804-4A5D3D78A76A}"/>
              </a:ext>
            </a:extLst>
          </p:cNvPr>
          <p:cNvSpPr/>
          <p:nvPr/>
        </p:nvSpPr>
        <p:spPr>
          <a:xfrm>
            <a:off x="1981619" y="1675801"/>
            <a:ext cx="141826" cy="1299637"/>
          </a:xfrm>
          <a:prstGeom prst="rect">
            <a:avLst/>
          </a:prstGeom>
          <a:noFill/>
          <a:ln>
            <a:solidFill>
              <a:schemeClr val="accent2">
                <a:alpha val="6933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9FD98001-77B3-814E-AB04-CE6DC53ED5A3}"/>
              </a:ext>
            </a:extLst>
          </p:cNvPr>
          <p:cNvSpPr txBox="1"/>
          <p:nvPr/>
        </p:nvSpPr>
        <p:spPr>
          <a:xfrm>
            <a:off x="626035" y="4716316"/>
            <a:ext cx="4183292" cy="184666"/>
          </a:xfrm>
          <a:prstGeom prst="rect">
            <a:avLst/>
          </a:prstGeom>
          <a:noFill/>
        </p:spPr>
        <p:txBody>
          <a:bodyPr wrap="square" rtlCol="0">
            <a:spAutoFit/>
          </a:bodyPr>
          <a:lstStyle/>
          <a:p>
            <a:r>
              <a:rPr lang="en-DE" sz="600"/>
              <a:t>Obvious outliers             Date of announcement for of inclusion              Date of inclusion</a:t>
            </a:r>
          </a:p>
        </p:txBody>
      </p:sp>
      <p:sp>
        <p:nvSpPr>
          <p:cNvPr id="9" name="Rectangle 8">
            <a:extLst>
              <a:ext uri="{FF2B5EF4-FFF2-40B4-BE49-F238E27FC236}">
                <a16:creationId xmlns:a16="http://schemas.microsoft.com/office/drawing/2014/main" id="{AB10CF21-9614-1F4A-987F-057E92817EFB}"/>
              </a:ext>
            </a:extLst>
          </p:cNvPr>
          <p:cNvSpPr/>
          <p:nvPr/>
        </p:nvSpPr>
        <p:spPr>
          <a:xfrm>
            <a:off x="2753686" y="4782806"/>
            <a:ext cx="97722" cy="45719"/>
          </a:xfrm>
          <a:prstGeom prst="rect">
            <a:avLst/>
          </a:prstGeom>
          <a:solidFill>
            <a:srgbClr val="409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1331E942-2BA2-B247-94CA-19A321B7709A}"/>
              </a:ext>
            </a:extLst>
          </p:cNvPr>
          <p:cNvSpPr/>
          <p:nvPr/>
        </p:nvSpPr>
        <p:spPr>
          <a:xfrm>
            <a:off x="1315944" y="4782806"/>
            <a:ext cx="97722" cy="45719"/>
          </a:xfrm>
          <a:prstGeom prst="rect">
            <a:avLst/>
          </a:prstGeom>
          <a:solidFill>
            <a:srgbClr val="C4E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21239B98-960B-D74A-9AD8-E4080B959289}"/>
              </a:ext>
            </a:extLst>
          </p:cNvPr>
          <p:cNvSpPr/>
          <p:nvPr/>
        </p:nvSpPr>
        <p:spPr>
          <a:xfrm>
            <a:off x="586553" y="4782806"/>
            <a:ext cx="97722"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TextBox 31">
            <a:extLst>
              <a:ext uri="{FF2B5EF4-FFF2-40B4-BE49-F238E27FC236}">
                <a16:creationId xmlns:a16="http://schemas.microsoft.com/office/drawing/2014/main" id="{FE32E6D8-5D10-6A42-857C-6161B62B42E3}"/>
              </a:ext>
            </a:extLst>
          </p:cNvPr>
          <p:cNvSpPr txBox="1"/>
          <p:nvPr/>
        </p:nvSpPr>
        <p:spPr>
          <a:xfrm>
            <a:off x="366477" y="4722382"/>
            <a:ext cx="8119530" cy="369332"/>
          </a:xfrm>
          <a:prstGeom prst="rect">
            <a:avLst/>
          </a:prstGeom>
          <a:noFill/>
        </p:spPr>
        <p:txBody>
          <a:bodyPr wrap="none" rtlCol="0">
            <a:spAutoFit/>
          </a:bodyPr>
          <a:lstStyle/>
          <a:p>
            <a:br>
              <a:rPr lang="en-GB" sz="900" dirty="0">
                <a:solidFill>
                  <a:schemeClr val="tx1">
                    <a:lumMod val="50000"/>
                    <a:lumOff val="50000"/>
                  </a:schemeClr>
                </a:solidFill>
              </a:rPr>
            </a:br>
            <a:r>
              <a:rPr lang="en-GB" sz="900" baseline="30000" dirty="0">
                <a:solidFill>
                  <a:schemeClr val="tx1">
                    <a:lumMod val="50000"/>
                    <a:lumOff val="50000"/>
                  </a:schemeClr>
                </a:solidFill>
              </a:rPr>
              <a:t>1</a:t>
            </a:r>
            <a:r>
              <a:rPr lang="en-GB" sz="900" dirty="0">
                <a:solidFill>
                  <a:schemeClr val="tx1">
                    <a:lumMod val="50000"/>
                    <a:lumOff val="50000"/>
                  </a:schemeClr>
                </a:solidFill>
              </a:rPr>
              <a:t>Considering seasonality effects and the trend of the stock, we determined whether the change in return and volume differed unexplainably strong from the previous day </a:t>
            </a:r>
          </a:p>
        </p:txBody>
      </p:sp>
    </p:spTree>
    <p:extLst>
      <p:ext uri="{BB962C8B-B14F-4D97-AF65-F5344CB8AC3E}">
        <p14:creationId xmlns:p14="http://schemas.microsoft.com/office/powerpoint/2010/main" val="109732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385575" y="3381521"/>
            <a:ext cx="5888003" cy="1386191"/>
          </a:xfrm>
        </p:spPr>
        <p:txBody>
          <a:bodyPr/>
          <a:lstStyle/>
          <a:p>
            <a:r>
              <a:rPr lang="en-DE" sz="5400" dirty="0"/>
              <a:t>Short term effects</a:t>
            </a:r>
            <a:endParaRPr lang="en-US" dirty="0"/>
          </a:p>
        </p:txBody>
      </p:sp>
    </p:spTree>
    <p:extLst>
      <p:ext uri="{BB962C8B-B14F-4D97-AF65-F5344CB8AC3E}">
        <p14:creationId xmlns:p14="http://schemas.microsoft.com/office/powerpoint/2010/main" val="126609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Diagram&#10;&#10;Description automatically generated">
            <a:extLst>
              <a:ext uri="{FF2B5EF4-FFF2-40B4-BE49-F238E27FC236}">
                <a16:creationId xmlns:a16="http://schemas.microsoft.com/office/drawing/2014/main" id="{6CE4C782-AC8D-434B-99E8-3E6CC758886E}"/>
              </a:ext>
            </a:extLst>
          </p:cNvPr>
          <p:cNvPicPr>
            <a:picLocks noChangeAspect="1"/>
          </p:cNvPicPr>
          <p:nvPr/>
        </p:nvPicPr>
        <p:blipFill>
          <a:blip r:embed="rId2"/>
          <a:stretch>
            <a:fillRect/>
          </a:stretch>
        </p:blipFill>
        <p:spPr>
          <a:xfrm>
            <a:off x="6961538" y="2576401"/>
            <a:ext cx="1800000" cy="600300"/>
          </a:xfrm>
          <a:prstGeom prst="rect">
            <a:avLst/>
          </a:prstGeom>
        </p:spPr>
      </p:pic>
      <p:pic>
        <p:nvPicPr>
          <p:cNvPr id="11" name="Picture 11">
            <a:extLst>
              <a:ext uri="{FF2B5EF4-FFF2-40B4-BE49-F238E27FC236}">
                <a16:creationId xmlns:a16="http://schemas.microsoft.com/office/drawing/2014/main" id="{F8E915DA-CFD8-4F18-97B8-02A755AF74AE}"/>
              </a:ext>
            </a:extLst>
          </p:cNvPr>
          <p:cNvPicPr>
            <a:picLocks noChangeAspect="1"/>
          </p:cNvPicPr>
          <p:nvPr/>
        </p:nvPicPr>
        <p:blipFill>
          <a:blip r:embed="rId3"/>
          <a:stretch>
            <a:fillRect/>
          </a:stretch>
        </p:blipFill>
        <p:spPr>
          <a:xfrm>
            <a:off x="2513896" y="2582973"/>
            <a:ext cx="1806140" cy="560504"/>
          </a:xfrm>
          <a:prstGeom prst="rect">
            <a:avLst/>
          </a:prstGeom>
        </p:spPr>
      </p:pic>
      <p:sp>
        <p:nvSpPr>
          <p:cNvPr id="2" name="Title 1">
            <a:extLst>
              <a:ext uri="{FF2B5EF4-FFF2-40B4-BE49-F238E27FC236}">
                <a16:creationId xmlns:a16="http://schemas.microsoft.com/office/drawing/2014/main" id="{59B5D84E-F882-4D5A-944E-6408BE417181}"/>
              </a:ext>
            </a:extLst>
          </p:cNvPr>
          <p:cNvSpPr>
            <a:spLocks noGrp="1"/>
          </p:cNvSpPr>
          <p:nvPr>
            <p:ph type="title"/>
          </p:nvPr>
        </p:nvSpPr>
        <p:spPr/>
        <p:txBody>
          <a:bodyPr/>
          <a:lstStyle/>
          <a:p>
            <a:r>
              <a:rPr lang="en-DE" sz="3600" dirty="0"/>
              <a:t>Short term effects</a:t>
            </a:r>
            <a:r>
              <a:rPr lang="en-US" dirty="0">
                <a:ea typeface="Calibri"/>
                <a:cs typeface="Calibri"/>
              </a:rPr>
              <a:t>: Volume</a:t>
            </a:r>
            <a:br>
              <a:rPr lang="en-US" dirty="0">
                <a:ea typeface="Calibri"/>
                <a:cs typeface="Calibri"/>
              </a:rPr>
            </a:br>
            <a:endParaRPr lang="en-US" dirty="0"/>
          </a:p>
        </p:txBody>
      </p:sp>
      <p:sp>
        <p:nvSpPr>
          <p:cNvPr id="5" name="Text Placeholder 4">
            <a:extLst>
              <a:ext uri="{FF2B5EF4-FFF2-40B4-BE49-F238E27FC236}">
                <a16:creationId xmlns:a16="http://schemas.microsoft.com/office/drawing/2014/main" id="{33947847-7CF6-4710-B9A0-2C9825E7627A}"/>
              </a:ext>
            </a:extLst>
          </p:cNvPr>
          <p:cNvSpPr>
            <a:spLocks noGrp="1"/>
          </p:cNvSpPr>
          <p:nvPr>
            <p:ph type="body" sz="half" idx="14"/>
          </p:nvPr>
        </p:nvSpPr>
        <p:spPr/>
        <p:txBody>
          <a:bodyPr/>
          <a:lstStyle/>
          <a:p>
            <a:r>
              <a:rPr lang="en-US" dirty="0"/>
              <a:t>SHORT Term Effects</a:t>
            </a:r>
          </a:p>
        </p:txBody>
      </p:sp>
      <p:sp>
        <p:nvSpPr>
          <p:cNvPr id="6" name="Slide Number Placeholder 5">
            <a:extLst>
              <a:ext uri="{FF2B5EF4-FFF2-40B4-BE49-F238E27FC236}">
                <a16:creationId xmlns:a16="http://schemas.microsoft.com/office/drawing/2014/main" id="{A16F199A-80B2-49C7-942C-A08C4EC763E3}"/>
              </a:ext>
            </a:extLst>
          </p:cNvPr>
          <p:cNvSpPr>
            <a:spLocks noGrp="1"/>
          </p:cNvSpPr>
          <p:nvPr>
            <p:ph type="sldNum" sz="quarter" idx="4"/>
          </p:nvPr>
        </p:nvSpPr>
        <p:spPr/>
        <p:txBody>
          <a:bodyPr/>
          <a:lstStyle/>
          <a:p>
            <a:fld id="{365118A3-1793-2149-900A-53CEDCCBA901}" type="slidenum">
              <a:rPr lang="en-GB" smtClean="0"/>
              <a:pPr/>
              <a:t>9</a:t>
            </a:fld>
            <a:endParaRPr lang="en-GB"/>
          </a:p>
        </p:txBody>
      </p:sp>
      <p:graphicFrame>
        <p:nvGraphicFramePr>
          <p:cNvPr id="68" name="Table 13">
            <a:extLst>
              <a:ext uri="{FF2B5EF4-FFF2-40B4-BE49-F238E27FC236}">
                <a16:creationId xmlns:a16="http://schemas.microsoft.com/office/drawing/2014/main" id="{AB58023C-21E6-5C49-AB53-DBD87F31B838}"/>
              </a:ext>
            </a:extLst>
          </p:cNvPr>
          <p:cNvGraphicFramePr>
            <a:graphicFrameLocks noGrp="1"/>
          </p:cNvGraphicFramePr>
          <p:nvPr>
            <p:extLst>
              <p:ext uri="{D42A27DB-BD31-4B8C-83A1-F6EECF244321}">
                <p14:modId xmlns:p14="http://schemas.microsoft.com/office/powerpoint/2010/main" val="327039899"/>
              </p:ext>
            </p:extLst>
          </p:nvPr>
        </p:nvGraphicFramePr>
        <p:xfrm>
          <a:off x="666875" y="3603717"/>
          <a:ext cx="3111266" cy="1039674"/>
        </p:xfrm>
        <a:graphic>
          <a:graphicData uri="http://schemas.openxmlformats.org/drawingml/2006/table">
            <a:tbl>
              <a:tblPr firstRow="1" bandRow="1">
                <a:tableStyleId>{5940675A-B579-460E-94D1-54222C63F5DA}</a:tableStyleId>
              </a:tblPr>
              <a:tblGrid>
                <a:gridCol w="948352">
                  <a:extLst>
                    <a:ext uri="{9D8B030D-6E8A-4147-A177-3AD203B41FA5}">
                      <a16:colId xmlns:a16="http://schemas.microsoft.com/office/drawing/2014/main" val="1379753679"/>
                    </a:ext>
                  </a:extLst>
                </a:gridCol>
                <a:gridCol w="424382">
                  <a:extLst>
                    <a:ext uri="{9D8B030D-6E8A-4147-A177-3AD203B41FA5}">
                      <a16:colId xmlns:a16="http://schemas.microsoft.com/office/drawing/2014/main" val="1898176788"/>
                    </a:ext>
                  </a:extLst>
                </a:gridCol>
                <a:gridCol w="434633">
                  <a:extLst>
                    <a:ext uri="{9D8B030D-6E8A-4147-A177-3AD203B41FA5}">
                      <a16:colId xmlns:a16="http://schemas.microsoft.com/office/drawing/2014/main" val="3322461587"/>
                    </a:ext>
                  </a:extLst>
                </a:gridCol>
                <a:gridCol w="434633">
                  <a:extLst>
                    <a:ext uri="{9D8B030D-6E8A-4147-A177-3AD203B41FA5}">
                      <a16:colId xmlns:a16="http://schemas.microsoft.com/office/drawing/2014/main" val="1573016472"/>
                    </a:ext>
                  </a:extLst>
                </a:gridCol>
                <a:gridCol w="434633">
                  <a:extLst>
                    <a:ext uri="{9D8B030D-6E8A-4147-A177-3AD203B41FA5}">
                      <a16:colId xmlns:a16="http://schemas.microsoft.com/office/drawing/2014/main" val="1611535802"/>
                    </a:ext>
                  </a:extLst>
                </a:gridCol>
                <a:gridCol w="434633">
                  <a:extLst>
                    <a:ext uri="{9D8B030D-6E8A-4147-A177-3AD203B41FA5}">
                      <a16:colId xmlns:a16="http://schemas.microsoft.com/office/drawing/2014/main" val="1703502452"/>
                    </a:ext>
                  </a:extLst>
                </a:gridCol>
              </a:tblGrid>
              <a:tr h="173279">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DE" sz="900" b="1">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DE" sz="900" b="0" i="1">
                          <a:solidFill>
                            <a:schemeClr val="tx1"/>
                          </a:solidFill>
                        </a:rPr>
                        <a:t>Day 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algn="ctr"/>
                      <a:r>
                        <a:rPr lang="en-DE" sz="900" b="0" i="1">
                          <a:solidFill>
                            <a:schemeClr val="tx1"/>
                          </a:solidFill>
                        </a:rPr>
                        <a:t>Day 1-5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err="1">
                          <a:solidFill>
                            <a:schemeClr val="tx1"/>
                          </a:solidFill>
                        </a:rPr>
                        <a:t>mvr</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err="1">
                          <a:solidFill>
                            <a:schemeClr val="tx1"/>
                          </a:solidFill>
                        </a:rPr>
                        <a:t>mvr</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defTabSz="685800">
                        <a:lnSpc>
                          <a:spcPct val="100000"/>
                        </a:lnSpc>
                        <a:spcBef>
                          <a:spcPts val="0"/>
                        </a:spcBef>
                        <a:spcAft>
                          <a:spcPts val="0"/>
                        </a:spcAft>
                        <a:buNone/>
                        <a:tabLst/>
                        <a:defRPr/>
                      </a:pPr>
                      <a:r>
                        <a:rPr lang="en-US" sz="900" b="1" i="0" u="none" strike="noStrike" noProof="0">
                          <a:latin typeface="Calibri"/>
                        </a:rPr>
                        <a:t>σ</a:t>
                      </a:r>
                      <a:endParaRPr lang="en-DE" sz="900" b="1" i="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rgbClr val="FF0000"/>
                          </a:solidFill>
                        </a:rPr>
                        <a:t>1.47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rgbClr val="FF0000"/>
                          </a:solidFill>
                        </a:rPr>
                        <a:t>1.80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1.11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0.92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dirty="0">
                          <a:solidFill>
                            <a:schemeClr val="tx1"/>
                          </a:solidFill>
                        </a:rPr>
                        <a:t>0.87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dirty="0">
                          <a:solidFill>
                            <a:schemeClr val="tx1"/>
                          </a:solidFill>
                        </a:rPr>
                        <a:t>0.16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dirty="0">
                          <a:solidFill>
                            <a:schemeClr val="tx1"/>
                          </a:solidFill>
                        </a:rPr>
                        <a:t>0.88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i="0">
                          <a:solidFill>
                            <a:schemeClr val="tx1"/>
                          </a:solidFill>
                        </a:rPr>
                        <a:t>0.23</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dirty="0"/>
                        <a:t>Included Rest</a:t>
                      </a:r>
                      <a:r>
                        <a:rPr lang="en-GB" sz="900" b="1" baseline="30000" dirty="0"/>
                        <a:t>1</a:t>
                      </a:r>
                      <a:endParaRPr lang="en-GB" sz="900" b="1" dirty="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dirty="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1.98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2.35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1.31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1.20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0.88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0.47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0.76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dirty="0">
                          <a:solidFill>
                            <a:schemeClr val="tx1"/>
                          </a:solidFill>
                        </a:rPr>
                        <a:t>0.34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sp>
        <p:nvSpPr>
          <p:cNvPr id="21" name="TextBox 20">
            <a:extLst>
              <a:ext uri="{FF2B5EF4-FFF2-40B4-BE49-F238E27FC236}">
                <a16:creationId xmlns:a16="http://schemas.microsoft.com/office/drawing/2014/main" id="{E4A1CB17-7328-7145-9C2D-1E62B84D3AE2}"/>
              </a:ext>
            </a:extLst>
          </p:cNvPr>
          <p:cNvSpPr txBox="1"/>
          <p:nvPr/>
        </p:nvSpPr>
        <p:spPr>
          <a:xfrm>
            <a:off x="4816878" y="2592099"/>
            <a:ext cx="4077740" cy="1015663"/>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GB" sz="1200" b="1" dirty="0"/>
              <a:t>Hypothesis:</a:t>
            </a:r>
            <a:br>
              <a:rPr lang="en-GB" sz="1200" b="1" dirty="0"/>
            </a:br>
            <a:r>
              <a:rPr lang="en-GB" sz="1200" dirty="0"/>
              <a:t>Compared to the inclusion </a:t>
            </a:r>
            <a:br>
              <a:rPr lang="en-GB" sz="1200" dirty="0"/>
            </a:br>
            <a:r>
              <a:rPr lang="en-GB" sz="1200" dirty="0"/>
              <a:t>day effects should be less </a:t>
            </a:r>
            <a:br>
              <a:rPr lang="en-GB" sz="1200" dirty="0"/>
            </a:br>
            <a:r>
              <a:rPr lang="en-GB" sz="1200" dirty="0"/>
              <a:t>severe as most investors are already aware of the inclusion and fund effects do not apply yet.</a:t>
            </a:r>
            <a:endParaRPr lang="en-GB" sz="1200" dirty="0">
              <a:cs typeface="Calibri"/>
            </a:endParaRPr>
          </a:p>
        </p:txBody>
      </p:sp>
      <p:sp>
        <p:nvSpPr>
          <p:cNvPr id="30" name="TextBox 29">
            <a:extLst>
              <a:ext uri="{FF2B5EF4-FFF2-40B4-BE49-F238E27FC236}">
                <a16:creationId xmlns:a16="http://schemas.microsoft.com/office/drawing/2014/main" id="{948CEF18-9412-654A-8B64-2A35A59E5906}"/>
              </a:ext>
            </a:extLst>
          </p:cNvPr>
          <p:cNvSpPr txBox="1"/>
          <p:nvPr/>
        </p:nvSpPr>
        <p:spPr>
          <a:xfrm>
            <a:off x="385576" y="1263921"/>
            <a:ext cx="1188530" cy="307777"/>
          </a:xfrm>
          <a:prstGeom prst="rect">
            <a:avLst/>
          </a:prstGeom>
          <a:noFill/>
        </p:spPr>
        <p:txBody>
          <a:bodyPr wrap="none" rtlCol="0">
            <a:spAutoFit/>
          </a:bodyPr>
          <a:lstStyle/>
          <a:p>
            <a:pPr algn="l"/>
            <a:r>
              <a:rPr lang="en-GB" sz="1400" b="1">
                <a:solidFill>
                  <a:srgbClr val="002060"/>
                </a:solidFill>
              </a:rPr>
              <a:t>Methodology</a:t>
            </a:r>
          </a:p>
        </p:txBody>
      </p:sp>
      <p:cxnSp>
        <p:nvCxnSpPr>
          <p:cNvPr id="31" name="Straight Connector 30">
            <a:extLst>
              <a:ext uri="{FF2B5EF4-FFF2-40B4-BE49-F238E27FC236}">
                <a16:creationId xmlns:a16="http://schemas.microsoft.com/office/drawing/2014/main" id="{32F54F78-6416-B442-B658-B4A0F217202E}"/>
              </a:ext>
            </a:extLst>
          </p:cNvPr>
          <p:cNvCxnSpPr>
            <a:cxnSpLocks/>
          </p:cNvCxnSpPr>
          <p:nvPr/>
        </p:nvCxnSpPr>
        <p:spPr>
          <a:xfrm>
            <a:off x="373940" y="1569664"/>
            <a:ext cx="8403207"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F3A4A23-EBB8-6F4C-9A08-85A3F0DF6EB1}"/>
              </a:ext>
            </a:extLst>
          </p:cNvPr>
          <p:cNvSpPr txBox="1"/>
          <p:nvPr/>
        </p:nvSpPr>
        <p:spPr>
          <a:xfrm>
            <a:off x="366853" y="2568809"/>
            <a:ext cx="3953182" cy="1015663"/>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GB" sz="1200" b="1" dirty="0">
                <a:cs typeface="Calibri"/>
              </a:rPr>
              <a:t>Hypothesis:</a:t>
            </a:r>
            <a:r>
              <a:rPr lang="en-GB" sz="1200" dirty="0">
                <a:cs typeface="Calibri"/>
              </a:rPr>
              <a:t> </a:t>
            </a:r>
            <a:br>
              <a:rPr lang="en-GB" sz="1200" dirty="0">
                <a:cs typeface="Calibri"/>
              </a:rPr>
            </a:br>
            <a:r>
              <a:rPr lang="en-GB" sz="1200" dirty="0">
                <a:cs typeface="Calibri"/>
              </a:rPr>
              <a:t>Volume increases after </a:t>
            </a:r>
            <a:br>
              <a:rPr lang="en-GB" sz="1200" dirty="0">
                <a:cs typeface="Calibri"/>
              </a:rPr>
            </a:br>
            <a:r>
              <a:rPr lang="en-GB" sz="1200" dirty="0">
                <a:cs typeface="Calibri"/>
              </a:rPr>
              <a:t>being included into an </a:t>
            </a:r>
            <a:br>
              <a:rPr lang="en-GB" sz="1200" dirty="0">
                <a:cs typeface="Calibri"/>
              </a:rPr>
            </a:br>
            <a:r>
              <a:rPr lang="en-GB" sz="1200" dirty="0">
                <a:cs typeface="Calibri"/>
              </a:rPr>
              <a:t>index due to, among others, public and private index funds.</a:t>
            </a:r>
          </a:p>
        </p:txBody>
      </p:sp>
      <p:graphicFrame>
        <p:nvGraphicFramePr>
          <p:cNvPr id="18" name="Table 13">
            <a:extLst>
              <a:ext uri="{FF2B5EF4-FFF2-40B4-BE49-F238E27FC236}">
                <a16:creationId xmlns:a16="http://schemas.microsoft.com/office/drawing/2014/main" id="{D01619F8-A262-9F47-AFB9-D8789C0CCF48}"/>
              </a:ext>
            </a:extLst>
          </p:cNvPr>
          <p:cNvGraphicFramePr>
            <a:graphicFrameLocks noGrp="1"/>
          </p:cNvGraphicFramePr>
          <p:nvPr>
            <p:extLst>
              <p:ext uri="{D42A27DB-BD31-4B8C-83A1-F6EECF244321}">
                <p14:modId xmlns:p14="http://schemas.microsoft.com/office/powerpoint/2010/main" val="2304560604"/>
              </p:ext>
            </p:extLst>
          </p:nvPr>
        </p:nvGraphicFramePr>
        <p:xfrm>
          <a:off x="5224406" y="3607762"/>
          <a:ext cx="3142856" cy="1039674"/>
        </p:xfrm>
        <a:graphic>
          <a:graphicData uri="http://schemas.openxmlformats.org/drawingml/2006/table">
            <a:tbl>
              <a:tblPr firstRow="1" bandRow="1">
                <a:tableStyleId>{5940675A-B579-460E-94D1-54222C63F5DA}</a:tableStyleId>
              </a:tblPr>
              <a:tblGrid>
                <a:gridCol w="957981">
                  <a:extLst>
                    <a:ext uri="{9D8B030D-6E8A-4147-A177-3AD203B41FA5}">
                      <a16:colId xmlns:a16="http://schemas.microsoft.com/office/drawing/2014/main" val="1379753679"/>
                    </a:ext>
                  </a:extLst>
                </a:gridCol>
                <a:gridCol w="428691">
                  <a:extLst>
                    <a:ext uri="{9D8B030D-6E8A-4147-A177-3AD203B41FA5}">
                      <a16:colId xmlns:a16="http://schemas.microsoft.com/office/drawing/2014/main" val="1898176788"/>
                    </a:ext>
                  </a:extLst>
                </a:gridCol>
                <a:gridCol w="439046">
                  <a:extLst>
                    <a:ext uri="{9D8B030D-6E8A-4147-A177-3AD203B41FA5}">
                      <a16:colId xmlns:a16="http://schemas.microsoft.com/office/drawing/2014/main" val="3322461587"/>
                    </a:ext>
                  </a:extLst>
                </a:gridCol>
                <a:gridCol w="439046">
                  <a:extLst>
                    <a:ext uri="{9D8B030D-6E8A-4147-A177-3AD203B41FA5}">
                      <a16:colId xmlns:a16="http://schemas.microsoft.com/office/drawing/2014/main" val="1573016472"/>
                    </a:ext>
                  </a:extLst>
                </a:gridCol>
                <a:gridCol w="439046">
                  <a:extLst>
                    <a:ext uri="{9D8B030D-6E8A-4147-A177-3AD203B41FA5}">
                      <a16:colId xmlns:a16="http://schemas.microsoft.com/office/drawing/2014/main" val="1611535802"/>
                    </a:ext>
                  </a:extLst>
                </a:gridCol>
                <a:gridCol w="439046">
                  <a:extLst>
                    <a:ext uri="{9D8B030D-6E8A-4147-A177-3AD203B41FA5}">
                      <a16:colId xmlns:a16="http://schemas.microsoft.com/office/drawing/2014/main" val="1703502452"/>
                    </a:ext>
                  </a:extLst>
                </a:gridCol>
              </a:tblGrid>
              <a:tr h="173279">
                <a:tc>
                  <a:txBody>
                    <a:bodyPr/>
                    <a:lstStyle/>
                    <a:p>
                      <a:endParaRPr lang="en-DE" sz="900" b="1" dirty="0">
                        <a:solidFill>
                          <a:schemeClr val="tx1"/>
                        </a:solidFill>
                      </a:endParaRPr>
                    </a:p>
                  </a:txBody>
                  <a:tcPr marT="18000" marB="18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DE" sz="900" b="1" dirty="0">
                        <a:solidFill>
                          <a:schemeClr val="tx1"/>
                        </a:solidFill>
                      </a:endParaRPr>
                    </a:p>
                  </a:txBody>
                  <a:tcPr marT="18000" marB="18000">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DE" sz="900" b="0" i="1">
                          <a:solidFill>
                            <a:schemeClr val="tx1"/>
                          </a:solidFill>
                        </a:rPr>
                        <a:t>Day 1</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r>
                        <a:rPr lang="en-DE" sz="1050" b="1">
                          <a:solidFill>
                            <a:schemeClr val="tx1"/>
                          </a:solidFill>
                        </a:rPr>
                        <a:t>Day 1</a:t>
                      </a: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pPr algn="ctr"/>
                      <a:r>
                        <a:rPr lang="en-DE" sz="900" b="0" i="1">
                          <a:solidFill>
                            <a:schemeClr val="tx1"/>
                          </a:solidFill>
                        </a:rPr>
                        <a:t>Day 1-5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de-DE" sz="1050" b="1">
                        <a:solidFill>
                          <a:schemeClr val="tx1"/>
                        </a:solidFill>
                      </a:endParaRPr>
                    </a:p>
                  </a:txBody>
                  <a:tcPr marT="36000" marB="36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7887734"/>
                  </a:ext>
                </a:extLst>
              </a:tr>
              <a:tr h="173279">
                <a:tc>
                  <a:txBody>
                    <a:bodyPr/>
                    <a:lstStyle/>
                    <a:p>
                      <a:endParaRPr lang="en-DE" sz="900">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a:solidFill>
                            <a:schemeClr val="tx1"/>
                          </a:solidFill>
                        </a:rPr>
                        <a:t>N</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err="1">
                          <a:solidFill>
                            <a:schemeClr val="tx1"/>
                          </a:solidFill>
                        </a:rPr>
                        <a:t>mvr</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lvl="0">
                        <a:buNone/>
                      </a:pPr>
                      <a:r>
                        <a:rPr lang="en-US" sz="900" b="1" i="0" u="none" strike="noStrike" noProof="0">
                          <a:latin typeface="Calibri"/>
                        </a:rPr>
                        <a:t>σ</a:t>
                      </a:r>
                      <a:endParaRPr lang="en-DE" sz="900" b="1">
                        <a:solidFill>
                          <a:schemeClr val="tx1"/>
                        </a:solidFill>
                      </a:endParaRP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DE" sz="900" b="1" err="1">
                          <a:solidFill>
                            <a:schemeClr val="tx1"/>
                          </a:solidFill>
                        </a:rPr>
                        <a:t>mvr</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l" defTabSz="685800">
                        <a:lnSpc>
                          <a:spcPct val="100000"/>
                        </a:lnSpc>
                        <a:spcBef>
                          <a:spcPts val="0"/>
                        </a:spcBef>
                        <a:spcAft>
                          <a:spcPts val="0"/>
                        </a:spcAft>
                        <a:buNone/>
                        <a:tabLst/>
                        <a:defRPr/>
                      </a:pPr>
                      <a:r>
                        <a:rPr lang="en-US" sz="900" b="1" i="0" u="none" strike="noStrike" noProof="0">
                          <a:latin typeface="Calibri"/>
                        </a:rPr>
                        <a:t>σ</a:t>
                      </a:r>
                      <a:endParaRPr lang="en-DE" sz="900" b="1" i="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125139"/>
                  </a:ext>
                </a:extLst>
              </a:tr>
              <a:tr h="173279">
                <a:tc>
                  <a:txBody>
                    <a:bodyPr/>
                    <a:lstStyle/>
                    <a:p>
                      <a:r>
                        <a:rPr lang="en-DE" sz="900" b="1"/>
                        <a:t>Included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1.64</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0.88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1.32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a:solidFill>
                            <a:schemeClr val="tx1"/>
                          </a:solidFill>
                        </a:rPr>
                        <a:t>1.10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5304283"/>
                  </a:ext>
                </a:extLst>
              </a:tr>
              <a:tr h="1732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b="1">
                          <a:solidFill>
                            <a:schemeClr val="tx1"/>
                          </a:solidFill>
                        </a:rPr>
                        <a:t>Included 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a:solidFill>
                            <a:schemeClr val="tx1"/>
                          </a:solidFill>
                        </a:rPr>
                        <a:t>1.79</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rPr>
                        <a:t>1.22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dirty="0">
                          <a:solidFill>
                            <a:schemeClr val="tx1"/>
                          </a:solidFill>
                        </a:rPr>
                        <a:t>1.22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DE" sz="900" i="0">
                          <a:solidFill>
                            <a:schemeClr val="tx1"/>
                          </a:solidFill>
                        </a:rPr>
                        <a:t>0.76</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0621381"/>
                  </a:ext>
                </a:extLst>
              </a:tr>
              <a:tr h="173279">
                <a:tc>
                  <a:txBody>
                    <a:bodyPr/>
                    <a:lstStyle/>
                    <a:p>
                      <a:r>
                        <a:rPr lang="en-GB" sz="900" b="1" dirty="0"/>
                        <a:t>Included Rest</a:t>
                      </a:r>
                      <a:r>
                        <a:rPr lang="en-GB" sz="900" b="1" baseline="30000" dirty="0"/>
                        <a:t>1</a:t>
                      </a:r>
                      <a:endParaRPr lang="en-GB" sz="900" b="1" dirty="0"/>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1.53</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0.48</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dirty="0">
                          <a:solidFill>
                            <a:schemeClr val="tx1"/>
                          </a:solidFill>
                        </a:rPr>
                        <a:t>1.40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dirty="0">
                          <a:solidFill>
                            <a:schemeClr val="tx1"/>
                          </a:solidFill>
                        </a:rPr>
                        <a:t>1.32</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31412049"/>
                  </a:ext>
                </a:extLst>
              </a:tr>
              <a:tr h="173279">
                <a:tc>
                  <a:txBody>
                    <a:bodyPr/>
                    <a:lstStyle/>
                    <a:p>
                      <a:r>
                        <a:rPr lang="en-DE" sz="900" b="1"/>
                        <a:t>Excluded</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DE" sz="900"/>
                        <a:t>10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1.47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1.37</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a:solidFill>
                            <a:schemeClr val="tx1"/>
                          </a:solidFill>
                        </a:rPr>
                        <a:t>1.35</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r"/>
                      <a:r>
                        <a:rPr lang="en-DE" sz="900" i="0" dirty="0">
                          <a:solidFill>
                            <a:schemeClr val="tx1"/>
                          </a:solidFill>
                        </a:rPr>
                        <a:t>1.30</a:t>
                      </a:r>
                    </a:p>
                  </a:txBody>
                  <a:tcPr marT="18000" marB="18000">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9884455"/>
                  </a:ext>
                </a:extLst>
              </a:tr>
            </a:tbl>
          </a:graphicData>
        </a:graphic>
      </p:graphicFrame>
      <p:sp>
        <p:nvSpPr>
          <p:cNvPr id="37" name="TextBox 36">
            <a:extLst>
              <a:ext uri="{FF2B5EF4-FFF2-40B4-BE49-F238E27FC236}">
                <a16:creationId xmlns:a16="http://schemas.microsoft.com/office/drawing/2014/main" id="{126FD6F1-27C1-A542-8491-E1DB413E8CBE}"/>
              </a:ext>
            </a:extLst>
          </p:cNvPr>
          <p:cNvSpPr txBox="1"/>
          <p:nvPr/>
        </p:nvSpPr>
        <p:spPr>
          <a:xfrm>
            <a:off x="385576" y="2270660"/>
            <a:ext cx="1218539" cy="307777"/>
          </a:xfrm>
          <a:prstGeom prst="rect">
            <a:avLst/>
          </a:prstGeom>
          <a:noFill/>
        </p:spPr>
        <p:txBody>
          <a:bodyPr wrap="none" lIns="91440" tIns="45720" rIns="91440" bIns="45720" rtlCol="0" anchor="t">
            <a:spAutoFit/>
          </a:bodyPr>
          <a:lstStyle/>
          <a:p>
            <a:pPr algn="l"/>
            <a:r>
              <a:rPr lang="en-GB" sz="1400" b="1">
                <a:solidFill>
                  <a:srgbClr val="002060"/>
                </a:solidFill>
              </a:rPr>
              <a:t>Inclusion Day</a:t>
            </a:r>
          </a:p>
        </p:txBody>
      </p:sp>
      <p:cxnSp>
        <p:nvCxnSpPr>
          <p:cNvPr id="38" name="Straight Connector 37">
            <a:extLst>
              <a:ext uri="{FF2B5EF4-FFF2-40B4-BE49-F238E27FC236}">
                <a16:creationId xmlns:a16="http://schemas.microsoft.com/office/drawing/2014/main" id="{487053F4-219D-DE4A-8491-D2B5C7C85439}"/>
              </a:ext>
            </a:extLst>
          </p:cNvPr>
          <p:cNvCxnSpPr>
            <a:cxnSpLocks/>
          </p:cNvCxnSpPr>
          <p:nvPr/>
        </p:nvCxnSpPr>
        <p:spPr>
          <a:xfrm>
            <a:off x="373940" y="2576403"/>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30F257-9216-EA41-9906-472F61BB378E}"/>
              </a:ext>
            </a:extLst>
          </p:cNvPr>
          <p:cNvCxnSpPr>
            <a:cxnSpLocks/>
          </p:cNvCxnSpPr>
          <p:nvPr/>
        </p:nvCxnSpPr>
        <p:spPr>
          <a:xfrm>
            <a:off x="4816878" y="2576403"/>
            <a:ext cx="396026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2338186-0A31-654C-89FA-DEB9DB138BA2}"/>
              </a:ext>
            </a:extLst>
          </p:cNvPr>
          <p:cNvSpPr txBox="1"/>
          <p:nvPr/>
        </p:nvSpPr>
        <p:spPr>
          <a:xfrm>
            <a:off x="4818071" y="2270660"/>
            <a:ext cx="1656094" cy="307777"/>
          </a:xfrm>
          <a:prstGeom prst="rect">
            <a:avLst/>
          </a:prstGeom>
          <a:noFill/>
        </p:spPr>
        <p:txBody>
          <a:bodyPr wrap="none" rtlCol="0">
            <a:spAutoFit/>
          </a:bodyPr>
          <a:lstStyle/>
          <a:p>
            <a:pPr algn="l"/>
            <a:r>
              <a:rPr lang="en-GB" sz="1400" b="1">
                <a:solidFill>
                  <a:srgbClr val="002060"/>
                </a:solidFill>
              </a:rPr>
              <a:t>Announcement Day</a:t>
            </a:r>
          </a:p>
        </p:txBody>
      </p:sp>
      <p:sp>
        <p:nvSpPr>
          <p:cNvPr id="41" name="TextBox 40">
            <a:extLst>
              <a:ext uri="{FF2B5EF4-FFF2-40B4-BE49-F238E27FC236}">
                <a16:creationId xmlns:a16="http://schemas.microsoft.com/office/drawing/2014/main" id="{A4E1999B-4A29-7D45-ACC4-66490F9E9D8F}"/>
              </a:ext>
            </a:extLst>
          </p:cNvPr>
          <p:cNvSpPr txBox="1"/>
          <p:nvPr/>
        </p:nvSpPr>
        <p:spPr>
          <a:xfrm>
            <a:off x="374087" y="1566318"/>
            <a:ext cx="4388092" cy="646331"/>
          </a:xfrm>
          <a:prstGeom prst="rect">
            <a:avLst/>
          </a:prstGeom>
          <a:noFill/>
        </p:spPr>
        <p:txBody>
          <a:bodyPr wrap="square" lIns="91440" tIns="45720" rIns="91440" bIns="45720" rtlCol="0" anchor="t">
            <a:spAutoFit/>
          </a:bodyPr>
          <a:lstStyle/>
          <a:p>
            <a:pPr marL="171450" indent="-171450">
              <a:buFont typeface="Wingdings" pitchFamily="2" charset="2"/>
              <a:buChar char="§"/>
            </a:pPr>
            <a:r>
              <a:rPr lang="en-GB" sz="1200"/>
              <a:t>The Mean Volume Ratio is a market adjusted ratio between the volume traded in a time period after an event and the mean volume traded in the 8 weeks before said event.</a:t>
            </a:r>
            <a:endParaRPr lang="en-GB" sz="1200">
              <a:cs typeface="Calibri"/>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C1AAF4-1658-0F46-B903-64A140A79D72}"/>
                  </a:ext>
                </a:extLst>
              </p:cNvPr>
              <p:cNvSpPr txBox="1"/>
              <p:nvPr/>
            </p:nvSpPr>
            <p:spPr>
              <a:xfrm>
                <a:off x="5088638" y="1723192"/>
                <a:ext cx="1508041" cy="54046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𝑀𝑉</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𝑅</m:t>
                          </m:r>
                        </m:e>
                        <m:sub>
                          <m:r>
                            <a:rPr lang="de-DE" sz="1200" b="0" i="1" smtClean="0">
                              <a:latin typeface="Cambria Math" panose="02040503050406030204" pitchFamily="18" charset="0"/>
                            </a:rPr>
                            <m:t>𝑡</m:t>
                          </m:r>
                        </m:sub>
                      </m:sSub>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𝑁</m:t>
                          </m:r>
                        </m:den>
                      </m:f>
                      <m:nary>
                        <m:naryPr>
                          <m:chr m:val="∑"/>
                          <m:supHide m:val="on"/>
                          <m:ctrlPr>
                            <a:rPr lang="de-DE" sz="1200" b="0" i="1" smtClean="0">
                              <a:latin typeface="Cambria Math" panose="02040503050406030204" pitchFamily="18" charset="0"/>
                            </a:rPr>
                          </m:ctrlPr>
                        </m:naryPr>
                        <m:sub>
                          <m:r>
                            <m:rPr>
                              <m:brk m:alnAt="7"/>
                            </m:rPr>
                            <a:rPr lang="de-DE" sz="1200" b="0" i="1" smtClean="0">
                              <a:latin typeface="Cambria Math" panose="02040503050406030204" pitchFamily="18" charset="0"/>
                            </a:rPr>
                            <m:t>𝑖</m:t>
                          </m:r>
                        </m:sub>
                        <m:sup/>
                        <m:e>
                          <m:r>
                            <a:rPr lang="de-DE" sz="1200" b="0" i="1" smtClean="0">
                              <a:latin typeface="Cambria Math" panose="02040503050406030204" pitchFamily="18" charset="0"/>
                            </a:rPr>
                            <m:t> </m:t>
                          </m:r>
                          <m:r>
                            <a:rPr lang="de-DE" sz="1200" b="0" i="1" smtClean="0">
                              <a:latin typeface="Cambria Math" panose="02040503050406030204" pitchFamily="18" charset="0"/>
                            </a:rPr>
                            <m:t>𝑉</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𝑅</m:t>
                              </m:r>
                            </m:e>
                            <m:sub>
                              <m:r>
                                <a:rPr lang="de-DE" sz="1200" b="0" i="1" smtClean="0">
                                  <a:latin typeface="Cambria Math" panose="02040503050406030204" pitchFamily="18" charset="0"/>
                                </a:rPr>
                                <m:t>𝑖𝑡</m:t>
                              </m:r>
                            </m:sub>
                          </m:sSub>
                        </m:e>
                      </m:nary>
                    </m:oMath>
                  </m:oMathPara>
                </a14:m>
                <a:endParaRPr lang="en-GB" sz="1200"/>
              </a:p>
            </p:txBody>
          </p:sp>
        </mc:Choice>
        <mc:Fallback xmlns="">
          <p:sp>
            <p:nvSpPr>
              <p:cNvPr id="7" name="TextBox 6">
                <a:extLst>
                  <a:ext uri="{FF2B5EF4-FFF2-40B4-BE49-F238E27FC236}">
                    <a16:creationId xmlns:a16="http://schemas.microsoft.com/office/drawing/2014/main" id="{9BC1AAF4-1658-0F46-B903-64A140A79D72}"/>
                  </a:ext>
                </a:extLst>
              </p:cNvPr>
              <p:cNvSpPr txBox="1">
                <a:spLocks noRot="1" noChangeAspect="1" noMove="1" noResize="1" noEditPoints="1" noAdjustHandles="1" noChangeArrowheads="1" noChangeShapeType="1" noTextEdit="1"/>
              </p:cNvSpPr>
              <p:nvPr/>
            </p:nvSpPr>
            <p:spPr>
              <a:xfrm>
                <a:off x="5088638" y="1723192"/>
                <a:ext cx="1508041" cy="540469"/>
              </a:xfrm>
              <a:prstGeom prst="rect">
                <a:avLst/>
              </a:prstGeom>
              <a:blipFill>
                <a:blip r:embed="rId4"/>
                <a:stretch>
                  <a:fillRect t="-117045" r="-44534" b="-16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A07C30B-61DA-C04D-9B06-2BC3432CE6CE}"/>
                  </a:ext>
                </a:extLst>
              </p:cNvPr>
              <p:cNvSpPr txBox="1"/>
              <p:nvPr/>
            </p:nvSpPr>
            <p:spPr>
              <a:xfrm>
                <a:off x="6923138" y="1758779"/>
                <a:ext cx="1306960" cy="469296"/>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𝑉</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𝑅</m:t>
                          </m:r>
                        </m:e>
                        <m:sub>
                          <m:r>
                            <a:rPr lang="de-DE" sz="1200" b="0" i="1" smtClean="0">
                              <a:latin typeface="Cambria Math" panose="02040503050406030204" pitchFamily="18" charset="0"/>
                            </a:rPr>
                            <m:t>𝑖𝑡</m:t>
                          </m:r>
                        </m:sub>
                      </m:sSub>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𝑉</m:t>
                              </m:r>
                            </m:e>
                            <m:sub>
                              <m:r>
                                <a:rPr lang="de-DE" sz="1200" b="0" i="1" smtClean="0">
                                  <a:latin typeface="Cambria Math" panose="02040503050406030204" pitchFamily="18" charset="0"/>
                                </a:rPr>
                                <m:t>𝑖𝑡</m:t>
                              </m:r>
                            </m:sub>
                          </m:sSub>
                        </m:num>
                        <m:den>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𝑉</m:t>
                              </m:r>
                            </m:e>
                            <m:sub>
                              <m:r>
                                <a:rPr lang="de-DE" sz="1200" b="0" i="1" smtClean="0">
                                  <a:latin typeface="Cambria Math" panose="02040503050406030204" pitchFamily="18" charset="0"/>
                                </a:rPr>
                                <m:t>𝑚𝑡</m:t>
                              </m:r>
                            </m:sub>
                          </m:sSub>
                        </m:den>
                      </m:f>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𝑉</m:t>
                              </m:r>
                            </m:e>
                            <m:sub>
                              <m:r>
                                <a:rPr lang="de-DE" sz="1200" b="0" i="1" smtClean="0">
                                  <a:latin typeface="Cambria Math" panose="02040503050406030204" pitchFamily="18" charset="0"/>
                                </a:rPr>
                                <m:t>𝑚</m:t>
                              </m:r>
                            </m:sub>
                          </m:sSub>
                        </m:num>
                        <m:den>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𝑉</m:t>
                              </m:r>
                            </m:e>
                            <m:sub>
                              <m:r>
                                <a:rPr lang="de-DE" sz="1200" b="0" i="1" smtClean="0">
                                  <a:latin typeface="Cambria Math" panose="02040503050406030204" pitchFamily="18" charset="0"/>
                                </a:rPr>
                                <m:t>𝑖</m:t>
                              </m:r>
                            </m:sub>
                          </m:sSub>
                        </m:den>
                      </m:f>
                    </m:oMath>
                  </m:oMathPara>
                </a14:m>
                <a:endParaRPr lang="en-GB" sz="1200"/>
              </a:p>
            </p:txBody>
          </p:sp>
        </mc:Choice>
        <mc:Fallback xmlns="">
          <p:sp>
            <p:nvSpPr>
              <p:cNvPr id="9" name="TextBox 8">
                <a:extLst>
                  <a:ext uri="{FF2B5EF4-FFF2-40B4-BE49-F238E27FC236}">
                    <a16:creationId xmlns:a16="http://schemas.microsoft.com/office/drawing/2014/main" id="{AA07C30B-61DA-C04D-9B06-2BC3432CE6CE}"/>
                  </a:ext>
                </a:extLst>
              </p:cNvPr>
              <p:cNvSpPr txBox="1">
                <a:spLocks noRot="1" noChangeAspect="1" noMove="1" noResize="1" noEditPoints="1" noAdjustHandles="1" noChangeArrowheads="1" noChangeShapeType="1" noTextEdit="1"/>
              </p:cNvSpPr>
              <p:nvPr/>
            </p:nvSpPr>
            <p:spPr>
              <a:xfrm>
                <a:off x="6923138" y="1758779"/>
                <a:ext cx="1306960" cy="469296"/>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3DEC92F-B35B-7249-8553-05589768F8D3}"/>
              </a:ext>
            </a:extLst>
          </p:cNvPr>
          <p:cNvSpPr txBox="1"/>
          <p:nvPr/>
        </p:nvSpPr>
        <p:spPr>
          <a:xfrm>
            <a:off x="4816878" y="1833792"/>
            <a:ext cx="309700" cy="276999"/>
          </a:xfrm>
          <a:prstGeom prst="rect">
            <a:avLst/>
          </a:prstGeom>
          <a:noFill/>
        </p:spPr>
        <p:txBody>
          <a:bodyPr wrap="none" rtlCol="0">
            <a:spAutoFit/>
          </a:bodyPr>
          <a:lstStyle/>
          <a:p>
            <a:pPr algn="l"/>
            <a:r>
              <a:rPr lang="en-GB" sz="1200"/>
              <a:t>1)</a:t>
            </a:r>
          </a:p>
        </p:txBody>
      </p:sp>
      <p:sp>
        <p:nvSpPr>
          <p:cNvPr id="26" name="TextBox 25">
            <a:extLst>
              <a:ext uri="{FF2B5EF4-FFF2-40B4-BE49-F238E27FC236}">
                <a16:creationId xmlns:a16="http://schemas.microsoft.com/office/drawing/2014/main" id="{177E9309-B51D-F544-A547-3F8DE22A092B}"/>
              </a:ext>
            </a:extLst>
          </p:cNvPr>
          <p:cNvSpPr txBox="1"/>
          <p:nvPr/>
        </p:nvSpPr>
        <p:spPr>
          <a:xfrm>
            <a:off x="6719157" y="1833792"/>
            <a:ext cx="309700" cy="276999"/>
          </a:xfrm>
          <a:prstGeom prst="rect">
            <a:avLst/>
          </a:prstGeom>
          <a:noFill/>
        </p:spPr>
        <p:txBody>
          <a:bodyPr wrap="none" rtlCol="0">
            <a:spAutoFit/>
          </a:bodyPr>
          <a:lstStyle/>
          <a:p>
            <a:pPr algn="l"/>
            <a:r>
              <a:rPr lang="en-GB" sz="1200" dirty="0"/>
              <a:t>2)</a:t>
            </a:r>
          </a:p>
        </p:txBody>
      </p:sp>
      <p:sp>
        <p:nvSpPr>
          <p:cNvPr id="32" name="TextBox 31">
            <a:extLst>
              <a:ext uri="{FF2B5EF4-FFF2-40B4-BE49-F238E27FC236}">
                <a16:creationId xmlns:a16="http://schemas.microsoft.com/office/drawing/2014/main" id="{F2D704DD-9931-7343-8EEE-37E290211470}"/>
              </a:ext>
            </a:extLst>
          </p:cNvPr>
          <p:cNvSpPr txBox="1"/>
          <p:nvPr/>
        </p:nvSpPr>
        <p:spPr>
          <a:xfrm>
            <a:off x="385576" y="4860620"/>
            <a:ext cx="2371162" cy="230832"/>
          </a:xfrm>
          <a:prstGeom prst="rect">
            <a:avLst/>
          </a:prstGeom>
          <a:noFill/>
        </p:spPr>
        <p:txBody>
          <a:bodyPr wrap="square" rtlCol="0">
            <a:spAutoFit/>
          </a:bodyPr>
          <a:lstStyle/>
          <a:p>
            <a:pPr algn="l"/>
            <a:r>
              <a:rPr lang="en-GB" sz="900" baseline="30000" dirty="0">
                <a:solidFill>
                  <a:schemeClr val="tx1">
                    <a:lumMod val="50000"/>
                    <a:lumOff val="50000"/>
                  </a:schemeClr>
                </a:solidFill>
              </a:rPr>
              <a:t>1 </a:t>
            </a:r>
            <a:r>
              <a:rPr lang="en-GB" sz="900" dirty="0">
                <a:solidFill>
                  <a:schemeClr val="tx1">
                    <a:lumMod val="50000"/>
                    <a:lumOff val="50000"/>
                  </a:schemeClr>
                </a:solidFill>
              </a:rPr>
              <a:t>All inclusions beside the DAX30 to 40 revision</a:t>
            </a:r>
          </a:p>
        </p:txBody>
      </p:sp>
    </p:spTree>
    <p:extLst>
      <p:ext uri="{BB962C8B-B14F-4D97-AF65-F5344CB8AC3E}">
        <p14:creationId xmlns:p14="http://schemas.microsoft.com/office/powerpoint/2010/main" val="931491734"/>
      </p:ext>
    </p:extLst>
  </p:cSld>
  <p:clrMapOvr>
    <a:masterClrMapping/>
  </p:clrMapOvr>
</p:sld>
</file>

<file path=ppt/theme/theme1.xml><?xml version="1.0" encoding="utf-8"?>
<a:theme xmlns:a="http://schemas.openxmlformats.org/drawingml/2006/main" name="Office-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2607</TotalTime>
  <Words>2790</Words>
  <Application>Microsoft Office PowerPoint</Application>
  <PresentationFormat>On-screen Show (16:9)</PresentationFormat>
  <Paragraphs>728</Paragraphs>
  <Slides>25</Slides>
  <Notes>5</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Office-Design</vt:lpstr>
      <vt:lpstr>Index Revisions and Stock Returns</vt:lpstr>
      <vt:lpstr>Agenda </vt:lpstr>
      <vt:lpstr>Executive Summary </vt:lpstr>
      <vt:lpstr>Introduction </vt:lpstr>
      <vt:lpstr>Background </vt:lpstr>
      <vt:lpstr>Data Basis </vt:lpstr>
      <vt:lpstr>Outlier detection </vt:lpstr>
      <vt:lpstr>Short term effects</vt:lpstr>
      <vt:lpstr>Short term effects: Volume </vt:lpstr>
      <vt:lpstr>Short term effects: Returns </vt:lpstr>
      <vt:lpstr>Short term effects: Volatility </vt:lpstr>
      <vt:lpstr>Market correlation </vt:lpstr>
      <vt:lpstr>Market correlation:  Day of Inclusion/Exclusion</vt:lpstr>
      <vt:lpstr>Market correlation:  Day of Announcement</vt:lpstr>
      <vt:lpstr>Systematic Risk </vt:lpstr>
      <vt:lpstr>Systematic Risk: Methodology </vt:lpstr>
      <vt:lpstr>Systematic Risk: General Results </vt:lpstr>
      <vt:lpstr>Systematic Risk: DAX30 to DAX40 revision </vt:lpstr>
      <vt:lpstr>Conclusion </vt:lpstr>
      <vt:lpstr>Conclusion </vt:lpstr>
      <vt:lpstr>PowerPoint Presentation</vt:lpstr>
      <vt:lpstr>PowerPoint Presentation</vt:lpstr>
      <vt:lpstr>PowerPoint Presentation</vt:lpstr>
      <vt:lpstr>PowerPoint Presentation</vt:lpstr>
      <vt:lpstr>Copy Spaghetti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Office-Anwender</dc:creator>
  <cp:lastModifiedBy>Philipp Voit</cp:lastModifiedBy>
  <cp:revision>200</cp:revision>
  <dcterms:created xsi:type="dcterms:W3CDTF">2019-02-15T13:15:02Z</dcterms:created>
  <dcterms:modified xsi:type="dcterms:W3CDTF">2022-04-03T13:01:23Z</dcterms:modified>
</cp:coreProperties>
</file>