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5" r:id="rId40"/>
    <p:sldId id="295" r:id="rId41"/>
    <p:sldId id="296" r:id="rId42"/>
    <p:sldId id="297" r:id="rId43"/>
    <p:sldId id="298" r:id="rId44"/>
    <p:sldId id="306" r:id="rId45"/>
    <p:sldId id="299" r:id="rId46"/>
    <p:sldId id="308" r:id="rId47"/>
    <p:sldId id="309" r:id="rId48"/>
    <p:sldId id="310" r:id="rId49"/>
    <p:sldId id="307" r:id="rId50"/>
    <p:sldId id="311" r:id="rId51"/>
    <p:sldId id="312" r:id="rId52"/>
    <p:sldId id="300" r:id="rId53"/>
    <p:sldId id="314" r:id="rId54"/>
    <p:sldId id="313" r:id="rId55"/>
    <p:sldId id="315" r:id="rId56"/>
    <p:sldId id="318" r:id="rId57"/>
    <p:sldId id="320" r:id="rId58"/>
    <p:sldId id="321" r:id="rId59"/>
    <p:sldId id="322" r:id="rId60"/>
    <p:sldId id="316" r:id="rId61"/>
    <p:sldId id="304" r:id="rId6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64"/>
      <p:bold r:id="rId65"/>
      <p:italic r:id="rId66"/>
      <p:boldItalic r:id="rId67"/>
    </p:embeddedFont>
    <p:embeddedFont>
      <p:font typeface="Barlow Semi Condensed Medium" panose="00000606000000000000" pitchFamily="2" charset="0"/>
      <p:regular r:id="rId68"/>
      <p:bold r:id="rId69"/>
      <p:italic r:id="rId70"/>
      <p:boldItalic r:id="rId71"/>
    </p:embeddedFont>
    <p:embeddedFont>
      <p:font typeface="Fjalla One" panose="02000506040000020004" pitchFamily="2" charset="0"/>
      <p:regular r:id="rId72"/>
    </p:embeddedFont>
    <p:embeddedFont>
      <p:font typeface="Roboto" panose="02000000000000000000" pitchFamily="2" charset="0"/>
      <p:regular r:id="rId73"/>
      <p:bold r:id="rId74"/>
      <p:italic r:id="rId75"/>
      <p:boldItalic r:id="rId76"/>
    </p:embeddedFont>
    <p:embeddedFont>
      <p:font typeface="Roboto Condensed Light" panose="02000000000000000000" pitchFamily="2" charset="0"/>
      <p:regular r:id="rId77"/>
      <p: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B3738-FF66-4E67-ADB4-65AD32871BCB}">
  <a:tblStyle styleId="{D66B3738-FF66-4E67-ADB4-65AD32871B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5C1B5D-F8C1-4ADE-A65F-EB06E4D39C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7" d="100"/>
          <a:sy n="127" d="100"/>
        </p:scale>
        <p:origin x="10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1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169ef3951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169ef3951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169ef39511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169ef39511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169ef39511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169ef39511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69ef39511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69ef39511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169ef39511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169ef39511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169ef39511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169ef395115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169ef39511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169ef39511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169ef39511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169ef39511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169ef39511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169ef39511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169ef39511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169ef39511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69ef39511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69ef39511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69ef39511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69ef39511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69ef39511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169ef39511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169ef39511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169ef39511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169ef39511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169ef39511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69ef39511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169ef39511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169ef39511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169ef39511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169ef39511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169ef39511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169ef39511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169ef39511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169ef39511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169ef39511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169ef39511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169ef39511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169ef39511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169ef39511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169ef39511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169ef39511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169ef39511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169ef39511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168b2911b9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168b2911b9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6926887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6926887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69ef395115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69ef395115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169ef395115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169ef395115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169ef395115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169ef395115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68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169ef39511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169ef39511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168b2911b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0" name="Google Shape;2540;g168b2911b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g168b2911b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" name="Google Shape;2546;g168b2911b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168b2911b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2" name="Google Shape;2552;g168b2911b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168b2911b9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168b2911b9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168b2911b9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168b2911b9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74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68b2911b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68b2911b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68b2911b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68b2911b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28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68b2911b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68b2911b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3000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68b2911b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68b2911b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19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68b2911b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68b2911b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69ef39511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69ef39511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68b2911b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68b2911b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4327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68b2911b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168b2911b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7319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68b2911b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68b2911b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68b2911b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68b2911b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3332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68b2911b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68b2911b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3807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68b2911b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68b2911b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5304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68b2911b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68b2911b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83690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68b2911b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68b2911b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7023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68b2911b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68b2911b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9448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68b2911b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68b2911b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8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69ef39511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69ef39511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168b2911b9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168b2911b9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9101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168b2911b9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168b2911b9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169ef39511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169ef39511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169ef39511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169ef39511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169ef39511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169ef39511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khoerodin.id/object-oriented-php/polymorphism-dalam-oop-php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reserved.variab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-146890" y="1019744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0" name="Google Shape;1880;p33"/>
          <p:cNvSpPr txBox="1">
            <a:spLocks noGrp="1"/>
          </p:cNvSpPr>
          <p:nvPr>
            <p:ph type="ctrTitle"/>
          </p:nvPr>
        </p:nvSpPr>
        <p:spPr>
          <a:xfrm>
            <a:off x="4032625" y="2002525"/>
            <a:ext cx="4480200" cy="8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PHP Dasar &amp; OOP</a:t>
            </a:r>
            <a:endParaRPr sz="43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>
            <a:spLocks noGrp="1"/>
          </p:cNvSpPr>
          <p:nvPr>
            <p:ph type="subTitle" idx="1"/>
          </p:nvPr>
        </p:nvSpPr>
        <p:spPr>
          <a:xfrm>
            <a:off x="5248531" y="286935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Memahami dasar PHP &amp;</a:t>
            </a:r>
            <a:br>
              <a:rPr lang="en" sz="1600"/>
            </a:br>
            <a:r>
              <a:rPr lang="en" sz="1600"/>
              <a:t>Pemrograman berorientasi objek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42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</a:t>
            </a:r>
            <a:endParaRPr/>
          </a:p>
        </p:txBody>
      </p:sp>
      <p:sp>
        <p:nvSpPr>
          <p:cNvPr id="2238" name="Google Shape;2238;p42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Contoh Tipe Data Numerik : </a:t>
            </a:r>
            <a:endParaRPr sz="1800" b="1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$sampleInt 	= 100;</a:t>
            </a: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$sampleFloat	= 10.25;</a:t>
            </a: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43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</a:t>
            </a:r>
            <a:endParaRPr/>
          </a:p>
        </p:txBody>
      </p:sp>
      <p:sp>
        <p:nvSpPr>
          <p:cNvPr id="2244" name="Google Shape;2244;p43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Contoh Tipe Data Textual : </a:t>
            </a:r>
            <a:endParaRPr sz="1800" b="1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$sampleText 	= “Hello World!”;</a:t>
            </a: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44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</a:t>
            </a:r>
            <a:endParaRPr/>
          </a:p>
        </p:txBody>
      </p:sp>
      <p:sp>
        <p:nvSpPr>
          <p:cNvPr id="2250" name="Google Shape;2250;p44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Contoh Tipe Data Numerik : </a:t>
            </a:r>
            <a:endParaRPr sz="1800" b="1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$sampleTrue 	= true;</a:t>
            </a: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$sampleFalse	= false;</a:t>
            </a: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45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</a:t>
            </a:r>
            <a:endParaRPr/>
          </a:p>
        </p:txBody>
      </p:sp>
      <p:sp>
        <p:nvSpPr>
          <p:cNvPr id="2256" name="Google Shape;2256;p45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Contoh Tipe Data Array : </a:t>
            </a:r>
            <a:endParaRPr sz="1800" b="1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$sampleArray = array( “Motor” ,  “Mobil” ,  “Sepeda” );</a:t>
            </a:r>
            <a:endParaRPr sz="18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4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262" name="Google Shape;2262;p46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Perintah PHP untuk “Menangkap” data yang </a:t>
            </a:r>
            <a:r>
              <a:rPr lang="en" sz="1800">
                <a:highlight>
                  <a:srgbClr val="C9DAF8"/>
                </a:highlight>
              </a:rPr>
              <a:t>dikirim ke PHP</a:t>
            </a:r>
            <a:r>
              <a:rPr lang="en" sz="1800"/>
              <a:t>, biasanya digunakan saat proses pengiriman data </a:t>
            </a:r>
            <a:r>
              <a:rPr lang="en" sz="1800">
                <a:highlight>
                  <a:srgbClr val="D9EAD3"/>
                </a:highlight>
              </a:rPr>
              <a:t>dari form HTML</a:t>
            </a:r>
            <a:r>
              <a:rPr lang="en" sz="1800"/>
              <a:t> kemudian diolah di PHP. perintah yang dapat digunakan antara lain :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$_POST[ ‘parameter’ ]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$_GET[ ‘parameter’ ]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4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268" name="Google Shape;2268;p47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Perintah PHP untuk </a:t>
            </a:r>
            <a:r>
              <a:rPr lang="en" sz="1800">
                <a:highlight>
                  <a:srgbClr val="D9EAD3"/>
                </a:highlight>
              </a:rPr>
              <a:t>mencetak data</a:t>
            </a:r>
            <a:r>
              <a:rPr lang="en" sz="1800"/>
              <a:t> yang telah diproses diantaranya dapat menggunakan fungsi sebagai berikut :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echo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print_r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var_dump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48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274" name="Google Shape;2274;p48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Contoh penggunaan print_r :</a:t>
            </a:r>
            <a:endParaRPr sz="1800"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$arr = array( </a:t>
            </a:r>
            <a:r>
              <a:rPr lang="en" sz="1600">
                <a:highlight>
                  <a:srgbClr val="D9EAD3"/>
                </a:highlight>
              </a:rPr>
              <a:t>"Hello World"</a:t>
            </a:r>
            <a:r>
              <a:rPr lang="en" sz="1600"/>
              <a:t>, </a:t>
            </a:r>
            <a:r>
              <a:rPr lang="en" sz="1600">
                <a:highlight>
                  <a:srgbClr val="FFF2CC"/>
                </a:highlight>
              </a:rPr>
              <a:t>100</a:t>
            </a:r>
            <a:r>
              <a:rPr lang="en" sz="1600"/>
              <a:t>, </a:t>
            </a:r>
            <a:r>
              <a:rPr lang="en" sz="1600">
                <a:highlight>
                  <a:srgbClr val="CFE2F3"/>
                </a:highlight>
              </a:rPr>
              <a:t>9.6</a:t>
            </a:r>
            <a:r>
              <a:rPr lang="en" sz="1600"/>
              <a:t> );</a:t>
            </a:r>
            <a:endParaRPr sz="16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print_r($arr);    </a:t>
            </a:r>
            <a:endParaRPr sz="16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:</a:t>
            </a:r>
            <a:endParaRPr sz="1600" b="1"/>
          </a:p>
          <a:p>
            <a:pPr marL="4572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Array (</a:t>
            </a:r>
            <a:endParaRPr sz="1600"/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[0]	=&gt; </a:t>
            </a:r>
            <a:r>
              <a:rPr lang="en" sz="1600">
                <a:highlight>
                  <a:srgbClr val="D9EAD3"/>
                </a:highlight>
              </a:rPr>
              <a:t>Hello World</a:t>
            </a:r>
            <a:endParaRPr sz="1600">
              <a:highlight>
                <a:srgbClr val="D9EAD3"/>
              </a:highlight>
            </a:endParaRPr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[1] 	=&gt; </a:t>
            </a:r>
            <a:r>
              <a:rPr lang="en" sz="1600">
                <a:highlight>
                  <a:srgbClr val="FFF2CC"/>
                </a:highlight>
              </a:rPr>
              <a:t>100 </a:t>
            </a:r>
            <a:endParaRPr sz="1600">
              <a:highlight>
                <a:srgbClr val="FFF2CC"/>
              </a:highlight>
            </a:endParaRPr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[2] 	=&gt; </a:t>
            </a:r>
            <a:r>
              <a:rPr lang="en" sz="1600">
                <a:highlight>
                  <a:srgbClr val="CFE2F3"/>
                </a:highlight>
              </a:rPr>
              <a:t>9.6</a:t>
            </a:r>
            <a:r>
              <a:rPr lang="en" sz="1600"/>
              <a:t> </a:t>
            </a:r>
            <a:endParaRPr sz="1600"/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49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2280" name="Google Shape;2280;p49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2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Contoh penggunaan var_dump :</a:t>
            </a:r>
            <a:endParaRPr sz="1800" b="1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$arr = array( </a:t>
            </a:r>
            <a:r>
              <a:rPr lang="en" sz="1600">
                <a:highlight>
                  <a:srgbClr val="D9EAD3"/>
                </a:highlight>
              </a:rPr>
              <a:t>"Hello World"</a:t>
            </a:r>
            <a:r>
              <a:rPr lang="en" sz="1600"/>
              <a:t>, </a:t>
            </a:r>
            <a:r>
              <a:rPr lang="en" sz="1600">
                <a:highlight>
                  <a:srgbClr val="FFF2CC"/>
                </a:highlight>
              </a:rPr>
              <a:t>100</a:t>
            </a:r>
            <a:r>
              <a:rPr lang="en" sz="1600"/>
              <a:t>, </a:t>
            </a:r>
            <a:r>
              <a:rPr lang="en" sz="1600">
                <a:highlight>
                  <a:srgbClr val="C9DAF8"/>
                </a:highlight>
              </a:rPr>
              <a:t>9.6</a:t>
            </a:r>
            <a:r>
              <a:rPr lang="en" sz="1600"/>
              <a:t> );</a:t>
            </a:r>
            <a:endParaRPr sz="16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var_dump($arr);    </a:t>
            </a:r>
            <a:endParaRPr sz="16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Output :</a:t>
            </a:r>
            <a:endParaRPr sz="1600" b="1"/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array(3) {</a:t>
            </a:r>
            <a:endParaRPr sz="1600"/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[0]	=&gt; string(11) </a:t>
            </a:r>
            <a:r>
              <a:rPr lang="en" sz="1600">
                <a:highlight>
                  <a:srgbClr val="D9EAD3"/>
                </a:highlight>
              </a:rPr>
              <a:t>"Hello World" </a:t>
            </a:r>
            <a:endParaRPr sz="1600">
              <a:highlight>
                <a:srgbClr val="D9EAD3"/>
              </a:highlight>
            </a:endParaRPr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[1]	=&gt; int(</a:t>
            </a:r>
            <a:r>
              <a:rPr lang="en" sz="1600">
                <a:highlight>
                  <a:srgbClr val="FFF2CC"/>
                </a:highlight>
              </a:rPr>
              <a:t>100</a:t>
            </a:r>
            <a:r>
              <a:rPr lang="en" sz="1600"/>
              <a:t>)</a:t>
            </a:r>
            <a:endParaRPr sz="1600"/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[2]	=&gt; float(</a:t>
            </a:r>
            <a:r>
              <a:rPr lang="en" sz="1600">
                <a:highlight>
                  <a:srgbClr val="C9DAF8"/>
                </a:highlight>
              </a:rPr>
              <a:t>9.6</a:t>
            </a:r>
            <a:r>
              <a:rPr lang="en" sz="1600"/>
              <a:t>) </a:t>
            </a:r>
            <a:endParaRPr sz="1600"/>
          </a:p>
          <a:p>
            <a:pPr marL="4572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50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</a:t>
            </a:r>
            <a:endParaRPr/>
          </a:p>
        </p:txBody>
      </p:sp>
      <p:sp>
        <p:nvSpPr>
          <p:cNvPr id="2286" name="Google Shape;2286;p50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Fungsi </a:t>
            </a:r>
            <a:r>
              <a:rPr lang="en" sz="1800" b="1">
                <a:solidFill>
                  <a:schemeClr val="dk1"/>
                </a:solidFill>
              </a:rPr>
              <a:t>(</a:t>
            </a:r>
            <a:r>
              <a:rPr lang="en" sz="1800" b="1" i="1">
                <a:solidFill>
                  <a:schemeClr val="dk1"/>
                </a:solidFill>
              </a:rPr>
              <a:t>function</a:t>
            </a:r>
            <a:r>
              <a:rPr lang="en" sz="1800" b="1">
                <a:solidFill>
                  <a:schemeClr val="dk1"/>
                </a:solidFill>
              </a:rPr>
              <a:t>)</a:t>
            </a:r>
            <a:r>
              <a:rPr lang="en" sz="1800"/>
              <a:t> di bahasa pemrograman adalah kode program yang dirancang untuk menyelesaikan sebuah tugas tertentu dan dapat digunakan berulang kali.</a:t>
            </a:r>
            <a:endParaRPr sz="18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Fungsi pada PHP dapat dibuat dengan kata kunci </a:t>
            </a:r>
            <a:r>
              <a:rPr lang="en" sz="1800" b="1" i="1"/>
              <a:t>function</a:t>
            </a:r>
            <a:r>
              <a:rPr lang="en" sz="1800"/>
              <a:t>, lalu diikuti dengan nama fungsinya.</a:t>
            </a:r>
            <a:endParaRPr sz="18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51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</a:t>
            </a:r>
            <a:endParaRPr/>
          </a:p>
        </p:txBody>
      </p:sp>
      <p:sp>
        <p:nvSpPr>
          <p:cNvPr id="2292" name="Google Shape;2292;p51"/>
          <p:cNvSpPr txBox="1">
            <a:spLocks noGrp="1"/>
          </p:cNvSpPr>
          <p:nvPr>
            <p:ph type="subTitle" idx="1"/>
          </p:nvPr>
        </p:nvSpPr>
        <p:spPr>
          <a:xfrm>
            <a:off x="1325100" y="1183675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Contoh pembuatan dan pemanggilan fungsi pada PHP :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&lt;?php </a:t>
            </a:r>
            <a:endParaRPr sz="1600"/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function </a:t>
            </a:r>
            <a:r>
              <a:rPr lang="en" sz="1600" b="1"/>
              <a:t>perkenalanSaya() </a:t>
            </a:r>
            <a:r>
              <a:rPr lang="en" sz="1600"/>
              <a:t>{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		echo "Perkenalkan, nama saya Fayzal Febriansyah";</a:t>
            </a:r>
            <a:endParaRPr sz="1600"/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</a:t>
            </a:r>
            <a:r>
              <a:rPr lang="en" sz="1600" b="1"/>
              <a:t>perkenalnSaya();</a:t>
            </a:r>
            <a:endParaRPr sz="160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?&gt;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Dasar PHP</a:t>
            </a:r>
            <a:endParaRPr sz="4700"/>
          </a:p>
        </p:txBody>
      </p:sp>
      <p:sp>
        <p:nvSpPr>
          <p:cNvPr id="1887" name="Google Shape;1887;p34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88" name="Google Shape;1888;p34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Memahami sintak dasar PHP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52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2298" name="Google Shape;2298;p52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Aritmatika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Penugasan (Assignment)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Perbandingan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Increment &amp; Decrement 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53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2304" name="Google Shape;2304;p53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Operator Aritmatika :</a:t>
            </a:r>
            <a:endParaRPr sz="1500" i="1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/>
              <a:t>Contoh : </a:t>
            </a:r>
            <a:r>
              <a:rPr lang="en" sz="1500" b="1" i="1"/>
              <a:t>$a</a:t>
            </a:r>
            <a:r>
              <a:rPr lang="en" sz="1500" i="1"/>
              <a:t> = 5;	</a:t>
            </a:r>
            <a:r>
              <a:rPr lang="en" sz="1500" b="1" i="1"/>
              <a:t>$b </a:t>
            </a:r>
            <a:r>
              <a:rPr lang="en" sz="1500" i="1"/>
              <a:t>= 2;</a:t>
            </a:r>
            <a:endParaRPr sz="1500" i="1"/>
          </a:p>
        </p:txBody>
      </p:sp>
      <p:graphicFrame>
        <p:nvGraphicFramePr>
          <p:cNvPr id="2305" name="Google Shape;2305;p53"/>
          <p:cNvGraphicFramePr/>
          <p:nvPr/>
        </p:nvGraphicFramePr>
        <p:xfrm>
          <a:off x="2346950" y="17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{D66B3738-FF66-4E67-ADB4-65AD32871BCB}</a:tableStyleId>
              </a:tblPr>
              <a:tblGrid>
                <a:gridCol w="13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Keterangan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Simbol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Operasi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$c</a:t>
                      </a:r>
                      <a:endParaRPr sz="13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Penjumlahan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+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$c = $a  </a:t>
                      </a:r>
                      <a:r>
                        <a:rPr lang="en" sz="1300" b="1"/>
                        <a:t>+</a:t>
                      </a:r>
                      <a:r>
                        <a:rPr lang="en" sz="1300"/>
                        <a:t>  $b;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Pengurangan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-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$c = $a  </a:t>
                      </a:r>
                      <a:r>
                        <a:rPr lang="en" sz="1300" b="1"/>
                        <a:t>-</a:t>
                      </a:r>
                      <a:r>
                        <a:rPr lang="en" sz="1300"/>
                        <a:t>  $b;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Perkalian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*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$c = $a  </a:t>
                      </a:r>
                      <a:r>
                        <a:rPr lang="en" sz="1300" b="1"/>
                        <a:t>*</a:t>
                      </a:r>
                      <a:r>
                        <a:rPr lang="en" sz="1300"/>
                        <a:t>  $b;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Pembagian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/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$c = $a  </a:t>
                      </a:r>
                      <a:r>
                        <a:rPr lang="en" sz="1300" b="1"/>
                        <a:t>/ </a:t>
                      </a:r>
                      <a:r>
                        <a:rPr lang="en" sz="1300"/>
                        <a:t> $b;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2.5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Sisa Bagi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%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$c = $a  </a:t>
                      </a:r>
                      <a:r>
                        <a:rPr lang="en" sz="1300" b="1"/>
                        <a:t>% </a:t>
                      </a:r>
                      <a:r>
                        <a:rPr lang="en" sz="1300"/>
                        <a:t> $b;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Pangkat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**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$c = $a  </a:t>
                      </a:r>
                      <a:r>
                        <a:rPr lang="en" sz="1300" b="1"/>
                        <a:t>** </a:t>
                      </a:r>
                      <a:r>
                        <a:rPr lang="en" sz="1300"/>
                        <a:t> $b;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54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2311" name="Google Shape;2311;p54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Operator Penugasan (Assignment) :</a:t>
            </a:r>
            <a:endParaRPr sz="15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/>
              <a:t>       Contoh : </a:t>
            </a:r>
            <a:r>
              <a:rPr lang="en" sz="1500" b="1" i="1"/>
              <a:t>$nilai</a:t>
            </a:r>
            <a:r>
              <a:rPr lang="en" sz="1500" i="1"/>
              <a:t> = 5;</a:t>
            </a:r>
            <a:endParaRPr sz="1800" b="1"/>
          </a:p>
        </p:txBody>
      </p:sp>
      <p:graphicFrame>
        <p:nvGraphicFramePr>
          <p:cNvPr id="2312" name="Google Shape;2312;p54"/>
          <p:cNvGraphicFramePr/>
          <p:nvPr/>
        </p:nvGraphicFramePr>
        <p:xfrm>
          <a:off x="1759100" y="187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{D66B3738-FF66-4E67-ADB4-65AD32871BCB}</a:tableStyleId>
              </a:tblPr>
              <a:tblGrid>
                <a:gridCol w="18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Keterangan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Simbol</a:t>
                      </a:r>
                      <a:endParaRPr sz="1000" b="1"/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Operasi</a:t>
                      </a:r>
                      <a:endParaRPr sz="1000"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$nilai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Pengisian dan Penjumlahan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+=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= $nilai + 2;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 </a:t>
                      </a:r>
                      <a:r>
                        <a:rPr lang="en" sz="1000" b="1"/>
                        <a:t>+=</a:t>
                      </a:r>
                      <a:r>
                        <a:rPr lang="en" sz="1000"/>
                        <a:t> 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Pengisian dan Pengurangan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-=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= $nilai - 2;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 </a:t>
                      </a:r>
                      <a:r>
                        <a:rPr lang="en" sz="1000" b="1"/>
                        <a:t>-=</a:t>
                      </a:r>
                      <a:r>
                        <a:rPr lang="en" sz="1000"/>
                        <a:t> 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Pengisian dan Perkalian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*=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= $nilai </a:t>
                      </a:r>
                      <a:r>
                        <a:rPr lang="en" sz="1000" b="1"/>
                        <a:t>*</a:t>
                      </a:r>
                      <a:r>
                        <a:rPr lang="en" sz="1000"/>
                        <a:t>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 </a:t>
                      </a:r>
                      <a:r>
                        <a:rPr lang="en" sz="1000" b="1"/>
                        <a:t>*=</a:t>
                      </a:r>
                      <a:r>
                        <a:rPr lang="en" sz="1000"/>
                        <a:t> 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Pengisian dan Pembagian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/=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= $nilai /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 </a:t>
                      </a:r>
                      <a:r>
                        <a:rPr lang="en" sz="1000" b="1"/>
                        <a:t>/= </a:t>
                      </a:r>
                      <a:r>
                        <a:rPr lang="en" sz="1000"/>
                        <a:t>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2.5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Pengisian dan Sisa Bagi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%=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= $nilai %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 </a:t>
                      </a:r>
                      <a:r>
                        <a:rPr lang="en" sz="1000" b="1"/>
                        <a:t>%= </a:t>
                      </a:r>
                      <a:r>
                        <a:rPr lang="en" sz="1000"/>
                        <a:t>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Pengisian dan Pangkat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**=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= $nilai **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$nilai  </a:t>
                      </a:r>
                      <a:r>
                        <a:rPr lang="en" sz="1000" b="1"/>
                        <a:t>**= </a:t>
                      </a:r>
                      <a:r>
                        <a:rPr lang="en" sz="1000"/>
                        <a:t> 2;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55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2318" name="Google Shape;2318;p55"/>
          <p:cNvSpPr txBox="1">
            <a:spLocks noGrp="1"/>
          </p:cNvSpPr>
          <p:nvPr>
            <p:ph type="subTitle" idx="1"/>
          </p:nvPr>
        </p:nvSpPr>
        <p:spPr>
          <a:xfrm>
            <a:off x="1419775" y="908300"/>
            <a:ext cx="64938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Operator Perbandingan :</a:t>
            </a:r>
            <a:endParaRPr sz="1800" b="1"/>
          </a:p>
        </p:txBody>
      </p:sp>
      <p:graphicFrame>
        <p:nvGraphicFramePr>
          <p:cNvPr id="2319" name="Google Shape;2319;p55"/>
          <p:cNvGraphicFramePr/>
          <p:nvPr/>
        </p:nvGraphicFramePr>
        <p:xfrm>
          <a:off x="897750" y="13114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{DB5C1B5D-F8C1-4ADE-A65F-EB06E4D39CE4}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Operator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Nama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Contoh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Keterangan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Sama dengan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$a == $b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 $a sama dengan $b maka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BENAR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===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Identik dengan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$a === $b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 $a sama dengan (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tipe data harus sama</a:t>
                      </a: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) $b 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maka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BENAR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!=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Tidak sama dengan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$a != $b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 $a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tidak sama</a:t>
                      </a: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dengan $b maka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BENAR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!==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Tidak identik dengan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$a !== $b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 $a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tidak identik</a:t>
                      </a: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dengan $b maka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BENAR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Kurang dari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&lt; $b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 $a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kecil</a:t>
                      </a: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dari $b maka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BENAR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&gt; $b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 $a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besar</a:t>
                      </a: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dari $b maka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BENAR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&lt;=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Kurang dari atau sama dengan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&lt;= $b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 $a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kurang dari/sama dengan</a:t>
                      </a: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$b maka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BENAR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&gt;=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 atau sama dengan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$a &gt;= $b</a:t>
                      </a:r>
                      <a:endParaRPr sz="105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Jika $a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besar dari/sama dengan</a:t>
                      </a:r>
                      <a:r>
                        <a:rPr lang="en" sz="105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$b maka </a:t>
                      </a:r>
                      <a:r>
                        <a:rPr lang="en" sz="1050" b="1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BENAR</a:t>
                      </a:r>
                      <a:endParaRPr sz="1050" b="1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DEE2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5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</a:t>
            </a:r>
            <a:endParaRPr/>
          </a:p>
        </p:txBody>
      </p:sp>
      <p:sp>
        <p:nvSpPr>
          <p:cNvPr id="2325" name="Google Shape;2325;p56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Operator Increment &amp; Decrement :</a:t>
            </a:r>
            <a:endParaRPr sz="1800" b="1"/>
          </a:p>
        </p:txBody>
      </p:sp>
      <p:graphicFrame>
        <p:nvGraphicFramePr>
          <p:cNvPr id="2326" name="Google Shape;2326;p56"/>
          <p:cNvGraphicFramePr/>
          <p:nvPr/>
        </p:nvGraphicFramePr>
        <p:xfrm>
          <a:off x="1235913" y="18733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{DB5C1B5D-F8C1-4ADE-A65F-EB06E4D39CE4}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Operator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Nama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2"/>
                          </a:solidFill>
                        </a:rPr>
                        <a:t>Hasil</a:t>
                      </a:r>
                      <a:endParaRPr sz="1300" b="1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$i++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Post-increment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Kirim nilai $i, kemudian tambah nilai $y sebanyak 1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++$i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Pre-increment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Tambah nilai $i sebanyak 1, kemudian kirim nilai $i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$i--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Post-decrement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Kirim nilai $i, kemudian kurangi nilai $i sebanyak 1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--$i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Pre-decrement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Kurangi nilai $i sebanyak 1, kemudian kirim nilai $i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L="95250" marR="95250" marT="95250" marB="95250">
                    <a:lnL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5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</a:t>
            </a:r>
            <a:endParaRPr/>
          </a:p>
        </p:txBody>
      </p:sp>
      <p:sp>
        <p:nvSpPr>
          <p:cNvPr id="2332" name="Google Shape;2332;p57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Perulangan For</a:t>
            </a:r>
            <a:endParaRPr sz="200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Perulangan While</a:t>
            </a:r>
            <a:endParaRPr sz="200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Perulangan Do/While</a:t>
            </a:r>
            <a:endParaRPr sz="2000"/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Perulangan Foreach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58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</a:t>
            </a:r>
            <a:endParaRPr/>
          </a:p>
        </p:txBody>
      </p:sp>
      <p:sp>
        <p:nvSpPr>
          <p:cNvPr id="2338" name="Google Shape;2338;p58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Perulangan For : </a:t>
            </a:r>
            <a:endParaRPr sz="1800" b="1"/>
          </a:p>
        </p:txBody>
      </p:sp>
      <p:graphicFrame>
        <p:nvGraphicFramePr>
          <p:cNvPr id="2339" name="Google Shape;2339;p58"/>
          <p:cNvGraphicFramePr/>
          <p:nvPr/>
        </p:nvGraphicFramePr>
        <p:xfrm>
          <a:off x="1419775" y="19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{D66B3738-FF66-4E67-ADB4-65AD32871BCB}</a:tableStyleId>
              </a:tblPr>
              <a:tblGrid>
                <a:gridCol w="33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for(</a:t>
                      </a:r>
                      <a:r>
                        <a:rPr lang="en">
                          <a:highlight>
                            <a:srgbClr val="F4CCCC"/>
                          </a:highlight>
                        </a:rPr>
                        <a:t>$x=1</a:t>
                      </a:r>
                      <a:r>
                        <a:rPr lang="en"/>
                        <a:t> ; </a:t>
                      </a:r>
                      <a:r>
                        <a:rPr lang="en">
                          <a:highlight>
                            <a:srgbClr val="C9DAF8"/>
                          </a:highlight>
                        </a:rPr>
                        <a:t>$x&lt;=3</a:t>
                      </a:r>
                      <a:r>
                        <a:rPr lang="en"/>
                        <a:t> ; </a:t>
                      </a:r>
                      <a:r>
                        <a:rPr lang="en">
                          <a:highlight>
                            <a:srgbClr val="D9EAD3"/>
                          </a:highlight>
                        </a:rPr>
                        <a:t>$x++</a:t>
                      </a:r>
                      <a:r>
                        <a:rPr lang="en"/>
                        <a:t>) {	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	   echo "Hello World &lt;br/&gt;";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}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Hello World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Hello World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Hello World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59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</a:t>
            </a:r>
            <a:endParaRPr/>
          </a:p>
        </p:txBody>
      </p:sp>
      <p:sp>
        <p:nvSpPr>
          <p:cNvPr id="2345" name="Google Shape;2345;p59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Perulangan While : </a:t>
            </a:r>
            <a:endParaRPr sz="1800" b="1"/>
          </a:p>
        </p:txBody>
      </p:sp>
      <p:graphicFrame>
        <p:nvGraphicFramePr>
          <p:cNvPr id="2346" name="Google Shape;2346;p59"/>
          <p:cNvGraphicFramePr/>
          <p:nvPr/>
        </p:nvGraphicFramePr>
        <p:xfrm>
          <a:off x="1419775" y="19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{D66B3738-FF66-4E67-ADB4-65AD32871BCB}</a:tableStyleId>
              </a:tblPr>
              <a:tblGrid>
                <a:gridCol w="33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highlight>
                            <a:srgbClr val="F4CCCC"/>
                          </a:highlight>
                        </a:rPr>
                        <a:t>$x = 1</a:t>
                      </a:r>
                      <a:r>
                        <a:rPr lang="en"/>
                        <a:t>;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while(</a:t>
                      </a:r>
                      <a:r>
                        <a:rPr lang="en">
                          <a:highlight>
                            <a:srgbClr val="C9DAF8"/>
                          </a:highlight>
                        </a:rPr>
                        <a:t>$x &lt;= 3</a:t>
                      </a:r>
                      <a:r>
                        <a:rPr lang="en"/>
                        <a:t>) {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echo "Hello World &lt;br&gt;";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</a:t>
                      </a:r>
                      <a:r>
                        <a:rPr lang="en">
                          <a:highlight>
                            <a:srgbClr val="D9EAD3"/>
                          </a:highlight>
                        </a:rPr>
                        <a:t>$x++</a:t>
                      </a:r>
                      <a:r>
                        <a:rPr lang="en"/>
                        <a:t>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}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Hello World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Hello World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Hello World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60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</a:t>
            </a:r>
            <a:endParaRPr/>
          </a:p>
        </p:txBody>
      </p:sp>
      <p:sp>
        <p:nvSpPr>
          <p:cNvPr id="2352" name="Google Shape;2352;p60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Perulangan Do/While : </a:t>
            </a:r>
            <a:endParaRPr sz="1800" b="1"/>
          </a:p>
        </p:txBody>
      </p:sp>
      <p:graphicFrame>
        <p:nvGraphicFramePr>
          <p:cNvPr id="2353" name="Google Shape;2353;p60"/>
          <p:cNvGraphicFramePr/>
          <p:nvPr/>
        </p:nvGraphicFramePr>
        <p:xfrm>
          <a:off x="1419775" y="19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{D66B3738-FF66-4E67-ADB4-65AD32871BCB}</a:tableStyleId>
              </a:tblPr>
              <a:tblGrid>
                <a:gridCol w="33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highlight>
                            <a:srgbClr val="F4CCCC"/>
                          </a:highlight>
                        </a:rPr>
                        <a:t>$x = 1</a:t>
                      </a:r>
                      <a:r>
                        <a:rPr lang="en"/>
                        <a:t>;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do {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echo "Hello World &lt;br&gt;";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</a:t>
                      </a:r>
                      <a:r>
                        <a:rPr lang="en">
                          <a:highlight>
                            <a:srgbClr val="D9EAD3"/>
                          </a:highlight>
                        </a:rPr>
                        <a:t>$x++</a:t>
                      </a:r>
                      <a:r>
                        <a:rPr lang="en"/>
                        <a:t>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} while (</a:t>
                      </a:r>
                      <a:r>
                        <a:rPr lang="en">
                          <a:highlight>
                            <a:srgbClr val="C9DAF8"/>
                          </a:highlight>
                        </a:rPr>
                        <a:t>$x &lt;= 3</a:t>
                      </a:r>
                      <a:r>
                        <a:rPr lang="en"/>
                        <a:t>);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Hello World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Hello World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Hello World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1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</a:t>
            </a:r>
            <a:endParaRPr/>
          </a:p>
        </p:txBody>
      </p:sp>
      <p:sp>
        <p:nvSpPr>
          <p:cNvPr id="2359" name="Google Shape;2359;p61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Perulangan Foreach : </a:t>
            </a:r>
            <a:endParaRPr sz="1800" b="1"/>
          </a:p>
        </p:txBody>
      </p:sp>
      <p:graphicFrame>
        <p:nvGraphicFramePr>
          <p:cNvPr id="2360" name="Google Shape;2360;p61"/>
          <p:cNvGraphicFramePr/>
          <p:nvPr/>
        </p:nvGraphicFramePr>
        <p:xfrm>
          <a:off x="1419775" y="19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{D66B3738-FF66-4E67-ADB4-65AD32871BCB}</a:tableStyleId>
              </a:tblPr>
              <a:tblGrid>
                <a:gridCol w="407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D9EAD3"/>
                          </a:highlight>
                        </a:rPr>
                        <a:t>$bulan</a:t>
                      </a:r>
                      <a:r>
                        <a:rPr lang="en"/>
                        <a:t> = array (</a:t>
                      </a:r>
                      <a:r>
                        <a:rPr lang="en">
                          <a:highlight>
                            <a:srgbClr val="FFF2CC"/>
                          </a:highlight>
                        </a:rPr>
                        <a:t>'Januari'</a:t>
                      </a:r>
                      <a:r>
                        <a:rPr lang="en"/>
                        <a:t>, </a:t>
                      </a:r>
                      <a:r>
                        <a:rPr lang="en">
                          <a:highlight>
                            <a:srgbClr val="FFF2CC"/>
                          </a:highlight>
                        </a:rPr>
                        <a:t>'Februari'</a:t>
                      </a:r>
                      <a:r>
                        <a:rPr lang="en"/>
                        <a:t>, </a:t>
                      </a:r>
                      <a:r>
                        <a:rPr lang="en">
                          <a:highlight>
                            <a:srgbClr val="FFF2CC"/>
                          </a:highlight>
                        </a:rPr>
                        <a:t>'Maret'</a:t>
                      </a:r>
                      <a:r>
                        <a:rPr lang="en"/>
                        <a:t>);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foreach (</a:t>
                      </a:r>
                      <a:r>
                        <a:rPr lang="en">
                          <a:highlight>
                            <a:srgbClr val="D9EAD3"/>
                          </a:highlight>
                        </a:rPr>
                        <a:t>$bulan</a:t>
                      </a:r>
                      <a:r>
                        <a:rPr lang="en"/>
                        <a:t> as </a:t>
                      </a:r>
                      <a:r>
                        <a:rPr lang="en">
                          <a:highlight>
                            <a:srgbClr val="C9DAF8"/>
                          </a:highlight>
                        </a:rPr>
                        <a:t>$nama_bulan</a:t>
                      </a:r>
                      <a:r>
                        <a:rPr lang="en"/>
                        <a:t>) {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echo </a:t>
                      </a:r>
                      <a:r>
                        <a:rPr lang="en">
                          <a:highlight>
                            <a:srgbClr val="C9DAF8"/>
                          </a:highlight>
                        </a:rPr>
                        <a:t>$nama_bulan</a:t>
                      </a:r>
                      <a:r>
                        <a:rPr lang="en"/>
                        <a:t> . '&lt;br/&gt;';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Januari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Februari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Maret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3" name="Google Shape;1893;p35"/>
          <p:cNvGrpSpPr/>
          <p:nvPr/>
        </p:nvGrpSpPr>
        <p:grpSpPr>
          <a:xfrm>
            <a:off x="4789798" y="2113308"/>
            <a:ext cx="4430405" cy="3106404"/>
            <a:chOff x="862950" y="825025"/>
            <a:chExt cx="5862650" cy="4111175"/>
          </a:xfrm>
        </p:grpSpPr>
        <p:sp>
          <p:nvSpPr>
            <p:cNvPr id="1894" name="Google Shape;1894;p35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3" name="Google Shape;2103;p35"/>
          <p:cNvGrpSpPr/>
          <p:nvPr/>
        </p:nvGrpSpPr>
        <p:grpSpPr>
          <a:xfrm>
            <a:off x="426847" y="878373"/>
            <a:ext cx="635100" cy="734640"/>
            <a:chOff x="731647" y="573573"/>
            <a:chExt cx="635100" cy="734640"/>
          </a:xfrm>
        </p:grpSpPr>
        <p:grpSp>
          <p:nvGrpSpPr>
            <p:cNvPr id="2104" name="Google Shape;2104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5" name="Google Shape;2105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7" name="Google Shape;2107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8" name="Google Shape;2108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9" name="Google Shape;2109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0" name="Google Shape;2110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1" name="Google Shape;2111;p35"/>
          <p:cNvGrpSpPr/>
          <p:nvPr/>
        </p:nvGrpSpPr>
        <p:grpSpPr>
          <a:xfrm>
            <a:off x="426847" y="1691410"/>
            <a:ext cx="635100" cy="733490"/>
            <a:chOff x="731647" y="1650460"/>
            <a:chExt cx="635100" cy="733490"/>
          </a:xfrm>
        </p:grpSpPr>
        <p:grpSp>
          <p:nvGrpSpPr>
            <p:cNvPr id="2112" name="Google Shape;2112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3" name="Google Shape;2113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5" name="Google Shape;2115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6" name="Google Shape;2116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7" name="Google Shape;2117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8" name="Google Shape;2118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9" name="Google Shape;2119;p35"/>
          <p:cNvGrpSpPr/>
          <p:nvPr/>
        </p:nvGrpSpPr>
        <p:grpSpPr>
          <a:xfrm>
            <a:off x="426847" y="2503277"/>
            <a:ext cx="635100" cy="734984"/>
            <a:chOff x="731647" y="2728277"/>
            <a:chExt cx="635100" cy="734984"/>
          </a:xfrm>
        </p:grpSpPr>
        <p:grpSp>
          <p:nvGrpSpPr>
            <p:cNvPr id="2120" name="Google Shape;2120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1" name="Google Shape;2121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3" name="Google Shape;2123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4" name="Google Shape;2124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5" name="Google Shape;2125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7" name="Google Shape;2127;p35"/>
          <p:cNvGrpSpPr/>
          <p:nvPr/>
        </p:nvGrpSpPr>
        <p:grpSpPr>
          <a:xfrm>
            <a:off x="426847" y="3316625"/>
            <a:ext cx="635100" cy="734704"/>
            <a:chOff x="731647" y="3806675"/>
            <a:chExt cx="635100" cy="734704"/>
          </a:xfrm>
        </p:grpSpPr>
        <p:grpSp>
          <p:nvGrpSpPr>
            <p:cNvPr id="2128" name="Google Shape;2128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9" name="Google Shape;2129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1" name="Google Shape;2131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2" name="Google Shape;2132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3" name="Google Shape;2133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4" name="Google Shape;2134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5" name="Google Shape;2135;p35"/>
          <p:cNvSpPr txBox="1">
            <a:spLocks noGrp="1"/>
          </p:cNvSpPr>
          <p:nvPr>
            <p:ph type="title"/>
          </p:nvPr>
        </p:nvSpPr>
        <p:spPr>
          <a:xfrm>
            <a:off x="5318225" y="280425"/>
            <a:ext cx="32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Dasar Pemrograman PHP</a:t>
            </a:r>
            <a:endParaRPr sz="2300"/>
          </a:p>
        </p:txBody>
      </p:sp>
      <p:sp>
        <p:nvSpPr>
          <p:cNvPr id="2136" name="Google Shape;2136;p35"/>
          <p:cNvSpPr txBox="1">
            <a:spLocks noGrp="1"/>
          </p:cNvSpPr>
          <p:nvPr>
            <p:ph type="subTitle" idx="1"/>
          </p:nvPr>
        </p:nvSpPr>
        <p:spPr>
          <a:xfrm>
            <a:off x="1265904" y="921200"/>
            <a:ext cx="1146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Variabel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37" name="Google Shape;2137;p35"/>
          <p:cNvSpPr txBox="1">
            <a:spLocks noGrp="1"/>
          </p:cNvSpPr>
          <p:nvPr>
            <p:ph type="subTitle" idx="3"/>
          </p:nvPr>
        </p:nvSpPr>
        <p:spPr>
          <a:xfrm>
            <a:off x="1265904" y="1751992"/>
            <a:ext cx="1146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Konstanta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38" name="Google Shape;2138;p35"/>
          <p:cNvSpPr txBox="1">
            <a:spLocks noGrp="1"/>
          </p:cNvSpPr>
          <p:nvPr>
            <p:ph type="subTitle" idx="5"/>
          </p:nvPr>
        </p:nvSpPr>
        <p:spPr>
          <a:xfrm>
            <a:off x="1265904" y="2582759"/>
            <a:ext cx="1146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Tipe Data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39" name="Google Shape;2139;p35"/>
          <p:cNvSpPr txBox="1">
            <a:spLocks noGrp="1"/>
          </p:cNvSpPr>
          <p:nvPr>
            <p:ph type="subTitle" idx="7"/>
          </p:nvPr>
        </p:nvSpPr>
        <p:spPr>
          <a:xfrm>
            <a:off x="1265904" y="3413525"/>
            <a:ext cx="1146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Fungsi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40" name="Google Shape;2140;p35"/>
          <p:cNvSpPr txBox="1">
            <a:spLocks noGrp="1"/>
          </p:cNvSpPr>
          <p:nvPr>
            <p:ph type="title" idx="9"/>
          </p:nvPr>
        </p:nvSpPr>
        <p:spPr>
          <a:xfrm>
            <a:off x="509016" y="10271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1" name="Google Shape;2141;p35"/>
          <p:cNvSpPr txBox="1">
            <a:spLocks noGrp="1"/>
          </p:cNvSpPr>
          <p:nvPr>
            <p:ph type="title" idx="13"/>
          </p:nvPr>
        </p:nvSpPr>
        <p:spPr>
          <a:xfrm>
            <a:off x="509016" y="184231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2" name="Google Shape;2142;p35"/>
          <p:cNvSpPr txBox="1">
            <a:spLocks noGrp="1"/>
          </p:cNvSpPr>
          <p:nvPr>
            <p:ph type="title" idx="14"/>
          </p:nvPr>
        </p:nvSpPr>
        <p:spPr>
          <a:xfrm>
            <a:off x="509016" y="2655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3" name="Google Shape;2143;p35"/>
          <p:cNvSpPr txBox="1">
            <a:spLocks noGrp="1"/>
          </p:cNvSpPr>
          <p:nvPr>
            <p:ph type="title" idx="15"/>
          </p:nvPr>
        </p:nvSpPr>
        <p:spPr>
          <a:xfrm>
            <a:off x="509016" y="346930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144" name="Google Shape;2144;p35"/>
          <p:cNvGrpSpPr/>
          <p:nvPr/>
        </p:nvGrpSpPr>
        <p:grpSpPr>
          <a:xfrm>
            <a:off x="426847" y="4129700"/>
            <a:ext cx="635100" cy="734704"/>
            <a:chOff x="731647" y="3806675"/>
            <a:chExt cx="635100" cy="734704"/>
          </a:xfrm>
        </p:grpSpPr>
        <p:grpSp>
          <p:nvGrpSpPr>
            <p:cNvPr id="2145" name="Google Shape;2145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46" name="Google Shape;2146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8" name="Google Shape;2148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49" name="Google Shape;214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1" name="Google Shape;215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52" name="Google Shape;2152;p35"/>
          <p:cNvSpPr txBox="1">
            <a:spLocks noGrp="1"/>
          </p:cNvSpPr>
          <p:nvPr>
            <p:ph type="subTitle" idx="7"/>
          </p:nvPr>
        </p:nvSpPr>
        <p:spPr>
          <a:xfrm>
            <a:off x="1265904" y="4226600"/>
            <a:ext cx="1146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Operator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53" name="Google Shape;2153;p35"/>
          <p:cNvSpPr txBox="1">
            <a:spLocks noGrp="1"/>
          </p:cNvSpPr>
          <p:nvPr>
            <p:ph type="title" idx="15"/>
          </p:nvPr>
        </p:nvSpPr>
        <p:spPr>
          <a:xfrm>
            <a:off x="509016" y="428237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154" name="Google Shape;2154;p35"/>
          <p:cNvGrpSpPr/>
          <p:nvPr/>
        </p:nvGrpSpPr>
        <p:grpSpPr>
          <a:xfrm>
            <a:off x="2712172" y="921198"/>
            <a:ext cx="635100" cy="734640"/>
            <a:chOff x="731647" y="573573"/>
            <a:chExt cx="635100" cy="734640"/>
          </a:xfrm>
        </p:grpSpPr>
        <p:grpSp>
          <p:nvGrpSpPr>
            <p:cNvPr id="2155" name="Google Shape;2155;p35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56" name="Google Shape;2156;p35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5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8" name="Google Shape;2158;p35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59" name="Google Shape;2159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0" name="Google Shape;2160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1" name="Google Shape;2161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62" name="Google Shape;2162;p35"/>
          <p:cNvGrpSpPr/>
          <p:nvPr/>
        </p:nvGrpSpPr>
        <p:grpSpPr>
          <a:xfrm>
            <a:off x="2712172" y="1734235"/>
            <a:ext cx="635100" cy="733490"/>
            <a:chOff x="731647" y="1650460"/>
            <a:chExt cx="635100" cy="733490"/>
          </a:xfrm>
        </p:grpSpPr>
        <p:grpSp>
          <p:nvGrpSpPr>
            <p:cNvPr id="2163" name="Google Shape;2163;p35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64" name="Google Shape;2164;p35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5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6" name="Google Shape;2166;p35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67" name="Google Shape;2167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8" name="Google Shape;2168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9" name="Google Shape;2169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70" name="Google Shape;2170;p35"/>
          <p:cNvGrpSpPr/>
          <p:nvPr/>
        </p:nvGrpSpPr>
        <p:grpSpPr>
          <a:xfrm>
            <a:off x="2712172" y="2546102"/>
            <a:ext cx="635100" cy="734984"/>
            <a:chOff x="731647" y="2728277"/>
            <a:chExt cx="635100" cy="734984"/>
          </a:xfrm>
        </p:grpSpPr>
        <p:grpSp>
          <p:nvGrpSpPr>
            <p:cNvPr id="2171" name="Google Shape;2171;p35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72" name="Google Shape;2172;p35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5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4" name="Google Shape;2174;p35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75" name="Google Shape;2175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6" name="Google Shape;2176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7" name="Google Shape;2177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78" name="Google Shape;2178;p35"/>
          <p:cNvGrpSpPr/>
          <p:nvPr/>
        </p:nvGrpSpPr>
        <p:grpSpPr>
          <a:xfrm>
            <a:off x="2712172" y="3359450"/>
            <a:ext cx="635100" cy="734704"/>
            <a:chOff x="731647" y="3806675"/>
            <a:chExt cx="635100" cy="734704"/>
          </a:xfrm>
        </p:grpSpPr>
        <p:grpSp>
          <p:nvGrpSpPr>
            <p:cNvPr id="2179" name="Google Shape;2179;p35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80" name="Google Shape;2180;p35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5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2" name="Google Shape;2182;p35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83" name="Google Shape;2183;p3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4" name="Google Shape;2184;p3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85" name="Google Shape;2185;p3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86" name="Google Shape;2186;p35"/>
          <p:cNvSpPr txBox="1">
            <a:spLocks noGrp="1"/>
          </p:cNvSpPr>
          <p:nvPr>
            <p:ph type="subTitle" idx="1"/>
          </p:nvPr>
        </p:nvSpPr>
        <p:spPr>
          <a:xfrm>
            <a:off x="3551224" y="964025"/>
            <a:ext cx="14622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Perulangan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87" name="Google Shape;2187;p35"/>
          <p:cNvSpPr txBox="1">
            <a:spLocks noGrp="1"/>
          </p:cNvSpPr>
          <p:nvPr>
            <p:ph type="subTitle" idx="3"/>
          </p:nvPr>
        </p:nvSpPr>
        <p:spPr>
          <a:xfrm>
            <a:off x="3551229" y="1794817"/>
            <a:ext cx="1146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Kondisi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88" name="Google Shape;2188;p35"/>
          <p:cNvSpPr txBox="1">
            <a:spLocks noGrp="1"/>
          </p:cNvSpPr>
          <p:nvPr>
            <p:ph type="subTitle" idx="5"/>
          </p:nvPr>
        </p:nvSpPr>
        <p:spPr>
          <a:xfrm>
            <a:off x="3551229" y="2625584"/>
            <a:ext cx="1146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Input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89" name="Google Shape;2189;p35"/>
          <p:cNvSpPr txBox="1">
            <a:spLocks noGrp="1"/>
          </p:cNvSpPr>
          <p:nvPr>
            <p:ph type="subTitle" idx="7"/>
          </p:nvPr>
        </p:nvSpPr>
        <p:spPr>
          <a:xfrm>
            <a:off x="3551229" y="3456350"/>
            <a:ext cx="11466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Output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90" name="Google Shape;2190;p35"/>
          <p:cNvSpPr txBox="1">
            <a:spLocks noGrp="1"/>
          </p:cNvSpPr>
          <p:nvPr>
            <p:ph type="title" idx="9"/>
          </p:nvPr>
        </p:nvSpPr>
        <p:spPr>
          <a:xfrm>
            <a:off x="2794341" y="107000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91" name="Google Shape;2191;p35"/>
          <p:cNvSpPr txBox="1">
            <a:spLocks noGrp="1"/>
          </p:cNvSpPr>
          <p:nvPr>
            <p:ph type="title" idx="13"/>
          </p:nvPr>
        </p:nvSpPr>
        <p:spPr>
          <a:xfrm>
            <a:off x="2794341" y="188514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192" name="Google Shape;2192;p35"/>
          <p:cNvSpPr txBox="1">
            <a:spLocks noGrp="1"/>
          </p:cNvSpPr>
          <p:nvPr>
            <p:ph type="title" idx="14"/>
          </p:nvPr>
        </p:nvSpPr>
        <p:spPr>
          <a:xfrm>
            <a:off x="2794341" y="269818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2193" name="Google Shape;2193;p35"/>
          <p:cNvSpPr txBox="1">
            <a:spLocks noGrp="1"/>
          </p:cNvSpPr>
          <p:nvPr>
            <p:ph type="title" idx="15"/>
          </p:nvPr>
        </p:nvSpPr>
        <p:spPr>
          <a:xfrm>
            <a:off x="2794341" y="351212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62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Kondisi / Percabangan</a:t>
            </a:r>
            <a:endParaRPr/>
          </a:p>
        </p:txBody>
      </p:sp>
      <p:sp>
        <p:nvSpPr>
          <p:cNvPr id="2366" name="Google Shape;2366;p62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/ Else If / Else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 / Case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Percabangan Ternary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63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Kondisi / Percabangan</a:t>
            </a:r>
            <a:endParaRPr/>
          </a:p>
        </p:txBody>
      </p:sp>
      <p:sp>
        <p:nvSpPr>
          <p:cNvPr id="2372" name="Google Shape;2372;p63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2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Percabangan Switch / Case :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D9EAD3"/>
                </a:highlight>
              </a:rPr>
              <a:t>$angka</a:t>
            </a:r>
            <a:r>
              <a:rPr lang="en" sz="1300">
                <a:solidFill>
                  <a:schemeClr val="dk1"/>
                </a:solidFill>
              </a:rPr>
              <a:t> = </a:t>
            </a:r>
            <a:r>
              <a:rPr lang="en" sz="1300">
                <a:solidFill>
                  <a:schemeClr val="dk1"/>
                </a:solidFill>
                <a:highlight>
                  <a:srgbClr val="F4CCCC"/>
                </a:highlight>
              </a:rPr>
              <a:t>3</a:t>
            </a:r>
            <a:r>
              <a:rPr lang="en" sz="1300">
                <a:solidFill>
                  <a:schemeClr val="dk1"/>
                </a:solidFill>
              </a:rPr>
              <a:t>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switch (</a:t>
            </a:r>
            <a:r>
              <a:rPr lang="en" sz="1300">
                <a:solidFill>
                  <a:schemeClr val="dk1"/>
                </a:solidFill>
                <a:highlight>
                  <a:srgbClr val="D9EAD3"/>
                </a:highlight>
              </a:rPr>
              <a:t>$angka</a:t>
            </a:r>
            <a:r>
              <a:rPr lang="en" sz="1300">
                <a:solidFill>
                  <a:schemeClr val="dk1"/>
                </a:solidFill>
              </a:rPr>
              <a:t>) {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case </a:t>
            </a:r>
            <a:r>
              <a:rPr lang="en" sz="1300">
                <a:solidFill>
                  <a:schemeClr val="dk1"/>
                </a:solidFill>
                <a:highlight>
                  <a:srgbClr val="F4CCCC"/>
                </a:highlight>
              </a:rPr>
              <a:t>1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	echo "Isi variabel angka adalah satu";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	break;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case </a:t>
            </a:r>
            <a:r>
              <a:rPr lang="en" sz="1300">
                <a:solidFill>
                  <a:schemeClr val="dk1"/>
                </a:solidFill>
                <a:highlight>
                  <a:srgbClr val="F4CCCC"/>
                </a:highlight>
              </a:rPr>
              <a:t>2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	echo "Isi variabel angka adalah dua";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	break;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default: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	echo "Isi variabel tidak ditemukan";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	break;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}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64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Kondisi / Percabangan</a:t>
            </a:r>
            <a:endParaRPr/>
          </a:p>
        </p:txBody>
      </p:sp>
      <p:sp>
        <p:nvSpPr>
          <p:cNvPr id="2378" name="Google Shape;2378;p64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Percabangan If / Else If / Else :</a:t>
            </a:r>
            <a:endParaRPr sz="1800" b="1"/>
          </a:p>
        </p:txBody>
      </p:sp>
      <p:graphicFrame>
        <p:nvGraphicFramePr>
          <p:cNvPr id="2379" name="Google Shape;2379;p64"/>
          <p:cNvGraphicFramePr/>
          <p:nvPr/>
        </p:nvGraphicFramePr>
        <p:xfrm>
          <a:off x="1559850" y="158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{D66B3738-FF66-4E67-ADB4-65AD32871BCB}</a:tableStyleId>
              </a:tblPr>
              <a:tblGrid>
                <a:gridCol w="30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$nilai =10 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if($nilai &gt; 5) {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echo "Sangat Baik";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}else{	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echo "Baik";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 Hasilnya </a:t>
                      </a:r>
                      <a:r>
                        <a:rPr lang="en" b="1"/>
                        <a:t>Sangat Baik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$nilai =10 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if($nilai &lt; 6) {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echo "Buruk";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}else if($nilai &gt;= 6 &amp;&amp; $nilai &lt; 8){	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echo "Baik";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 else {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echo "Sangat Baik";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 Hasilnya </a:t>
                      </a:r>
                      <a:r>
                        <a:rPr lang="en" b="1"/>
                        <a:t>Sangat Baik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65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Kondisi / Percabangan</a:t>
            </a:r>
            <a:endParaRPr/>
          </a:p>
        </p:txBody>
      </p:sp>
      <p:sp>
        <p:nvSpPr>
          <p:cNvPr id="2385" name="Google Shape;2385;p65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Percabangan Ternary :</a:t>
            </a:r>
            <a:endParaRPr sz="1800" b="1"/>
          </a:p>
        </p:txBody>
      </p:sp>
      <p:graphicFrame>
        <p:nvGraphicFramePr>
          <p:cNvPr id="2386" name="Google Shape;2386;p65"/>
          <p:cNvGraphicFramePr/>
          <p:nvPr/>
        </p:nvGraphicFramePr>
        <p:xfrm>
          <a:off x="1559850" y="158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{D66B3738-FF66-4E67-ADB4-65AD32871BCB}</a:tableStyleId>
              </a:tblPr>
              <a:tblGrid>
                <a:gridCol w="266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9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$nilai =10 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if($nilai &gt; 5) {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echo "Sangat Baik";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}else{	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echo "Baik";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}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 Hasilnya </a:t>
                      </a:r>
                      <a:r>
                        <a:rPr lang="en" b="1"/>
                        <a:t>Sangat Baik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$nilai =10 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echo ($nilai &gt; 5) ? 'Sangat Baik' : 'Baik';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// Hasilnya </a:t>
                      </a:r>
                      <a:r>
                        <a:rPr lang="en" b="1"/>
                        <a:t>Sangat Baik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66"/>
          <p:cNvSpPr txBox="1">
            <a:spLocks noGrp="1"/>
          </p:cNvSpPr>
          <p:nvPr>
            <p:ph type="title"/>
          </p:nvPr>
        </p:nvSpPr>
        <p:spPr>
          <a:xfrm>
            <a:off x="2619753" y="14444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Ada Pertanyaan ?</a:t>
            </a:r>
            <a:endParaRPr sz="5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7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Dasar OOP</a:t>
            </a:r>
            <a:endParaRPr sz="4700"/>
          </a:p>
        </p:txBody>
      </p:sp>
      <p:sp>
        <p:nvSpPr>
          <p:cNvPr id="2397" name="Google Shape;2397;p67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98" name="Google Shape;2398;p67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Memahami konsep dasar OOP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3" name="Google Shape;2403;p68"/>
          <p:cNvPicPr preferRelativeResize="0"/>
          <p:nvPr/>
        </p:nvPicPr>
        <p:blipFill rotWithShape="1">
          <a:blip r:embed="rId3">
            <a:alphaModFix/>
          </a:blip>
          <a:srcRect l="1484" r="1494"/>
          <a:stretch/>
        </p:blipFill>
        <p:spPr>
          <a:xfrm>
            <a:off x="5266241" y="1574712"/>
            <a:ext cx="2741302" cy="1589316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Google Shape;2404;p68"/>
          <p:cNvSpPr txBox="1">
            <a:spLocks noGrp="1"/>
          </p:cNvSpPr>
          <p:nvPr>
            <p:ph type="body" idx="1"/>
          </p:nvPr>
        </p:nvSpPr>
        <p:spPr>
          <a:xfrm>
            <a:off x="459975" y="1947675"/>
            <a:ext cx="40599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Merupakan metode pemrograman yang berorientasi kepada objek.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Tujuan dari OOP diciptakan adalah untuk mempermudah pengembangan program dengan cara mengikuti model yang telah ada di kehidupan sehari-hari.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Setiap bagian dari suatu </a:t>
            </a:r>
            <a:r>
              <a:rPr lang="en" dirty="0">
                <a:highlight>
                  <a:srgbClr val="F4CCCC"/>
                </a:highlight>
              </a:rPr>
              <a:t>permasalahan</a:t>
            </a:r>
            <a:r>
              <a:rPr lang="en" dirty="0"/>
              <a:t> adalah </a:t>
            </a:r>
            <a:r>
              <a:rPr lang="en" dirty="0">
                <a:highlight>
                  <a:srgbClr val="D9EAD3"/>
                </a:highlight>
              </a:rPr>
              <a:t>objek</a:t>
            </a:r>
            <a:r>
              <a:rPr lang="en" dirty="0"/>
              <a:t>, </a:t>
            </a:r>
            <a:r>
              <a:rPr lang="en" dirty="0">
                <a:highlight>
                  <a:srgbClr val="D9EAD3"/>
                </a:highlight>
              </a:rPr>
              <a:t>objek</a:t>
            </a:r>
            <a:r>
              <a:rPr lang="en" dirty="0"/>
              <a:t> itu sendiri merupakan </a:t>
            </a:r>
            <a:r>
              <a:rPr lang="en" dirty="0">
                <a:highlight>
                  <a:srgbClr val="FFF2CC"/>
                </a:highlight>
              </a:rPr>
              <a:t>gabungan dari beberapa objek yang lebih kecil lagi</a:t>
            </a:r>
            <a:r>
              <a:rPr lang="en" dirty="0"/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05" name="Google Shape;2405;p68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 Oriented Programming</a:t>
            </a:r>
            <a:endParaRPr dirty="0"/>
          </a:p>
        </p:txBody>
      </p:sp>
      <p:grpSp>
        <p:nvGrpSpPr>
          <p:cNvPr id="2406" name="Google Shape;2406;p68"/>
          <p:cNvGrpSpPr/>
          <p:nvPr/>
        </p:nvGrpSpPr>
        <p:grpSpPr>
          <a:xfrm>
            <a:off x="4400752" y="801400"/>
            <a:ext cx="4097650" cy="3780909"/>
            <a:chOff x="1230400" y="410075"/>
            <a:chExt cx="5124625" cy="4728500"/>
          </a:xfrm>
        </p:grpSpPr>
        <p:sp>
          <p:nvSpPr>
            <p:cNvPr id="2407" name="Google Shape;2407;p68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8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8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8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8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8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8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8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8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8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8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8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8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8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8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8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8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8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8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8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8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8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8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8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8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8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8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8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8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8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8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8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8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8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8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8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8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8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8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8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8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8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8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8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8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8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8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8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8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8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8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8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8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8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8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8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8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8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8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8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8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8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8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8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8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8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8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8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8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8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8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8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8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8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8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8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8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8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8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8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8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8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8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8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1" name="Google Shape;2491;p68"/>
          <p:cNvSpPr/>
          <p:nvPr/>
        </p:nvSpPr>
        <p:spPr>
          <a:xfrm>
            <a:off x="6980150" y="2232075"/>
            <a:ext cx="951300" cy="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69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</a:t>
            </a:r>
            <a:endParaRPr/>
          </a:p>
        </p:txBody>
      </p:sp>
      <p:sp>
        <p:nvSpPr>
          <p:cNvPr id="2497" name="Google Shape;2497;p69"/>
          <p:cNvSpPr/>
          <p:nvPr/>
        </p:nvSpPr>
        <p:spPr>
          <a:xfrm>
            <a:off x="6980150" y="2232075"/>
            <a:ext cx="951300" cy="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69"/>
          <p:cNvSpPr/>
          <p:nvPr/>
        </p:nvSpPr>
        <p:spPr>
          <a:xfrm>
            <a:off x="1224000" y="1372575"/>
            <a:ext cx="6696000" cy="2745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69"/>
          <p:cNvSpPr/>
          <p:nvPr/>
        </p:nvSpPr>
        <p:spPr>
          <a:xfrm>
            <a:off x="2019950" y="2420900"/>
            <a:ext cx="1581600" cy="866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69"/>
          <p:cNvSpPr/>
          <p:nvPr/>
        </p:nvSpPr>
        <p:spPr>
          <a:xfrm>
            <a:off x="3783300" y="2420900"/>
            <a:ext cx="1581600" cy="866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69"/>
          <p:cNvSpPr/>
          <p:nvPr/>
        </p:nvSpPr>
        <p:spPr>
          <a:xfrm>
            <a:off x="5546650" y="2420900"/>
            <a:ext cx="1581600" cy="866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69"/>
          <p:cNvSpPr txBox="1"/>
          <p:nvPr/>
        </p:nvSpPr>
        <p:spPr>
          <a:xfrm>
            <a:off x="1224000" y="1372575"/>
            <a:ext cx="3490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Object : Mobil</a:t>
            </a:r>
            <a:endParaRPr sz="1300"/>
          </a:p>
        </p:txBody>
      </p:sp>
      <p:sp>
        <p:nvSpPr>
          <p:cNvPr id="2503" name="Google Shape;2503;p69"/>
          <p:cNvSpPr txBox="1"/>
          <p:nvPr/>
        </p:nvSpPr>
        <p:spPr>
          <a:xfrm>
            <a:off x="2019950" y="2428875"/>
            <a:ext cx="8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Mesin</a:t>
            </a:r>
            <a:endParaRPr sz="1000"/>
          </a:p>
        </p:txBody>
      </p:sp>
      <p:sp>
        <p:nvSpPr>
          <p:cNvPr id="2504" name="Google Shape;2504;p69"/>
          <p:cNvSpPr txBox="1"/>
          <p:nvPr/>
        </p:nvSpPr>
        <p:spPr>
          <a:xfrm>
            <a:off x="3783300" y="2428875"/>
            <a:ext cx="8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Roda</a:t>
            </a:r>
            <a:endParaRPr sz="1000"/>
          </a:p>
        </p:txBody>
      </p:sp>
      <p:sp>
        <p:nvSpPr>
          <p:cNvPr id="2505" name="Google Shape;2505;p69"/>
          <p:cNvSpPr txBox="1"/>
          <p:nvPr/>
        </p:nvSpPr>
        <p:spPr>
          <a:xfrm>
            <a:off x="5546650" y="2428875"/>
            <a:ext cx="83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Kursi</a:t>
            </a:r>
            <a:endParaRPr sz="1000"/>
          </a:p>
        </p:txBody>
      </p:sp>
      <p:sp>
        <p:nvSpPr>
          <p:cNvPr id="2506" name="Google Shape;2506;p69"/>
          <p:cNvSpPr/>
          <p:nvPr/>
        </p:nvSpPr>
        <p:spPr>
          <a:xfrm>
            <a:off x="2154050" y="2923875"/>
            <a:ext cx="357600" cy="2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69"/>
          <p:cNvSpPr/>
          <p:nvPr/>
        </p:nvSpPr>
        <p:spPr>
          <a:xfrm>
            <a:off x="2631950" y="2923875"/>
            <a:ext cx="357600" cy="2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69"/>
          <p:cNvSpPr/>
          <p:nvPr/>
        </p:nvSpPr>
        <p:spPr>
          <a:xfrm>
            <a:off x="3109850" y="2923875"/>
            <a:ext cx="357600" cy="2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69"/>
          <p:cNvSpPr/>
          <p:nvPr/>
        </p:nvSpPr>
        <p:spPr>
          <a:xfrm>
            <a:off x="3917400" y="2923875"/>
            <a:ext cx="357600" cy="2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69"/>
          <p:cNvSpPr/>
          <p:nvPr/>
        </p:nvSpPr>
        <p:spPr>
          <a:xfrm>
            <a:off x="4395300" y="2923875"/>
            <a:ext cx="357600" cy="2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69"/>
          <p:cNvSpPr/>
          <p:nvPr/>
        </p:nvSpPr>
        <p:spPr>
          <a:xfrm>
            <a:off x="4873200" y="2923875"/>
            <a:ext cx="357600" cy="2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69"/>
          <p:cNvSpPr/>
          <p:nvPr/>
        </p:nvSpPr>
        <p:spPr>
          <a:xfrm>
            <a:off x="5680750" y="2923875"/>
            <a:ext cx="357600" cy="2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69"/>
          <p:cNvSpPr/>
          <p:nvPr/>
        </p:nvSpPr>
        <p:spPr>
          <a:xfrm>
            <a:off x="6158650" y="2923875"/>
            <a:ext cx="357600" cy="2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69"/>
          <p:cNvSpPr/>
          <p:nvPr/>
        </p:nvSpPr>
        <p:spPr>
          <a:xfrm>
            <a:off x="6636550" y="2923875"/>
            <a:ext cx="357600" cy="23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70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Dasar OOP</a:t>
            </a:r>
            <a:endParaRPr dirty="0"/>
          </a:p>
        </p:txBody>
      </p:sp>
      <p:sp>
        <p:nvSpPr>
          <p:cNvPr id="2520" name="Google Shape;2520;p70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Encapsulation</a:t>
            </a:r>
            <a:endParaRPr dirty="0"/>
          </a:p>
        </p:txBody>
      </p:sp>
      <p:sp>
        <p:nvSpPr>
          <p:cNvPr id="2521" name="Google Shape;2521;p70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22" name="Google Shape;2522;p70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Inheritance</a:t>
            </a:r>
            <a:endParaRPr/>
          </a:p>
        </p:txBody>
      </p:sp>
      <p:sp>
        <p:nvSpPr>
          <p:cNvPr id="2523" name="Google Shape;2523;p70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24" name="Google Shape;2524;p70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Abstraction</a:t>
            </a:r>
            <a:endParaRPr/>
          </a:p>
        </p:txBody>
      </p:sp>
      <p:sp>
        <p:nvSpPr>
          <p:cNvPr id="2525" name="Google Shape;2525;p70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26" name="Google Shape;2526;p70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Polymorphism</a:t>
            </a:r>
            <a:endParaRPr/>
          </a:p>
        </p:txBody>
      </p:sp>
      <p:sp>
        <p:nvSpPr>
          <p:cNvPr id="2527" name="Google Shape;2527;p70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28" name="Google Shape;2528;p70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29" name="Google Shape;2529;p70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30" name="Google Shape;2530;p70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31" name="Google Shape;2531;p70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71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Enkapsulasi </a:t>
            </a:r>
            <a:r>
              <a:rPr lang="en" i="1" dirty="0"/>
              <a:t>(Encapsulation)</a:t>
            </a:r>
            <a:endParaRPr i="1" dirty="0"/>
          </a:p>
        </p:txBody>
      </p:sp>
      <p:sp>
        <p:nvSpPr>
          <p:cNvPr id="2537" name="Google Shape;2537;p71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/>
              <a:t>Encapsulation</a:t>
            </a:r>
            <a:r>
              <a:rPr lang="en" sz="1600" dirty="0"/>
              <a:t> pada OOP adalah konsep tentang pengikatan data atau metode berbeda yang disatukan atau “dikapsulkan” menjadi satu unit data.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Encapsulation dapat memudahkan dalam pembacaan kode karena informasi yang disajikan tidak perlu dibaca secara rinci dan sudah merupakan satu kesatuan.</a:t>
            </a:r>
            <a:br>
              <a:rPr lang="en" sz="1600" dirty="0"/>
            </a:br>
            <a:endParaRPr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Pada proses enkapsulasi diterapkan dengan 3 jenis </a:t>
            </a:r>
            <a:r>
              <a:rPr lang="en" sz="1600" i="1" dirty="0"/>
              <a:t>access modifier</a:t>
            </a:r>
            <a:r>
              <a:rPr lang="en" sz="1600" dirty="0"/>
              <a:t> yaitu :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Public (default)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Protected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Private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47349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3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Variabel</a:t>
            </a:r>
            <a:endParaRPr/>
          </a:p>
        </p:txBody>
      </p:sp>
      <p:sp>
        <p:nvSpPr>
          <p:cNvPr id="2199" name="Google Shape;2199;p36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Variabel adalah suatu pengenal di dalam program yang merepresentasikan nilai atau data tertentu, Nilai variabel dapat diubah sesuai dengan kebutuhan program.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Dalam Bahasa PHP, variabel didefinisikan dengan cara membubuhkan 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tanda </a:t>
            </a:r>
            <a:r>
              <a:rPr lang="en" sz="1800" b="1"/>
              <a:t>$ (dollar)</a:t>
            </a:r>
            <a:r>
              <a:rPr lang="en" sz="1800"/>
              <a:t> di depannya.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p72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Enkapsulasi </a:t>
            </a:r>
            <a:r>
              <a:rPr lang="en" i="1"/>
              <a:t>(Encapsulation)</a:t>
            </a:r>
            <a:endParaRPr i="1"/>
          </a:p>
        </p:txBody>
      </p:sp>
      <p:sp>
        <p:nvSpPr>
          <p:cNvPr id="2543" name="Google Shape;2543;p72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Saat sebuah </a:t>
            </a:r>
            <a:r>
              <a:rPr lang="en" sz="1300" dirty="0">
                <a:highlight>
                  <a:srgbClr val="CFE2F3"/>
                </a:highlight>
              </a:rPr>
              <a:t>property</a:t>
            </a:r>
            <a:r>
              <a:rPr lang="en" sz="1300" dirty="0"/>
              <a:t> atau </a:t>
            </a:r>
            <a:r>
              <a:rPr lang="en" sz="1300" dirty="0">
                <a:highlight>
                  <a:srgbClr val="D9EAD3"/>
                </a:highlight>
              </a:rPr>
              <a:t>method</a:t>
            </a:r>
            <a:r>
              <a:rPr lang="en" sz="1300" dirty="0"/>
              <a:t> dinyatakan sebagai </a:t>
            </a:r>
            <a:r>
              <a:rPr lang="en" sz="1300" b="1" dirty="0"/>
              <a:t>Public</a:t>
            </a:r>
            <a:r>
              <a:rPr lang="en" sz="1300" dirty="0"/>
              <a:t>, maka semua kode program yang berada dalam luar class dapat mengakses-nya. termasuk class itu sendiri / class turunan.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&lt;?php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class mobil { </a:t>
            </a:r>
            <a:r>
              <a:rPr lang="en" sz="1200" dirty="0">
                <a:solidFill>
                  <a:srgbClr val="CCCCCC"/>
                </a:solidFill>
              </a:rPr>
              <a:t>// buat class mobil</a:t>
            </a:r>
            <a:endParaRPr sz="1200" dirty="0">
              <a:solidFill>
                <a:srgbClr val="CCCCCC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Public </a:t>
            </a:r>
            <a:r>
              <a:rPr lang="en" sz="1200" dirty="0">
                <a:highlight>
                  <a:srgbClr val="CFE2F3"/>
                </a:highlight>
              </a:rPr>
              <a:t>$pemilik</a:t>
            </a:r>
            <a:r>
              <a:rPr lang="en" sz="1200" dirty="0"/>
              <a:t>;  </a:t>
            </a:r>
            <a:r>
              <a:rPr lang="en" sz="1200" dirty="0">
                <a:solidFill>
                  <a:srgbClr val="D4D4D4"/>
                </a:solidFill>
              </a:rPr>
              <a:t>// buat Public property</a:t>
            </a:r>
            <a:endParaRPr sz="1200" dirty="0">
              <a:solidFill>
                <a:srgbClr val="D4D4D4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	</a:t>
            </a:r>
            <a:r>
              <a:rPr lang="en" sz="1200" b="1" dirty="0"/>
              <a:t>Public </a:t>
            </a:r>
            <a:r>
              <a:rPr lang="en" sz="1200" dirty="0"/>
              <a:t>function </a:t>
            </a:r>
            <a:r>
              <a:rPr lang="en" sz="1200" dirty="0">
                <a:highlight>
                  <a:srgbClr val="D9EAD3"/>
                </a:highlight>
              </a:rPr>
              <a:t>hidupkan_mobil</a:t>
            </a:r>
            <a:r>
              <a:rPr lang="en" sz="1200" dirty="0"/>
              <a:t>() {  </a:t>
            </a:r>
            <a:r>
              <a:rPr lang="en" sz="1200" dirty="0">
                <a:solidFill>
                  <a:srgbClr val="CCCCCC"/>
                </a:solidFill>
              </a:rPr>
              <a:t>// buat Public method</a:t>
            </a:r>
            <a:endParaRPr sz="12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  		return " menghidupkan sepeda motor";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	}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}</a:t>
            </a: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$mobil_rehan = new mobil ();  </a:t>
            </a:r>
            <a:r>
              <a:rPr lang="en" sz="1200" dirty="0">
                <a:solidFill>
                  <a:srgbClr val="CCCCCC"/>
                </a:solidFill>
              </a:rPr>
              <a:t>// buat objek dari class sepeda motor (instansiasi)</a:t>
            </a:r>
            <a:endParaRPr sz="12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$mobil_rehan-&gt;</a:t>
            </a:r>
            <a:r>
              <a:rPr lang="en" sz="1200" dirty="0">
                <a:highlight>
                  <a:srgbClr val="CFE2F3"/>
                </a:highlight>
              </a:rPr>
              <a:t>pemilik </a:t>
            </a:r>
            <a:r>
              <a:rPr lang="en" sz="1200" dirty="0"/>
              <a:t>= "</a:t>
            </a:r>
            <a:r>
              <a:rPr lang="en" sz="1200" b="1" dirty="0"/>
              <a:t>rehan</a:t>
            </a:r>
            <a:r>
              <a:rPr lang="en" sz="1200" dirty="0"/>
              <a:t>";  </a:t>
            </a:r>
            <a:r>
              <a:rPr lang="en" sz="1200" dirty="0">
                <a:solidFill>
                  <a:srgbClr val="CCCCCC"/>
                </a:solidFill>
              </a:rPr>
              <a:t>// set property</a:t>
            </a:r>
            <a:endParaRPr sz="12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echo $mobil_rehan-&gt;pemilik;  </a:t>
            </a:r>
            <a:r>
              <a:rPr lang="en" sz="1200" dirty="0">
                <a:solidFill>
                  <a:srgbClr val="CCCCCC"/>
                </a:solidFill>
              </a:rPr>
              <a:t>// get property</a:t>
            </a:r>
            <a:endParaRPr sz="1200" dirty="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echo $mobil_rehan-&gt;</a:t>
            </a:r>
            <a:r>
              <a:rPr lang="en" sz="1200" dirty="0">
                <a:highlight>
                  <a:srgbClr val="D9EAD3"/>
                </a:highlight>
              </a:rPr>
              <a:t>hidupkan_mobil</a:t>
            </a:r>
            <a:r>
              <a:rPr lang="en" sz="1200" dirty="0"/>
              <a:t>(); </a:t>
            </a:r>
            <a:r>
              <a:rPr lang="en" sz="1200" dirty="0">
                <a:solidFill>
                  <a:srgbClr val="CCCCCC"/>
                </a:solidFill>
              </a:rPr>
              <a:t>// "Hidupkan sepeda motor"</a:t>
            </a:r>
            <a:endParaRPr sz="1200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?&gt;</a:t>
            </a:r>
            <a:endParaRPr sz="1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73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Enkapsulasi </a:t>
            </a:r>
            <a:r>
              <a:rPr lang="en" i="1"/>
              <a:t>(Encapsulation)</a:t>
            </a:r>
            <a:endParaRPr i="1"/>
          </a:p>
        </p:txBody>
      </p:sp>
      <p:sp>
        <p:nvSpPr>
          <p:cNvPr id="2549" name="Google Shape;2549;p73"/>
          <p:cNvSpPr txBox="1">
            <a:spLocks noGrp="1"/>
          </p:cNvSpPr>
          <p:nvPr>
            <p:ph type="subTitle" idx="1"/>
          </p:nvPr>
        </p:nvSpPr>
        <p:spPr>
          <a:xfrm>
            <a:off x="1419775" y="1039325"/>
            <a:ext cx="6493800" cy="3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&lt;?php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mobil {</a:t>
            </a:r>
            <a:endParaRPr sz="1200">
              <a:solidFill>
                <a:srgbClr val="CCCCCC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EFEFEF"/>
                </a:highlight>
              </a:rPr>
              <a:t>Protected</a:t>
            </a:r>
            <a:r>
              <a:rPr lang="en" sz="1200" b="1"/>
              <a:t> </a:t>
            </a:r>
            <a:r>
              <a:rPr lang="en" sz="1200">
                <a:highlight>
                  <a:srgbClr val="CFE2F3"/>
                </a:highlight>
              </a:rPr>
              <a:t>$pemilik </a:t>
            </a:r>
            <a:r>
              <a:rPr lang="en" sz="1200"/>
              <a:t>= "</a:t>
            </a:r>
            <a:r>
              <a:rPr lang="en" sz="1200" b="1"/>
              <a:t>rehan</a:t>
            </a:r>
            <a:r>
              <a:rPr lang="en" sz="1200"/>
              <a:t>";</a:t>
            </a:r>
            <a:endParaRPr sz="12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function </a:t>
            </a:r>
            <a:r>
              <a:rPr lang="en" sz="1200">
                <a:highlight>
                  <a:srgbClr val="FFF2CC"/>
                </a:highlight>
              </a:rPr>
              <a:t>akses_pemilik</a:t>
            </a:r>
            <a:r>
              <a:rPr lang="en" sz="1200"/>
              <a:t>() {</a:t>
            </a:r>
            <a:endParaRPr sz="12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	return $this-&gt;</a:t>
            </a:r>
            <a:r>
              <a:rPr lang="en" sz="1200">
                <a:highlight>
                  <a:srgbClr val="CFE2F3"/>
                </a:highlight>
              </a:rPr>
              <a:t>pemilik</a:t>
            </a:r>
            <a:r>
              <a:rPr lang="en" sz="1200"/>
              <a:t>;</a:t>
            </a:r>
            <a:endParaRPr sz="12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	</a:t>
            </a:r>
            <a:r>
              <a:rPr lang="en" sz="1200" b="1">
                <a:highlight>
                  <a:srgbClr val="EFEFEF"/>
                </a:highlight>
              </a:rPr>
              <a:t>Protected</a:t>
            </a:r>
            <a:r>
              <a:rPr lang="en" sz="1200" b="1"/>
              <a:t> </a:t>
            </a:r>
            <a:r>
              <a:rPr lang="en" sz="1200"/>
              <a:t>function </a:t>
            </a:r>
            <a:r>
              <a:rPr lang="en" sz="1200">
                <a:highlight>
                  <a:srgbClr val="D9EAD3"/>
                </a:highlight>
              </a:rPr>
              <a:t>hidupkan_mobil</a:t>
            </a:r>
            <a:r>
              <a:rPr lang="en" sz="1200"/>
              <a:t>() {  </a:t>
            </a:r>
            <a:endParaRPr sz="120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		return " menghidupkan sepeda motor";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	}</a:t>
            </a:r>
            <a:endParaRPr sz="12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function </a:t>
            </a:r>
            <a:r>
              <a:rPr lang="en" sz="1200">
                <a:highlight>
                  <a:srgbClr val="F4CCCC"/>
                </a:highlight>
              </a:rPr>
              <a:t>paksa_hidup</a:t>
            </a:r>
            <a:r>
              <a:rPr lang="en" sz="1200"/>
              <a:t>() {</a:t>
            </a:r>
            <a:endParaRPr sz="12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$this-&gt;</a:t>
            </a:r>
            <a:r>
              <a:rPr lang="en" sz="1200">
                <a:highlight>
                  <a:srgbClr val="D9EAD3"/>
                </a:highlight>
              </a:rPr>
              <a:t>hidupkan_mobil</a:t>
            </a:r>
            <a:r>
              <a:rPr lang="en" sz="1200"/>
              <a:t>;</a:t>
            </a:r>
            <a:endParaRPr sz="12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$mobil_rehan = new mobil ();  </a:t>
            </a:r>
            <a:endParaRPr sz="1200">
              <a:solidFill>
                <a:srgbClr val="CCCCC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$mobil_rehan-&gt;</a:t>
            </a:r>
            <a:r>
              <a:rPr lang="en" sz="1200">
                <a:highlight>
                  <a:srgbClr val="FFF2CC"/>
                </a:highlight>
              </a:rPr>
              <a:t>akses_pemilik</a:t>
            </a:r>
            <a:r>
              <a:rPr lang="en" sz="1200"/>
              <a:t>();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echo $mobil_rehan-&gt;</a:t>
            </a:r>
            <a:r>
              <a:rPr lang="en" sz="1200">
                <a:highlight>
                  <a:srgbClr val="F4CCCC"/>
                </a:highlight>
              </a:rPr>
              <a:t>paksa_hidup</a:t>
            </a:r>
            <a:r>
              <a:rPr lang="en" sz="1200"/>
              <a:t>(); </a:t>
            </a:r>
            <a:endParaRPr sz="120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?&gt;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p74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Enkapsulasi </a:t>
            </a:r>
            <a:r>
              <a:rPr lang="en" i="1"/>
              <a:t>(Encapsulation)</a:t>
            </a:r>
            <a:endParaRPr i="1"/>
          </a:p>
        </p:txBody>
      </p:sp>
      <p:sp>
        <p:nvSpPr>
          <p:cNvPr id="2555" name="Google Shape;2555;p74"/>
          <p:cNvSpPr txBox="1">
            <a:spLocks noGrp="1"/>
          </p:cNvSpPr>
          <p:nvPr>
            <p:ph type="subTitle" idx="1"/>
          </p:nvPr>
        </p:nvSpPr>
        <p:spPr>
          <a:xfrm>
            <a:off x="1419775" y="1039325"/>
            <a:ext cx="6493800" cy="3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</a:t>
            </a:r>
            <a:r>
              <a:rPr lang="en" sz="1200">
                <a:highlight>
                  <a:srgbClr val="D9EAD3"/>
                </a:highlight>
              </a:rPr>
              <a:t>kendaraan </a:t>
            </a:r>
            <a:r>
              <a:rPr lang="en" sz="1200"/>
              <a:t>{</a:t>
            </a:r>
            <a:endParaRPr sz="12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Private </a:t>
            </a:r>
            <a:r>
              <a:rPr lang="en" sz="1200">
                <a:highlight>
                  <a:srgbClr val="FCE5CD"/>
                </a:highlight>
              </a:rPr>
              <a:t>$jenis_kendaraan</a:t>
            </a:r>
            <a:r>
              <a:rPr lang="en" sz="1200"/>
              <a:t> = "Roda Empat"; // property dengan hak akses Private </a:t>
            </a:r>
            <a:endParaRPr sz="12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function </a:t>
            </a:r>
            <a:r>
              <a:rPr lang="en" sz="1200">
                <a:highlight>
                  <a:srgbClr val="F4CCCC"/>
                </a:highlight>
              </a:rPr>
              <a:t>tampilkan_kendaraan</a:t>
            </a:r>
            <a:r>
              <a:rPr lang="en" sz="1200"/>
              <a:t>() {</a:t>
            </a:r>
            <a:endParaRPr sz="12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$this-&gt;</a:t>
            </a:r>
            <a:r>
              <a:rPr lang="en" sz="1200">
                <a:highlight>
                  <a:srgbClr val="FCE5CD"/>
                </a:highlight>
              </a:rPr>
              <a:t>jenis_kendaraan</a:t>
            </a:r>
            <a:r>
              <a:rPr lang="en" sz="1200"/>
              <a:t>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	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</a:t>
            </a:r>
            <a:r>
              <a:rPr lang="en" sz="1200">
                <a:highlight>
                  <a:srgbClr val="C9DAF8"/>
                </a:highlight>
              </a:rPr>
              <a:t>mobil </a:t>
            </a:r>
            <a:r>
              <a:rPr lang="en" sz="1200"/>
              <a:t>extends </a:t>
            </a:r>
            <a:r>
              <a:rPr lang="en" sz="1200">
                <a:highlight>
                  <a:srgbClr val="D9EAD3"/>
                </a:highlight>
              </a:rPr>
              <a:t>kendaraan </a:t>
            </a:r>
            <a:r>
              <a:rPr lang="en" sz="1200"/>
              <a:t>{</a:t>
            </a:r>
            <a:endParaRPr sz="12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function </a:t>
            </a:r>
            <a:r>
              <a:rPr lang="en" sz="1200">
                <a:highlight>
                  <a:srgbClr val="D9D2E9"/>
                </a:highlight>
              </a:rPr>
              <a:t>tampilkan_kendaraan</a:t>
            </a:r>
            <a:r>
              <a:rPr lang="en" sz="1200"/>
              <a:t>() 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		return $this-&gt;</a:t>
            </a:r>
            <a:r>
              <a:rPr lang="en" sz="1200">
                <a:highlight>
                  <a:srgbClr val="FCE5CD"/>
                </a:highlight>
              </a:rPr>
              <a:t>jenis_kendaraan</a:t>
            </a:r>
            <a:r>
              <a:rPr lang="en" sz="1200"/>
              <a:t>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	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$kendaraan_baru = new </a:t>
            </a:r>
            <a:r>
              <a:rPr lang="en" sz="1200">
                <a:highlight>
                  <a:srgbClr val="D9EAD3"/>
                </a:highlight>
              </a:rPr>
              <a:t>kendaraan</a:t>
            </a:r>
            <a:r>
              <a:rPr lang="en" sz="1200"/>
              <a:t>();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$kendaraan_mobil_baru = new </a:t>
            </a:r>
            <a:r>
              <a:rPr lang="en" sz="1200">
                <a:highlight>
                  <a:srgbClr val="C9DAF8"/>
                </a:highlight>
              </a:rPr>
              <a:t>mobil</a:t>
            </a:r>
            <a:r>
              <a:rPr lang="en" sz="1200"/>
              <a:t>();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echo $kendaraan_baru-&gt;</a:t>
            </a:r>
            <a:r>
              <a:rPr lang="en" sz="1200">
                <a:highlight>
                  <a:srgbClr val="F4CCCC"/>
                </a:highlight>
              </a:rPr>
              <a:t>tampilkan_kendaraan</a:t>
            </a:r>
            <a:r>
              <a:rPr lang="en" sz="1200"/>
              <a:t>();  // "Roda Empat"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echo $kendaraan_mobil_baru-&gt;</a:t>
            </a:r>
            <a:r>
              <a:rPr lang="en" sz="1200">
                <a:highlight>
                  <a:srgbClr val="D9D2E9"/>
                </a:highlight>
              </a:rPr>
              <a:t>tampilkan_kendaraan</a:t>
            </a:r>
            <a:r>
              <a:rPr lang="en" sz="1200"/>
              <a:t>() 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75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Pewarisan </a:t>
            </a:r>
            <a:r>
              <a:rPr lang="en" i="1"/>
              <a:t>(Inheritance)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75"/>
          <p:cNvSpPr txBox="1"/>
          <p:nvPr/>
        </p:nvSpPr>
        <p:spPr>
          <a:xfrm>
            <a:off x="1212665" y="1197652"/>
            <a:ext cx="671867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Inheritance atau pewarisan adalah suatu cara untuk membuat sebuah </a:t>
            </a:r>
            <a:r>
              <a:rPr lang="en" sz="1600" b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kelas baru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dengan menurunkan </a:t>
            </a:r>
            <a:r>
              <a:rPr lang="en" sz="1600" b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kelas yang sebelumnya dibuat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Pada hubungan inheritance, sebuah class turunan mewarisi kelas orang tua (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parent class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). Dalam artian, kita bisa membuat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parent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child.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i="1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child 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hanya punya satu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parent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, namun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parent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bisa punya banyak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child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i="1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Saat sebuah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diturunkan, maka semua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field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method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ada di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parent class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secara otomatis akan dimiliki oleh class 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child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pewarisan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</a:t>
            </a:r>
            <a:r>
              <a:rPr lang="en-US" sz="1600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child, 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kita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harus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menggunakan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kata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kunci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extends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lalu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diikuti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nama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i="1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parent</a:t>
            </a:r>
            <a:r>
              <a:rPr lang="en-US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nya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75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Pewarisan </a:t>
            </a:r>
            <a:r>
              <a:rPr lang="en" i="1" dirty="0"/>
              <a:t>(Inheritance)</a:t>
            </a:r>
            <a:endParaRPr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D300C-A1EC-EAEB-043E-FC2434BE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07" y="1066749"/>
            <a:ext cx="3687449" cy="35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9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7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Overriding</a:t>
            </a:r>
            <a:endParaRPr i="1" dirty="0"/>
          </a:p>
        </p:txBody>
      </p:sp>
      <p:sp>
        <p:nvSpPr>
          <p:cNvPr id="2571" name="Google Shape;2571;p76"/>
          <p:cNvSpPr txBox="1"/>
          <p:nvPr/>
        </p:nvSpPr>
        <p:spPr>
          <a:xfrm>
            <a:off x="1239625" y="1514175"/>
            <a:ext cx="677896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Method overriding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adalah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kemampuan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mendeklarasikan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ulang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method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</a:t>
            </a:r>
            <a:r>
              <a:rPr lang="en-US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child class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sudah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ada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</a:t>
            </a:r>
            <a:r>
              <a:rPr lang="en-US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parent class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Saat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kita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proses </a:t>
            </a:r>
            <a:r>
              <a:rPr lang="en-US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overriding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maka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ketika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kita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membuat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object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child class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method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ada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</a:t>
            </a:r>
            <a:r>
              <a:rPr lang="en-US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parent class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bisa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diakses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lagi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7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Overriding</a:t>
            </a: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F5E70-8996-F235-86E2-D9489EEC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12" y="976665"/>
            <a:ext cx="4348333" cy="36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42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7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 </a:t>
            </a:r>
            <a:r>
              <a:rPr lang="en" i="1" dirty="0"/>
              <a:t>parent</a:t>
            </a:r>
            <a:endParaRPr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B6EBB-53B3-FFC4-D678-27E5723F4B6E}"/>
              </a:ext>
            </a:extLst>
          </p:cNvPr>
          <p:cNvSpPr txBox="1"/>
          <p:nvPr/>
        </p:nvSpPr>
        <p:spPr>
          <a:xfrm>
            <a:off x="1386673" y="1281165"/>
            <a:ext cx="6581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parent class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terlanjur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i="1" dirty="0"/>
              <a:t>override</a:t>
            </a:r>
            <a:r>
              <a:rPr lang="en-US" dirty="0"/>
              <a:t> di </a:t>
            </a:r>
            <a:r>
              <a:rPr lang="en-US" i="1" dirty="0"/>
              <a:t>child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i="1" dirty="0"/>
              <a:t>class parent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keyword parent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Field </a:t>
            </a:r>
            <a:r>
              <a:rPr lang="en-US" dirty="0" err="1"/>
              <a:t>milik</a:t>
            </a:r>
            <a:r>
              <a:rPr lang="en-US" dirty="0"/>
              <a:t> parent class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keyword parent.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350957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7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 </a:t>
            </a:r>
            <a:r>
              <a:rPr lang="en" i="1" dirty="0"/>
              <a:t>parent</a:t>
            </a:r>
            <a:endParaRPr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23D43-5DA7-3B3A-F816-5749F1381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6" y="1066749"/>
            <a:ext cx="3492273" cy="35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8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7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Abstraksi </a:t>
            </a:r>
            <a:r>
              <a:rPr lang="en" i="1"/>
              <a:t>(Abstraction)</a:t>
            </a:r>
            <a:endParaRPr i="1"/>
          </a:p>
        </p:txBody>
      </p:sp>
      <p:sp>
        <p:nvSpPr>
          <p:cNvPr id="2571" name="Google Shape;2571;p76"/>
          <p:cNvSpPr txBox="1"/>
          <p:nvPr/>
        </p:nvSpPr>
        <p:spPr>
          <a:xfrm>
            <a:off x="1239624" y="1514175"/>
            <a:ext cx="6758863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Abstraksi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adalah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salah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satu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konsep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OOP yang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bertujuan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menangani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kompleksitas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menyembunyikan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detail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Sederhananya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sebuah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parent class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hanya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mendeklarasikan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sebuah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method, dan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menyerahkan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implementasi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tersebut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kepada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child class.</a:t>
            </a:r>
            <a:endParaRPr sz="16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9987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3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Variabel</a:t>
            </a:r>
            <a:endParaRPr/>
          </a:p>
        </p:txBody>
      </p:sp>
      <p:sp>
        <p:nvSpPr>
          <p:cNvPr id="2205" name="Google Shape;2205;p37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Aturan Penulisan Variabel :</a:t>
            </a:r>
            <a:endParaRPr sz="1800" b="1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Penulisan variabel diawali dengan tanda $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Variabel PHP bersifat case sensitif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Variabel harus memiliki nilai</a:t>
            </a:r>
            <a:endParaRPr sz="1800"/>
          </a:p>
        </p:txBody>
      </p:sp>
      <p:sp>
        <p:nvSpPr>
          <p:cNvPr id="2206" name="Google Shape;2206;p37"/>
          <p:cNvSpPr txBox="1"/>
          <p:nvPr/>
        </p:nvSpPr>
        <p:spPr>
          <a:xfrm>
            <a:off x="2695800" y="3393050"/>
            <a:ext cx="37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$sekolah = “SMK Bakti Nusantara 666”;</a:t>
            </a:r>
            <a:endParaRPr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7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 class</a:t>
            </a:r>
            <a:endParaRPr i="1" dirty="0"/>
          </a:p>
        </p:txBody>
      </p:sp>
      <p:sp>
        <p:nvSpPr>
          <p:cNvPr id="2571" name="Google Shape;2571;p76"/>
          <p:cNvSpPr txBox="1"/>
          <p:nvPr/>
        </p:nvSpPr>
        <p:spPr>
          <a:xfrm>
            <a:off x="1239624" y="1514175"/>
            <a:ext cx="6758863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Class abstrak (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abstract class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) didefinisikan sebagai class yang tidak bisa diinstantiasi menjadi object. Sebuah class abstrak biasanya memiliki setidaknya satu method abstrak (</a:t>
            </a:r>
            <a:r>
              <a:rPr lang="en" sz="1600" i="1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abstract method</a:t>
            </a: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). </a:t>
            </a:r>
            <a:endParaRPr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 menggunakan sebuah class abstrak, kita harus membuat class turunan dari class abstrak tersebut.</a:t>
            </a:r>
          </a:p>
        </p:txBody>
      </p:sp>
    </p:spTree>
    <p:extLst>
      <p:ext uri="{BB962C8B-B14F-4D97-AF65-F5344CB8AC3E}">
        <p14:creationId xmlns:p14="http://schemas.microsoft.com/office/powerpoint/2010/main" val="1637094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76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 class</a:t>
            </a:r>
            <a:endParaRPr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28CC8-5301-56FC-9828-51A256A3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8" y="1457368"/>
            <a:ext cx="7129306" cy="310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767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method</a:t>
            </a:r>
            <a:endParaRPr dirty="0"/>
          </a:p>
        </p:txBody>
      </p:sp>
      <p:sp>
        <p:nvSpPr>
          <p:cNvPr id="2577" name="Google Shape;2577;p77"/>
          <p:cNvSpPr txBox="1"/>
          <p:nvPr/>
        </p:nvSpPr>
        <p:spPr>
          <a:xfrm>
            <a:off x="1239625" y="1514175"/>
            <a:ext cx="66231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Abstract method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merupakan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abstract class yang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dideklarasikan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sebagai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abstract.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Abstract method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 body.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Hanya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deklarasi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saja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Abstract method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wajib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dioverride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/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diimplementasi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class child.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Access modifier abstract method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boleh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private.</a:t>
            </a:r>
            <a:endParaRPr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method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68BC6-512A-ECFE-3C5B-1BDFA63C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60" y="1066749"/>
            <a:ext cx="3851723" cy="38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94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77"/>
          <p:cNvSpPr txBox="1"/>
          <p:nvPr/>
        </p:nvSpPr>
        <p:spPr>
          <a:xfrm>
            <a:off x="1239625" y="1514175"/>
            <a:ext cx="6623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Polymorphism adalah gambaran pola dalam object-oriented programming di mana </a:t>
            </a:r>
            <a:r>
              <a:rPr lang="en" sz="1600" b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banyak class</a:t>
            </a:r>
            <a:r>
              <a:rPr lang="en" sz="160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memiliki </a:t>
            </a:r>
            <a:r>
              <a:rPr lang="en" sz="1600" b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fungsi berbeda</a:t>
            </a:r>
            <a:r>
              <a:rPr lang="en" sz="160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ketika menggunakan interface dan atau abstract class yang sama.</a:t>
            </a:r>
            <a:endParaRPr sz="160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Polymorphism jika diartikan secara bahasa maka </a:t>
            </a:r>
            <a:r>
              <a:rPr lang="en" sz="1600" b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poly </a:t>
            </a:r>
            <a:r>
              <a:rPr lang="en" sz="160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berarti banyak dan </a:t>
            </a:r>
            <a:r>
              <a:rPr lang="en" sz="1600" b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morph </a:t>
            </a:r>
            <a:r>
              <a:rPr lang="en" sz="160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berarti bentuk, jadi </a:t>
            </a:r>
            <a:r>
              <a:rPr lang="en" sz="1600" b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polymorphism </a:t>
            </a:r>
            <a:r>
              <a:rPr lang="en" sz="160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berarti banyak bentuk.</a:t>
            </a:r>
            <a:endParaRPr sz="160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78" name="Google Shape;2578;p77"/>
          <p:cNvSpPr txBox="1"/>
          <p:nvPr/>
        </p:nvSpPr>
        <p:spPr>
          <a:xfrm>
            <a:off x="1208150" y="3667275"/>
            <a:ext cx="6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https://khoerodin.id/object-oriented-php/polymorphism-dalam-oop-php/</a:t>
            </a:r>
            <a:endParaRPr sz="1200">
              <a:solidFill>
                <a:srgbClr val="C2C2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75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Interface</a:t>
            </a:r>
            <a:endParaRPr dirty="0"/>
          </a:p>
        </p:txBody>
      </p:sp>
      <p:sp>
        <p:nvSpPr>
          <p:cNvPr id="2577" name="Google Shape;2577;p77"/>
          <p:cNvSpPr txBox="1"/>
          <p:nvPr/>
        </p:nvSpPr>
        <p:spPr>
          <a:xfrm>
            <a:off x="1219528" y="1167507"/>
            <a:ext cx="66231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mirip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seperti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abstract class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namun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interface,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semua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method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otomatis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abstract,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blok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boleh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field.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boleh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konstanta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mewariskan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interface,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kita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menggunakan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keyword implements,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bukan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extends.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Sebuah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class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bisa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mengimplementasi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banyak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interface.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hanya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bisa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extends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interface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lagi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69214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Interface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2DB86-D127-8287-4912-0BECCA72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22" y="1088686"/>
            <a:ext cx="4809600" cy="35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8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Implementasi</a:t>
            </a:r>
            <a:r>
              <a:rPr lang="en-US" dirty="0"/>
              <a:t> Interface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53AA4-76BA-428E-3CB2-129A579D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83" y="1115849"/>
            <a:ext cx="5218470" cy="37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24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Implementasi</a:t>
            </a:r>
            <a:r>
              <a:rPr lang="en-US" dirty="0"/>
              <a:t> Interface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A3A3A-9564-7087-DBC8-F65A77BD7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63" y="1066749"/>
            <a:ext cx="4388972" cy="37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40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Implementasi</a:t>
            </a:r>
            <a:r>
              <a:rPr lang="en-US" dirty="0"/>
              <a:t> Interface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A4620-3167-55F1-8C11-7F1AE6D9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13" y="1922128"/>
            <a:ext cx="4375482" cy="1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0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38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Predefined Variables</a:t>
            </a:r>
            <a:endParaRPr/>
          </a:p>
        </p:txBody>
      </p:sp>
      <p:sp>
        <p:nvSpPr>
          <p:cNvPr id="2212" name="Google Shape;2212;p38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Variabel yang telah didefinisikan secara sistem oleh PHP, maka sebaiknya tidak membuat nama variabel yang sama dengan predefined variables ini. Contoh: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$_SERVER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$_GET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$_POST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$_FILES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$_SESSION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…</a:t>
            </a:r>
            <a:endParaRPr sz="1600"/>
          </a:p>
        </p:txBody>
      </p:sp>
      <p:sp>
        <p:nvSpPr>
          <p:cNvPr id="2213" name="Google Shape;2213;p38"/>
          <p:cNvSpPr txBox="1"/>
          <p:nvPr/>
        </p:nvSpPr>
        <p:spPr>
          <a:xfrm>
            <a:off x="2695800" y="3948325"/>
            <a:ext cx="37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https://www.php.net/reserved.variables</a:t>
            </a:r>
            <a:endParaRPr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77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Interface </a:t>
            </a:r>
            <a:r>
              <a:rPr lang="en-US" dirty="0" err="1"/>
              <a:t>Bawaan</a:t>
            </a:r>
            <a:r>
              <a:rPr lang="en-US" dirty="0"/>
              <a:t> PHP</a:t>
            </a:r>
            <a:endParaRPr dirty="0"/>
          </a:p>
        </p:txBody>
      </p:sp>
      <p:sp>
        <p:nvSpPr>
          <p:cNvPr id="2577" name="Google Shape;2577;p77"/>
          <p:cNvSpPr txBox="1"/>
          <p:nvPr/>
        </p:nvSpPr>
        <p:spPr>
          <a:xfrm>
            <a:off x="1239625" y="1514175"/>
            <a:ext cx="6623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ArrayAccess</a:t>
            </a:r>
            <a:b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membuat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object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bisa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diakses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seperti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array.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26384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Traversable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membuat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object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bisa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foreach </a:t>
            </a:r>
            <a:r>
              <a:rPr lang="en-US" sz="1600" dirty="0" err="1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seperti</a:t>
            </a:r>
            <a:r>
              <a:rPr lang="en-US" sz="1600" dirty="0">
                <a:solidFill>
                  <a:srgbClr val="26384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4003032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81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Terimakasih</a:t>
            </a:r>
            <a:endParaRPr sz="6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39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Konstanta</a:t>
            </a:r>
            <a:endParaRPr/>
          </a:p>
        </p:txBody>
      </p:sp>
      <p:sp>
        <p:nvSpPr>
          <p:cNvPr id="2219" name="Google Shape;2219;p39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Konstanta adalah pengidentifikasi atau nama sederhana yang dapat diberikan </a:t>
            </a:r>
            <a:r>
              <a:rPr lang="en" sz="1800" b="1"/>
              <a:t>nilai tetap</a:t>
            </a:r>
            <a:r>
              <a:rPr lang="en" sz="1800"/>
              <a:t>. 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Konstanta mirip dengan variabel hanya saja konstanta tidak dapat diubah seperti variabel selama proses eksekusi.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0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Konstanta</a:t>
            </a:r>
            <a:endParaRPr/>
          </a:p>
        </p:txBody>
      </p:sp>
      <p:sp>
        <p:nvSpPr>
          <p:cNvPr id="2225" name="Google Shape;2225;p40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Aturan Penulisan Konstanta :</a:t>
            </a:r>
            <a:endParaRPr sz="1800" b="1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Penulisan konstanta </a:t>
            </a:r>
            <a:r>
              <a:rPr lang="en" sz="1800" b="1"/>
              <a:t>tidak</a:t>
            </a:r>
            <a:r>
              <a:rPr lang="en" sz="1800"/>
              <a:t> diawali dengan tanda $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Menggunakan huruf kapital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Tidak boleh menggunakan awalan angka</a:t>
            </a: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Dimulai dengan huruf atau garis bawah, diikuti dengan huruf, angka atau garis bawah</a:t>
            </a:r>
            <a:endParaRPr sz="1800"/>
          </a:p>
        </p:txBody>
      </p:sp>
      <p:sp>
        <p:nvSpPr>
          <p:cNvPr id="2226" name="Google Shape;2226;p40"/>
          <p:cNvSpPr txBox="1"/>
          <p:nvPr/>
        </p:nvSpPr>
        <p:spPr>
          <a:xfrm>
            <a:off x="2391025" y="3971700"/>
            <a:ext cx="45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define(“SEKOLAH”, “SMK Bakti Nusantara 666”);</a:t>
            </a:r>
            <a:endParaRPr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41"/>
          <p:cNvSpPr txBox="1">
            <a:spLocks noGrp="1"/>
          </p:cNvSpPr>
          <p:nvPr>
            <p:ph type="title"/>
          </p:nvPr>
        </p:nvSpPr>
        <p:spPr>
          <a:xfrm>
            <a:off x="2167203" y="49074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Tipe Data</a:t>
            </a:r>
            <a:endParaRPr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1"/>
          </p:nvPr>
        </p:nvSpPr>
        <p:spPr>
          <a:xfrm>
            <a:off x="1419775" y="1136900"/>
            <a:ext cx="6493800" cy="30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Tipe adalah pengelompokan jenis data pada suatu nilai yang disematkan pada suatu variabel.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Kelompok Tipe Data: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Numerik (integer, float , …)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Tekstual (string)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Boolean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Array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Obyek</a:t>
            </a:r>
            <a:endParaRPr sz="1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2487</Words>
  <Application>Microsoft Office PowerPoint</Application>
  <PresentationFormat>On-screen Show (16:9)</PresentationFormat>
  <Paragraphs>535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Roboto</vt:lpstr>
      <vt:lpstr>Barlow Semi Condensed Medium</vt:lpstr>
      <vt:lpstr>Roboto Condensed Light</vt:lpstr>
      <vt:lpstr>Arial</vt:lpstr>
      <vt:lpstr>Barlow Semi Condensed</vt:lpstr>
      <vt:lpstr>Fjalla One</vt:lpstr>
      <vt:lpstr>Technology Consulting by Slidesgo</vt:lpstr>
      <vt:lpstr>PHP Dasar &amp; OOP</vt:lpstr>
      <vt:lpstr>Dasar PHP</vt:lpstr>
      <vt:lpstr>Dasar Pemrograman PHP</vt:lpstr>
      <vt:lpstr>Variabel</vt:lpstr>
      <vt:lpstr>Variabel</vt:lpstr>
      <vt:lpstr>Predefined Variables</vt:lpstr>
      <vt:lpstr>Konstanta</vt:lpstr>
      <vt:lpstr>Konstanta</vt:lpstr>
      <vt:lpstr>Tipe Data</vt:lpstr>
      <vt:lpstr>Tipe Data</vt:lpstr>
      <vt:lpstr>Tipe Data</vt:lpstr>
      <vt:lpstr>Tipe Data</vt:lpstr>
      <vt:lpstr>Tipe Data</vt:lpstr>
      <vt:lpstr>Input</vt:lpstr>
      <vt:lpstr>Output</vt:lpstr>
      <vt:lpstr>Output</vt:lpstr>
      <vt:lpstr>Output</vt:lpstr>
      <vt:lpstr>Fungsi</vt:lpstr>
      <vt:lpstr>Fungsi</vt:lpstr>
      <vt:lpstr>Operator</vt:lpstr>
      <vt:lpstr>Operator</vt:lpstr>
      <vt:lpstr>Operator</vt:lpstr>
      <vt:lpstr>Operator</vt:lpstr>
      <vt:lpstr>Operator</vt:lpstr>
      <vt:lpstr>Perulangan</vt:lpstr>
      <vt:lpstr>Perulangan</vt:lpstr>
      <vt:lpstr>Perulangan</vt:lpstr>
      <vt:lpstr>Perulangan</vt:lpstr>
      <vt:lpstr>Perulangan</vt:lpstr>
      <vt:lpstr>Kondisi / Percabangan</vt:lpstr>
      <vt:lpstr>Kondisi / Percabangan</vt:lpstr>
      <vt:lpstr>Kondisi / Percabangan</vt:lpstr>
      <vt:lpstr>Kondisi / Percabangan</vt:lpstr>
      <vt:lpstr>Ada Pertanyaan ?</vt:lpstr>
      <vt:lpstr>Dasar OOP</vt:lpstr>
      <vt:lpstr>Object Oriented Programming</vt:lpstr>
      <vt:lpstr>Object Oriented Program</vt:lpstr>
      <vt:lpstr>Konsep Dasar OOP</vt:lpstr>
      <vt:lpstr>Enkapsulasi (Encapsulation)</vt:lpstr>
      <vt:lpstr>Enkapsulasi (Encapsulation)</vt:lpstr>
      <vt:lpstr>Enkapsulasi (Encapsulation)</vt:lpstr>
      <vt:lpstr>Enkapsulasi (Encapsulation)</vt:lpstr>
      <vt:lpstr>Pewarisan (Inheritance) </vt:lpstr>
      <vt:lpstr>Pewarisan (Inheritance) </vt:lpstr>
      <vt:lpstr>Method Overriding</vt:lpstr>
      <vt:lpstr>Method Overriding</vt:lpstr>
      <vt:lpstr>Keyword parent</vt:lpstr>
      <vt:lpstr>Keyword parent</vt:lpstr>
      <vt:lpstr>Abstraksi (Abstraction)</vt:lpstr>
      <vt:lpstr>Abstract class</vt:lpstr>
      <vt:lpstr>Abstract class</vt:lpstr>
      <vt:lpstr>Abstract method</vt:lpstr>
      <vt:lpstr>Abstract method</vt:lpstr>
      <vt:lpstr>Polymorphism </vt:lpstr>
      <vt:lpstr>Interface</vt:lpstr>
      <vt:lpstr>Interface</vt:lpstr>
      <vt:lpstr>Implementasi Interface</vt:lpstr>
      <vt:lpstr>Implementasi Interface</vt:lpstr>
      <vt:lpstr>Implementasi Interface</vt:lpstr>
      <vt:lpstr>Contoh Interface Bawaan PHP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Dasar &amp; OOP</dc:title>
  <cp:lastModifiedBy>Dennis Arfan</cp:lastModifiedBy>
  <cp:revision>1</cp:revision>
  <dcterms:modified xsi:type="dcterms:W3CDTF">2022-10-17T16:12:29Z</dcterms:modified>
</cp:coreProperties>
</file>